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5" r:id="rId9"/>
    <p:sldId id="264" r:id="rId10"/>
    <p:sldId id="266" r:id="rId11"/>
    <p:sldId id="26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74" r:id="rId20"/>
    <p:sldId id="275" r:id="rId21"/>
    <p:sldId id="276" r:id="rId22"/>
    <p:sldId id="277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9" r:id="rId37"/>
    <p:sldId id="298" r:id="rId38"/>
    <p:sldId id="300" r:id="rId39"/>
    <p:sldId id="301" r:id="rId40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>
      <p:cViewPr varScale="1">
        <p:scale>
          <a:sx n="71" d="100"/>
          <a:sy n="71" d="100"/>
        </p:scale>
        <p:origin x="2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2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3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5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58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1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5.wmf"/><Relationship Id="rId1" Type="http://schemas.openxmlformats.org/officeDocument/2006/relationships/vmlDrawing" Target="../drawings/vmlDrawing28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72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74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7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81.bin"/><Relationship Id="rId4" Type="http://schemas.openxmlformats.org/officeDocument/2006/relationships/image" Target="../media/image79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82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81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8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87.wmf"/><Relationship Id="rId4" Type="http://schemas.openxmlformats.org/officeDocument/2006/relationships/image" Target="../media/image84.wmf"/><Relationship Id="rId9" Type="http://schemas.openxmlformats.org/officeDocument/2006/relationships/oleObject" Target="../embeddings/oleObject8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90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8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91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4" Type="http://schemas.openxmlformats.org/officeDocument/2006/relationships/image" Target="../media/image92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image" Target="../media/image93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9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mtClean="0"/>
              <a:t>番外編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 smtClean="0"/>
              <a:t>（数学の復習）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mtClean="0"/>
              <a:t>白　井　　　豊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61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ja-JP" altLang="en-US" smtClean="0"/>
              <a:t>２．部分分数分解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（１）部分分数分解とは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438401"/>
            <a:ext cx="7704667" cy="3332816"/>
          </a:xfrm>
        </p:spPr>
        <p:txBody>
          <a:bodyPr anchor="t" anchorCtr="0"/>
          <a:lstStyle/>
          <a:p>
            <a:r>
              <a:rPr kumimoji="1" lang="ja-JP" altLang="en-US" smtClean="0"/>
              <a:t>次のような分数</a:t>
            </a:r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　を以下の形式に分解すること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810352"/>
              </p:ext>
            </p:extLst>
          </p:nvPr>
        </p:nvGraphicFramePr>
        <p:xfrm>
          <a:off x="3625850" y="2944813"/>
          <a:ext cx="25876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数式" r:id="rId3" imgW="1193760" imgH="406080" progId="Equation.3">
                  <p:embed/>
                </p:oleObj>
              </mc:Choice>
              <mc:Fallback>
                <p:oleObj name="数式" r:id="rId3" imgW="1193760" imgH="406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850" y="2944813"/>
                        <a:ext cx="2587625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675388"/>
              </p:ext>
            </p:extLst>
          </p:nvPr>
        </p:nvGraphicFramePr>
        <p:xfrm>
          <a:off x="3542812" y="4419601"/>
          <a:ext cx="29178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数式" r:id="rId5" imgW="1346040" imgH="406080" progId="Equation.3">
                  <p:embed/>
                </p:oleObj>
              </mc:Choice>
              <mc:Fallback>
                <p:oleObj name="数式" r:id="rId5" imgW="13460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2812" y="4419601"/>
                        <a:ext cx="2917825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20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1" y="375286"/>
            <a:ext cx="7704667" cy="949568"/>
          </a:xfrm>
        </p:spPr>
        <p:txBody>
          <a:bodyPr/>
          <a:lstStyle/>
          <a:p>
            <a:pPr algn="r"/>
            <a:r>
              <a:rPr kumimoji="1" lang="ja-JP" altLang="en-US" smtClean="0"/>
              <a:t>（２）力任せ法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4627" y="1550772"/>
            <a:ext cx="7704667" cy="4575707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/>
              <a:t>連立方程式を作って方程式を解く</a:t>
            </a:r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r>
              <a:rPr kumimoji="1" lang="ja-JP" altLang="en-US" smtClean="0"/>
              <a:t>したがって</a:t>
            </a:r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287721"/>
              </p:ext>
            </p:extLst>
          </p:nvPr>
        </p:nvGraphicFramePr>
        <p:xfrm>
          <a:off x="1780909" y="2446020"/>
          <a:ext cx="6107113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数式" r:id="rId3" imgW="3124080" imgH="825480" progId="Equation.3">
                  <p:embed/>
                </p:oleObj>
              </mc:Choice>
              <mc:Fallback>
                <p:oleObj name="数式" r:id="rId3" imgW="3124080" imgH="825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0909" y="2446020"/>
                        <a:ext cx="6107113" cy="1609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710576"/>
              </p:ext>
            </p:extLst>
          </p:nvPr>
        </p:nvGraphicFramePr>
        <p:xfrm>
          <a:off x="3186113" y="5106988"/>
          <a:ext cx="2565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数式" r:id="rId5" imgW="1155600" imgH="368280" progId="Equation.3">
                  <p:embed/>
                </p:oleObj>
              </mc:Choice>
              <mc:Fallback>
                <p:oleObj name="数式" r:id="rId5" imgW="1155600" imgH="3682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113" y="5106988"/>
                        <a:ext cx="2565400" cy="815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1497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1" y="375286"/>
            <a:ext cx="7704667" cy="949568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（３）ヘビサイドの展開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8986" y="1382765"/>
            <a:ext cx="7704667" cy="4575707"/>
          </a:xfrm>
        </p:spPr>
        <p:txBody>
          <a:bodyPr anchor="t" anchorCtr="0">
            <a:normAutofit fontScale="92500" lnSpcReduction="10000"/>
          </a:bodyPr>
          <a:lstStyle/>
          <a:p>
            <a:r>
              <a:rPr lang="ja-JP" altLang="en-US"/>
              <a:t>次</a:t>
            </a:r>
            <a:r>
              <a:rPr lang="ja-JP" altLang="en-US" smtClean="0"/>
              <a:t>の関数を考える。</a:t>
            </a:r>
            <a:endParaRPr lang="en-US" altLang="ja-JP"/>
          </a:p>
          <a:p>
            <a:endParaRPr lang="en-US" altLang="ja-JP" i="1" smtClean="0"/>
          </a:p>
          <a:p>
            <a:endParaRPr lang="en-US" altLang="ja-JP" i="1"/>
          </a:p>
          <a:p>
            <a:r>
              <a:rPr lang="en-US" altLang="ja-JP" i="1" smtClean="0"/>
              <a:t>a</a:t>
            </a:r>
            <a:r>
              <a:rPr lang="en-US" altLang="ja-JP" baseline="-25000" smtClean="0"/>
              <a:t>1</a:t>
            </a:r>
            <a:r>
              <a:rPr lang="ja-JP" altLang="ja-JP"/>
              <a:t>～</a:t>
            </a:r>
            <a:r>
              <a:rPr lang="en-US" altLang="ja-JP" i="1" smtClean="0"/>
              <a:t>a</a:t>
            </a:r>
            <a:r>
              <a:rPr lang="en-US" altLang="ja-JP" i="1" baseline="-25000" smtClean="0"/>
              <a:t>n</a:t>
            </a:r>
            <a:r>
              <a:rPr lang="ja-JP" altLang="en-US" smtClean="0"/>
              <a:t>を</a:t>
            </a:r>
            <a:r>
              <a:rPr lang="ja-JP" altLang="ja-JP" smtClean="0"/>
              <a:t>すべて</a:t>
            </a:r>
            <a:r>
              <a:rPr lang="ja-JP" altLang="ja-JP"/>
              <a:t>異なる定数と</a:t>
            </a:r>
            <a:r>
              <a:rPr lang="ja-JP" altLang="ja-JP" smtClean="0"/>
              <a:t>し</a:t>
            </a:r>
            <a:r>
              <a:rPr lang="ja-JP" altLang="en-US" smtClean="0"/>
              <a:t>，</a:t>
            </a:r>
            <a:r>
              <a:rPr lang="en-US" altLang="ja-JP" i="1" smtClean="0"/>
              <a:t>z</a:t>
            </a:r>
            <a:r>
              <a:rPr lang="ja-JP" altLang="ja-JP"/>
              <a:t>－</a:t>
            </a:r>
            <a:r>
              <a:rPr lang="en-US" altLang="ja-JP" i="1"/>
              <a:t>a</a:t>
            </a:r>
            <a:r>
              <a:rPr lang="en-US" altLang="ja-JP" baseline="-25000"/>
              <a:t>1</a:t>
            </a:r>
            <a:r>
              <a:rPr lang="ja-JP" altLang="ja-JP"/>
              <a:t>を</a:t>
            </a:r>
            <a:r>
              <a:rPr lang="ja-JP" altLang="ja-JP" smtClean="0"/>
              <a:t>乗じる</a:t>
            </a:r>
            <a:r>
              <a:rPr lang="ja-JP" altLang="en-US" smtClean="0"/>
              <a:t>。</a:t>
            </a:r>
            <a:endParaRPr lang="ja-JP" altLang="ja-JP"/>
          </a:p>
          <a:p>
            <a:endParaRPr lang="en-US" altLang="ja-JP"/>
          </a:p>
          <a:p>
            <a:endParaRPr kumimoji="1" lang="en-US" altLang="ja-JP" smtClean="0"/>
          </a:p>
          <a:p>
            <a:r>
              <a:rPr lang="en-US" altLang="ja-JP" i="1" smtClean="0"/>
              <a:t>z </a:t>
            </a:r>
            <a:r>
              <a:rPr lang="en-US" altLang="ja-JP"/>
              <a:t>= </a:t>
            </a:r>
            <a:r>
              <a:rPr lang="en-US" altLang="ja-JP" i="1"/>
              <a:t>a</a:t>
            </a:r>
            <a:r>
              <a:rPr lang="en-US" altLang="ja-JP" baseline="-25000"/>
              <a:t>1</a:t>
            </a:r>
            <a:r>
              <a:rPr lang="ja-JP" altLang="ja-JP"/>
              <a:t>を代入すると</a:t>
            </a:r>
            <a:r>
              <a:rPr lang="en-US" altLang="ja-JP" i="1"/>
              <a:t>c</a:t>
            </a:r>
            <a:r>
              <a:rPr lang="en-US" altLang="ja-JP" baseline="-25000"/>
              <a:t>1</a:t>
            </a:r>
            <a:r>
              <a:rPr lang="ja-JP" altLang="ja-JP"/>
              <a:t>だけが</a:t>
            </a:r>
            <a:r>
              <a:rPr lang="ja-JP" altLang="ja-JP" smtClean="0"/>
              <a:t>残</a:t>
            </a:r>
            <a:r>
              <a:rPr lang="ja-JP" altLang="en-US" smtClean="0"/>
              <a:t>る</a:t>
            </a:r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r>
              <a:rPr kumimoji="1" lang="ja-JP" altLang="en-US" smtClean="0"/>
              <a:t>同様に</a:t>
            </a:r>
            <a:r>
              <a:rPr lang="en-US" altLang="ja-JP" i="1" smtClean="0"/>
              <a:t>c</a:t>
            </a:r>
            <a:r>
              <a:rPr lang="en-US" altLang="ja-JP" baseline="-25000" smtClean="0"/>
              <a:t>2</a:t>
            </a:r>
            <a:r>
              <a:rPr lang="ja-JP" altLang="ja-JP"/>
              <a:t>～</a:t>
            </a:r>
            <a:r>
              <a:rPr lang="en-US" altLang="ja-JP" i="1"/>
              <a:t>c</a:t>
            </a:r>
            <a:r>
              <a:rPr lang="en-US" altLang="ja-JP" i="1" baseline="-25000"/>
              <a:t>n</a:t>
            </a:r>
            <a:r>
              <a:rPr lang="ja-JP" altLang="ja-JP"/>
              <a:t>も求めることができ</a:t>
            </a:r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178727"/>
              </p:ext>
            </p:extLst>
          </p:nvPr>
        </p:nvGraphicFramePr>
        <p:xfrm>
          <a:off x="1590599" y="1801457"/>
          <a:ext cx="6812721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5" name="数式" r:id="rId3" imgW="3886200" imgH="406080" progId="Equation.3">
                  <p:embed/>
                </p:oleObj>
              </mc:Choice>
              <mc:Fallback>
                <p:oleObj name="数式" r:id="rId3" imgW="38862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599" y="1801457"/>
                        <a:ext cx="6812721" cy="709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235924"/>
              </p:ext>
            </p:extLst>
          </p:nvPr>
        </p:nvGraphicFramePr>
        <p:xfrm>
          <a:off x="1722438" y="3127375"/>
          <a:ext cx="5407612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6" name="数式" r:id="rId5" imgW="2730240" imgH="406080" progId="Equation.3">
                  <p:embed/>
                </p:oleObj>
              </mc:Choice>
              <mc:Fallback>
                <p:oleObj name="数式" r:id="rId5" imgW="2730240" imgH="406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3127375"/>
                        <a:ext cx="5407612" cy="801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200875"/>
              </p:ext>
            </p:extLst>
          </p:nvPr>
        </p:nvGraphicFramePr>
        <p:xfrm>
          <a:off x="1722438" y="4654242"/>
          <a:ext cx="2525527" cy="574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7" name="数式" r:id="rId7" imgW="1168200" imgH="266400" progId="Equation.3">
                  <p:embed/>
                </p:oleObj>
              </mc:Choice>
              <mc:Fallback>
                <p:oleObj name="数式" r:id="rId7" imgW="1168200" imgH="266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4654242"/>
                        <a:ext cx="2525527" cy="574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526544"/>
              </p:ext>
            </p:extLst>
          </p:nvPr>
        </p:nvGraphicFramePr>
        <p:xfrm>
          <a:off x="1824331" y="5954404"/>
          <a:ext cx="4185164" cy="558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8" name="数式" r:id="rId9" imgW="1993680" imgH="266400" progId="Equation.3">
                  <p:embed/>
                </p:oleObj>
              </mc:Choice>
              <mc:Fallback>
                <p:oleObj name="数式" r:id="rId9" imgW="1993680" imgH="266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331" y="5954404"/>
                        <a:ext cx="4185164" cy="5581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4993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0706" y="103823"/>
            <a:ext cx="7704667" cy="949568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（４）</a:t>
            </a:r>
            <a:r>
              <a:rPr lang="ja-JP" altLang="en-US"/>
              <a:t>二</a:t>
            </a:r>
            <a:r>
              <a:rPr lang="ja-JP" altLang="en-US" smtClean="0"/>
              <a:t>重根を持つ場合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5943" y="1211115"/>
            <a:ext cx="7704667" cy="5073088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/>
              <a:t>次の関数を考える。</a:t>
            </a:r>
            <a:endParaRPr kumimoji="1" lang="en-US" altLang="ja-JP" smtClean="0"/>
          </a:p>
          <a:p>
            <a:endParaRPr lang="en-US" altLang="ja-JP"/>
          </a:p>
          <a:p>
            <a:endParaRPr lang="en-US" altLang="ja-JP" i="1" smtClean="0"/>
          </a:p>
          <a:p>
            <a:r>
              <a:rPr lang="en-US" altLang="ja-JP" smtClean="0"/>
              <a:t>(</a:t>
            </a:r>
            <a:r>
              <a:rPr lang="en-US" altLang="ja-JP" i="1" smtClean="0"/>
              <a:t>z</a:t>
            </a:r>
            <a:r>
              <a:rPr lang="ja-JP" altLang="en-US" i="1" smtClean="0"/>
              <a:t>－</a:t>
            </a:r>
            <a:r>
              <a:rPr lang="en-US" altLang="ja-JP" i="1" smtClean="0"/>
              <a:t>a</a:t>
            </a:r>
            <a:r>
              <a:rPr lang="en-US" altLang="ja-JP" baseline="-25000" smtClean="0"/>
              <a:t>1</a:t>
            </a:r>
            <a:r>
              <a:rPr lang="en-US" altLang="ja-JP" smtClean="0"/>
              <a:t>)</a:t>
            </a:r>
            <a:r>
              <a:rPr lang="en-US" altLang="ja-JP" baseline="30000" smtClean="0"/>
              <a:t>2</a:t>
            </a:r>
            <a:r>
              <a:rPr lang="ja-JP" altLang="en-US" i="1" smtClean="0"/>
              <a:t>を乗じて，</a:t>
            </a:r>
            <a:r>
              <a:rPr lang="en-US" altLang="ja-JP" i="1" smtClean="0"/>
              <a:t>z</a:t>
            </a:r>
            <a:r>
              <a:rPr lang="ja-JP" altLang="en-US" smtClean="0"/>
              <a:t>＝</a:t>
            </a:r>
            <a:r>
              <a:rPr lang="en-US" altLang="ja-JP" i="1" smtClean="0"/>
              <a:t>a</a:t>
            </a:r>
            <a:r>
              <a:rPr lang="en-US" altLang="ja-JP" baseline="-25000" smtClean="0"/>
              <a:t>1</a:t>
            </a:r>
            <a:r>
              <a:rPr lang="ja-JP" altLang="ja-JP" smtClean="0"/>
              <a:t>を</a:t>
            </a:r>
            <a:r>
              <a:rPr lang="ja-JP" altLang="en-US" smtClean="0"/>
              <a:t>代入する。</a:t>
            </a:r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r>
              <a:rPr kumimoji="1" lang="ja-JP" altLang="en-US" smtClean="0"/>
              <a:t>ここまでは重根を持たない場合と似ているが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1" lang="ja-JP" altLang="en-US" smtClean="0"/>
              <a:t>が消えることに注意。</a:t>
            </a:r>
            <a:endParaRPr kumimoji="1" lang="en-US" altLang="ja-JP" smtClean="0"/>
          </a:p>
          <a:p>
            <a:endParaRPr lang="en-US" altLang="ja-JP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398310"/>
              </p:ext>
            </p:extLst>
          </p:nvPr>
        </p:nvGraphicFramePr>
        <p:xfrm>
          <a:off x="1610742" y="1561148"/>
          <a:ext cx="5047915" cy="1153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数式" r:id="rId3" imgW="2768400" imgH="634680" progId="Equation.3">
                  <p:embed/>
                </p:oleObj>
              </mc:Choice>
              <mc:Fallback>
                <p:oleObj name="数式" r:id="rId3" imgW="2768400" imgH="6346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0742" y="1561148"/>
                        <a:ext cx="5047915" cy="11534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443825"/>
              </p:ext>
            </p:extLst>
          </p:nvPr>
        </p:nvGraphicFramePr>
        <p:xfrm>
          <a:off x="1476873" y="3230195"/>
          <a:ext cx="6486581" cy="1397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数式" r:id="rId5" imgW="3466800" imgH="749160" progId="Equation.3">
                  <p:embed/>
                </p:oleObj>
              </mc:Choice>
              <mc:Fallback>
                <p:oleObj name="数式" r:id="rId5" imgW="3466800" imgH="7491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873" y="3230195"/>
                        <a:ext cx="6486581" cy="13978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7592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0706" y="103823"/>
            <a:ext cx="7704667" cy="949568"/>
          </a:xfrm>
        </p:spPr>
        <p:txBody>
          <a:bodyPr>
            <a:normAutofit/>
          </a:bodyPr>
          <a:lstStyle/>
          <a:p>
            <a:pPr algn="r"/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)(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kumimoji="1" lang="ja-JP" altLang="en-US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－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en-US" altLang="ja-JP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1" lang="ja-JP" altLang="en-US" smtClean="0"/>
              <a:t>を微分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6843" y="1211115"/>
            <a:ext cx="7704667" cy="5073088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/>
              <a:t>微分して考える。</a:t>
            </a:r>
            <a:endParaRPr kumimoji="1" lang="en-US" altLang="ja-JP" smtClean="0"/>
          </a:p>
          <a:p>
            <a:endParaRPr lang="en-US" altLang="ja-JP"/>
          </a:p>
          <a:p>
            <a:endParaRPr lang="en-US" altLang="ja-JP" i="1" smtClean="0"/>
          </a:p>
          <a:p>
            <a:endParaRPr lang="en-US" altLang="ja-JP" i="1" smtClean="0"/>
          </a:p>
          <a:p>
            <a:r>
              <a:rPr lang="en-US" altLang="ja-JP" i="1" smtClean="0"/>
              <a:t>z</a:t>
            </a:r>
            <a:r>
              <a:rPr lang="ja-JP" altLang="en-US" smtClean="0"/>
              <a:t>＝</a:t>
            </a:r>
            <a:r>
              <a:rPr lang="en-US" altLang="ja-JP" i="1" smtClean="0"/>
              <a:t>a</a:t>
            </a:r>
            <a:r>
              <a:rPr lang="en-US" altLang="ja-JP" baseline="-25000" smtClean="0"/>
              <a:t>1</a:t>
            </a:r>
            <a:r>
              <a:rPr lang="ja-JP" altLang="ja-JP" smtClean="0"/>
              <a:t>を</a:t>
            </a:r>
            <a:r>
              <a:rPr lang="ja-JP" altLang="en-US" smtClean="0"/>
              <a:t>代入し</a:t>
            </a:r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r>
              <a:rPr lang="ja-JP" altLang="en-US"/>
              <a:t>分子</a:t>
            </a:r>
            <a:r>
              <a:rPr lang="ja-JP" altLang="en-US" smtClean="0"/>
              <a:t>に　　　の項が残ることに注意</a:t>
            </a:r>
            <a:r>
              <a:rPr kumimoji="1" lang="ja-JP" altLang="en-US" smtClean="0"/>
              <a:t>。</a:t>
            </a:r>
            <a:endParaRPr kumimoji="1" lang="en-US" altLang="ja-JP" smtClean="0"/>
          </a:p>
          <a:p>
            <a:endParaRPr lang="en-US" altLang="ja-JP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877235"/>
              </p:ext>
            </p:extLst>
          </p:nvPr>
        </p:nvGraphicFramePr>
        <p:xfrm>
          <a:off x="1576387" y="1658071"/>
          <a:ext cx="62674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0" name="数式" r:id="rId3" imgW="3238200" imgH="850680" progId="Equation.3">
                  <p:embed/>
                </p:oleObj>
              </mc:Choice>
              <mc:Fallback>
                <p:oleObj name="数式" r:id="rId3" imgW="3238200" imgH="850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7" y="1658071"/>
                        <a:ext cx="62674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999872"/>
              </p:ext>
            </p:extLst>
          </p:nvPr>
        </p:nvGraphicFramePr>
        <p:xfrm>
          <a:off x="1709738" y="3748088"/>
          <a:ext cx="3313112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1" name="数式" r:id="rId5" imgW="1612800" imgH="444240" progId="Equation.3">
                  <p:embed/>
                </p:oleObj>
              </mc:Choice>
              <mc:Fallback>
                <p:oleObj name="数式" r:id="rId5" imgW="16128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8" y="3748088"/>
                        <a:ext cx="3313112" cy="909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43141"/>
              </p:ext>
            </p:extLst>
          </p:nvPr>
        </p:nvGraphicFramePr>
        <p:xfrm>
          <a:off x="2351088" y="4844025"/>
          <a:ext cx="8842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" name="数式" r:id="rId7" imgW="457200" imgH="203040" progId="Equation.3">
                  <p:embed/>
                </p:oleObj>
              </mc:Choice>
              <mc:Fallback>
                <p:oleObj name="数式" r:id="rId7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4844025"/>
                        <a:ext cx="884237" cy="39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070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0706" y="103823"/>
            <a:ext cx="7704667" cy="949568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（５）三</a:t>
            </a:r>
            <a:r>
              <a:rPr lang="ja-JP" altLang="en-US" smtClean="0"/>
              <a:t>重根を持つ場合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0706" y="1211115"/>
            <a:ext cx="7704667" cy="5073088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/>
              <a:t>次の関数を考える。</a:t>
            </a:r>
            <a:endParaRPr kumimoji="1" lang="en-US" altLang="ja-JP" smtClean="0"/>
          </a:p>
          <a:p>
            <a:endParaRPr lang="en-US" altLang="ja-JP"/>
          </a:p>
          <a:p>
            <a:endParaRPr lang="en-US" altLang="ja-JP" i="1" smtClean="0"/>
          </a:p>
          <a:p>
            <a:endParaRPr lang="en-US" altLang="ja-JP" i="1"/>
          </a:p>
          <a:p>
            <a:endParaRPr lang="en-US" altLang="ja-JP" i="1" smtClean="0"/>
          </a:p>
          <a:p>
            <a:endParaRPr lang="en-US" altLang="ja-JP" i="1"/>
          </a:p>
          <a:p>
            <a:r>
              <a:rPr kumimoji="1" lang="ja-JP" altLang="en-US" smtClean="0"/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ja-JP" altLang="en-US" smtClean="0"/>
              <a:t>が消えることに注意。</a:t>
            </a:r>
            <a:endParaRPr kumimoji="1" lang="en-US" altLang="ja-JP" smtClean="0"/>
          </a:p>
          <a:p>
            <a:endParaRPr lang="en-US" altLang="ja-JP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100130"/>
              </p:ext>
            </p:extLst>
          </p:nvPr>
        </p:nvGraphicFramePr>
        <p:xfrm>
          <a:off x="1619748" y="1595365"/>
          <a:ext cx="6047697" cy="719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7" name="数式" r:id="rId3" imgW="3403440" imgH="406080" progId="Equation.3">
                  <p:embed/>
                </p:oleObj>
              </mc:Choice>
              <mc:Fallback>
                <p:oleObj name="数式" r:id="rId3" imgW="3403440" imgH="406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748" y="1595365"/>
                        <a:ext cx="6047697" cy="7192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814338"/>
              </p:ext>
            </p:extLst>
          </p:nvPr>
        </p:nvGraphicFramePr>
        <p:xfrm>
          <a:off x="1543925" y="2698825"/>
          <a:ext cx="7171448" cy="1271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8" name="数式" r:id="rId5" imgW="4216320" imgH="749160" progId="Equation.3">
                  <p:embed/>
                </p:oleObj>
              </mc:Choice>
              <mc:Fallback>
                <p:oleObj name="数式" r:id="rId5" imgW="4216320" imgH="749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925" y="2698825"/>
                        <a:ext cx="7171448" cy="12710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0014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0706" y="103823"/>
            <a:ext cx="7704667" cy="949568"/>
          </a:xfrm>
        </p:spPr>
        <p:txBody>
          <a:bodyPr>
            <a:normAutofit/>
          </a:bodyPr>
          <a:lstStyle/>
          <a:p>
            <a:pPr algn="r"/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)(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kumimoji="1" lang="ja-JP" altLang="en-US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－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en-US" altLang="ja-JP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kumimoji="1" lang="ja-JP" altLang="en-US" smtClean="0"/>
              <a:t>を微分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6843" y="1211115"/>
            <a:ext cx="7704667" cy="5073088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/>
              <a:t>微分して考える。</a:t>
            </a:r>
            <a:endParaRPr kumimoji="1" lang="en-US" altLang="ja-JP" smtClean="0"/>
          </a:p>
          <a:p>
            <a:endParaRPr lang="en-US" altLang="ja-JP"/>
          </a:p>
          <a:p>
            <a:endParaRPr lang="en-US" altLang="ja-JP" i="1" smtClean="0"/>
          </a:p>
          <a:p>
            <a:endParaRPr lang="en-US" altLang="ja-JP" i="1" smtClean="0"/>
          </a:p>
          <a:p>
            <a:r>
              <a:rPr lang="en-US" altLang="ja-JP" i="1" smtClean="0"/>
              <a:t>z</a:t>
            </a:r>
            <a:r>
              <a:rPr lang="ja-JP" altLang="en-US" smtClean="0"/>
              <a:t>＝</a:t>
            </a:r>
            <a:r>
              <a:rPr lang="en-US" altLang="ja-JP" i="1" smtClean="0"/>
              <a:t>a</a:t>
            </a:r>
            <a:r>
              <a:rPr lang="en-US" altLang="ja-JP" baseline="-25000" smtClean="0"/>
              <a:t>1</a:t>
            </a:r>
            <a:r>
              <a:rPr lang="ja-JP" altLang="ja-JP" smtClean="0"/>
              <a:t>を</a:t>
            </a:r>
            <a:r>
              <a:rPr lang="ja-JP" altLang="en-US" smtClean="0"/>
              <a:t>代入し</a:t>
            </a:r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r>
              <a:rPr lang="ja-JP" altLang="en-US"/>
              <a:t>分子</a:t>
            </a:r>
            <a:r>
              <a:rPr lang="ja-JP" altLang="en-US" smtClean="0"/>
              <a:t>に　　　の項が残ることに注意</a:t>
            </a:r>
            <a:r>
              <a:rPr kumimoji="1" lang="ja-JP" altLang="en-US" smtClean="0"/>
              <a:t>。</a:t>
            </a:r>
            <a:endParaRPr kumimoji="1" lang="en-US" altLang="ja-JP" smtClean="0"/>
          </a:p>
          <a:p>
            <a:endParaRPr lang="en-US" altLang="ja-JP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/>
          </p:nvPr>
        </p:nvGraphicFramePr>
        <p:xfrm>
          <a:off x="2351088" y="4844025"/>
          <a:ext cx="8842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数式" r:id="rId3" imgW="457200" imgH="203040" progId="Equation.3">
                  <p:embed/>
                </p:oleObj>
              </mc:Choice>
              <mc:Fallback>
                <p:oleObj name="数式" r:id="rId3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4844025"/>
                        <a:ext cx="884237" cy="39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688642"/>
              </p:ext>
            </p:extLst>
          </p:nvPr>
        </p:nvGraphicFramePr>
        <p:xfrm>
          <a:off x="1333501" y="1609410"/>
          <a:ext cx="7729708" cy="1648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0" name="数式" r:id="rId5" imgW="4101840" imgH="876240" progId="Equation.3">
                  <p:embed/>
                </p:oleObj>
              </mc:Choice>
              <mc:Fallback>
                <p:oleObj name="数式" r:id="rId5" imgW="4101840" imgH="876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1" y="1609410"/>
                        <a:ext cx="7729708" cy="16481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739178"/>
              </p:ext>
            </p:extLst>
          </p:nvPr>
        </p:nvGraphicFramePr>
        <p:xfrm>
          <a:off x="1544638" y="3795960"/>
          <a:ext cx="3267578" cy="904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1" name="数式" r:id="rId7" imgW="1600200" imgH="444240" progId="Equation.3">
                  <p:embed/>
                </p:oleObj>
              </mc:Choice>
              <mc:Fallback>
                <p:oleObj name="数式" r:id="rId7" imgW="16002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8" y="3795960"/>
                        <a:ext cx="3267578" cy="9046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9864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0706" y="103823"/>
            <a:ext cx="7704667" cy="949568"/>
          </a:xfrm>
        </p:spPr>
        <p:txBody>
          <a:bodyPr>
            <a:normAutofit/>
          </a:bodyPr>
          <a:lstStyle/>
          <a:p>
            <a:pPr algn="r"/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)(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kumimoji="1" lang="ja-JP" altLang="en-US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－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en-US" altLang="ja-JP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／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mtClean="0"/>
              <a:t>を微分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0706" y="1204764"/>
            <a:ext cx="7704667" cy="5653235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/>
              <a:t>さらに微分</a:t>
            </a:r>
            <a:endParaRPr kumimoji="1" lang="en-US" altLang="ja-JP" smtClean="0"/>
          </a:p>
          <a:p>
            <a:endParaRPr lang="en-US" altLang="ja-JP"/>
          </a:p>
          <a:p>
            <a:endParaRPr lang="en-US" altLang="ja-JP" i="1" smtClean="0"/>
          </a:p>
          <a:p>
            <a:endParaRPr lang="en-US" altLang="ja-JP" i="1" smtClean="0"/>
          </a:p>
          <a:p>
            <a:endParaRPr lang="en-US" altLang="ja-JP" i="1" smtClean="0"/>
          </a:p>
          <a:p>
            <a:r>
              <a:rPr lang="en-US" altLang="ja-JP" i="1" smtClean="0"/>
              <a:t>z</a:t>
            </a:r>
            <a:r>
              <a:rPr lang="ja-JP" altLang="en-US" smtClean="0"/>
              <a:t>＝</a:t>
            </a:r>
            <a:r>
              <a:rPr lang="en-US" altLang="ja-JP" i="1" smtClean="0"/>
              <a:t>a</a:t>
            </a:r>
            <a:r>
              <a:rPr lang="en-US" altLang="ja-JP" baseline="-25000" smtClean="0"/>
              <a:t>1</a:t>
            </a:r>
            <a:r>
              <a:rPr lang="ja-JP" altLang="ja-JP" smtClean="0"/>
              <a:t>を</a:t>
            </a:r>
            <a:r>
              <a:rPr lang="ja-JP" altLang="en-US" smtClean="0"/>
              <a:t>代入し</a:t>
            </a:r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r>
              <a:rPr lang="ja-JP" altLang="en-US"/>
              <a:t>分子</a:t>
            </a:r>
            <a:r>
              <a:rPr lang="ja-JP" altLang="en-US" smtClean="0"/>
              <a:t>に　　　の項が残ることに注意</a:t>
            </a:r>
            <a:r>
              <a:rPr kumimoji="1" lang="ja-JP" altLang="en-US" smtClean="0"/>
              <a:t>。すなわち，最後に</a:t>
            </a:r>
            <a:r>
              <a:rPr lang="en-US" altLang="ja-JP" i="1"/>
              <a:t>z</a:t>
            </a:r>
            <a:r>
              <a:rPr lang="ja-JP" altLang="en-US"/>
              <a:t>＝</a:t>
            </a:r>
            <a:r>
              <a:rPr lang="en-US" altLang="ja-JP" i="1"/>
              <a:t>a</a:t>
            </a:r>
            <a:r>
              <a:rPr lang="en-US" altLang="ja-JP" baseline="-25000"/>
              <a:t>1</a:t>
            </a:r>
            <a:r>
              <a:rPr lang="ja-JP" altLang="ja-JP"/>
              <a:t>を</a:t>
            </a:r>
            <a:r>
              <a:rPr lang="ja-JP" altLang="en-US" smtClean="0"/>
              <a:t>代入するので，後の微分は無視してよい。</a:t>
            </a:r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859055"/>
              </p:ext>
            </p:extLst>
          </p:nvPr>
        </p:nvGraphicFramePr>
        <p:xfrm>
          <a:off x="2365375" y="5358374"/>
          <a:ext cx="8842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3" name="数式" r:id="rId3" imgW="457200" imgH="203040" progId="Equation.3">
                  <p:embed/>
                </p:oleObj>
              </mc:Choice>
              <mc:Fallback>
                <p:oleObj name="数式" r:id="rId3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5" y="5358374"/>
                        <a:ext cx="884237" cy="39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438732"/>
              </p:ext>
            </p:extLst>
          </p:nvPr>
        </p:nvGraphicFramePr>
        <p:xfrm>
          <a:off x="833438" y="1737682"/>
          <a:ext cx="8070688" cy="2078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4" name="数式" r:id="rId5" imgW="5016240" imgH="1295280" progId="Equation.3">
                  <p:embed/>
                </p:oleObj>
              </mc:Choice>
              <mc:Fallback>
                <p:oleObj name="数式" r:id="rId5" imgW="501624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1737682"/>
                        <a:ext cx="8070688" cy="20783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162016"/>
              </p:ext>
            </p:extLst>
          </p:nvPr>
        </p:nvGraphicFramePr>
        <p:xfrm>
          <a:off x="977900" y="4300538"/>
          <a:ext cx="680085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5" name="数式" r:id="rId7" imgW="3733560" imgH="495000" progId="Equation.3">
                  <p:embed/>
                </p:oleObj>
              </mc:Choice>
              <mc:Fallback>
                <p:oleObj name="数式" r:id="rId7" imgW="3733560" imgH="495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4300538"/>
                        <a:ext cx="6800850" cy="900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0186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0706" y="103823"/>
            <a:ext cx="7704667" cy="949568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（６）Ｎ</a:t>
            </a:r>
            <a:r>
              <a:rPr lang="ja-JP" altLang="en-US" smtClean="0"/>
              <a:t>重根を持つ場合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3593" y="1303825"/>
            <a:ext cx="7704667" cy="5073088"/>
          </a:xfrm>
        </p:spPr>
        <p:txBody>
          <a:bodyPr anchor="t" anchorCtr="0">
            <a:normAutofit fontScale="92500" lnSpcReduction="20000"/>
          </a:bodyPr>
          <a:lstStyle/>
          <a:p>
            <a:r>
              <a:rPr kumimoji="1" lang="ja-JP" altLang="en-US" smtClean="0"/>
              <a:t>次の関数を考える。</a:t>
            </a:r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r>
              <a:rPr kumimoji="1" lang="ja-JP" altLang="en-US" smtClean="0"/>
              <a:t>　　　　を</a:t>
            </a:r>
            <a:r>
              <a:rPr lang="ja-JP" altLang="en-US" smtClean="0"/>
              <a:t>乗じて</a:t>
            </a:r>
            <a:r>
              <a:rPr lang="en-US" altLang="ja-JP" i="1"/>
              <a:t>z</a:t>
            </a:r>
            <a:r>
              <a:rPr lang="ja-JP" altLang="en-US"/>
              <a:t>＝</a:t>
            </a:r>
            <a:r>
              <a:rPr lang="en-US" altLang="ja-JP" i="1"/>
              <a:t>a</a:t>
            </a:r>
            <a:r>
              <a:rPr lang="en-US" altLang="ja-JP" baseline="-25000"/>
              <a:t>1</a:t>
            </a:r>
            <a:r>
              <a:rPr lang="ja-JP" altLang="ja-JP"/>
              <a:t>を</a:t>
            </a:r>
            <a:r>
              <a:rPr lang="ja-JP" altLang="en-US"/>
              <a:t>代入</a:t>
            </a:r>
            <a:r>
              <a:rPr lang="ja-JP" altLang="en-US" smtClean="0"/>
              <a:t>し，微分を繰り返す。</a:t>
            </a:r>
            <a:endParaRPr lang="en-US" altLang="ja-JP" smtClean="0"/>
          </a:p>
          <a:p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mtClean="0"/>
              <a:t>以降は無視できる。</a:t>
            </a:r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pPr marL="0" indent="0">
              <a:buNone/>
            </a:pPr>
            <a:r>
              <a:rPr lang="ja-JP" altLang="en-US" i="1" smtClean="0"/>
              <a:t>　なので</a:t>
            </a:r>
            <a:endParaRPr lang="en-US" altLang="ja-JP" i="1" smtClean="0"/>
          </a:p>
          <a:p>
            <a:endParaRPr lang="en-US" altLang="ja-JP" i="1"/>
          </a:p>
          <a:p>
            <a:endParaRPr lang="en-US" altLang="ja-JP" i="1" smtClean="0"/>
          </a:p>
          <a:p>
            <a:endParaRPr lang="en-US" altLang="ja-JP" i="1"/>
          </a:p>
          <a:p>
            <a:r>
              <a:rPr lang="ja-JP" altLang="ja-JP"/>
              <a:t>ただし，</a:t>
            </a:r>
            <a:r>
              <a:rPr lang="en-US" altLang="ja-JP"/>
              <a:t>     </a:t>
            </a:r>
            <a:r>
              <a:rPr lang="ja-JP" altLang="ja-JP"/>
              <a:t>は微分しないことを示し，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0! = 1</a:t>
            </a:r>
            <a:r>
              <a:rPr lang="ja-JP" altLang="ja-JP"/>
              <a:t>とします。</a:t>
            </a:r>
          </a:p>
          <a:p>
            <a:pPr marL="0" indent="0">
              <a:buNone/>
            </a:pPr>
            <a:endParaRPr kumimoji="1" lang="en-US" altLang="ja-JP" smtClean="0"/>
          </a:p>
          <a:p>
            <a:endParaRPr lang="en-US" altLang="ja-JP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791014"/>
              </p:ext>
            </p:extLst>
          </p:nvPr>
        </p:nvGraphicFramePr>
        <p:xfrm>
          <a:off x="1314450" y="1516576"/>
          <a:ext cx="66579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3" name="数式" r:id="rId3" imgW="3746160" imgH="406080" progId="Equation.3">
                  <p:embed/>
                </p:oleObj>
              </mc:Choice>
              <mc:Fallback>
                <p:oleObj name="数式" r:id="rId3" imgW="37461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1516576"/>
                        <a:ext cx="6657975" cy="719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256556"/>
              </p:ext>
            </p:extLst>
          </p:nvPr>
        </p:nvGraphicFramePr>
        <p:xfrm>
          <a:off x="1610385" y="2389364"/>
          <a:ext cx="1101264" cy="493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4" name="数式" r:id="rId5" imgW="507960" imgH="228600" progId="Equation.3">
                  <p:embed/>
                </p:oleObj>
              </mc:Choice>
              <mc:Fallback>
                <p:oleObj name="数式" r:id="rId5" imgW="507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0385" y="2389364"/>
                        <a:ext cx="1101264" cy="4935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502042"/>
              </p:ext>
            </p:extLst>
          </p:nvPr>
        </p:nvGraphicFramePr>
        <p:xfrm>
          <a:off x="1736725" y="4551363"/>
          <a:ext cx="5815013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5" name="数式" r:id="rId7" imgW="2857320" imgH="495000" progId="Equation.3">
                  <p:embed/>
                </p:oleObj>
              </mc:Choice>
              <mc:Fallback>
                <p:oleObj name="数式" r:id="rId7" imgW="2857320" imgH="495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4551363"/>
                        <a:ext cx="5815013" cy="1004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991111"/>
              </p:ext>
            </p:extLst>
          </p:nvPr>
        </p:nvGraphicFramePr>
        <p:xfrm>
          <a:off x="2162175" y="3214688"/>
          <a:ext cx="496093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6" name="数式" r:id="rId9" imgW="2438280" imgH="495000" progId="Equation.3">
                  <p:embed/>
                </p:oleObj>
              </mc:Choice>
              <mc:Fallback>
                <p:oleObj name="数式" r:id="rId9" imgW="243828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3214688"/>
                        <a:ext cx="4960938" cy="1004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877515"/>
              </p:ext>
            </p:extLst>
          </p:nvPr>
        </p:nvGraphicFramePr>
        <p:xfrm>
          <a:off x="2502564" y="5550333"/>
          <a:ext cx="569249" cy="826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7" name="数式" r:id="rId11" imgW="279360" imgH="406080" progId="Equation.3">
                  <p:embed/>
                </p:oleObj>
              </mc:Choice>
              <mc:Fallback>
                <p:oleObj name="数式" r:id="rId11" imgW="279360" imgH="4060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2564" y="5550333"/>
                        <a:ext cx="569249" cy="8265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1010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ja-JP" altLang="en-US" smtClean="0"/>
              <a:t>３．多項式の除算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（１）簡単な例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438401"/>
            <a:ext cx="7704667" cy="3332816"/>
          </a:xfrm>
        </p:spPr>
        <p:txBody>
          <a:bodyPr anchor="t" anchorCtr="0"/>
          <a:lstStyle/>
          <a:p>
            <a:r>
              <a:rPr kumimoji="1" lang="ja-JP" altLang="en-US" smtClean="0"/>
              <a:t>次のような除算を考える</a:t>
            </a:r>
            <a:endParaRPr kumimoji="1" lang="en-US" altLang="ja-JP" smtClean="0"/>
          </a:p>
          <a:p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　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418997"/>
              </p:ext>
            </p:extLst>
          </p:nvPr>
        </p:nvGraphicFramePr>
        <p:xfrm>
          <a:off x="2349500" y="2935288"/>
          <a:ext cx="434816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2" name="数式" r:id="rId3" imgW="2006280" imgH="393480" progId="Equation.3">
                  <p:embed/>
                </p:oleObj>
              </mc:Choice>
              <mc:Fallback>
                <p:oleObj name="数式" r:id="rId3" imgW="2006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935288"/>
                        <a:ext cx="4348163" cy="850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103320"/>
              </p:ext>
            </p:extLst>
          </p:nvPr>
        </p:nvGraphicFramePr>
        <p:xfrm>
          <a:off x="1674336" y="3786339"/>
          <a:ext cx="2201863" cy="280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3" name="数式" r:id="rId5" imgW="1015920" imgH="1295280" progId="Equation.3">
                  <p:embed/>
                </p:oleObj>
              </mc:Choice>
              <mc:Fallback>
                <p:oleObj name="数式" r:id="rId5" imgW="101592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336" y="3786339"/>
                        <a:ext cx="2201863" cy="2801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004653"/>
              </p:ext>
            </p:extLst>
          </p:nvPr>
        </p:nvGraphicFramePr>
        <p:xfrm>
          <a:off x="4600179" y="4981726"/>
          <a:ext cx="3522662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4" name="数式" r:id="rId7" imgW="1625400" imgH="190440" progId="Equation.3">
                  <p:embed/>
                </p:oleObj>
              </mc:Choice>
              <mc:Fallback>
                <p:oleObj name="数式" r:id="rId7" imgW="16254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179" y="4981726"/>
                        <a:ext cx="3522662" cy="411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94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１．等比級数の和の公式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（１）導出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3131" y="1917290"/>
            <a:ext cx="5857605" cy="977365"/>
          </a:xfrm>
        </p:spPr>
        <p:txBody>
          <a:bodyPr>
            <a:normAutofit/>
          </a:bodyPr>
          <a:lstStyle/>
          <a:p>
            <a:r>
              <a:rPr kumimoji="1" lang="ja-JP" altLang="en-US" smtClean="0"/>
              <a:t>初項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，公比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，項数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の和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  <a:p>
            <a:pPr marL="0" indent="0"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121279"/>
              </p:ext>
            </p:extLst>
          </p:nvPr>
        </p:nvGraphicFramePr>
        <p:xfrm>
          <a:off x="1973925" y="2866103"/>
          <a:ext cx="5721082" cy="626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数式" r:id="rId3" imgW="2082600" imgH="228600" progId="Equation.3">
                  <p:embed/>
                </p:oleObj>
              </mc:Choice>
              <mc:Fallback>
                <p:oleObj name="数式" r:id="rId3" imgW="2082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925" y="2866103"/>
                        <a:ext cx="5721082" cy="6263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487092" y="3504279"/>
            <a:ext cx="5857605" cy="667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/>
              <a:t>両辺</a:t>
            </a:r>
            <a:r>
              <a:rPr lang="ja-JP" altLang="en-US" smtClean="0"/>
              <a:t>を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倍すると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189873"/>
              </p:ext>
            </p:extLst>
          </p:nvPr>
        </p:nvGraphicFramePr>
        <p:xfrm>
          <a:off x="1868488" y="4102100"/>
          <a:ext cx="59309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数式" r:id="rId5" imgW="2158920" imgH="228600" progId="Equation.3">
                  <p:embed/>
                </p:oleObj>
              </mc:Choice>
              <mc:Fallback>
                <p:oleObj name="数式" r:id="rId5" imgW="2158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4102100"/>
                        <a:ext cx="5930900" cy="627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8052619" y="2948443"/>
            <a:ext cx="634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/>
              <a:t>①</a:t>
            </a:r>
            <a:endParaRPr kumimoji="1" lang="ja-JP" altLang="en-US" sz="24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052619" y="4246912"/>
            <a:ext cx="634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mtClean="0"/>
              <a:t>②</a:t>
            </a:r>
            <a:endParaRPr kumimoji="1" lang="ja-JP" altLang="en-US" sz="2400"/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1487092" y="4769666"/>
            <a:ext cx="5857605" cy="667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mtClean="0"/>
              <a:t>①－②として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オブジェクト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176996"/>
              </p:ext>
            </p:extLst>
          </p:nvPr>
        </p:nvGraphicFramePr>
        <p:xfrm>
          <a:off x="2355185" y="5181771"/>
          <a:ext cx="4989512" cy="1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数式" r:id="rId7" imgW="1815840" imgH="622080" progId="Equation.3">
                  <p:embed/>
                </p:oleObj>
              </mc:Choice>
              <mc:Fallback>
                <p:oleObj name="数式" r:id="rId7" imgW="181584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5185" y="5181771"/>
                        <a:ext cx="4989512" cy="170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8052618" y="6070412"/>
            <a:ext cx="634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mtClean="0"/>
              <a:t>③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-176698"/>
            <a:ext cx="7704667" cy="1981200"/>
          </a:xfrm>
        </p:spPr>
        <p:txBody>
          <a:bodyPr/>
          <a:lstStyle/>
          <a:p>
            <a:pPr algn="r"/>
            <a:r>
              <a:rPr kumimoji="1" lang="ja-JP" altLang="en-US" smtClean="0"/>
              <a:t>（２）除算の繰り返し</a:t>
            </a:r>
            <a:endParaRPr kumimoji="1" lang="ja-JP" altLang="en-US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883067"/>
              </p:ext>
            </p:extLst>
          </p:nvPr>
        </p:nvGraphicFramePr>
        <p:xfrm>
          <a:off x="2301876" y="1380976"/>
          <a:ext cx="5561012" cy="467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数式" r:id="rId3" imgW="2565360" imgH="2158920" progId="Equation.3">
                  <p:embed/>
                </p:oleObj>
              </mc:Choice>
              <mc:Fallback>
                <p:oleObj name="数式" r:id="rId3" imgW="256536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6" y="1380976"/>
                        <a:ext cx="5561012" cy="467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4688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-176698"/>
            <a:ext cx="7704667" cy="1981200"/>
          </a:xfrm>
        </p:spPr>
        <p:txBody>
          <a:bodyPr/>
          <a:lstStyle/>
          <a:p>
            <a:pPr algn="r"/>
            <a:r>
              <a:rPr lang="ja-JP" altLang="en-US"/>
              <a:t>結果</a:t>
            </a:r>
            <a:r>
              <a:rPr lang="ja-JP" altLang="en-US" smtClean="0"/>
              <a:t>の整理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000337"/>
              </p:ext>
            </p:extLst>
          </p:nvPr>
        </p:nvGraphicFramePr>
        <p:xfrm>
          <a:off x="1693228" y="1587818"/>
          <a:ext cx="6177774" cy="3258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数式" r:id="rId3" imgW="2400120" imgH="1269720" progId="Equation.3">
                  <p:embed/>
                </p:oleObj>
              </mc:Choice>
              <mc:Fallback>
                <p:oleObj name="数式" r:id="rId3" imgW="240012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228" y="1587818"/>
                        <a:ext cx="6177774" cy="32585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8391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-176698"/>
            <a:ext cx="7704667" cy="1981200"/>
          </a:xfrm>
        </p:spPr>
        <p:txBody>
          <a:bodyPr/>
          <a:lstStyle/>
          <a:p>
            <a:pPr algn="r"/>
            <a:r>
              <a:rPr kumimoji="1" lang="ja-JP" altLang="en-US" smtClean="0"/>
              <a:t>（３）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kumimoji="1" lang="en-US" altLang="ja-JP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kumimoji="1" lang="ja-JP" altLang="en-US" smtClean="0"/>
              <a:t>の多項式</a:t>
            </a:r>
            <a:endParaRPr kumimoji="1" lang="ja-JP" altLang="en-US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971111"/>
              </p:ext>
            </p:extLst>
          </p:nvPr>
        </p:nvGraphicFramePr>
        <p:xfrm>
          <a:off x="1560512" y="1365251"/>
          <a:ext cx="6170613" cy="495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数式" r:id="rId3" imgW="3187440" imgH="2565360" progId="Equation.3">
                  <p:embed/>
                </p:oleObj>
              </mc:Choice>
              <mc:Fallback>
                <p:oleObj name="数式" r:id="rId3" imgW="318744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512" y="1365251"/>
                        <a:ext cx="6170613" cy="4954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4635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ja-JP" altLang="en-US" smtClean="0"/>
              <a:t>４．複素数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（１）複素数とは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0050" y="2250141"/>
            <a:ext cx="7704667" cy="4271681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kumimoji="1" lang="ja-JP" altLang="en-US" smtClean="0"/>
              <a:t>虚数単位</a:t>
            </a:r>
            <a:r>
              <a:rPr kumimoji="1" lang="en-US" altLang="ja-JP" smtClean="0"/>
              <a:t>	</a:t>
            </a:r>
            <a:r>
              <a:rPr kumimoji="1" lang="ja-JP" altLang="en-US" smtClean="0"/>
              <a:t>：</a:t>
            </a:r>
            <a:r>
              <a:rPr kumimoji="1" lang="en-US" altLang="ja-JP" smtClean="0"/>
              <a:t> 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kumimoji="1" lang="en-US" altLang="ja-JP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純虚数</a:t>
            </a:r>
            <a:r>
              <a:rPr lang="en-US" altLang="ja-JP" smtClean="0"/>
              <a:t>	</a:t>
            </a:r>
            <a:r>
              <a:rPr lang="ja-JP" altLang="en-US" smtClean="0"/>
              <a:t>：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bj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：実数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defTabSz="1404938">
              <a:tabLst>
                <a:tab pos="180022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ja-JP" altLang="en-US"/>
              <a:t>：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a+bj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：実数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awo</a:t>
            </a:r>
          </a:p>
          <a:p>
            <a:pPr defTabSz="1404938">
              <a:tabLst>
                <a:tab pos="180022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を実部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または実数部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を虚部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または虚数部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404938">
              <a:tabLst>
                <a:tab pos="180022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共役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(conjugate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complex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numbers)</a:t>
            </a:r>
          </a:p>
          <a:p>
            <a:pPr marL="0" indent="0" defTabSz="1404938">
              <a:buNone/>
              <a:tabLst>
                <a:tab pos="1800225" algn="l"/>
              </a:tabLst>
            </a:pP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ja-JP" altLang="en-US" smtClean="0"/>
              <a:t>：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の共役複素数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404938">
              <a:buNone/>
              <a:tabLst>
                <a:tab pos="1800225" algn="l"/>
              </a:tabLst>
            </a:pP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404938">
              <a:buNone/>
              <a:tabLst>
                <a:tab pos="1800225" algn="l"/>
              </a:tabLst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拙著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版「工学系のための複素数の話」シリーズが参考になります。</a:t>
            </a:r>
            <a:endParaRPr kumimoji="1" lang="ja-JP" altLang="en-US" sz="160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650925"/>
              </p:ext>
            </p:extLst>
          </p:nvPr>
        </p:nvGraphicFramePr>
        <p:xfrm>
          <a:off x="3141663" y="5021261"/>
          <a:ext cx="147161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数式" r:id="rId3" imgW="571320" imgH="190440" progId="Equation.3">
                  <p:embed/>
                </p:oleObj>
              </mc:Choice>
              <mc:Fallback>
                <p:oleObj name="数式" r:id="rId3" imgW="5713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5021261"/>
                        <a:ext cx="1471612" cy="488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638722"/>
              </p:ext>
            </p:extLst>
          </p:nvPr>
        </p:nvGraphicFramePr>
        <p:xfrm>
          <a:off x="6499225" y="5021261"/>
          <a:ext cx="147161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数式" r:id="rId5" imgW="571320" imgH="190440" progId="Equation.3">
                  <p:embed/>
                </p:oleObj>
              </mc:Choice>
              <mc:Fallback>
                <p:oleObj name="数式" r:id="rId5" imgW="5713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9225" y="5021261"/>
                        <a:ext cx="1471612" cy="488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2493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</a:t>
            </a:r>
            <a:r>
              <a:rPr lang="ja-JP" altLang="en-US" smtClean="0"/>
              <a:t>２</a:t>
            </a:r>
            <a:r>
              <a:rPr kumimoji="1" lang="ja-JP" altLang="en-US" smtClean="0"/>
              <a:t>）複素数の表現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1888452"/>
            <a:ext cx="7704667" cy="3332816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kumimoji="1" lang="ja-JP" altLang="en-US" smtClean="0"/>
              <a:t>絶対値</a:t>
            </a:r>
            <a:r>
              <a:rPr kumimoji="1" lang="en-US" altLang="ja-JP" smtClean="0"/>
              <a:t>	</a:t>
            </a:r>
            <a:r>
              <a:rPr kumimoji="1" lang="ja-JP" altLang="en-US" smtClean="0"/>
              <a:t>：</a:t>
            </a:r>
            <a:r>
              <a:rPr kumimoji="1" lang="en-US" altLang="ja-JP" smtClean="0"/>
              <a:t> 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複素平面</a:t>
            </a:r>
            <a:r>
              <a:rPr lang="en-US" altLang="ja-JP" smtClean="0"/>
              <a:t>	</a:t>
            </a:r>
            <a:r>
              <a:rPr lang="ja-JP" altLang="en-US" smtClean="0"/>
              <a:t>：</a:t>
            </a: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極座標表現：</a:t>
            </a: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/>
              <a:t>オイラ</a:t>
            </a:r>
            <a:r>
              <a:rPr lang="ja-JP" altLang="en-US" smtClean="0"/>
              <a:t>ーの公式：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781333"/>
              </p:ext>
            </p:extLst>
          </p:nvPr>
        </p:nvGraphicFramePr>
        <p:xfrm>
          <a:off x="3187642" y="1776161"/>
          <a:ext cx="47418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数式" r:id="rId3" imgW="2095200" imgH="253800" progId="Equation.3">
                  <p:embed/>
                </p:oleObj>
              </mc:Choice>
              <mc:Fallback>
                <p:oleObj name="数式" r:id="rId3" imgW="2095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642" y="1776161"/>
                        <a:ext cx="4741863" cy="57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131896"/>
              </p:ext>
            </p:extLst>
          </p:nvPr>
        </p:nvGraphicFramePr>
        <p:xfrm>
          <a:off x="3187642" y="2464752"/>
          <a:ext cx="53451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3" name="数式" r:id="rId5" imgW="2361960" imgH="203040" progId="Equation.3">
                  <p:embed/>
                </p:oleObj>
              </mc:Choice>
              <mc:Fallback>
                <p:oleObj name="数式" r:id="rId5" imgW="2361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642" y="2464752"/>
                        <a:ext cx="5345113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24092"/>
              </p:ext>
            </p:extLst>
          </p:nvPr>
        </p:nvGraphicFramePr>
        <p:xfrm>
          <a:off x="3187642" y="2961772"/>
          <a:ext cx="42560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数式" r:id="rId7" imgW="1879560" imgH="190440" progId="Equation.3">
                  <p:embed/>
                </p:oleObj>
              </mc:Choice>
              <mc:Fallback>
                <p:oleObj name="数式" r:id="rId7" imgW="1879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642" y="2961772"/>
                        <a:ext cx="4256088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グループ化 45"/>
          <p:cNvGrpSpPr/>
          <p:nvPr/>
        </p:nvGrpSpPr>
        <p:grpSpPr>
          <a:xfrm>
            <a:off x="2761811" y="4365470"/>
            <a:ext cx="4166699" cy="2368332"/>
            <a:chOff x="-33338" y="171450"/>
            <a:chExt cx="3214688" cy="1771650"/>
          </a:xfrm>
        </p:grpSpPr>
        <p:cxnSp>
          <p:nvCxnSpPr>
            <p:cNvPr id="47" name="直線矢印コネクタ 46"/>
            <p:cNvCxnSpPr/>
            <p:nvPr/>
          </p:nvCxnSpPr>
          <p:spPr>
            <a:xfrm flipV="1">
              <a:off x="533400" y="685800"/>
              <a:ext cx="1009557" cy="86391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グループ化 47"/>
            <p:cNvGrpSpPr/>
            <p:nvPr/>
          </p:nvGrpSpPr>
          <p:grpSpPr>
            <a:xfrm>
              <a:off x="-33338" y="171450"/>
              <a:ext cx="3214688" cy="1771650"/>
              <a:chOff x="-33338" y="171450"/>
              <a:chExt cx="3214688" cy="1771650"/>
            </a:xfrm>
          </p:grpSpPr>
          <p:sp>
            <p:nvSpPr>
              <p:cNvPr id="49" name="円弧 48"/>
              <p:cNvSpPr/>
              <p:nvPr/>
            </p:nvSpPr>
            <p:spPr>
              <a:xfrm>
                <a:off x="123825" y="1143000"/>
                <a:ext cx="833120" cy="800100"/>
              </a:xfrm>
              <a:prstGeom prst="arc">
                <a:avLst>
                  <a:gd name="adj1" fmla="val 19223359"/>
                  <a:gd name="adj2" fmla="val 4"/>
                </a:avLst>
              </a:prstGeom>
              <a:ln>
                <a:solidFill>
                  <a:srgbClr val="002060"/>
                </a:solidFill>
                <a:headEnd type="triangl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  <p:grpSp>
            <p:nvGrpSpPr>
              <p:cNvPr id="50" name="グループ化 49"/>
              <p:cNvGrpSpPr/>
              <p:nvPr/>
            </p:nvGrpSpPr>
            <p:grpSpPr>
              <a:xfrm>
                <a:off x="-33338" y="171450"/>
                <a:ext cx="3214688" cy="1685925"/>
                <a:chOff x="-33338" y="171450"/>
                <a:chExt cx="3214688" cy="1685925"/>
              </a:xfrm>
            </p:grpSpPr>
            <p:grpSp>
              <p:nvGrpSpPr>
                <p:cNvPr id="51" name="グループ化 50"/>
                <p:cNvGrpSpPr/>
                <p:nvPr/>
              </p:nvGrpSpPr>
              <p:grpSpPr>
                <a:xfrm>
                  <a:off x="-33338" y="171450"/>
                  <a:ext cx="3214688" cy="1685925"/>
                  <a:chOff x="-33338" y="171450"/>
                  <a:chExt cx="3214688" cy="1685925"/>
                </a:xfrm>
              </p:grpSpPr>
              <p:sp>
                <p:nvSpPr>
                  <p:cNvPr id="54" name="テキスト ボックス 25"/>
                  <p:cNvSpPr txBox="1"/>
                  <p:nvPr/>
                </p:nvSpPr>
                <p:spPr>
                  <a:xfrm>
                    <a:off x="-33338" y="171450"/>
                    <a:ext cx="533400" cy="36195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r">
                      <a:spcAft>
                        <a:spcPts val="0"/>
                      </a:spcAft>
                    </a:pPr>
                    <a:r>
                      <a:rPr lang="ja-JP" sz="2000" kern="100">
                        <a:effectLst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a:t>虚軸</a:t>
                    </a:r>
                  </a:p>
                </p:txBody>
              </p:sp>
              <p:grpSp>
                <p:nvGrpSpPr>
                  <p:cNvPr id="55" name="グループ化 54"/>
                  <p:cNvGrpSpPr/>
                  <p:nvPr/>
                </p:nvGrpSpPr>
                <p:grpSpPr>
                  <a:xfrm>
                    <a:off x="33337" y="171450"/>
                    <a:ext cx="3148013" cy="1685925"/>
                    <a:chOff x="0" y="171450"/>
                    <a:chExt cx="3148013" cy="1685925"/>
                  </a:xfrm>
                </p:grpSpPr>
                <p:grpSp>
                  <p:nvGrpSpPr>
                    <p:cNvPr id="56" name="グループ化 55"/>
                    <p:cNvGrpSpPr/>
                    <p:nvPr/>
                  </p:nvGrpSpPr>
                  <p:grpSpPr>
                    <a:xfrm>
                      <a:off x="0" y="171450"/>
                      <a:ext cx="3148013" cy="1547814"/>
                      <a:chOff x="0" y="171450"/>
                      <a:chExt cx="3148013" cy="1547814"/>
                    </a:xfrm>
                  </p:grpSpPr>
                  <p:cxnSp>
                    <p:nvCxnSpPr>
                      <p:cNvPr id="63" name="直線矢印コネクタ 62"/>
                      <p:cNvCxnSpPr/>
                      <p:nvPr/>
                    </p:nvCxnSpPr>
                    <p:spPr>
                      <a:xfrm flipV="1">
                        <a:off x="0" y="1543050"/>
                        <a:ext cx="3148013" cy="0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直線矢印コネクタ 63"/>
                      <p:cNvCxnSpPr/>
                      <p:nvPr/>
                    </p:nvCxnSpPr>
                    <p:spPr>
                      <a:xfrm flipH="1" flipV="1">
                        <a:off x="497849" y="171450"/>
                        <a:ext cx="0" cy="1547814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5" name="直線コネクタ 64"/>
                      <p:cNvCxnSpPr/>
                      <p:nvPr/>
                    </p:nvCxnSpPr>
                    <p:spPr>
                      <a:xfrm flipV="1">
                        <a:off x="509587" y="666750"/>
                        <a:ext cx="1000125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" name="直線コネクタ 65"/>
                      <p:cNvCxnSpPr/>
                      <p:nvPr/>
                    </p:nvCxnSpPr>
                    <p:spPr>
                      <a:xfrm flipV="1">
                        <a:off x="1509712" y="666750"/>
                        <a:ext cx="0" cy="885825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7" name="円/楕円 66"/>
                      <p:cNvSpPr/>
                      <p:nvPr/>
                    </p:nvSpPr>
                    <p:spPr>
                      <a:xfrm>
                        <a:off x="1485900" y="642938"/>
                        <a:ext cx="45719" cy="45719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ja-JP" altLang="en-US" sz="2000"/>
                      </a:p>
                    </p:txBody>
                  </p:sp>
                </p:grpSp>
                <p:grpSp>
                  <p:nvGrpSpPr>
                    <p:cNvPr id="57" name="グループ化 56"/>
                    <p:cNvGrpSpPr/>
                    <p:nvPr/>
                  </p:nvGrpSpPr>
                  <p:grpSpPr>
                    <a:xfrm>
                      <a:off x="0" y="378947"/>
                      <a:ext cx="3148013" cy="1478428"/>
                      <a:chOff x="0" y="55097"/>
                      <a:chExt cx="3148013" cy="1478428"/>
                    </a:xfrm>
                  </p:grpSpPr>
                  <p:sp>
                    <p:nvSpPr>
                      <p:cNvPr id="58" name="テキスト ボックス 34"/>
                      <p:cNvSpPr txBox="1"/>
                      <p:nvPr/>
                    </p:nvSpPr>
                    <p:spPr>
                      <a:xfrm>
                        <a:off x="280988" y="1157287"/>
                        <a:ext cx="266700" cy="36195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just">
                          <a:spcAft>
                            <a:spcPts val="0"/>
                          </a:spcAft>
                        </a:pPr>
                        <a:r>
                          <a:rPr lang="en-US" sz="2000" kern="100">
                            <a:effectLst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a:t>O</a:t>
                        </a:r>
                        <a:endParaRPr lang="ja-JP" sz="2000" kern="100"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59" name="テキスト ボックス 35"/>
                      <p:cNvSpPr txBox="1"/>
                      <p:nvPr/>
                    </p:nvSpPr>
                    <p:spPr>
                      <a:xfrm>
                        <a:off x="2614613" y="1171575"/>
                        <a:ext cx="533400" cy="36195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r">
                          <a:spcAft>
                            <a:spcPts val="0"/>
                          </a:spcAft>
                        </a:pPr>
                        <a:r>
                          <a:rPr lang="ja-JP" sz="2000" kern="100">
                            <a:effectLst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a:t>実軸</a:t>
                        </a:r>
                      </a:p>
                    </p:txBody>
                  </p:sp>
                  <p:sp>
                    <p:nvSpPr>
                      <p:cNvPr id="60" name="テキスト ボックス 36"/>
                      <p:cNvSpPr txBox="1"/>
                      <p:nvPr/>
                    </p:nvSpPr>
                    <p:spPr>
                      <a:xfrm>
                        <a:off x="1257300" y="1171575"/>
                        <a:ext cx="533400" cy="36195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spcAft>
                            <a:spcPts val="0"/>
                          </a:spcAft>
                        </a:pPr>
                        <a:r>
                          <a:rPr lang="en-US" sz="2000" i="1" kern="100">
                            <a:effectLst/>
                            <a:latin typeface="Times New Roman" panose="020206030504050203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a:t>a</a:t>
                        </a:r>
                        <a:endParaRPr lang="ja-JP" sz="2000" kern="100"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1" name="テキスト ボックス 37"/>
                      <p:cNvSpPr txBox="1"/>
                      <p:nvPr/>
                    </p:nvSpPr>
                    <p:spPr>
                      <a:xfrm>
                        <a:off x="0" y="95250"/>
                        <a:ext cx="533400" cy="36195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r">
                          <a:spcAft>
                            <a:spcPts val="0"/>
                          </a:spcAft>
                        </a:pPr>
                        <a:r>
                          <a:rPr lang="en-US" sz="2000" i="1" kern="100">
                            <a:effectLst/>
                            <a:latin typeface="Times New Roman" panose="020206030504050203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a:t>b</a:t>
                        </a:r>
                        <a:endParaRPr lang="ja-JP" sz="2000" kern="100"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2" name="テキスト ボックス 38"/>
                      <p:cNvSpPr txBox="1"/>
                      <p:nvPr/>
                    </p:nvSpPr>
                    <p:spPr>
                      <a:xfrm>
                        <a:off x="1257300" y="55097"/>
                        <a:ext cx="857182" cy="36195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spcAft>
                            <a:spcPts val="0"/>
                          </a:spcAft>
                        </a:pPr>
                        <a:r>
                          <a:rPr lang="en-US" sz="2000" i="1" kern="100">
                            <a:effectLst/>
                            <a:latin typeface="Times New Roman" panose="020206030504050203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a:t>a </a:t>
                        </a:r>
                        <a:r>
                          <a:rPr lang="en-US" sz="2000" kern="100">
                            <a:effectLst/>
                            <a:latin typeface="Times New Roman" panose="020206030504050203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a:t>+ </a:t>
                        </a:r>
                        <a:r>
                          <a:rPr lang="en-US" sz="2000" i="1" kern="100">
                            <a:effectLst/>
                            <a:latin typeface="Times New Roman" panose="020206030504050203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a:t>bi</a:t>
                        </a:r>
                        <a:endParaRPr lang="ja-JP" sz="2000" kern="100"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</p:grpSp>
            </p:grpSp>
            <p:sp>
              <p:nvSpPr>
                <p:cNvPr id="52" name="テキスト ボックス 41"/>
                <p:cNvSpPr txBox="1"/>
                <p:nvPr/>
              </p:nvSpPr>
              <p:spPr>
                <a:xfrm>
                  <a:off x="771641" y="1219200"/>
                  <a:ext cx="533352" cy="3619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2000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θ</a:t>
                  </a:r>
                  <a:endParaRPr lang="ja-JP" sz="200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" name="テキスト ボックス 42"/>
                <p:cNvSpPr txBox="1"/>
                <p:nvPr/>
              </p:nvSpPr>
              <p:spPr>
                <a:xfrm>
                  <a:off x="676275" y="857250"/>
                  <a:ext cx="532765" cy="3619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2000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r</a:t>
                  </a:r>
                  <a:endParaRPr lang="ja-JP" sz="200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graphicFrame>
        <p:nvGraphicFramePr>
          <p:cNvPr id="68" name="オブジェクト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999220"/>
              </p:ext>
            </p:extLst>
          </p:nvPr>
        </p:nvGraphicFramePr>
        <p:xfrm>
          <a:off x="3877762" y="3422229"/>
          <a:ext cx="25590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数式" r:id="rId9" imgW="1130040" imgH="228600" progId="Equation.3">
                  <p:embed/>
                </p:oleObj>
              </mc:Choice>
              <mc:Fallback>
                <p:oleObj name="数式" r:id="rId9" imgW="1130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7762" y="3422229"/>
                        <a:ext cx="2559050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8581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（３）複素数の演算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07321" y="1801156"/>
            <a:ext cx="7704667" cy="3332816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kumimoji="1" lang="ja-JP" altLang="en-US" smtClean="0"/>
              <a:t>絶対値を求める：</a:t>
            </a:r>
            <a:r>
              <a:rPr kumimoji="1" lang="en-US" altLang="ja-JP" smtClean="0"/>
              <a:t> 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 smtClean="0"/>
          </a:p>
          <a:p>
            <a:pPr defTabSz="1404938">
              <a:tabLst>
                <a:tab pos="1250950" algn="l"/>
              </a:tabLst>
            </a:pPr>
            <a:r>
              <a:rPr lang="ja-JP" altLang="en-US" smtClean="0"/>
              <a:t>加減算</a:t>
            </a:r>
            <a:r>
              <a:rPr lang="en-US" altLang="ja-JP" smtClean="0"/>
              <a:t>	</a:t>
            </a:r>
            <a:r>
              <a:rPr lang="ja-JP" altLang="en-US" smtClean="0"/>
              <a:t>：</a:t>
            </a:r>
            <a:endParaRPr lang="en-US" altLang="ja-JP" smtClean="0"/>
          </a:p>
          <a:p>
            <a:pPr defTabSz="1404938">
              <a:tabLst>
                <a:tab pos="1250950" algn="l"/>
              </a:tabLst>
            </a:pPr>
            <a:r>
              <a:rPr lang="ja-JP" altLang="en-US" smtClean="0"/>
              <a:t>乗算</a:t>
            </a:r>
            <a:r>
              <a:rPr lang="en-US" altLang="ja-JP" smtClean="0"/>
              <a:t>	</a:t>
            </a:r>
            <a:r>
              <a:rPr lang="ja-JP" altLang="en-US" smtClean="0"/>
              <a:t>：</a:t>
            </a:r>
            <a:endParaRPr lang="en-US" altLang="ja-JP" smtClean="0"/>
          </a:p>
          <a:p>
            <a:pPr defTabSz="1404938">
              <a:tabLst>
                <a:tab pos="1250950" algn="l"/>
              </a:tabLst>
            </a:pPr>
            <a:r>
              <a:rPr lang="ja-JP" altLang="en-US" smtClean="0"/>
              <a:t>除算</a:t>
            </a:r>
            <a:r>
              <a:rPr lang="en-US" altLang="ja-JP" smtClean="0"/>
              <a:t>	</a:t>
            </a:r>
            <a:r>
              <a:rPr lang="ja-JP" altLang="en-US" smtClean="0"/>
              <a:t>：分母・分子に</a:t>
            </a:r>
            <a:endParaRPr lang="en-US" altLang="ja-JP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967947"/>
              </p:ext>
            </p:extLst>
          </p:nvPr>
        </p:nvGraphicFramePr>
        <p:xfrm>
          <a:off x="3674499" y="1745315"/>
          <a:ext cx="396557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数式" r:id="rId3" imgW="1752480" imgH="469800" progId="Equation.3">
                  <p:embed/>
                </p:oleObj>
              </mc:Choice>
              <mc:Fallback>
                <p:oleObj name="数式" r:id="rId3" imgW="17524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499" y="1745315"/>
                        <a:ext cx="3965575" cy="1057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362325"/>
              </p:ext>
            </p:extLst>
          </p:nvPr>
        </p:nvGraphicFramePr>
        <p:xfrm>
          <a:off x="2378304" y="2855150"/>
          <a:ext cx="56943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4" name="数式" r:id="rId5" imgW="2514600" imgH="203040" progId="Equation.3">
                  <p:embed/>
                </p:oleObj>
              </mc:Choice>
              <mc:Fallback>
                <p:oleObj name="数式" r:id="rId5" imgW="2514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304" y="2855150"/>
                        <a:ext cx="5694362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オブジェクト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995396"/>
              </p:ext>
            </p:extLst>
          </p:nvPr>
        </p:nvGraphicFramePr>
        <p:xfrm>
          <a:off x="2378304" y="3364910"/>
          <a:ext cx="65579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5" name="数式" r:id="rId7" imgW="2895480" imgH="203040" progId="Equation.3">
                  <p:embed/>
                </p:oleObj>
              </mc:Choice>
              <mc:Fallback>
                <p:oleObj name="数式" r:id="rId7" imgW="2895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304" y="3364910"/>
                        <a:ext cx="6557963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078648"/>
              </p:ext>
            </p:extLst>
          </p:nvPr>
        </p:nvGraphicFramePr>
        <p:xfrm>
          <a:off x="982133" y="4346985"/>
          <a:ext cx="79390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6" name="数式" r:id="rId9" imgW="3504960" imgH="406080" progId="Equation.3">
                  <p:embed/>
                </p:oleObj>
              </mc:Choice>
              <mc:Fallback>
                <p:oleObj name="数式" r:id="rId9" imgW="35049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133" y="4346985"/>
                        <a:ext cx="7939087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0124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（４）複素数の行列</a:t>
            </a:r>
            <a:r>
              <a:rPr kumimoji="1" lang="ja-JP" altLang="en-US" smtClean="0"/>
              <a:t>表現（その１）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07321" y="1801156"/>
            <a:ext cx="7704667" cy="3332816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kumimoji="1" lang="ja-JP" altLang="en-US" smtClean="0"/>
              <a:t>行列表現：</a:t>
            </a:r>
            <a:r>
              <a:rPr kumimoji="1" lang="en-US" altLang="ja-JP" smtClean="0"/>
              <a:t> 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 smtClean="0"/>
          </a:p>
          <a:p>
            <a:pPr defTabSz="1404938">
              <a:tabLst>
                <a:tab pos="1250950" algn="l"/>
              </a:tabLst>
            </a:pPr>
            <a:r>
              <a:rPr lang="ja-JP" altLang="en-US" smtClean="0"/>
              <a:t>確かめ：</a:t>
            </a:r>
            <a:endParaRPr lang="en-US" altLang="ja-JP" smtClean="0"/>
          </a:p>
          <a:p>
            <a:pPr defTabSz="1404938">
              <a:tabLst>
                <a:tab pos="1250950" algn="l"/>
              </a:tabLst>
            </a:pPr>
            <a:r>
              <a:rPr lang="ja-JP" altLang="en-US"/>
              <a:t>加減算</a:t>
            </a:r>
            <a:r>
              <a:rPr lang="ja-JP" altLang="en-US" smtClean="0"/>
              <a:t>と乗算</a:t>
            </a:r>
            <a:endParaRPr lang="en-US" altLang="ja-JP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920124"/>
              </p:ext>
            </p:extLst>
          </p:nvPr>
        </p:nvGraphicFramePr>
        <p:xfrm>
          <a:off x="2974344" y="1541018"/>
          <a:ext cx="2317470" cy="890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数式" r:id="rId3" imgW="1117440" imgH="431640" progId="Equation.3">
                  <p:embed/>
                </p:oleObj>
              </mc:Choice>
              <mc:Fallback>
                <p:oleObj name="数式" r:id="rId3" imgW="1117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344" y="1541018"/>
                        <a:ext cx="2317470" cy="8903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976893"/>
              </p:ext>
            </p:extLst>
          </p:nvPr>
        </p:nvGraphicFramePr>
        <p:xfrm>
          <a:off x="2932514" y="2596117"/>
          <a:ext cx="3803903" cy="871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数式" r:id="rId5" imgW="1892160" imgH="444240" progId="Equation.3">
                  <p:embed/>
                </p:oleObj>
              </mc:Choice>
              <mc:Fallback>
                <p:oleObj name="数式" r:id="rId5" imgW="189216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514" y="2596117"/>
                        <a:ext cx="3803903" cy="871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09802"/>
              </p:ext>
            </p:extLst>
          </p:nvPr>
        </p:nvGraphicFramePr>
        <p:xfrm>
          <a:off x="1538296" y="3828369"/>
          <a:ext cx="7383375" cy="2395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数式" r:id="rId7" imgW="3200400" imgH="1091880" progId="Equation.3">
                  <p:embed/>
                </p:oleObj>
              </mc:Choice>
              <mc:Fallback>
                <p:oleObj name="数式" r:id="rId7" imgW="3200400" imgH="1091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96" y="3828369"/>
                        <a:ext cx="7383375" cy="23954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8512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（４）複素数の行列表現（その２）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/>
              <a:t>除算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6187" y="1705906"/>
            <a:ext cx="7704667" cy="3332816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lang="ja-JP" altLang="en-US" smtClean="0"/>
              <a:t>共役複素数との乗算</a:t>
            </a:r>
            <a:r>
              <a:rPr kumimoji="1" lang="ja-JP" altLang="en-US" smtClean="0"/>
              <a:t>：</a:t>
            </a:r>
            <a:r>
              <a:rPr kumimoji="1" lang="en-US" altLang="ja-JP" smtClean="0"/>
              <a:t> 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逆数：</a:t>
            </a: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/>
          </a:p>
          <a:p>
            <a:pPr defTabSz="1404938">
              <a:tabLst>
                <a:tab pos="1250950" algn="l"/>
              </a:tabLst>
            </a:pPr>
            <a:r>
              <a:rPr lang="ja-JP" altLang="en-US" smtClean="0"/>
              <a:t>除算：</a:t>
            </a:r>
            <a:endParaRPr lang="en-US" altLang="ja-JP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130866"/>
              </p:ext>
            </p:extLst>
          </p:nvPr>
        </p:nvGraphicFramePr>
        <p:xfrm>
          <a:off x="1804151" y="2200896"/>
          <a:ext cx="5748738" cy="937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数式" r:id="rId3" imgW="2781000" imgH="469800" progId="Equation.3">
                  <p:embed/>
                </p:oleObj>
              </mc:Choice>
              <mc:Fallback>
                <p:oleObj name="数式" r:id="rId3" imgW="278100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151" y="2200896"/>
                        <a:ext cx="5748738" cy="937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513993"/>
              </p:ext>
            </p:extLst>
          </p:nvPr>
        </p:nvGraphicFramePr>
        <p:xfrm>
          <a:off x="2131383" y="3168985"/>
          <a:ext cx="1866161" cy="91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数式" r:id="rId5" imgW="799920" imgH="406080" progId="Equation.3">
                  <p:embed/>
                </p:oleObj>
              </mc:Choice>
              <mc:Fallback>
                <p:oleObj name="数式" r:id="rId5" imgW="799920" imgH="406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1383" y="3168985"/>
                        <a:ext cx="1866161" cy="91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595108"/>
              </p:ext>
            </p:extLst>
          </p:nvPr>
        </p:nvGraphicFramePr>
        <p:xfrm>
          <a:off x="2131383" y="4221319"/>
          <a:ext cx="5911454" cy="189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数式" r:id="rId7" imgW="2539800" imgH="850680" progId="Equation.3">
                  <p:embed/>
                </p:oleObj>
              </mc:Choice>
              <mc:Fallback>
                <p:oleObj name="数式" r:id="rId7" imgW="2539800" imgH="850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1383" y="4221319"/>
                        <a:ext cx="5911454" cy="189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6639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（５）複素数関数（その１）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3012" y="1702731"/>
            <a:ext cx="7704667" cy="4904546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lang="ja-JP" altLang="en-US" smtClean="0"/>
              <a:t>平方根</a:t>
            </a:r>
            <a:r>
              <a:rPr kumimoji="1" lang="ja-JP" altLang="en-US" smtClean="0"/>
              <a:t>：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自然指数：</a:t>
            </a:r>
            <a:r>
              <a:rPr kumimoji="1" lang="en-US" altLang="ja-JP" smtClean="0"/>
              <a:t> 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自然対数：</a:t>
            </a:r>
            <a:endParaRPr lang="en-US" altLang="ja-JP" smtClean="0"/>
          </a:p>
          <a:p>
            <a:pPr marL="0" indent="0" defTabSz="1404938">
              <a:buNone/>
              <a:tabLst>
                <a:tab pos="1800225" algn="l"/>
              </a:tabLst>
            </a:pPr>
            <a:r>
              <a:rPr lang="ja-JP" altLang="en-US" smtClean="0"/>
              <a:t>　　　　　　　</a:t>
            </a:r>
            <a:endParaRPr lang="en-US" altLang="ja-JP" smtClean="0"/>
          </a:p>
          <a:p>
            <a:pPr marL="1695450" indent="0" defTabSz="1404938">
              <a:buNone/>
              <a:tabLst>
                <a:tab pos="1800225" algn="l"/>
              </a:tabLst>
            </a:pPr>
            <a:r>
              <a:rPr lang="ja-JP" altLang="en-US" smtClean="0"/>
              <a:t>①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のとき虚部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</a:p>
          <a:p>
            <a:pPr marL="1695450" indent="0" defTabSz="1404938">
              <a:buNone/>
              <a:tabLst>
                <a:tab pos="1800225" algn="l"/>
              </a:tabLst>
            </a:pPr>
            <a:r>
              <a:rPr lang="ja-JP" altLang="en-US" smtClean="0"/>
              <a:t>②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= 0,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虚部 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1695450" indent="0" defTabSz="1404938">
              <a:buNone/>
              <a:tabLst>
                <a:tab pos="180022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のとき値－∞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404938">
              <a:buNone/>
              <a:tabLst>
                <a:tab pos="1800225" algn="l"/>
              </a:tabLst>
            </a:pPr>
            <a:endParaRPr lang="en-US" altLang="ja-JP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024025"/>
              </p:ext>
            </p:extLst>
          </p:nvPr>
        </p:nvGraphicFramePr>
        <p:xfrm>
          <a:off x="3418715" y="1415875"/>
          <a:ext cx="4729229" cy="899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数式" r:id="rId3" imgW="2476440" imgH="469800" progId="Equation.3">
                  <p:embed/>
                </p:oleObj>
              </mc:Choice>
              <mc:Fallback>
                <p:oleObj name="数式" r:id="rId3" imgW="247644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8715" y="1415875"/>
                        <a:ext cx="4729229" cy="899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238235"/>
              </p:ext>
            </p:extLst>
          </p:nvPr>
        </p:nvGraphicFramePr>
        <p:xfrm>
          <a:off x="3095205" y="2653235"/>
          <a:ext cx="5052739" cy="558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数式" r:id="rId5" imgW="1993680" imgH="228600" progId="Equation.3">
                  <p:embed/>
                </p:oleObj>
              </mc:Choice>
              <mc:Fallback>
                <p:oleObj name="数式" r:id="rId5" imgW="19936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205" y="2653235"/>
                        <a:ext cx="5052739" cy="5582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992856"/>
              </p:ext>
            </p:extLst>
          </p:nvPr>
        </p:nvGraphicFramePr>
        <p:xfrm>
          <a:off x="3095205" y="3743586"/>
          <a:ext cx="5067747" cy="533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数式" r:id="rId7" imgW="2336760" imgH="253800" progId="Equation.3">
                  <p:embed/>
                </p:oleObj>
              </mc:Choice>
              <mc:Fallback>
                <p:oleObj name="数式" r:id="rId7" imgW="233676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205" y="3743586"/>
                        <a:ext cx="5067747" cy="533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5677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（５）複素数関数（その２）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6662" y="1591606"/>
            <a:ext cx="7704667" cy="4904546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lang="ja-JP" altLang="en-US" smtClean="0"/>
              <a:t>べき乗</a:t>
            </a:r>
            <a:r>
              <a:rPr kumimoji="1" lang="ja-JP" altLang="en-US" smtClean="0"/>
              <a:t>：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虚数の三角関数：</a:t>
            </a: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endParaRPr kumimoji="1" lang="en-US" altLang="ja-JP"/>
          </a:p>
          <a:p>
            <a:pPr defTabSz="1404938">
              <a:tabLst>
                <a:tab pos="1800225" algn="l"/>
              </a:tabLst>
            </a:pP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endParaRPr kumimoji="1" lang="en-US" altLang="ja-JP"/>
          </a:p>
          <a:p>
            <a:pPr defTabSz="1404938">
              <a:tabLst>
                <a:tab pos="1800225" algn="l"/>
              </a:tabLst>
            </a:pP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基本的な</a:t>
            </a:r>
            <a:r>
              <a:rPr kumimoji="1" lang="en-US" altLang="ja-JP" smtClean="0"/>
              <a:t> </a:t>
            </a:r>
            <a:r>
              <a:rPr kumimoji="1" lang="ja-JP" altLang="en-US" smtClean="0"/>
              <a:t>三角関数</a:t>
            </a:r>
            <a:r>
              <a:rPr kumimoji="1" lang="en-US" altLang="ja-JP" smtClean="0"/>
              <a:t>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212378"/>
              </p:ext>
            </p:extLst>
          </p:nvPr>
        </p:nvGraphicFramePr>
        <p:xfrm>
          <a:off x="2756249" y="1603176"/>
          <a:ext cx="1668268" cy="454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数式" r:id="rId3" imgW="711000" imgH="203040" progId="Equation.3">
                  <p:embed/>
                </p:oleObj>
              </mc:Choice>
              <mc:Fallback>
                <p:oleObj name="数式" r:id="rId3" imgW="71100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6249" y="1603176"/>
                        <a:ext cx="1668268" cy="4542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478621"/>
              </p:ext>
            </p:extLst>
          </p:nvPr>
        </p:nvGraphicFramePr>
        <p:xfrm>
          <a:off x="2685418" y="2452464"/>
          <a:ext cx="3468671" cy="1432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name="数式" r:id="rId5" imgW="1904760" imgH="787320" progId="Equation.3">
                  <p:embed/>
                </p:oleObj>
              </mc:Choice>
              <mc:Fallback>
                <p:oleObj name="数式" r:id="rId5" imgW="1904760" imgH="787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5418" y="2452464"/>
                        <a:ext cx="3468671" cy="14323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219476"/>
              </p:ext>
            </p:extLst>
          </p:nvPr>
        </p:nvGraphicFramePr>
        <p:xfrm>
          <a:off x="2685418" y="4007909"/>
          <a:ext cx="3461917" cy="731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8" name="数式" r:id="rId7" imgW="1917360" imgH="406080" progId="Equation.3">
                  <p:embed/>
                </p:oleObj>
              </mc:Choice>
              <mc:Fallback>
                <p:oleObj name="数式" r:id="rId7" imgW="1917360" imgH="4060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5418" y="4007909"/>
                        <a:ext cx="3461917" cy="7314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299547"/>
              </p:ext>
            </p:extLst>
          </p:nvPr>
        </p:nvGraphicFramePr>
        <p:xfrm>
          <a:off x="2908803" y="5140837"/>
          <a:ext cx="4516199" cy="8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9" name="数式" r:id="rId9" imgW="2260440" imgH="406080" progId="Equation.3">
                  <p:embed/>
                </p:oleObj>
              </mc:Choice>
              <mc:Fallback>
                <p:oleObj name="数式" r:id="rId9" imgW="2260440" imgH="406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803" y="5140837"/>
                        <a:ext cx="4516199" cy="8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282034"/>
              </p:ext>
            </p:extLst>
          </p:nvPr>
        </p:nvGraphicFramePr>
        <p:xfrm>
          <a:off x="1882876" y="5900506"/>
          <a:ext cx="6918556" cy="906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0" name="数式" r:id="rId11" imgW="3098520" imgH="406080" progId="Equation.3">
                  <p:embed/>
                </p:oleObj>
              </mc:Choice>
              <mc:Fallback>
                <p:oleObj name="数式" r:id="rId11" imgW="3098520" imgH="4060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876" y="5900506"/>
                        <a:ext cx="6918556" cy="9060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462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（２）シグマ形式で表現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3131" y="1917290"/>
            <a:ext cx="5857605" cy="977365"/>
          </a:xfrm>
        </p:spPr>
        <p:txBody>
          <a:bodyPr>
            <a:normAutofit/>
          </a:bodyPr>
          <a:lstStyle/>
          <a:p>
            <a:r>
              <a:rPr kumimoji="1" lang="ja-JP" altLang="en-US" smtClean="0"/>
              <a:t>初項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，公比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，項数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の和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186496"/>
              </p:ext>
            </p:extLst>
          </p:nvPr>
        </p:nvGraphicFramePr>
        <p:xfrm>
          <a:off x="1133131" y="2894655"/>
          <a:ext cx="7151687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数式" r:id="rId3" imgW="2603160" imgH="431640" progId="Equation.3">
                  <p:embed/>
                </p:oleObj>
              </mc:Choice>
              <mc:Fallback>
                <p:oleObj name="数式" r:id="rId3" imgW="2603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131" y="2894655"/>
                        <a:ext cx="7151687" cy="118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65223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（５）複素数関数（その３）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6662" y="1591606"/>
            <a:ext cx="7704667" cy="4904546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lang="ja-JP" altLang="en-US" smtClean="0"/>
              <a:t>三角関数の逆関数（その１）</a:t>
            </a:r>
            <a:r>
              <a:rPr kumimoji="1" lang="ja-JP" altLang="en-US" smtClean="0"/>
              <a:t>：</a:t>
            </a:r>
            <a:endParaRPr kumimoji="1" lang="en-US" altLang="ja-JP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673472"/>
              </p:ext>
            </p:extLst>
          </p:nvPr>
        </p:nvGraphicFramePr>
        <p:xfrm>
          <a:off x="978958" y="2053199"/>
          <a:ext cx="2439493" cy="425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0" name="数式" r:id="rId3" imgW="1307880" imgH="228600" progId="Equation.3">
                  <p:embed/>
                </p:oleObj>
              </mc:Choice>
              <mc:Fallback>
                <p:oleObj name="数式" r:id="rId3" imgW="13078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958" y="2053199"/>
                        <a:ext cx="2439493" cy="425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121139"/>
              </p:ext>
            </p:extLst>
          </p:nvPr>
        </p:nvGraphicFramePr>
        <p:xfrm>
          <a:off x="4414838" y="1873046"/>
          <a:ext cx="4473734" cy="731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1" name="数式" r:id="rId5" imgW="2641320" imgH="431640" progId="Equation.3">
                  <p:embed/>
                </p:oleObj>
              </mc:Choice>
              <mc:Fallback>
                <p:oleObj name="数式" r:id="rId5" imgW="26413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4838" y="1873046"/>
                        <a:ext cx="4473734" cy="731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835964"/>
              </p:ext>
            </p:extLst>
          </p:nvPr>
        </p:nvGraphicFramePr>
        <p:xfrm>
          <a:off x="4414838" y="2604169"/>
          <a:ext cx="2716853" cy="728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2" name="数式" r:id="rId7" imgW="1511280" imgH="406080" progId="Equation.3">
                  <p:embed/>
                </p:oleObj>
              </mc:Choice>
              <mc:Fallback>
                <p:oleObj name="数式" r:id="rId7" imgW="151128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4838" y="2604169"/>
                        <a:ext cx="2716853" cy="7289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479165"/>
              </p:ext>
            </p:extLst>
          </p:nvPr>
        </p:nvGraphicFramePr>
        <p:xfrm>
          <a:off x="1107833" y="3934899"/>
          <a:ext cx="2526123" cy="454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3" name="数式" r:id="rId9" imgW="1269720" imgH="228600" progId="Equation.3">
                  <p:embed/>
                </p:oleObj>
              </mc:Choice>
              <mc:Fallback>
                <p:oleObj name="数式" r:id="rId9" imgW="12697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7833" y="3934899"/>
                        <a:ext cx="2526123" cy="454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692213"/>
              </p:ext>
            </p:extLst>
          </p:nvPr>
        </p:nvGraphicFramePr>
        <p:xfrm>
          <a:off x="3986849" y="3726823"/>
          <a:ext cx="4962309" cy="79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4" name="数式" r:id="rId11" imgW="2997000" imgH="482400" progId="Equation.3">
                  <p:embed/>
                </p:oleObj>
              </mc:Choice>
              <mc:Fallback>
                <p:oleObj name="数式" r:id="rId11" imgW="29970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849" y="3726823"/>
                        <a:ext cx="4962309" cy="7987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131933"/>
              </p:ext>
            </p:extLst>
          </p:nvPr>
        </p:nvGraphicFramePr>
        <p:xfrm>
          <a:off x="4623186" y="4542915"/>
          <a:ext cx="2387398" cy="336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5" name="数式" r:id="rId13" imgW="1346040" imgH="190440" progId="Equation.3">
                  <p:embed/>
                </p:oleObj>
              </mc:Choice>
              <mc:Fallback>
                <p:oleObj name="数式" r:id="rId13" imgW="1346040" imgH="1904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3186" y="4542915"/>
                        <a:ext cx="2387398" cy="3366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927822"/>
              </p:ext>
            </p:extLst>
          </p:nvPr>
        </p:nvGraphicFramePr>
        <p:xfrm>
          <a:off x="4149548" y="4879569"/>
          <a:ext cx="2502157" cy="693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6" name="数式" r:id="rId15" imgW="1485720" imgH="393480" progId="Equation.3">
                  <p:embed/>
                </p:oleObj>
              </mc:Choice>
              <mc:Fallback>
                <p:oleObj name="数式" r:id="rId15" imgW="148572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9548" y="4879569"/>
                        <a:ext cx="2502157" cy="6934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71529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（５）複素数関数（その４）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6662" y="1591606"/>
            <a:ext cx="7704667" cy="4904546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lang="ja-JP" altLang="en-US" smtClean="0"/>
              <a:t>三角関数の逆関数（その２）</a:t>
            </a:r>
            <a:r>
              <a:rPr kumimoji="1" lang="ja-JP" altLang="en-US" smtClean="0"/>
              <a:t>：</a:t>
            </a: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/>
          </a:p>
          <a:p>
            <a:pPr defTabSz="1404938">
              <a:tabLst>
                <a:tab pos="1800225" algn="l"/>
              </a:tabLst>
            </a:pPr>
            <a:endParaRPr kumimoji="1" lang="en-US" altLang="ja-JP" smtClean="0"/>
          </a:p>
          <a:p>
            <a:pPr marL="0" indent="0" defTabSz="1404938">
              <a:buNone/>
              <a:tabLst>
                <a:tab pos="1800225" algn="l"/>
              </a:tabLst>
            </a:pPr>
            <a:r>
              <a:rPr lang="ja-JP" altLang="en-US" smtClean="0"/>
              <a:t>　　</a:t>
            </a:r>
            <a:r>
              <a:rPr lang="ja-JP" altLang="ja-JP" smtClean="0"/>
              <a:t>（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≧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のとき，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＜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ja-JP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ja-JP" altLang="ja-JP"/>
              <a:t>）</a:t>
            </a:r>
          </a:p>
          <a:p>
            <a:pPr marL="0" indent="0" defTabSz="1404938">
              <a:buNone/>
              <a:tabLst>
                <a:tab pos="1800225" algn="l"/>
              </a:tabLst>
            </a:pPr>
            <a:endParaRPr kumimoji="1" lang="en-US" altLang="ja-JP" smtClean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418827"/>
              </p:ext>
            </p:extLst>
          </p:nvPr>
        </p:nvGraphicFramePr>
        <p:xfrm>
          <a:off x="982133" y="2234084"/>
          <a:ext cx="2481276" cy="441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2" name="数式" r:id="rId3" imgW="1282680" imgH="228600" progId="Equation.3">
                  <p:embed/>
                </p:oleObj>
              </mc:Choice>
              <mc:Fallback>
                <p:oleObj name="数式" r:id="rId3" imgW="128268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133" y="2234084"/>
                        <a:ext cx="2481276" cy="441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85878"/>
              </p:ext>
            </p:extLst>
          </p:nvPr>
        </p:nvGraphicFramePr>
        <p:xfrm>
          <a:off x="3981800" y="1979764"/>
          <a:ext cx="4876316" cy="823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3" name="数式" r:id="rId5" imgW="2781000" imgH="469800" progId="Equation.3">
                  <p:embed/>
                </p:oleObj>
              </mc:Choice>
              <mc:Fallback>
                <p:oleObj name="数式" r:id="rId5" imgW="2781000" imgH="469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800" y="1979764"/>
                        <a:ext cx="4876316" cy="8239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71867"/>
              </p:ext>
            </p:extLst>
          </p:nvPr>
        </p:nvGraphicFramePr>
        <p:xfrm>
          <a:off x="2414071" y="3668588"/>
          <a:ext cx="2615129" cy="68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4" name="数式" r:id="rId7" imgW="1498320" imgH="393480" progId="Equation.3">
                  <p:embed/>
                </p:oleObj>
              </mc:Choice>
              <mc:Fallback>
                <p:oleObj name="数式" r:id="rId7" imgW="149832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071" y="3668588"/>
                        <a:ext cx="2615129" cy="68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84598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（５）複素数関数（その５）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1899" y="1586843"/>
            <a:ext cx="7704667" cy="4904546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lang="ja-JP" altLang="en-US" smtClean="0"/>
              <a:t>虚数の双曲線関数：</a:t>
            </a: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/>
          </a:p>
          <a:p>
            <a:pPr defTabSz="1404938">
              <a:tabLst>
                <a:tab pos="1800225" algn="l"/>
              </a:tabLst>
            </a:pP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endParaRPr lang="en-US" altLang="ja-JP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複素数の双曲線関数：</a:t>
            </a:r>
            <a:endParaRPr lang="en-US" altLang="ja-JP"/>
          </a:p>
          <a:p>
            <a:pPr defTabSz="1404938">
              <a:tabLst>
                <a:tab pos="1800225" algn="l"/>
              </a:tabLst>
            </a:pPr>
            <a:endParaRPr kumimoji="1" lang="en-US" altLang="ja-JP" smtClean="0"/>
          </a:p>
          <a:p>
            <a:pPr marL="0" indent="0" defTabSz="1404938">
              <a:buNone/>
              <a:tabLst>
                <a:tab pos="1800225" algn="l"/>
              </a:tabLst>
            </a:pPr>
            <a:r>
              <a:rPr lang="ja-JP" altLang="en-US" smtClean="0"/>
              <a:t>　</a:t>
            </a:r>
            <a:endParaRPr kumimoji="1" lang="en-US" altLang="ja-JP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025203"/>
              </p:ext>
            </p:extLst>
          </p:nvPr>
        </p:nvGraphicFramePr>
        <p:xfrm>
          <a:off x="2362917" y="2071123"/>
          <a:ext cx="1934291" cy="1188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数式" r:id="rId3" imgW="952200" imgH="609480" progId="Equation.3">
                  <p:embed/>
                </p:oleObj>
              </mc:Choice>
              <mc:Fallback>
                <p:oleObj name="数式" r:id="rId3" imgW="952200" imgH="609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917" y="2071123"/>
                        <a:ext cx="1934291" cy="11882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471738"/>
              </p:ext>
            </p:extLst>
          </p:nvPr>
        </p:nvGraphicFramePr>
        <p:xfrm>
          <a:off x="1533832" y="4285965"/>
          <a:ext cx="5844792" cy="1554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数式" r:id="rId5" imgW="2946240" imgH="812520" progId="Equation.3">
                  <p:embed/>
                </p:oleObj>
              </mc:Choice>
              <mc:Fallback>
                <p:oleObj name="数式" r:id="rId5" imgW="2946240" imgH="8125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832" y="4285965"/>
                        <a:ext cx="5844792" cy="15543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36994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（５）複素数関数（その６）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6133" y="1583667"/>
            <a:ext cx="8128541" cy="7048749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lang="ja-JP" altLang="en-US" smtClean="0"/>
              <a:t>双曲線の逆関数：</a:t>
            </a:r>
            <a:endParaRPr lang="en-US" altLang="ja-JP"/>
          </a:p>
          <a:p>
            <a:pPr defTabSz="1404938">
              <a:tabLst>
                <a:tab pos="1800225" algn="l"/>
              </a:tabLst>
            </a:pPr>
            <a:endParaRPr lang="en-US" altLang="ja-JP" smtClean="0"/>
          </a:p>
          <a:p>
            <a:pPr marL="0" indent="0" defTabSz="1404938">
              <a:buNone/>
              <a:tabLst>
                <a:tab pos="1800225" algn="l"/>
              </a:tabLst>
            </a:pPr>
            <a:endParaRPr kumimoji="1" lang="en-US" altLang="ja-JP" smtClean="0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199382"/>
              </p:ext>
            </p:extLst>
          </p:nvPr>
        </p:nvGraphicFramePr>
        <p:xfrm>
          <a:off x="1149606" y="2124485"/>
          <a:ext cx="6736876" cy="515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5" name="数式" r:id="rId3" imgW="2895480" imgH="228600" progId="Equation.3">
                  <p:embed/>
                </p:oleObj>
              </mc:Choice>
              <mc:Fallback>
                <p:oleObj name="数式" r:id="rId3" imgW="28954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606" y="2124485"/>
                        <a:ext cx="6736876" cy="5154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784686"/>
              </p:ext>
            </p:extLst>
          </p:nvPr>
        </p:nvGraphicFramePr>
        <p:xfrm>
          <a:off x="1153209" y="2892839"/>
          <a:ext cx="6733273" cy="526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数式" r:id="rId5" imgW="2831760" imgH="228600" progId="Equation.3">
                  <p:embed/>
                </p:oleObj>
              </mc:Choice>
              <mc:Fallback>
                <p:oleObj name="数式" r:id="rId5" imgW="28317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209" y="2892839"/>
                        <a:ext cx="6733273" cy="526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221595"/>
              </p:ext>
            </p:extLst>
          </p:nvPr>
        </p:nvGraphicFramePr>
        <p:xfrm>
          <a:off x="1149605" y="3750994"/>
          <a:ext cx="2939887" cy="881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name="数式" r:id="rId7" imgW="1257120" imgH="406080" progId="Equation.3">
                  <p:embed/>
                </p:oleObj>
              </mc:Choice>
              <mc:Fallback>
                <p:oleObj name="数式" r:id="rId7" imgW="1257120" imgH="406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605" y="3750994"/>
                        <a:ext cx="2939887" cy="881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09927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867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（６）複素関数の対数表示等</a:t>
            </a:r>
            <a:endParaRPr kumimoji="1" lang="ja-JP" altLang="en-US"/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66446"/>
              </p:ext>
            </p:extLst>
          </p:nvPr>
        </p:nvGraphicFramePr>
        <p:xfrm>
          <a:off x="1972068" y="1631724"/>
          <a:ext cx="5956156" cy="2378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5" name="数式" r:id="rId3" imgW="3581280" imgH="1434960" progId="Equation.3">
                  <p:embed/>
                </p:oleObj>
              </mc:Choice>
              <mc:Fallback>
                <p:oleObj name="数式" r:id="rId3" imgW="3581280" imgH="14349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2068" y="1631724"/>
                        <a:ext cx="5956156" cy="23788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598317"/>
              </p:ext>
            </p:extLst>
          </p:nvPr>
        </p:nvGraphicFramePr>
        <p:xfrm>
          <a:off x="1972068" y="4096986"/>
          <a:ext cx="2548958" cy="698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6" name="数式" r:id="rId5" imgW="1524000" imgH="419100" progId="Equation.3">
                  <p:embed/>
                </p:oleObj>
              </mc:Choice>
              <mc:Fallback>
                <p:oleObj name="数式" r:id="rId5" imgW="1524000" imgH="4191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2068" y="4096986"/>
                        <a:ext cx="2548958" cy="6982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テキスト ボックス 12"/>
          <p:cNvSpPr txBox="1">
            <a:spLocks noChangeArrowheads="1"/>
          </p:cNvSpPr>
          <p:nvPr/>
        </p:nvSpPr>
        <p:spPr bwMode="auto">
          <a:xfrm>
            <a:off x="4726691" y="4198462"/>
            <a:ext cx="3021013" cy="4953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ただし</a:t>
            </a:r>
            <a:r>
              <a:rPr kumimoji="0" lang="ja-JP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，</a:t>
            </a:r>
            <a:r>
              <a:rPr kumimoji="0" lang="en-US" altLang="ja-JP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x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の実部が負のとき実部の符号逆転，</a:t>
            </a:r>
            <a:r>
              <a:rPr kumimoji="0" lang="en-US" altLang="ja-JP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x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の虚部が負のとき虚部の符号逆転</a:t>
            </a: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056089"/>
              </p:ext>
            </p:extLst>
          </p:nvPr>
        </p:nvGraphicFramePr>
        <p:xfrm>
          <a:off x="1941581" y="4755130"/>
          <a:ext cx="2375484" cy="715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7" name="数式" r:id="rId7" imgW="1384300" imgH="419100" progId="Equation.3">
                  <p:embed/>
                </p:oleObj>
              </mc:Choice>
              <mc:Fallback>
                <p:oleObj name="数式" r:id="rId7" imgW="1384300" imgH="4191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81" y="4755130"/>
                        <a:ext cx="2375484" cy="7159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テキスト ボックス 14"/>
          <p:cNvSpPr txBox="1">
            <a:spLocks noChangeArrowheads="1"/>
          </p:cNvSpPr>
          <p:nvPr/>
        </p:nvSpPr>
        <p:spPr bwMode="auto">
          <a:xfrm>
            <a:off x="4731453" y="4855688"/>
            <a:ext cx="3021013" cy="4857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ただし</a:t>
            </a:r>
            <a:r>
              <a:rPr kumimoji="0" lang="ja-JP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，</a:t>
            </a:r>
            <a:r>
              <a:rPr kumimoji="0" lang="en-US" altLang="ja-JP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x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の実部が負のとき</a:t>
            </a: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π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－実部とし，</a:t>
            </a:r>
            <a:r>
              <a:rPr kumimoji="0" lang="en-US" altLang="ja-JP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x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の虚部が正のとき虚部の符号逆転</a:t>
            </a: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327112"/>
              </p:ext>
            </p:extLst>
          </p:nvPr>
        </p:nvGraphicFramePr>
        <p:xfrm>
          <a:off x="1941581" y="5464646"/>
          <a:ext cx="2501333" cy="628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8" name="数式" r:id="rId9" imgW="1663700" imgH="419100" progId="Equation.3">
                  <p:embed/>
                </p:oleObj>
              </mc:Choice>
              <mc:Fallback>
                <p:oleObj name="数式" r:id="rId9" imgW="1663700" imgH="4191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81" y="5464646"/>
                        <a:ext cx="2501333" cy="6289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937105"/>
              </p:ext>
            </p:extLst>
          </p:nvPr>
        </p:nvGraphicFramePr>
        <p:xfrm>
          <a:off x="1941581" y="6146010"/>
          <a:ext cx="2590315" cy="703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9" name="数式" r:id="rId11" imgW="1536700" imgH="419100" progId="Equation.3">
                  <p:embed/>
                </p:oleObj>
              </mc:Choice>
              <mc:Fallback>
                <p:oleObj name="数式" r:id="rId11" imgW="1536700" imgH="4191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81" y="6146010"/>
                        <a:ext cx="2590315" cy="7038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テキスト ボックス 15"/>
          <p:cNvSpPr txBox="1">
            <a:spLocks noChangeArrowheads="1"/>
          </p:cNvSpPr>
          <p:nvPr/>
        </p:nvSpPr>
        <p:spPr bwMode="auto">
          <a:xfrm>
            <a:off x="4726691" y="5503389"/>
            <a:ext cx="3030538" cy="514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ただし</a:t>
            </a:r>
            <a:r>
              <a:rPr kumimoji="0" lang="ja-JP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，</a:t>
            </a:r>
            <a:r>
              <a:rPr kumimoji="0" lang="en-US" altLang="ja-JP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x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の実部が負のとき実部の符号逆転，</a:t>
            </a:r>
            <a:r>
              <a:rPr kumimoji="0" lang="en-US" altLang="ja-JP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x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の虚部が負のとき虚部の符号逆転</a:t>
            </a: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テキスト ボックス 27"/>
          <p:cNvSpPr txBox="1">
            <a:spLocks noChangeArrowheads="1"/>
          </p:cNvSpPr>
          <p:nvPr/>
        </p:nvSpPr>
        <p:spPr bwMode="auto">
          <a:xfrm>
            <a:off x="4726691" y="6245548"/>
            <a:ext cx="3030538" cy="514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ただし</a:t>
            </a:r>
            <a:r>
              <a:rPr kumimoji="0" lang="ja-JP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，</a:t>
            </a:r>
            <a:r>
              <a:rPr kumimoji="0" lang="en-US" altLang="ja-JP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x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の実部が負のとき虚部を</a:t>
            </a: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π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－虚部とし，虚部が負のとき実部の符号逆転</a:t>
            </a: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1941581" y="338328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1941581" y="384048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41767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ja-JP" altLang="en-US" smtClean="0"/>
              <a:t>５．信号処理のための積分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（１</a:t>
            </a:r>
            <a:r>
              <a:rPr kumimoji="1" lang="ja-JP" altLang="en-US" smtClean="0"/>
              <a:t>）部分積分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75306" y="2217174"/>
            <a:ext cx="6318319" cy="5009535"/>
          </a:xfrm>
        </p:spPr>
        <p:txBody>
          <a:bodyPr anchor="t" anchorCtr="0">
            <a:normAutofit/>
          </a:bodyPr>
          <a:lstStyle/>
          <a:p>
            <a:pPr defTabSz="1404938">
              <a:tabLst>
                <a:tab pos="1800225" algn="l"/>
              </a:tabLst>
            </a:pPr>
            <a:r>
              <a:rPr kumimoji="1" lang="ja-JP" altLang="en-US" smtClean="0"/>
              <a:t>公式</a:t>
            </a:r>
            <a:r>
              <a:rPr lang="ja-JP" altLang="en-US" smtClean="0"/>
              <a:t>：</a:t>
            </a:r>
            <a:endParaRPr lang="en-US" altLang="ja-JP"/>
          </a:p>
          <a:p>
            <a:pPr defTabSz="1404938">
              <a:tabLst>
                <a:tab pos="1800225" algn="l"/>
              </a:tabLst>
            </a:pPr>
            <a:endParaRPr kumimoji="1"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部分積分の使い方</a:t>
            </a:r>
            <a:endParaRPr lang="en-US" altLang="ja-JP" smtClean="0"/>
          </a:p>
          <a:p>
            <a:pPr marL="0" indent="0" defTabSz="1404938">
              <a:buNone/>
              <a:tabLst>
                <a:tab pos="1800225" algn="l"/>
              </a:tabLst>
            </a:pPr>
            <a:r>
              <a:rPr lang="ja-JP" altLang="en-US"/>
              <a:t>　</a:t>
            </a:r>
            <a:r>
              <a:rPr lang="ja-JP" altLang="en-US" smtClean="0"/>
              <a:t>　一回以上微分すると消えてなくなるか，</a:t>
            </a:r>
            <a:endParaRPr lang="en-US" altLang="ja-JP" smtClean="0"/>
          </a:p>
          <a:p>
            <a:pPr marL="0" indent="0" defTabSz="1404938">
              <a:buNone/>
              <a:tabLst>
                <a:tab pos="1800225" algn="l"/>
              </a:tabLst>
            </a:pPr>
            <a:r>
              <a:rPr lang="ja-JP" altLang="en-US"/>
              <a:t>　</a:t>
            </a:r>
            <a:r>
              <a:rPr lang="ja-JP" altLang="en-US" smtClean="0"/>
              <a:t>　複数回微分すると元に戻る関数を</a:t>
            </a:r>
            <a:endParaRPr lang="en-US" altLang="ja-JP" smtClean="0"/>
          </a:p>
          <a:p>
            <a:pPr marL="0" indent="0" defTabSz="1404938">
              <a:buNone/>
              <a:tabLst>
                <a:tab pos="1800225" algn="l"/>
              </a:tabLst>
            </a:pPr>
            <a:r>
              <a:rPr lang="ja-JP" altLang="en-US"/>
              <a:t>　</a:t>
            </a:r>
            <a:r>
              <a:rPr lang="ja-JP" altLang="en-US" smtClean="0"/>
              <a:t>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ja-JP" altLang="en-US" smtClean="0"/>
              <a:t>とする。</a:t>
            </a:r>
            <a:endParaRPr lang="en-US" altLang="ja-JP" smtClean="0"/>
          </a:p>
          <a:p>
            <a:pPr defTabSz="1404938">
              <a:tabLst>
                <a:tab pos="1800225" algn="l"/>
              </a:tabLst>
            </a:pPr>
            <a:r>
              <a:rPr lang="ja-JP" altLang="en-US" smtClean="0"/>
              <a:t>特に，信号</a:t>
            </a:r>
            <a:r>
              <a:rPr lang="ja-JP" altLang="en-US"/>
              <a:t>処理</a:t>
            </a:r>
            <a:r>
              <a:rPr lang="ja-JP" altLang="en-US" smtClean="0"/>
              <a:t>の場合　　　　 の形の積分が多いことに注意。</a:t>
            </a:r>
            <a:endParaRPr lang="en-US" altLang="ja-JP" smtClean="0"/>
          </a:p>
          <a:p>
            <a:pPr marL="0" indent="0" defTabSz="1404938">
              <a:buNone/>
              <a:tabLst>
                <a:tab pos="1800225" algn="l"/>
              </a:tabLst>
            </a:pPr>
            <a:endParaRPr kumimoji="1" lang="ja-JP" alt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975233"/>
              </p:ext>
            </p:extLst>
          </p:nvPr>
        </p:nvGraphicFramePr>
        <p:xfrm>
          <a:off x="3159792" y="2217174"/>
          <a:ext cx="4435628" cy="982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数式" r:id="rId3" imgW="1828800" imgH="406080" progId="Equation.3">
                  <p:embed/>
                </p:oleObj>
              </mc:Choice>
              <mc:Fallback>
                <p:oleObj name="数式" r:id="rId3" imgW="18288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792" y="2217174"/>
                        <a:ext cx="4435628" cy="9822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740415"/>
              </p:ext>
            </p:extLst>
          </p:nvPr>
        </p:nvGraphicFramePr>
        <p:xfrm>
          <a:off x="5151541" y="5186722"/>
          <a:ext cx="1201737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数式" r:id="rId5" imgW="495000" imgH="291960" progId="Equation.3">
                  <p:embed/>
                </p:oleObj>
              </mc:Choice>
              <mc:Fallback>
                <p:oleObj name="数式" r:id="rId5" imgW="4950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541" y="5186722"/>
                        <a:ext cx="1201737" cy="706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78485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5841" y="0"/>
            <a:ext cx="8138160" cy="868679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（２）微分すると消える関数</a:t>
            </a:r>
            <a:endParaRPr kumimoji="1" lang="ja-JP" alt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414690"/>
              </p:ext>
            </p:extLst>
          </p:nvPr>
        </p:nvGraphicFramePr>
        <p:xfrm>
          <a:off x="1135698" y="1341119"/>
          <a:ext cx="7688882" cy="5135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1" name="数式" r:id="rId3" imgW="3771720" imgH="2527200" progId="Equation.3">
                  <p:embed/>
                </p:oleObj>
              </mc:Choice>
              <mc:Fallback>
                <p:oleObj name="数式" r:id="rId3" imgW="3771720" imgH="252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698" y="1341119"/>
                        <a:ext cx="7688882" cy="51358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45592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5841" y="0"/>
            <a:ext cx="8138160" cy="868679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（３）複数回微分すると元に戻る関数</a:t>
            </a:r>
            <a:endParaRPr kumimoji="1" lang="ja-JP" alt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350086"/>
              </p:ext>
            </p:extLst>
          </p:nvPr>
        </p:nvGraphicFramePr>
        <p:xfrm>
          <a:off x="1723667" y="1342974"/>
          <a:ext cx="6837938" cy="353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数式" r:id="rId3" imgW="2933640" imgH="1523880" progId="Equation.3">
                  <p:embed/>
                </p:oleObj>
              </mc:Choice>
              <mc:Fallback>
                <p:oleObj name="数式" r:id="rId3" imgW="293364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3667" y="1342974"/>
                        <a:ext cx="6837938" cy="35387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50331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5841" y="0"/>
            <a:ext cx="8138160" cy="868679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（４）代表的な導関数</a:t>
            </a:r>
            <a:endParaRPr kumimoji="1" lang="ja-JP" alt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00251"/>
              </p:ext>
            </p:extLst>
          </p:nvPr>
        </p:nvGraphicFramePr>
        <p:xfrm>
          <a:off x="1578348" y="1248896"/>
          <a:ext cx="7369175" cy="445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7" name="数式" r:id="rId3" imgW="3162240" imgH="1917360" progId="Equation.3">
                  <p:embed/>
                </p:oleObj>
              </mc:Choice>
              <mc:Fallback>
                <p:oleObj name="数式" r:id="rId3" imgW="3162240" imgH="1917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8348" y="1248896"/>
                        <a:ext cx="7369175" cy="4452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直線コネクタ 3"/>
          <p:cNvCxnSpPr/>
          <p:nvPr/>
        </p:nvCxnSpPr>
        <p:spPr>
          <a:xfrm>
            <a:off x="1425388" y="1721224"/>
            <a:ext cx="75221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4625788" y="1248896"/>
            <a:ext cx="0" cy="4721598"/>
          </a:xfrm>
          <a:prstGeom prst="line">
            <a:avLst/>
          </a:prstGeom>
          <a:ln w="57150" cmpd="dbl">
            <a:solidFill>
              <a:schemeClr val="tx1">
                <a:alpha val="97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2273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5841" y="0"/>
            <a:ext cx="8138160" cy="868679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（５）有用な微分公式</a:t>
            </a:r>
            <a:endParaRPr kumimoji="1" lang="ja-JP" alt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969843"/>
              </p:ext>
            </p:extLst>
          </p:nvPr>
        </p:nvGraphicFramePr>
        <p:xfrm>
          <a:off x="3757613" y="1455738"/>
          <a:ext cx="2900362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数式" r:id="rId3" imgW="1244520" imgH="1739880" progId="Equation.3">
                  <p:embed/>
                </p:oleObj>
              </mc:Choice>
              <mc:Fallback>
                <p:oleObj name="数式" r:id="rId3" imgW="1244520" imgH="1739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1455738"/>
                        <a:ext cx="2900362" cy="4038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764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（３）等比級数の無限級数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z="3200" smtClean="0"/>
              <a:t>信号</a:t>
            </a:r>
            <a:r>
              <a:rPr lang="ja-JP" altLang="en-US" sz="3200"/>
              <a:t>処理</a:t>
            </a:r>
            <a:r>
              <a:rPr lang="ja-JP" altLang="en-US" sz="3200" smtClean="0"/>
              <a:t>ではこの形が多用される</a:t>
            </a:r>
            <a:endParaRPr kumimoji="1" lang="ja-JP" altLang="en-US" sz="32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3131" y="1917290"/>
            <a:ext cx="5857605" cy="977365"/>
          </a:xfrm>
        </p:spPr>
        <p:txBody>
          <a:bodyPr>
            <a:normAutofit/>
          </a:bodyPr>
          <a:lstStyle/>
          <a:p>
            <a:r>
              <a:rPr kumimoji="1" lang="ja-JP" altLang="en-US" smtClean="0"/>
              <a:t>初項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，公比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，項数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の和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45925"/>
              </p:ext>
            </p:extLst>
          </p:nvPr>
        </p:nvGraphicFramePr>
        <p:xfrm>
          <a:off x="2319338" y="2894013"/>
          <a:ext cx="4779962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数式" r:id="rId3" imgW="1739880" imgH="431640" progId="Equation.3">
                  <p:embed/>
                </p:oleObj>
              </mc:Choice>
              <mc:Fallback>
                <p:oleObj name="数式" r:id="rId3" imgW="1739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2894013"/>
                        <a:ext cx="4779962" cy="118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982133" y="3898490"/>
            <a:ext cx="5857605" cy="97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だから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∞で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ja-JP" i="1" baseline="5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451366"/>
              </p:ext>
            </p:extLst>
          </p:nvPr>
        </p:nvGraphicFramePr>
        <p:xfrm>
          <a:off x="2319338" y="4798602"/>
          <a:ext cx="383857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数式" r:id="rId5" imgW="1396800" imgH="393480" progId="Equation.3">
                  <p:embed/>
                </p:oleObj>
              </mc:Choice>
              <mc:Fallback>
                <p:oleObj name="数式" r:id="rId5" imgW="1396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4798602"/>
                        <a:ext cx="3838575" cy="1081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87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ja-JP" altLang="en-US" sz="3200" smtClean="0"/>
              <a:t>（４）マクローリン級数と</a:t>
            </a:r>
            <a:r>
              <a:rPr lang="ja-JP" altLang="en-US" sz="3200"/>
              <a:t>無限</a:t>
            </a:r>
            <a:r>
              <a:rPr lang="ja-JP" altLang="en-US" sz="3200" smtClean="0"/>
              <a:t>等比級数</a:t>
            </a:r>
            <a:r>
              <a:rPr lang="en-US" altLang="ja-JP" sz="3200"/>
              <a:t/>
            </a:r>
            <a:br>
              <a:rPr lang="en-US" altLang="ja-JP" sz="3200"/>
            </a:br>
            <a:r>
              <a:rPr lang="en-US" altLang="ja-JP" sz="3200"/>
              <a:t>Maclaurin </a:t>
            </a:r>
            <a:r>
              <a:rPr lang="en-US" altLang="ja-JP" sz="3200" smtClean="0"/>
              <a:t>series and </a:t>
            </a:r>
            <a:r>
              <a:rPr lang="en-US" altLang="ja-JP" sz="3200"/>
              <a:t>infinite geometric series</a:t>
            </a:r>
            <a:br>
              <a:rPr lang="en-US" altLang="ja-JP" sz="3200"/>
            </a:br>
            <a:endParaRPr kumimoji="1" lang="ja-JP" altLang="en-US" sz="32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3131" y="1917290"/>
            <a:ext cx="5857605" cy="521111"/>
          </a:xfrm>
        </p:spPr>
        <p:txBody>
          <a:bodyPr>
            <a:normAutofit/>
          </a:bodyPr>
          <a:lstStyle/>
          <a:p>
            <a:r>
              <a:rPr kumimoji="1" lang="ja-JP" altLang="en-US" smtClean="0"/>
              <a:t>マクローリン級数では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86476"/>
              </p:ext>
            </p:extLst>
          </p:nvPr>
        </p:nvGraphicFramePr>
        <p:xfrm>
          <a:off x="1762125" y="2347913"/>
          <a:ext cx="537368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数式" r:id="rId3" imgW="1955520" imgH="368280" progId="Equation.3">
                  <p:embed/>
                </p:oleObj>
              </mc:Choice>
              <mc:Fallback>
                <p:oleObj name="数式" r:id="rId3" imgW="19555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2347913"/>
                        <a:ext cx="5373688" cy="1012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346469" y="3263781"/>
            <a:ext cx="7473066" cy="97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等比級数の式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式①再掲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と比較すると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に相当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285206"/>
              </p:ext>
            </p:extLst>
          </p:nvPr>
        </p:nvGraphicFramePr>
        <p:xfrm>
          <a:off x="1762125" y="4186118"/>
          <a:ext cx="5721082" cy="626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数式" r:id="rId5" imgW="2082600" imgH="228600" progId="Equation.3">
                  <p:embed/>
                </p:oleObj>
              </mc:Choice>
              <mc:Fallback>
                <p:oleObj name="数式" r:id="rId5" imgW="2082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4186118"/>
                        <a:ext cx="5721082" cy="6263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3990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sz="3200" smtClean="0"/>
              <a:t>考え方</a:t>
            </a:r>
            <a:endParaRPr kumimoji="1" lang="ja-JP" altLang="en-US" sz="32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3131" y="1617253"/>
            <a:ext cx="7753694" cy="2754723"/>
          </a:xfrm>
        </p:spPr>
        <p:txBody>
          <a:bodyPr>
            <a:normAutofit/>
          </a:bodyPr>
          <a:lstStyle/>
          <a:p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1,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0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kumimoji="1" lang="ja-JP" altLang="en-US" smtClean="0"/>
              <a:t>とき以下のように考えてもよい</a:t>
            </a:r>
            <a:endParaRPr kumimoji="1" lang="en-US" altLang="ja-JP" smtClean="0"/>
          </a:p>
          <a:p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63355"/>
              </p:ext>
            </p:extLst>
          </p:nvPr>
        </p:nvGraphicFramePr>
        <p:xfrm>
          <a:off x="1622426" y="2547145"/>
          <a:ext cx="5632450" cy="171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数式" r:id="rId3" imgW="3301920" imgH="952200" progId="Equation.3">
                  <p:embed/>
                </p:oleObj>
              </mc:Choice>
              <mc:Fallback>
                <p:oleObj name="数式" r:id="rId3" imgW="330192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6" y="2547145"/>
                        <a:ext cx="5632450" cy="1716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989416"/>
              </p:ext>
            </p:extLst>
          </p:nvPr>
        </p:nvGraphicFramePr>
        <p:xfrm>
          <a:off x="1568450" y="4675188"/>
          <a:ext cx="5870575" cy="171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数式" r:id="rId5" imgW="3441600" imgH="952200" progId="Equation.3">
                  <p:embed/>
                </p:oleObj>
              </mc:Choice>
              <mc:Fallback>
                <p:oleObj name="数式" r:id="rId5" imgW="344160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4675188"/>
                        <a:ext cx="5870575" cy="1712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40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ja-JP" altLang="en-US" smtClean="0"/>
              <a:t>考え方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1" y="1515037"/>
            <a:ext cx="7704667" cy="1613645"/>
          </a:xfrm>
        </p:spPr>
        <p:txBody>
          <a:bodyPr/>
          <a:lstStyle/>
          <a:p>
            <a:r>
              <a:rPr kumimoji="1" lang="ja-JP" altLang="en-US" smtClean="0"/>
              <a:t>本来</a:t>
            </a:r>
            <a:r>
              <a:rPr lang="ja-JP" altLang="en-US" smtClean="0"/>
              <a:t>の</a:t>
            </a:r>
            <a:r>
              <a:rPr kumimoji="1" lang="ja-JP" altLang="en-US" smtClean="0"/>
              <a:t>関数を級数展開したことで，母関数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f (r) = r )</a:t>
            </a:r>
            <a:r>
              <a:rPr kumimoji="1" lang="ja-JP" altLang="en-US" smtClean="0"/>
              <a:t>の範囲に制限を設けざるをえなくなった。</a:t>
            </a:r>
            <a:endParaRPr kumimoji="1" lang="en-US" altLang="ja-JP" smtClean="0"/>
          </a:p>
          <a:p>
            <a:endParaRPr kumimoji="1" lang="ja-JP" altLang="en-US"/>
          </a:p>
        </p:txBody>
      </p:sp>
      <p:sp>
        <p:nvSpPr>
          <p:cNvPr id="4" name="下矢印 3"/>
          <p:cNvSpPr/>
          <p:nvPr/>
        </p:nvSpPr>
        <p:spPr>
          <a:xfrm>
            <a:off x="4370251" y="2604247"/>
            <a:ext cx="464214" cy="524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76116" y="3294528"/>
            <a:ext cx="3052483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smtClean="0"/>
              <a:t>繰込み計算</a:t>
            </a:r>
            <a:endParaRPr kumimoji="1"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291754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問題です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>
                <a:solidFill>
                  <a:srgbClr val="FF0000"/>
                </a:solidFill>
              </a:rPr>
              <a:t>以下</a:t>
            </a:r>
            <a:r>
              <a:rPr lang="ja-JP" altLang="en-US" smtClean="0">
                <a:solidFill>
                  <a:srgbClr val="FF0000"/>
                </a:solidFill>
              </a:rPr>
              <a:t>の値は？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248994"/>
              </p:ext>
            </p:extLst>
          </p:nvPr>
        </p:nvGraphicFramePr>
        <p:xfrm>
          <a:off x="1356846" y="3049775"/>
          <a:ext cx="645477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数式" r:id="rId3" imgW="2349360" imgH="431640" progId="Equation.3">
                  <p:embed/>
                </p:oleObj>
              </mc:Choice>
              <mc:Fallback>
                <p:oleObj name="数式" r:id="rId3" imgW="2349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846" y="3049775"/>
                        <a:ext cx="6454775" cy="118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4415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ja-JP" altLang="en-US" smtClean="0"/>
              <a:t>繰込み計算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 sz="2400"/>
              <a:t>次</a:t>
            </a:r>
            <a:r>
              <a:rPr lang="ja-JP" altLang="en-US" sz="2400" smtClean="0"/>
              <a:t>のように計算するときもある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（発展：ゼータ関数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ζ(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の導出も面白いかも・・・</a:t>
            </a:r>
            <a:r>
              <a:rPr lang="ja-JP" altLang="en-US" sz="2400" smtClean="0"/>
              <a:t>）</a:t>
            </a:r>
            <a:endParaRPr kumimoji="1" lang="ja-JP" altLang="en-US" sz="240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491247"/>
              </p:ext>
            </p:extLst>
          </p:nvPr>
        </p:nvGraphicFramePr>
        <p:xfrm>
          <a:off x="976312" y="2320832"/>
          <a:ext cx="7710488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数式" r:id="rId3" imgW="2806560" imgH="596880" progId="Equation.3">
                  <p:embed/>
                </p:oleObj>
              </mc:Choice>
              <mc:Fallback>
                <p:oleObj name="数式" r:id="rId3" imgW="280656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2" y="2320832"/>
                        <a:ext cx="7710488" cy="164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86348" y="4001621"/>
            <a:ext cx="3697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/>
              <a:t>【</a:t>
            </a:r>
            <a:r>
              <a:rPr lang="ja-JP" altLang="en-US" smtClean="0"/>
              <a:t>変に感じる式展開</a:t>
            </a:r>
            <a:r>
              <a:rPr lang="en-US" altLang="ja-JP" smtClean="0"/>
              <a:t>】</a:t>
            </a:r>
            <a:endParaRPr kumimoji="1" lang="ja-JP" altLang="en-US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255519"/>
              </p:ext>
            </p:extLst>
          </p:nvPr>
        </p:nvGraphicFramePr>
        <p:xfrm>
          <a:off x="976312" y="4530912"/>
          <a:ext cx="7850187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数式" r:id="rId5" imgW="2857320" imgH="596880" progId="Equation.3">
                  <p:embed/>
                </p:oleObj>
              </mc:Choice>
              <mc:Fallback>
                <p:oleObj name="数式" r:id="rId5" imgW="285732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2" y="4530912"/>
                        <a:ext cx="7850187" cy="164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354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2331</TotalTime>
  <Words>773</Words>
  <Application>Microsoft Office PowerPoint</Application>
  <PresentationFormat>画面に合わせる (4:3)</PresentationFormat>
  <Paragraphs>238</Paragraphs>
  <Slides>39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39</vt:i4>
      </vt:variant>
    </vt:vector>
  </HeadingPairs>
  <TitlesOfParts>
    <vt:vector size="49" baseType="lpstr">
      <vt:lpstr>HGｺﾞｼｯｸM</vt:lpstr>
      <vt:lpstr>ＭＳ Ｐ明朝</vt:lpstr>
      <vt:lpstr>ＭＳ 明朝</vt:lpstr>
      <vt:lpstr>Arial</vt:lpstr>
      <vt:lpstr>Century</vt:lpstr>
      <vt:lpstr>Corbel</vt:lpstr>
      <vt:lpstr>Times New Roman</vt:lpstr>
      <vt:lpstr>視差</vt:lpstr>
      <vt:lpstr>数式</vt:lpstr>
      <vt:lpstr>Microsoft 数式 3.0</vt:lpstr>
      <vt:lpstr>番外編 （数学の復習）</vt:lpstr>
      <vt:lpstr>１．等比級数の和の公式 （１）導出</vt:lpstr>
      <vt:lpstr>（２）シグマ形式で表現</vt:lpstr>
      <vt:lpstr>（３）等比級数の無限級数 信号処理ではこの形が多用される</vt:lpstr>
      <vt:lpstr>（４）マクローリン級数と無限等比級数 Maclaurin series and infinite geometric series </vt:lpstr>
      <vt:lpstr>考え方</vt:lpstr>
      <vt:lpstr>考え方</vt:lpstr>
      <vt:lpstr>問題です 以下の値は？</vt:lpstr>
      <vt:lpstr>繰込み計算 次のように計算するときもある （発展：ゼータ関数 ζ(s)の導出も面白いかも・・・）</vt:lpstr>
      <vt:lpstr>２．部分分数分解 （１）部分分数分解とは</vt:lpstr>
      <vt:lpstr>（２）力任せ法</vt:lpstr>
      <vt:lpstr>（３）ヘビサイドの展開</vt:lpstr>
      <vt:lpstr>（４）二重根を持つ場合</vt:lpstr>
      <vt:lpstr>f (z)( z－a1 )2 を微分</vt:lpstr>
      <vt:lpstr>（５）三重根を持つ場合</vt:lpstr>
      <vt:lpstr>f (z)( z－a1 )3 を微分</vt:lpstr>
      <vt:lpstr>d( f (z)( z－a1 )3)／dz を微分</vt:lpstr>
      <vt:lpstr>（６）Ｎ重根を持つ場合</vt:lpstr>
      <vt:lpstr>３．多項式の除算 （１）簡単な例</vt:lpstr>
      <vt:lpstr>（２）除算の繰り返し</vt:lpstr>
      <vt:lpstr>結果の整理</vt:lpstr>
      <vt:lpstr>（３）z-1の多項式</vt:lpstr>
      <vt:lpstr>４．複素数 （１）複素数とは</vt:lpstr>
      <vt:lpstr>（２）複素数の表現</vt:lpstr>
      <vt:lpstr>（３）複素数の演算</vt:lpstr>
      <vt:lpstr>（４）複素数の行列表現（その１）</vt:lpstr>
      <vt:lpstr>（４）複素数の行列表現（その２） 除算</vt:lpstr>
      <vt:lpstr>（５）複素数関数（その１）</vt:lpstr>
      <vt:lpstr>（５）複素数関数（その２）</vt:lpstr>
      <vt:lpstr>（５）複素数関数（その３）</vt:lpstr>
      <vt:lpstr>（５）複素数関数（その４）</vt:lpstr>
      <vt:lpstr>（５）複素数関数（その５）</vt:lpstr>
      <vt:lpstr>（５）複素数関数（その６）</vt:lpstr>
      <vt:lpstr>（６）複素関数の対数表示等</vt:lpstr>
      <vt:lpstr>５．信号処理のための積分 （１）部分積分</vt:lpstr>
      <vt:lpstr>（２）微分すると消える関数</vt:lpstr>
      <vt:lpstr>（３）複数回微分すると元に戻る関数</vt:lpstr>
      <vt:lpstr>（４）代表的な導関数</vt:lpstr>
      <vt:lpstr>（５）有用な微分公式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91</cp:revision>
  <cp:lastPrinted>2018-02-10T03:39:58Z</cp:lastPrinted>
  <dcterms:created xsi:type="dcterms:W3CDTF">2018-02-09T02:09:57Z</dcterms:created>
  <dcterms:modified xsi:type="dcterms:W3CDTF">2018-02-10T21:03:30Z</dcterms:modified>
</cp:coreProperties>
</file>