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73" r:id="rId2"/>
    <p:sldId id="257" r:id="rId3"/>
    <p:sldId id="380" r:id="rId4"/>
    <p:sldId id="391" r:id="rId5"/>
    <p:sldId id="392" r:id="rId6"/>
    <p:sldId id="393" r:id="rId7"/>
    <p:sldId id="394" r:id="rId8"/>
    <p:sldId id="395" r:id="rId9"/>
    <p:sldId id="396" r:id="rId10"/>
    <p:sldId id="397" r:id="rId11"/>
    <p:sldId id="398" r:id="rId12"/>
    <p:sldId id="399" r:id="rId13"/>
    <p:sldId id="400" r:id="rId14"/>
    <p:sldId id="401" r:id="rId15"/>
    <p:sldId id="402" r:id="rId16"/>
    <p:sldId id="403" r:id="rId17"/>
    <p:sldId id="404" r:id="rId18"/>
    <p:sldId id="405" r:id="rId19"/>
    <p:sldId id="406" r:id="rId20"/>
    <p:sldId id="407" r:id="rId21"/>
    <p:sldId id="409" r:id="rId22"/>
    <p:sldId id="410" r:id="rId23"/>
    <p:sldId id="411" r:id="rId24"/>
    <p:sldId id="412" r:id="rId25"/>
    <p:sldId id="413" r:id="rId26"/>
    <p:sldId id="414" r:id="rId27"/>
    <p:sldId id="415" r:id="rId28"/>
    <p:sldId id="416" r:id="rId29"/>
    <p:sldId id="417" r:id="rId30"/>
  </p:sldIdLst>
  <p:sldSz cx="9144000" cy="6858000" type="screen4x3"/>
  <p:notesSz cx="5848350" cy="8505825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682F"/>
    <a:srgbClr val="0000CC"/>
    <a:srgbClr val="FFCCFF"/>
    <a:srgbClr val="FFB7DB"/>
    <a:srgbClr val="FF99CC"/>
    <a:srgbClr val="FFB9B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60" d="100"/>
          <a:sy n="60" d="100"/>
        </p:scale>
        <p:origin x="4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4" Type="http://schemas.openxmlformats.org/officeDocument/2006/relationships/image" Target="../media/image28.wmf"/></Relationships>
</file>

<file path=ppt/drawings/_rels/vmlDrawing1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0.wmf"/><Relationship Id="rId2" Type="http://schemas.openxmlformats.org/officeDocument/2006/relationships/image" Target="../media/image29.wmf"/><Relationship Id="rId1" Type="http://schemas.openxmlformats.org/officeDocument/2006/relationships/image" Target="../media/image25.wmf"/></Relationships>
</file>

<file path=ppt/drawings/_rels/vmlDrawing1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25.wmf"/><Relationship Id="rId4" Type="http://schemas.openxmlformats.org/officeDocument/2006/relationships/image" Target="../media/image24.w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37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38.wmf"/></Relationships>
</file>

<file path=ppt/drawings/_rels/vmlDrawing17.vml.rels><?xml version="1.0" encoding="UTF-8" standalone="yes"?>
<Relationships xmlns="http://schemas.openxmlformats.org/package/2006/relationships"><Relationship Id="rId1" Type="http://schemas.openxmlformats.org/officeDocument/2006/relationships/image" Target="../media/image40.wmf"/></Relationships>
</file>

<file path=ppt/drawings/_rels/vmlDrawing18.vml.rels><?xml version="1.0" encoding="UTF-8" standalone="yes"?>
<Relationships xmlns="http://schemas.openxmlformats.org/package/2006/relationships"><Relationship Id="rId1" Type="http://schemas.openxmlformats.org/officeDocument/2006/relationships/image" Target="../media/image4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4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2" Type="http://schemas.openxmlformats.org/officeDocument/2006/relationships/image" Target="../media/image45.wmf"/><Relationship Id="rId1" Type="http://schemas.openxmlformats.org/officeDocument/2006/relationships/image" Target="../media/image44.wmf"/></Relationships>
</file>

<file path=ppt/drawings/_rels/vmlDrawing21.vml.rels><?xml version="1.0" encoding="UTF-8" standalone="yes"?>
<Relationships xmlns="http://schemas.openxmlformats.org/package/2006/relationships"><Relationship Id="rId2" Type="http://schemas.openxmlformats.org/officeDocument/2006/relationships/image" Target="../media/image47.wmf"/><Relationship Id="rId1" Type="http://schemas.openxmlformats.org/officeDocument/2006/relationships/image" Target="../media/image46.wmf"/></Relationships>
</file>

<file path=ppt/drawings/_rels/vmlDrawing2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1.wmf"/><Relationship Id="rId1" Type="http://schemas.openxmlformats.org/officeDocument/2006/relationships/image" Target="../media/image50.wmf"/></Relationships>
</file>

<file path=ppt/drawings/_rels/vmlDrawing2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3.wmf"/><Relationship Id="rId1" Type="http://schemas.openxmlformats.org/officeDocument/2006/relationships/image" Target="../media/image52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5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image" Target="../media/image5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5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wmf"/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2" Type="http://schemas.openxmlformats.org/officeDocument/2006/relationships/image" Target="../media/image21.wmf"/><Relationship Id="rId1" Type="http://schemas.openxmlformats.org/officeDocument/2006/relationships/image" Target="../media/image20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oup 24"/>
          <p:cNvGrpSpPr/>
          <p:nvPr/>
        </p:nvGrpSpPr>
        <p:grpSpPr>
          <a:xfrm>
            <a:off x="203200" y="0"/>
            <a:ext cx="3778250" cy="6858001"/>
            <a:chOff x="203200" y="0"/>
            <a:chExt cx="3778250" cy="6858001"/>
          </a:xfrm>
        </p:grpSpPr>
        <p:sp>
          <p:nvSpPr>
            <p:cNvPr id="14" name="Freeform 6"/>
            <p:cNvSpPr/>
            <p:nvPr/>
          </p:nvSpPr>
          <p:spPr bwMode="auto">
            <a:xfrm>
              <a:off x="641350" y="0"/>
              <a:ext cx="1365250" cy="3971925"/>
            </a:xfrm>
            <a:custGeom>
              <a:avLst/>
              <a:gdLst/>
              <a:ahLst/>
              <a:cxnLst/>
              <a:rect l="0" t="0" r="r" b="b"/>
              <a:pathLst>
                <a:path w="860" h="2502">
                  <a:moveTo>
                    <a:pt x="0" y="2445"/>
                  </a:moveTo>
                  <a:lnTo>
                    <a:pt x="228" y="2502"/>
                  </a:lnTo>
                  <a:lnTo>
                    <a:pt x="860" y="0"/>
                  </a:lnTo>
                  <a:lnTo>
                    <a:pt x="620" y="0"/>
                  </a:lnTo>
                  <a:lnTo>
                    <a:pt x="0" y="2445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5" name="Freeform 7"/>
            <p:cNvSpPr/>
            <p:nvPr/>
          </p:nvSpPr>
          <p:spPr bwMode="auto">
            <a:xfrm>
              <a:off x="203200" y="0"/>
              <a:ext cx="1336675" cy="3862388"/>
            </a:xfrm>
            <a:custGeom>
              <a:avLst/>
              <a:gdLst/>
              <a:ahLst/>
              <a:cxnLst/>
              <a:rect l="0" t="0" r="r" b="b"/>
              <a:pathLst>
                <a:path w="842" h="2433">
                  <a:moveTo>
                    <a:pt x="842" y="0"/>
                  </a:moveTo>
                  <a:lnTo>
                    <a:pt x="602" y="0"/>
                  </a:lnTo>
                  <a:lnTo>
                    <a:pt x="0" y="2376"/>
                  </a:lnTo>
                  <a:lnTo>
                    <a:pt x="228" y="2433"/>
                  </a:lnTo>
                  <a:lnTo>
                    <a:pt x="842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6" name="Freeform 8"/>
            <p:cNvSpPr/>
            <p:nvPr/>
          </p:nvSpPr>
          <p:spPr bwMode="auto">
            <a:xfrm>
              <a:off x="207963" y="3776663"/>
              <a:ext cx="1936750" cy="3081338"/>
            </a:xfrm>
            <a:custGeom>
              <a:avLst/>
              <a:gdLst/>
              <a:ahLst/>
              <a:cxnLst/>
              <a:rect l="0" t="0" r="r" b="b"/>
              <a:pathLst>
                <a:path w="1220" h="1941">
                  <a:moveTo>
                    <a:pt x="0" y="0"/>
                  </a:moveTo>
                  <a:lnTo>
                    <a:pt x="1166" y="1941"/>
                  </a:lnTo>
                  <a:lnTo>
                    <a:pt x="1220" y="194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20" name="Freeform 9"/>
            <p:cNvSpPr/>
            <p:nvPr/>
          </p:nvSpPr>
          <p:spPr bwMode="auto">
            <a:xfrm>
              <a:off x="646113" y="3886200"/>
              <a:ext cx="2373313" cy="2971800"/>
            </a:xfrm>
            <a:custGeom>
              <a:avLst/>
              <a:gdLst/>
              <a:ahLst/>
              <a:cxnLst/>
              <a:rect l="0" t="0" r="r" b="b"/>
              <a:pathLst>
                <a:path w="1495" h="1872">
                  <a:moveTo>
                    <a:pt x="1495" y="1872"/>
                  </a:moveTo>
                  <a:lnTo>
                    <a:pt x="0" y="0"/>
                  </a:lnTo>
                  <a:lnTo>
                    <a:pt x="1442" y="1872"/>
                  </a:lnTo>
                  <a:lnTo>
                    <a:pt x="1495" y="1872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21" name="Freeform 10"/>
            <p:cNvSpPr/>
            <p:nvPr/>
          </p:nvSpPr>
          <p:spPr bwMode="auto">
            <a:xfrm>
              <a:off x="641350" y="3881438"/>
              <a:ext cx="3340100" cy="2976563"/>
            </a:xfrm>
            <a:custGeom>
              <a:avLst/>
              <a:gdLst/>
              <a:ahLst/>
              <a:cxnLst/>
              <a:rect l="0" t="0" r="r" b="b"/>
              <a:pathLst>
                <a:path w="2104" h="1875">
                  <a:moveTo>
                    <a:pt x="0" y="0"/>
                  </a:moveTo>
                  <a:lnTo>
                    <a:pt x="3" y="3"/>
                  </a:lnTo>
                  <a:lnTo>
                    <a:pt x="1498" y="1875"/>
                  </a:lnTo>
                  <a:lnTo>
                    <a:pt x="2104" y="1875"/>
                  </a:lnTo>
                  <a:lnTo>
                    <a:pt x="228" y="5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2" name="Freeform 11"/>
            <p:cNvSpPr/>
            <p:nvPr/>
          </p:nvSpPr>
          <p:spPr bwMode="auto">
            <a:xfrm>
              <a:off x="203200" y="3771900"/>
              <a:ext cx="2660650" cy="3086100"/>
            </a:xfrm>
            <a:custGeom>
              <a:avLst/>
              <a:gdLst/>
              <a:ahLst/>
              <a:cxnLst/>
              <a:rect l="0" t="0" r="r" b="b"/>
              <a:pathLst>
                <a:path w="1676" h="1944">
                  <a:moveTo>
                    <a:pt x="1676" y="1944"/>
                  </a:moveTo>
                  <a:lnTo>
                    <a:pt x="264" y="111"/>
                  </a:lnTo>
                  <a:lnTo>
                    <a:pt x="225" y="60"/>
                  </a:lnTo>
                  <a:lnTo>
                    <a:pt x="228" y="60"/>
                  </a:lnTo>
                  <a:lnTo>
                    <a:pt x="264" y="111"/>
                  </a:lnTo>
                  <a:lnTo>
                    <a:pt x="234" y="69"/>
                  </a:lnTo>
                  <a:lnTo>
                    <a:pt x="228" y="57"/>
                  </a:lnTo>
                  <a:lnTo>
                    <a:pt x="222" y="54"/>
                  </a:lnTo>
                  <a:lnTo>
                    <a:pt x="0" y="0"/>
                  </a:lnTo>
                  <a:lnTo>
                    <a:pt x="3" y="3"/>
                  </a:lnTo>
                  <a:lnTo>
                    <a:pt x="1223" y="1944"/>
                  </a:lnTo>
                  <a:lnTo>
                    <a:pt x="1676" y="1944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39673" y="914401"/>
            <a:ext cx="6947127" cy="3488266"/>
          </a:xfrm>
        </p:spPr>
        <p:txBody>
          <a:bodyPr anchor="b">
            <a:normAutofit/>
          </a:bodyPr>
          <a:lstStyle>
            <a:lvl1pPr algn="r">
              <a:defRPr sz="5400">
                <a:effectLst/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924238" y="4402666"/>
            <a:ext cx="5762563" cy="1364531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25773" y="6117336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23733" y="6117336"/>
            <a:ext cx="3609438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5320" y="6117336"/>
            <a:ext cx="411480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23" name="Freeform 12"/>
          <p:cNvSpPr/>
          <p:nvPr/>
        </p:nvSpPr>
        <p:spPr bwMode="auto">
          <a:xfrm>
            <a:off x="203200" y="3771900"/>
            <a:ext cx="361950" cy="90488"/>
          </a:xfrm>
          <a:custGeom>
            <a:avLst/>
            <a:gdLst/>
            <a:ahLst/>
            <a:cxnLst/>
            <a:rect l="0" t="0" r="r" b="b"/>
            <a:pathLst>
              <a:path w="228" h="57">
                <a:moveTo>
                  <a:pt x="228" y="57"/>
                </a:moveTo>
                <a:lnTo>
                  <a:pt x="0" y="0"/>
                </a:lnTo>
                <a:lnTo>
                  <a:pt x="222" y="54"/>
                </a:lnTo>
                <a:lnTo>
                  <a:pt x="228" y="57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  <p:sp>
        <p:nvSpPr>
          <p:cNvPr id="24" name="Freeform 13"/>
          <p:cNvSpPr/>
          <p:nvPr/>
        </p:nvSpPr>
        <p:spPr bwMode="auto">
          <a:xfrm>
            <a:off x="560388" y="3867150"/>
            <a:ext cx="61913" cy="80963"/>
          </a:xfrm>
          <a:custGeom>
            <a:avLst/>
            <a:gdLst/>
            <a:ahLst/>
            <a:cxnLst/>
            <a:rect l="0" t="0" r="r" b="b"/>
            <a:pathLst>
              <a:path w="39" h="51">
                <a:moveTo>
                  <a:pt x="0" y="0"/>
                </a:moveTo>
                <a:lnTo>
                  <a:pt x="39" y="51"/>
                </a:lnTo>
                <a:lnTo>
                  <a:pt x="3" y="0"/>
                </a:lnTo>
                <a:lnTo>
                  <a:pt x="0" y="0"/>
                </a:lnTo>
                <a:close/>
              </a:path>
            </a:pathLst>
          </a:custGeom>
          <a:solidFill>
            <a:srgbClr val="29ABE2"/>
          </a:solidFill>
          <a:ln>
            <a:noFill/>
          </a:ln>
          <a:extLs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sp>
    </p:spTree>
    <p:extLst>
      <p:ext uri="{BB962C8B-B14F-4D97-AF65-F5344CB8AC3E}">
        <p14:creationId xmlns:p14="http://schemas.microsoft.com/office/powerpoint/2010/main" val="23438802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パノラマ写真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3" y="4732865"/>
            <a:ext cx="751599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789975" y="932112"/>
            <a:ext cx="6171065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3" y="5299603"/>
            <a:ext cx="751599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2598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とキャプショ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685800"/>
            <a:ext cx="7515991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5462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 (キャプション付き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598235" y="3428999"/>
            <a:ext cx="6631128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3" y="4343400"/>
            <a:ext cx="751599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821245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3308581"/>
            <a:ext cx="7515989" cy="1468800"/>
          </a:xfrm>
        </p:spPr>
        <p:txBody>
          <a:bodyPr anchor="b">
            <a:normAutofit/>
          </a:bodyPr>
          <a:lstStyle>
            <a:lvl1pPr algn="r">
              <a:defRPr sz="32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7381"/>
            <a:ext cx="7515990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979962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用付きの名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969421" y="863023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8172197" y="2819399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6741" y="685801"/>
            <a:ext cx="697411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5" y="3886200"/>
            <a:ext cx="7515990" cy="889000"/>
          </a:xfrm>
        </p:spPr>
        <p:txBody>
          <a:bodyPr vert="horz" lIns="91440" tIns="45720" rIns="91440" bIns="45720" rtlCol="0" anchor="b">
            <a:normAutofit/>
          </a:bodyPr>
          <a:lstStyle>
            <a:lvl1pPr algn="r"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775200"/>
            <a:ext cx="7515990" cy="1016000"/>
          </a:xfrm>
        </p:spPr>
        <p:txBody>
          <a:bodyPr anchor="t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7415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真または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5" y="685801"/>
            <a:ext cx="7515991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13524" y="3505200"/>
            <a:ext cx="7515992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ja-JP" altLang="en-US" smtClean="0"/>
              <a:t>マスター テキストの書式設定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3524" y="4343400"/>
            <a:ext cx="7515992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989612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75764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01393" y="685800"/>
            <a:ext cx="1328123" cy="5105400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3524" y="685800"/>
            <a:ext cx="6016373" cy="5105400"/>
          </a:xfrm>
        </p:spPr>
        <p:txBody>
          <a:bodyPr vert="eaVert" anchor="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582068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82133" y="2667000"/>
            <a:ext cx="7704667" cy="3332816"/>
          </a:xfrm>
        </p:spPr>
        <p:txBody>
          <a:bodyPr anchor="ctr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44329" y="6108173"/>
            <a:ext cx="857473" cy="365125"/>
          </a:xfrm>
        </p:spPr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72647" y="6108173"/>
            <a:ext cx="5314517" cy="365125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58967" y="6108173"/>
            <a:ext cx="42783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24747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6995" y="2666998"/>
            <a:ext cx="6699805" cy="2360071"/>
          </a:xfrm>
        </p:spPr>
        <p:txBody>
          <a:bodyPr anchor="b"/>
          <a:lstStyle>
            <a:lvl1pPr algn="r">
              <a:defRPr sz="4000" b="0" cap="none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86998" y="5027070"/>
            <a:ext cx="6699802" cy="860400"/>
          </a:xfrm>
        </p:spPr>
        <p:txBody>
          <a:bodyPr anchor="t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273317" y="6116070"/>
            <a:ext cx="413483" cy="365125"/>
          </a:xfrm>
        </p:spPr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97670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82133" y="685801"/>
            <a:ext cx="7704667" cy="1752599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82133" y="2667000"/>
            <a:ext cx="3739896" cy="336867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46904" y="2667000"/>
            <a:ext cx="3739896" cy="3346824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36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29481" y="2658533"/>
            <a:ext cx="3456291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3523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61710" y="2667000"/>
            <a:ext cx="3467806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57266" y="3335336"/>
            <a:ext cx="3672248" cy="2665259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28772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10353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290728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3524" y="1600200"/>
            <a:ext cx="2662534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7553" y="685800"/>
            <a:ext cx="4681962" cy="5105401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3524" y="2971800"/>
            <a:ext cx="266253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013808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12332" y="1752599"/>
            <a:ext cx="4070679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97495" y="914400"/>
            <a:ext cx="2461371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2332" y="3124199"/>
            <a:ext cx="4070679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4412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>
            <a:off x="0" y="0"/>
            <a:ext cx="2132013" cy="6858001"/>
            <a:chOff x="0" y="0"/>
            <a:chExt cx="2132013" cy="6858001"/>
          </a:xfrm>
        </p:grpSpPr>
        <p:sp>
          <p:nvSpPr>
            <p:cNvPr id="15" name="Freeform 6"/>
            <p:cNvSpPr/>
            <p:nvPr/>
          </p:nvSpPr>
          <p:spPr bwMode="auto">
            <a:xfrm>
              <a:off x="0" y="0"/>
              <a:ext cx="1073150" cy="5291138"/>
            </a:xfrm>
            <a:custGeom>
              <a:avLst/>
              <a:gdLst/>
              <a:ahLst/>
              <a:cxnLst/>
              <a:rect l="0" t="0" r="r" b="b"/>
              <a:pathLst>
                <a:path w="676" h="3333">
                  <a:moveTo>
                    <a:pt x="0" y="3132"/>
                  </a:moveTo>
                  <a:lnTo>
                    <a:pt x="0" y="3312"/>
                  </a:lnTo>
                  <a:lnTo>
                    <a:pt x="126" y="3333"/>
                  </a:lnTo>
                  <a:lnTo>
                    <a:pt x="676" y="0"/>
                  </a:lnTo>
                  <a:lnTo>
                    <a:pt x="514" y="0"/>
                  </a:lnTo>
                  <a:lnTo>
                    <a:pt x="0" y="3132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</p:sp>
        <p:sp>
          <p:nvSpPr>
            <p:cNvPr id="16" name="Freeform 7"/>
            <p:cNvSpPr/>
            <p:nvPr/>
          </p:nvSpPr>
          <p:spPr bwMode="auto">
            <a:xfrm>
              <a:off x="0" y="0"/>
              <a:ext cx="758825" cy="4624388"/>
            </a:xfrm>
            <a:custGeom>
              <a:avLst/>
              <a:gdLst/>
              <a:ahLst/>
              <a:cxnLst/>
              <a:rect l="0" t="0" r="r" b="b"/>
              <a:pathLst>
                <a:path w="478" h="2913">
                  <a:moveTo>
                    <a:pt x="478" y="0"/>
                  </a:moveTo>
                  <a:lnTo>
                    <a:pt x="318" y="0"/>
                  </a:lnTo>
                  <a:lnTo>
                    <a:pt x="0" y="1938"/>
                  </a:lnTo>
                  <a:lnTo>
                    <a:pt x="0" y="2913"/>
                  </a:lnTo>
                  <a:lnTo>
                    <a:pt x="478" y="0"/>
                  </a:lnTo>
                  <a:close/>
                </a:path>
              </a:pathLst>
            </a:custGeom>
            <a:solidFill>
              <a:schemeClr val="tx1">
                <a:lumMod val="65000"/>
                <a:lumOff val="35000"/>
              </a:schemeClr>
            </a:solidFill>
            <a:ln>
              <a:noFill/>
            </a:ln>
          </p:spPr>
        </p:sp>
        <p:sp>
          <p:nvSpPr>
            <p:cNvPr id="17" name="Freeform 8"/>
            <p:cNvSpPr/>
            <p:nvPr/>
          </p:nvSpPr>
          <p:spPr bwMode="auto">
            <a:xfrm>
              <a:off x="0" y="5662613"/>
              <a:ext cx="906463" cy="1195388"/>
            </a:xfrm>
            <a:custGeom>
              <a:avLst/>
              <a:gdLst/>
              <a:ahLst/>
              <a:cxnLst/>
              <a:rect l="0" t="0" r="r" b="b"/>
              <a:pathLst>
                <a:path w="571" h="753">
                  <a:moveTo>
                    <a:pt x="0" y="0"/>
                  </a:moveTo>
                  <a:lnTo>
                    <a:pt x="0" y="12"/>
                  </a:lnTo>
                  <a:lnTo>
                    <a:pt x="538" y="753"/>
                  </a:lnTo>
                  <a:lnTo>
                    <a:pt x="571" y="75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tx1">
                <a:lumMod val="85000"/>
                <a:lumOff val="15000"/>
              </a:schemeClr>
            </a:solidFill>
            <a:ln>
              <a:noFill/>
            </a:ln>
          </p:spPr>
        </p:sp>
        <p:sp>
          <p:nvSpPr>
            <p:cNvPr id="18" name="Freeform 9"/>
            <p:cNvSpPr/>
            <p:nvPr/>
          </p:nvSpPr>
          <p:spPr bwMode="auto">
            <a:xfrm>
              <a:off x="0" y="5295900"/>
              <a:ext cx="1487488" cy="1562100"/>
            </a:xfrm>
            <a:custGeom>
              <a:avLst/>
              <a:gdLst/>
              <a:ahLst/>
              <a:cxnLst/>
              <a:rect l="0" t="0" r="r" b="b"/>
              <a:pathLst>
                <a:path w="937" h="984">
                  <a:moveTo>
                    <a:pt x="0" y="0"/>
                  </a:moveTo>
                  <a:lnTo>
                    <a:pt x="0" y="3"/>
                  </a:lnTo>
                  <a:lnTo>
                    <a:pt x="901" y="984"/>
                  </a:lnTo>
                  <a:lnTo>
                    <a:pt x="937" y="98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</a:schemeClr>
            </a:solidFill>
            <a:ln>
              <a:noFill/>
            </a:ln>
          </p:spPr>
        </p:sp>
        <p:sp>
          <p:nvSpPr>
            <p:cNvPr id="19" name="Freeform 10"/>
            <p:cNvSpPr/>
            <p:nvPr/>
          </p:nvSpPr>
          <p:spPr bwMode="auto">
            <a:xfrm>
              <a:off x="0" y="5257800"/>
              <a:ext cx="2132013" cy="1600200"/>
            </a:xfrm>
            <a:custGeom>
              <a:avLst/>
              <a:gdLst/>
              <a:ahLst/>
              <a:cxnLst/>
              <a:rect l="0" t="0" r="r" b="b"/>
              <a:pathLst>
                <a:path w="1343" h="1008">
                  <a:moveTo>
                    <a:pt x="0" y="24"/>
                  </a:moveTo>
                  <a:lnTo>
                    <a:pt x="937" y="1008"/>
                  </a:lnTo>
                  <a:lnTo>
                    <a:pt x="1343" y="1008"/>
                  </a:lnTo>
                  <a:lnTo>
                    <a:pt x="126" y="21"/>
                  </a:lnTo>
                  <a:lnTo>
                    <a:pt x="0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</p:sp>
        <p:sp>
          <p:nvSpPr>
            <p:cNvPr id="20" name="Freeform 11"/>
            <p:cNvSpPr/>
            <p:nvPr/>
          </p:nvSpPr>
          <p:spPr bwMode="auto">
            <a:xfrm>
              <a:off x="0" y="5357813"/>
              <a:ext cx="1377950" cy="1500188"/>
            </a:xfrm>
            <a:custGeom>
              <a:avLst/>
              <a:gdLst/>
              <a:ahLst/>
              <a:cxnLst/>
              <a:rect l="0" t="0" r="r" b="b"/>
              <a:pathLst>
                <a:path w="868" h="945">
                  <a:moveTo>
                    <a:pt x="0" y="192"/>
                  </a:moveTo>
                  <a:lnTo>
                    <a:pt x="571" y="945"/>
                  </a:lnTo>
                  <a:lnTo>
                    <a:pt x="868" y="945"/>
                  </a:lnTo>
                  <a:lnTo>
                    <a:pt x="0" y="0"/>
                  </a:lnTo>
                  <a:lnTo>
                    <a:pt x="0" y="192"/>
                  </a:ln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82133" y="457201"/>
            <a:ext cx="7704667" cy="19812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82134" y="2667000"/>
            <a:ext cx="7704666" cy="33569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8679" y="6116070"/>
            <a:ext cx="8574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7D0168DC-5DFC-43B8-AF79-8B8051FBFACE}" type="datetimeFigureOut">
              <a:rPr kumimoji="1" lang="ja-JP" altLang="en-US" smtClean="0"/>
              <a:t>2018/3/20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86997" y="6116070"/>
            <a:ext cx="5314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73317" y="6116070"/>
            <a:ext cx="41348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522EE74-471A-4423-BE20-447C472005F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6287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  <p:sldLayoutId id="2147483720" r:id="rId12"/>
    <p:sldLayoutId id="2147483721" r:id="rId13"/>
    <p:sldLayoutId id="2147483722" r:id="rId14"/>
    <p:sldLayoutId id="2147483723" r:id="rId15"/>
    <p:sldLayoutId id="2147483724" r:id="rId16"/>
    <p:sldLayoutId id="2147483725" r:id="rId17"/>
  </p:sldLayoutIdLst>
  <p:txStyles>
    <p:titleStyle>
      <a:lvl1pPr algn="ctr" defTabSz="457200" rtl="0" eaLnBrk="1" latinLnBrk="0" hangingPunct="1">
        <a:spcBef>
          <a:spcPct val="0"/>
        </a:spcBef>
        <a:buNone/>
        <a:defRPr kumimoji="1" sz="4000" kern="1200" cap="none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 kumimoji="1">
          <a:solidFill>
            <a:schemeClr val="tx2"/>
          </a:solidFill>
        </a:defRPr>
      </a:lvl2pPr>
      <a:lvl3pPr eaLnBrk="1" hangingPunct="1">
        <a:defRPr kumimoji="1">
          <a:solidFill>
            <a:schemeClr val="tx2"/>
          </a:solidFill>
        </a:defRPr>
      </a:lvl3pPr>
      <a:lvl4pPr eaLnBrk="1" hangingPunct="1">
        <a:defRPr kumimoji="1">
          <a:solidFill>
            <a:schemeClr val="tx2"/>
          </a:solidFill>
        </a:defRPr>
      </a:lvl4pPr>
      <a:lvl5pPr eaLnBrk="1" hangingPunct="1">
        <a:defRPr kumimoji="1">
          <a:solidFill>
            <a:schemeClr val="tx2"/>
          </a:solidFill>
        </a:defRPr>
      </a:lvl5pPr>
      <a:lvl6pPr eaLnBrk="1" hangingPunct="1">
        <a:defRPr kumimoji="1">
          <a:solidFill>
            <a:schemeClr val="tx2"/>
          </a:solidFill>
        </a:defRPr>
      </a:lvl6pPr>
      <a:lvl7pPr eaLnBrk="1" hangingPunct="1">
        <a:defRPr kumimoji="1">
          <a:solidFill>
            <a:schemeClr val="tx2"/>
          </a:solidFill>
        </a:defRPr>
      </a:lvl7pPr>
      <a:lvl8pPr eaLnBrk="1" hangingPunct="1">
        <a:defRPr kumimoji="1">
          <a:solidFill>
            <a:schemeClr val="tx2"/>
          </a:solidFill>
        </a:defRPr>
      </a:lvl8pPr>
      <a:lvl9pPr eaLnBrk="1" hangingPunct="1">
        <a:defRPr kumimoji="1"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kumimoji="1"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9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12" Type="http://schemas.openxmlformats.org/officeDocument/2006/relationships/image" Target="../media/image2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1.wmf"/><Relationship Id="rId11" Type="http://schemas.openxmlformats.org/officeDocument/2006/relationships/oleObject" Target="../embeddings/oleObject22.bin"/><Relationship Id="rId5" Type="http://schemas.openxmlformats.org/officeDocument/2006/relationships/oleObject" Target="../embeddings/oleObject19.bin"/><Relationship Id="rId10" Type="http://schemas.openxmlformats.org/officeDocument/2006/relationships/image" Target="../media/image23.wmf"/><Relationship Id="rId4" Type="http://schemas.openxmlformats.org/officeDocument/2006/relationships/image" Target="../media/image20.wmf"/><Relationship Id="rId9" Type="http://schemas.openxmlformats.org/officeDocument/2006/relationships/oleObject" Target="../embeddings/oleObject21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4.bin"/><Relationship Id="rId10" Type="http://schemas.openxmlformats.org/officeDocument/2006/relationships/image" Target="../media/image28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26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9.wmf"/><Relationship Id="rId5" Type="http://schemas.openxmlformats.org/officeDocument/2006/relationships/oleObject" Target="../embeddings/oleObject28.bin"/><Relationship Id="rId4" Type="http://schemas.openxmlformats.org/officeDocument/2006/relationships/image" Target="../media/image25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30.bin"/><Relationship Id="rId7" Type="http://schemas.openxmlformats.org/officeDocument/2006/relationships/oleObject" Target="../embeddings/oleObject3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31.bin"/><Relationship Id="rId10" Type="http://schemas.openxmlformats.org/officeDocument/2006/relationships/image" Target="../media/image24.wmf"/><Relationship Id="rId4" Type="http://schemas.openxmlformats.org/officeDocument/2006/relationships/image" Target="../media/image25.wmf"/><Relationship Id="rId9" Type="http://schemas.openxmlformats.org/officeDocument/2006/relationships/oleObject" Target="../embeddings/oleObject33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4.png"/><Relationship Id="rId5" Type="http://schemas.openxmlformats.org/officeDocument/2006/relationships/image" Target="../media/image33.png"/><Relationship Id="rId4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36.png"/><Relationship Id="rId5" Type="http://schemas.openxmlformats.org/officeDocument/2006/relationships/image" Target="../media/image35.png"/><Relationship Id="rId4" Type="http://schemas.openxmlformats.org/officeDocument/2006/relationships/image" Target="../media/image25.wmf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37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5" Type="http://schemas.openxmlformats.org/officeDocument/2006/relationships/image" Target="../media/image38.wmf"/><Relationship Id="rId4" Type="http://schemas.openxmlformats.org/officeDocument/2006/relationships/oleObject" Target="../embeddings/oleObject37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39.png"/><Relationship Id="rId5" Type="http://schemas.openxmlformats.org/officeDocument/2006/relationships/image" Target="../media/image40.wmf"/><Relationship Id="rId4" Type="http://schemas.openxmlformats.org/officeDocument/2006/relationships/oleObject" Target="../embeddings/oleObject38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8.vml"/><Relationship Id="rId4" Type="http://schemas.openxmlformats.org/officeDocument/2006/relationships/image" Target="../media/image42.wmf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43.w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0.vml"/><Relationship Id="rId6" Type="http://schemas.openxmlformats.org/officeDocument/2006/relationships/image" Target="../media/image45.wmf"/><Relationship Id="rId5" Type="http://schemas.openxmlformats.org/officeDocument/2006/relationships/oleObject" Target="../embeddings/oleObject42.bin"/><Relationship Id="rId4" Type="http://schemas.openxmlformats.org/officeDocument/2006/relationships/image" Target="../media/image44.wmf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9.png"/><Relationship Id="rId3" Type="http://schemas.openxmlformats.org/officeDocument/2006/relationships/oleObject" Target="../embeddings/oleObject43.bin"/><Relationship Id="rId7" Type="http://schemas.openxmlformats.org/officeDocument/2006/relationships/image" Target="../media/image4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1.vml"/><Relationship Id="rId6" Type="http://schemas.openxmlformats.org/officeDocument/2006/relationships/image" Target="../media/image47.wmf"/><Relationship Id="rId5" Type="http://schemas.openxmlformats.org/officeDocument/2006/relationships/oleObject" Target="../embeddings/oleObject44.bin"/><Relationship Id="rId4" Type="http://schemas.openxmlformats.org/officeDocument/2006/relationships/image" Target="../media/image46.wmf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2.vml"/><Relationship Id="rId6" Type="http://schemas.openxmlformats.org/officeDocument/2006/relationships/image" Target="../media/image51.wmf"/><Relationship Id="rId5" Type="http://schemas.openxmlformats.org/officeDocument/2006/relationships/oleObject" Target="../embeddings/oleObject46.bin"/><Relationship Id="rId4" Type="http://schemas.openxmlformats.org/officeDocument/2006/relationships/image" Target="../media/image50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55.png"/><Relationship Id="rId3" Type="http://schemas.openxmlformats.org/officeDocument/2006/relationships/oleObject" Target="../embeddings/oleObject47.bin"/><Relationship Id="rId7" Type="http://schemas.openxmlformats.org/officeDocument/2006/relationships/image" Target="../media/image5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3.vml"/><Relationship Id="rId6" Type="http://schemas.openxmlformats.org/officeDocument/2006/relationships/image" Target="../media/image53.wmf"/><Relationship Id="rId5" Type="http://schemas.openxmlformats.org/officeDocument/2006/relationships/oleObject" Target="../embeddings/oleObject48.bin"/><Relationship Id="rId4" Type="http://schemas.openxmlformats.org/officeDocument/2006/relationships/image" Target="../media/image52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2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12.bin"/><Relationship Id="rId5" Type="http://schemas.openxmlformats.org/officeDocument/2006/relationships/image" Target="../media/image5.wmf"/><Relationship Id="rId4" Type="http://schemas.openxmlformats.org/officeDocument/2006/relationships/oleObject" Target="../embeddings/oleObject11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7" Type="http://schemas.openxmlformats.org/officeDocument/2006/relationships/image" Target="../media/image14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4.bin"/><Relationship Id="rId4" Type="http://schemas.openxmlformats.org/officeDocument/2006/relationships/image" Target="../media/image5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7.png"/><Relationship Id="rId5" Type="http://schemas.openxmlformats.org/officeDocument/2006/relationships/image" Target="../media/image15.wmf"/><Relationship Id="rId4" Type="http://schemas.openxmlformats.org/officeDocument/2006/relationships/oleObject" Target="../embeddings/oleObject1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６</a:t>
            </a:r>
            <a:r>
              <a:rPr kumimoji="1" lang="ja-JP" altLang="en-US" smtClean="0"/>
              <a:t>．離散時間システム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982133" y="2089485"/>
            <a:ext cx="7704667" cy="2684221"/>
          </a:xfrm>
        </p:spPr>
        <p:txBody>
          <a:bodyPr anchor="t" anchorCtr="0">
            <a:normAutofit fontScale="92500" lnSpcReduction="10000"/>
          </a:bodyPr>
          <a:lstStyle/>
          <a:p>
            <a:pPr marL="0" indent="0">
              <a:buNone/>
            </a:pPr>
            <a:r>
              <a:rPr lang="ja-JP" altLang="en-US" smtClean="0"/>
              <a:t>６．１　離散時間システムの性質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６．２</a:t>
            </a:r>
            <a:r>
              <a:rPr lang="ja-JP" altLang="en-US"/>
              <a:t>　</a:t>
            </a:r>
            <a:r>
              <a:rPr lang="ja-JP" altLang="en-US" smtClean="0"/>
              <a:t>離散時間システムの差分方程式表現</a:t>
            </a:r>
            <a:endParaRPr lang="en-US" altLang="ja-JP"/>
          </a:p>
          <a:p>
            <a:pPr marL="0" indent="0">
              <a:buNone/>
            </a:pPr>
            <a:r>
              <a:rPr kumimoji="1" lang="ja-JP" altLang="en-US" smtClean="0"/>
              <a:t>６．３　離散時間システムの周波数特性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smtClean="0"/>
              <a:t>６．４</a:t>
            </a:r>
            <a:r>
              <a:rPr lang="ja-JP" altLang="en-US"/>
              <a:t>　</a:t>
            </a:r>
            <a:r>
              <a:rPr lang="ja-JP" altLang="en-US" smtClean="0"/>
              <a:t>Ｚ変換</a:t>
            </a:r>
            <a:endParaRPr lang="en-US" altLang="ja-JP"/>
          </a:p>
          <a:p>
            <a:pPr marL="0" indent="0">
              <a:buNone/>
            </a:pPr>
            <a:r>
              <a:rPr lang="ja-JP" altLang="en-US"/>
              <a:t>６．５　伝達</a:t>
            </a:r>
            <a:r>
              <a:rPr lang="ja-JP" altLang="en-US" smtClean="0"/>
              <a:t>関数</a:t>
            </a:r>
            <a:endParaRPr lang="en-US" altLang="ja-JP" smtClean="0"/>
          </a:p>
          <a:p>
            <a:pPr marL="0" indent="0">
              <a:buNone/>
            </a:pPr>
            <a:r>
              <a:rPr lang="ja-JP" altLang="en-US" u="sng" smtClean="0">
                <a:solidFill>
                  <a:srgbClr val="FF0000"/>
                </a:solidFill>
              </a:rPr>
              <a:t>６．６</a:t>
            </a:r>
            <a:r>
              <a:rPr lang="ja-JP" altLang="en-US" u="sng">
                <a:solidFill>
                  <a:srgbClr val="FF0000"/>
                </a:solidFill>
              </a:rPr>
              <a:t>　</a:t>
            </a:r>
            <a:r>
              <a:rPr lang="ja-JP" altLang="en-US" u="sng" smtClean="0">
                <a:solidFill>
                  <a:srgbClr val="FF0000"/>
                </a:solidFill>
              </a:rPr>
              <a:t>ディジタルフィルタ</a:t>
            </a:r>
            <a:endParaRPr lang="en-US" altLang="ja-JP" u="sng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960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958082" y="1305372"/>
            <a:ext cx="7930423" cy="1234628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89212" y="1371639"/>
            <a:ext cx="7604063" cy="1025131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IIR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フィルタの特徴は，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出力を入力にフィードバックする帰還回路があること。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38967312"/>
              </p:ext>
            </p:extLst>
          </p:nvPr>
        </p:nvGraphicFramePr>
        <p:xfrm>
          <a:off x="2158994" y="3236126"/>
          <a:ext cx="5202238" cy="514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2" name="数式" r:id="rId3" imgW="2438280" imgH="228600" progId="Equation.3">
                  <p:embed/>
                </p:oleObj>
              </mc:Choice>
              <mc:Fallback>
                <p:oleObj name="数式" r:id="rId3" imgW="2438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58994" y="3236126"/>
                        <a:ext cx="5202238" cy="5143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311586" y="213714"/>
            <a:ext cx="7704667" cy="1225851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z="2800" smtClean="0"/>
              <a:t>（３）</a:t>
            </a:r>
            <a:r>
              <a:rPr kumimoji="1" lang="en-US" altLang="ja-JP" sz="2800" smtClean="0"/>
              <a:t>IIR</a:t>
            </a:r>
            <a:r>
              <a:rPr kumimoji="1" lang="ja-JP" altLang="en-US" sz="2800" smtClean="0"/>
              <a:t>フィルタ</a:t>
            </a:r>
            <a:endParaRPr kumimoji="1" lang="ja-JP" altLang="en-US" sz="2800"/>
          </a:p>
        </p:txBody>
      </p:sp>
      <p:sp>
        <p:nvSpPr>
          <p:cNvPr id="47" name="コンテンツ プレースホルダー 2"/>
          <p:cNvSpPr txBox="1">
            <a:spLocks/>
          </p:cNvSpPr>
          <p:nvPr/>
        </p:nvSpPr>
        <p:spPr>
          <a:xfrm>
            <a:off x="958082" y="2634959"/>
            <a:ext cx="7604063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帰還回路だけの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IIR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を例に取り上げる。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65956394"/>
              </p:ext>
            </p:extLst>
          </p:nvPr>
        </p:nvGraphicFramePr>
        <p:xfrm>
          <a:off x="2508031" y="3914775"/>
          <a:ext cx="5311775" cy="2943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33" name="数式" r:id="rId5" imgW="2489040" imgH="1307880" progId="Equation.3">
                  <p:embed/>
                </p:oleObj>
              </mc:Choice>
              <mc:Fallback>
                <p:oleObj name="数式" r:id="rId5" imgW="2489040" imgH="13078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08031" y="3914775"/>
                        <a:ext cx="5311775" cy="29432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752442" y="3914775"/>
            <a:ext cx="1755589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【Z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変換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346386" y="5125251"/>
            <a:ext cx="2133600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伝達関数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6319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958082" y="1305372"/>
            <a:ext cx="7930423" cy="625319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89212" y="1371640"/>
            <a:ext cx="7604063" cy="489712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分母を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と置いてその解を求めると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27655064"/>
              </p:ext>
            </p:extLst>
          </p:nvPr>
        </p:nvGraphicFramePr>
        <p:xfrm>
          <a:off x="1463675" y="2101850"/>
          <a:ext cx="6856413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46" name="数式" r:id="rId3" imgW="3213000" imgH="469800" progId="Equation.3">
                  <p:embed/>
                </p:oleObj>
              </mc:Choice>
              <mc:Fallback>
                <p:oleObj name="数式" r:id="rId3" imgW="321300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63675" y="2101850"/>
                        <a:ext cx="6856413" cy="10572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311586" y="213714"/>
            <a:ext cx="7704667" cy="1225851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z="2800" smtClean="0"/>
              <a:t>極を求める</a:t>
            </a:r>
            <a:endParaRPr kumimoji="1" lang="ja-JP" altLang="en-US" sz="2800"/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1311586" y="5735262"/>
            <a:ext cx="2262643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収束条件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3444323"/>
              </p:ext>
            </p:extLst>
          </p:nvPr>
        </p:nvGraphicFramePr>
        <p:xfrm>
          <a:off x="3574229" y="5641395"/>
          <a:ext cx="4308475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47" name="数式" r:id="rId5" imgW="2019240" imgH="266400" progId="Equation.3">
                  <p:embed/>
                </p:oleObj>
              </mc:Choice>
              <mc:Fallback>
                <p:oleObj name="数式" r:id="rId5" imgW="2019240" imgH="266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574229" y="5641395"/>
                        <a:ext cx="4308475" cy="6000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コンテンツ プレースホルダー 2"/>
          <p:cNvSpPr txBox="1">
            <a:spLocks/>
          </p:cNvSpPr>
          <p:nvPr/>
        </p:nvSpPr>
        <p:spPr>
          <a:xfrm>
            <a:off x="3460419" y="6212117"/>
            <a:ext cx="3121170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であるため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 r| &lt; 1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コンテンツ プレースホルダー 2"/>
          <p:cNvSpPr txBox="1">
            <a:spLocks/>
          </p:cNvSpPr>
          <p:nvPr/>
        </p:nvSpPr>
        <p:spPr>
          <a:xfrm>
            <a:off x="958082" y="3241269"/>
            <a:ext cx="2028958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したがって，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590695"/>
              </p:ext>
            </p:extLst>
          </p:nvPr>
        </p:nvGraphicFramePr>
        <p:xfrm>
          <a:off x="2270266" y="3817628"/>
          <a:ext cx="5943600" cy="396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48" name="数式" r:id="rId7" imgW="2476440" imgH="190440" progId="Equation.3">
                  <p:embed/>
                </p:oleObj>
              </mc:Choice>
              <mc:Fallback>
                <p:oleObj name="数式" r:id="rId7" imgW="2476440" imgH="1904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0266" y="3817628"/>
                        <a:ext cx="5943600" cy="3968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コンテンツ プレースホルダー 2"/>
          <p:cNvSpPr txBox="1">
            <a:spLocks/>
          </p:cNvSpPr>
          <p:nvPr/>
        </p:nvSpPr>
        <p:spPr>
          <a:xfrm>
            <a:off x="1311586" y="3731247"/>
            <a:ext cx="1337585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分母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コンテンツ プレースホルダー 2"/>
          <p:cNvSpPr txBox="1">
            <a:spLocks/>
          </p:cNvSpPr>
          <p:nvPr/>
        </p:nvSpPr>
        <p:spPr>
          <a:xfrm>
            <a:off x="723639" y="4250401"/>
            <a:ext cx="1683272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あるいは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オブジェクト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13699370"/>
              </p:ext>
            </p:extLst>
          </p:nvPr>
        </p:nvGraphicFramePr>
        <p:xfrm>
          <a:off x="2342713" y="4229346"/>
          <a:ext cx="2803525" cy="479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49" name="数式" r:id="rId9" imgW="1168200" imgH="228600" progId="Equation.3">
                  <p:embed/>
                </p:oleObj>
              </mc:Choice>
              <mc:Fallback>
                <p:oleObj name="数式" r:id="rId9" imgW="1168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42713" y="4229346"/>
                        <a:ext cx="2803525" cy="4794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コンテンツ プレースホルダー 2"/>
          <p:cNvSpPr txBox="1">
            <a:spLocks/>
          </p:cNvSpPr>
          <p:nvPr/>
        </p:nvSpPr>
        <p:spPr>
          <a:xfrm>
            <a:off x="1349254" y="4708595"/>
            <a:ext cx="993459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極は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オブジェクト 2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70955621"/>
              </p:ext>
            </p:extLst>
          </p:nvPr>
        </p:nvGraphicFramePr>
        <p:xfrm>
          <a:off x="2525713" y="4695508"/>
          <a:ext cx="402272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150" name="数式" r:id="rId11" imgW="1676160" imgH="469800" progId="Equation.3">
                  <p:embed/>
                </p:oleObj>
              </mc:Choice>
              <mc:Fallback>
                <p:oleObj name="数式" r:id="rId11" imgW="16761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25713" y="4695508"/>
                        <a:ext cx="4022725" cy="977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89496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89213" y="1371640"/>
            <a:ext cx="3360868" cy="559052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</a:t>
            </a:r>
            <a:r>
              <a:rPr lang="en-US" altLang="ja-JP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jω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と置いて求める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311586" y="213714"/>
            <a:ext cx="7704667" cy="1225851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周波数特性</a:t>
            </a:r>
            <a:endParaRPr kumimoji="1" lang="ja-JP" altLang="en-US" sz="2800"/>
          </a:p>
        </p:txBody>
      </p: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2793016"/>
              </p:ext>
            </p:extLst>
          </p:nvPr>
        </p:nvGraphicFramePr>
        <p:xfrm>
          <a:off x="1617663" y="293688"/>
          <a:ext cx="406558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7" name="数式" r:id="rId3" imgW="1904760" imgH="406080" progId="Equation.3">
                  <p:embed/>
                </p:oleObj>
              </mc:Choice>
              <mc:Fallback>
                <p:oleObj name="数式" r:id="rId3" imgW="190476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7663" y="293688"/>
                        <a:ext cx="4065587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32170040"/>
              </p:ext>
            </p:extLst>
          </p:nvPr>
        </p:nvGraphicFramePr>
        <p:xfrm>
          <a:off x="1617661" y="1953459"/>
          <a:ext cx="6734175" cy="7667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8" name="数式" r:id="rId5" imgW="3759120" imgH="406080" progId="Equation.3">
                  <p:embed/>
                </p:oleObj>
              </mc:Choice>
              <mc:Fallback>
                <p:oleObj name="数式" r:id="rId5" imgW="375912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7661" y="1953459"/>
                        <a:ext cx="6734175" cy="7667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1089212" y="2850734"/>
            <a:ext cx="4594037" cy="55905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振幅特性を求めるために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77413184"/>
              </p:ext>
            </p:extLst>
          </p:nvPr>
        </p:nvGraphicFramePr>
        <p:xfrm>
          <a:off x="1686718" y="5246821"/>
          <a:ext cx="5800725" cy="839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19" name="数式" r:id="rId7" imgW="3238200" imgH="444240" progId="Equation.3">
                  <p:embed/>
                </p:oleObj>
              </mc:Choice>
              <mc:Fallback>
                <p:oleObj name="数式" r:id="rId7" imgW="323820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86718" y="5246821"/>
                        <a:ext cx="5800725" cy="8397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2847599"/>
              </p:ext>
            </p:extLst>
          </p:nvPr>
        </p:nvGraphicFramePr>
        <p:xfrm>
          <a:off x="811213" y="3540125"/>
          <a:ext cx="7551737" cy="10302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120" name="数式" r:id="rId9" imgW="4216320" imgH="545760" progId="Equation.3">
                  <p:embed/>
                </p:oleObj>
              </mc:Choice>
              <mc:Fallback>
                <p:oleObj name="数式" r:id="rId9" imgW="4216320" imgH="545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11213" y="3540125"/>
                        <a:ext cx="7551737" cy="10302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コンテンツ プレースホルダー 2"/>
          <p:cNvSpPr txBox="1">
            <a:spLocks/>
          </p:cNvSpPr>
          <p:nvPr/>
        </p:nvSpPr>
        <p:spPr>
          <a:xfrm>
            <a:off x="1089212" y="4828189"/>
            <a:ext cx="4594037" cy="559052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複素数の乗除算の関係から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7588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89212" y="1371640"/>
            <a:ext cx="6083747" cy="559052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次のように力任せで求めてもよいが・・・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311586" y="213714"/>
            <a:ext cx="7704667" cy="1225851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位相特性（１）</a:t>
            </a:r>
            <a:endParaRPr kumimoji="1" lang="ja-JP" altLang="en-US" sz="2800"/>
          </a:p>
        </p:txBody>
      </p: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2793016"/>
              </p:ext>
            </p:extLst>
          </p:nvPr>
        </p:nvGraphicFramePr>
        <p:xfrm>
          <a:off x="1617663" y="293688"/>
          <a:ext cx="406558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8" name="数式" r:id="rId3" imgW="1904760" imgH="406080" progId="Equation.3">
                  <p:embed/>
                </p:oleObj>
              </mc:Choice>
              <mc:Fallback>
                <p:oleObj name="数式" r:id="rId3" imgW="190476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7663" y="293688"/>
                        <a:ext cx="4065587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1494302"/>
              </p:ext>
            </p:extLst>
          </p:nvPr>
        </p:nvGraphicFramePr>
        <p:xfrm>
          <a:off x="1089213" y="1930692"/>
          <a:ext cx="7689850" cy="3117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19" name="数式" r:id="rId5" imgW="4292280" imgH="1650960" progId="Equation.3">
                  <p:embed/>
                </p:oleObj>
              </mc:Choice>
              <mc:Fallback>
                <p:oleObj name="数式" r:id="rId5" imgW="4292280" imgH="1650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89213" y="1930692"/>
                        <a:ext cx="7689850" cy="31178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1089212" y="5177003"/>
            <a:ext cx="1742888" cy="559052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位相特性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5486807"/>
              </p:ext>
            </p:extLst>
          </p:nvPr>
        </p:nvGraphicFramePr>
        <p:xfrm>
          <a:off x="2832100" y="5048542"/>
          <a:ext cx="4662488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120" name="数式" r:id="rId7" imgW="2603160" imgH="431640" progId="Equation.3">
                  <p:embed/>
                </p:oleObj>
              </mc:Choice>
              <mc:Fallback>
                <p:oleObj name="数式" r:id="rId7" imgW="26031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2100" y="5048542"/>
                        <a:ext cx="4662488" cy="815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2276663" y="5992978"/>
            <a:ext cx="5993577" cy="761244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vert="horz" lIns="91440" tIns="10800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00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数値的に計算するならこれでよいが、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00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式も複雑だし，直感的な把握が困難。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30353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89212" y="1371640"/>
            <a:ext cx="6083747" cy="559052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以下の式を使う。今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2,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311586" y="213714"/>
            <a:ext cx="7704667" cy="1225851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位相特性（２）</a:t>
            </a:r>
            <a:endParaRPr kumimoji="1" lang="ja-JP" altLang="en-US" sz="2800"/>
          </a:p>
        </p:txBody>
      </p: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42793016"/>
              </p:ext>
            </p:extLst>
          </p:nvPr>
        </p:nvGraphicFramePr>
        <p:xfrm>
          <a:off x="1617663" y="293688"/>
          <a:ext cx="4065587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1" name="数式" r:id="rId3" imgW="1904760" imgH="406080" progId="Equation.3">
                  <p:embed/>
                </p:oleObj>
              </mc:Choice>
              <mc:Fallback>
                <p:oleObj name="数式" r:id="rId3" imgW="190476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7663" y="293688"/>
                        <a:ext cx="4065587" cy="914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658719"/>
              </p:ext>
            </p:extLst>
          </p:nvPr>
        </p:nvGraphicFramePr>
        <p:xfrm>
          <a:off x="1885598" y="1991772"/>
          <a:ext cx="5573712" cy="815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2" name="数式" r:id="rId5" imgW="3111480" imgH="431640" progId="Equation.3">
                  <p:embed/>
                </p:oleObj>
              </mc:Choice>
              <mc:Fallback>
                <p:oleObj name="数式" r:id="rId5" imgW="311148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85598" y="1991772"/>
                        <a:ext cx="5573712" cy="8159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716673" y="3772481"/>
            <a:ext cx="1519972" cy="559052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位相特性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47163137"/>
              </p:ext>
            </p:extLst>
          </p:nvPr>
        </p:nvGraphicFramePr>
        <p:xfrm>
          <a:off x="1617663" y="4366621"/>
          <a:ext cx="5981700" cy="74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3" name="数式" r:id="rId7" imgW="3340080" imgH="393480" progId="Equation.3">
                  <p:embed/>
                </p:oleObj>
              </mc:Choice>
              <mc:Fallback>
                <p:oleObj name="数式" r:id="rId7" imgW="334008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7663" y="4366621"/>
                        <a:ext cx="5981700" cy="7429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5836165"/>
              </p:ext>
            </p:extLst>
          </p:nvPr>
        </p:nvGraphicFramePr>
        <p:xfrm>
          <a:off x="2456622" y="2794581"/>
          <a:ext cx="4022725" cy="977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154" name="数式" r:id="rId9" imgW="1676160" imgH="469800" progId="Equation.3">
                  <p:embed/>
                </p:oleObj>
              </mc:Choice>
              <mc:Fallback>
                <p:oleObj name="数式" r:id="rId9" imgW="1676160" imgH="469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456622" y="2794581"/>
                        <a:ext cx="4022725" cy="9779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9400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89212" y="1018714"/>
            <a:ext cx="6083747" cy="559052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極の中心位置からの距離</a:t>
            </a:r>
            <a:r>
              <a:rPr lang="ja-JP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r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を変更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5582653" y="213714"/>
            <a:ext cx="3433600" cy="668847"/>
          </a:xfrm>
        </p:spPr>
        <p:txBody>
          <a:bodyPr>
            <a:normAutofit/>
          </a:bodyPr>
          <a:lstStyle/>
          <a:p>
            <a:pPr algn="r"/>
            <a:r>
              <a:rPr lang="ja-JP" altLang="en-US" sz="1800" smtClean="0"/>
              <a:t>グラフで見る周波数特性（１）</a:t>
            </a:r>
            <a:endParaRPr kumimoji="1" lang="ja-JP" altLang="en-US" sz="1800"/>
          </a:p>
        </p:txBody>
      </p: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7475157"/>
              </p:ext>
            </p:extLst>
          </p:nvPr>
        </p:nvGraphicFramePr>
        <p:xfrm>
          <a:off x="1407839" y="115996"/>
          <a:ext cx="3408287" cy="766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141" name="数式" r:id="rId3" imgW="1904760" imgH="406080" progId="Equation.3">
                  <p:embed/>
                </p:oleObj>
              </mc:Choice>
              <mc:Fallback>
                <p:oleObj name="数式" r:id="rId3" imgW="190476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7839" y="115996"/>
                        <a:ext cx="3408287" cy="7665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1089212" y="1713919"/>
            <a:ext cx="1552388" cy="493953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振幅特性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" name="図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111982" y="1713919"/>
            <a:ext cx="4391025" cy="231457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111981" y="4361815"/>
            <a:ext cx="4391025" cy="2333625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1089212" y="4361815"/>
            <a:ext cx="1552388" cy="493953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位相特性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049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89212" y="1018714"/>
            <a:ext cx="6083747" cy="559052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極の偏角</a:t>
            </a:r>
            <a:r>
              <a:rPr lang="ja-JP" altLang="en-US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φ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を変更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5582653" y="213714"/>
            <a:ext cx="3433600" cy="668847"/>
          </a:xfrm>
        </p:spPr>
        <p:txBody>
          <a:bodyPr>
            <a:normAutofit/>
          </a:bodyPr>
          <a:lstStyle/>
          <a:p>
            <a:pPr algn="r"/>
            <a:r>
              <a:rPr lang="ja-JP" altLang="en-US" sz="1800" smtClean="0"/>
              <a:t>グラフで見る周波数特性（２）</a:t>
            </a:r>
            <a:endParaRPr kumimoji="1" lang="ja-JP" altLang="en-US" sz="1800"/>
          </a:p>
        </p:txBody>
      </p: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7475157"/>
              </p:ext>
            </p:extLst>
          </p:nvPr>
        </p:nvGraphicFramePr>
        <p:xfrm>
          <a:off x="1407839" y="115996"/>
          <a:ext cx="3408287" cy="7665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159" name="数式" r:id="rId3" imgW="1904760" imgH="406080" progId="Equation.3">
                  <p:embed/>
                </p:oleObj>
              </mc:Choice>
              <mc:Fallback>
                <p:oleObj name="数式" r:id="rId3" imgW="190476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07839" y="115996"/>
                        <a:ext cx="3408287" cy="76656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コンテンツ プレースホルダー 2"/>
          <p:cNvSpPr txBox="1">
            <a:spLocks/>
          </p:cNvSpPr>
          <p:nvPr/>
        </p:nvSpPr>
        <p:spPr>
          <a:xfrm>
            <a:off x="1089212" y="1713919"/>
            <a:ext cx="1552388" cy="493953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振幅特性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コンテンツ プレースホルダー 2"/>
          <p:cNvSpPr txBox="1">
            <a:spLocks/>
          </p:cNvSpPr>
          <p:nvPr/>
        </p:nvSpPr>
        <p:spPr>
          <a:xfrm>
            <a:off x="1089212" y="4361815"/>
            <a:ext cx="1552388" cy="493953"/>
          </a:xfrm>
          <a:prstGeom prst="rect">
            <a:avLst/>
          </a:prstGeom>
          <a:solidFill>
            <a:srgbClr val="FFFF99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位相特性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図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045306" y="1713919"/>
            <a:ext cx="4457700" cy="2314575"/>
          </a:xfrm>
          <a:prstGeom prst="rect">
            <a:avLst/>
          </a:prstGeom>
          <a:ln>
            <a:solidFill>
              <a:srgbClr val="00B0F0"/>
            </a:solidFill>
          </a:ln>
        </p:spPr>
      </p:pic>
      <p:pic>
        <p:nvPicPr>
          <p:cNvPr id="7" name="図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45306" y="4348315"/>
            <a:ext cx="4457700" cy="2362200"/>
          </a:xfrm>
          <a:prstGeom prst="rect">
            <a:avLst/>
          </a:prstGeom>
          <a:ln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35286716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1" name="直線コネクタ 90"/>
          <p:cNvCxnSpPr/>
          <p:nvPr/>
        </p:nvCxnSpPr>
        <p:spPr>
          <a:xfrm flipV="1">
            <a:off x="4304913" y="2979330"/>
            <a:ext cx="1548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958082" y="1305372"/>
            <a:ext cx="7930423" cy="5851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89212" y="1371640"/>
            <a:ext cx="7604063" cy="506208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フィルタの構成要素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3384884" y="213714"/>
            <a:ext cx="5631369" cy="1225851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（４）ディジタルフィルタの回路構成</a:t>
            </a:r>
            <a:endParaRPr kumimoji="1" lang="ja-JP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二等辺三角形 87"/>
          <p:cNvSpPr/>
          <p:nvPr/>
        </p:nvSpPr>
        <p:spPr>
          <a:xfrm rot="5400000">
            <a:off x="4679041" y="2753878"/>
            <a:ext cx="510021" cy="443968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2000"/>
          </a:p>
        </p:txBody>
      </p:sp>
      <p:sp>
        <p:nvSpPr>
          <p:cNvPr id="89" name="正方形/長方形 88"/>
          <p:cNvSpPr/>
          <p:nvPr/>
        </p:nvSpPr>
        <p:spPr>
          <a:xfrm>
            <a:off x="4720949" y="2482712"/>
            <a:ext cx="395463" cy="384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b</a:t>
            </a:r>
            <a:endParaRPr lang="ja-JP" sz="2000" kern="100" baseline="-250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3138334" y="2825174"/>
            <a:ext cx="1038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乗算器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4283004" y="2622839"/>
            <a:ext cx="395463" cy="384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a</a:t>
            </a:r>
            <a:endParaRPr lang="ja-JP" sz="2000" kern="100" baseline="-250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5365454" y="2639665"/>
            <a:ext cx="740229" cy="367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a</a:t>
            </a:r>
            <a:r>
              <a:rPr lang="en-US" altLang="ja-JP" sz="2000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×</a:t>
            </a:r>
            <a:r>
              <a:rPr lang="en-US" altLang="ja-JP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b</a:t>
            </a:r>
            <a:endParaRPr lang="ja-JP" sz="2000" kern="100" baseline="-250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4" name="円/楕円 93"/>
          <p:cNvSpPr/>
          <p:nvPr/>
        </p:nvSpPr>
        <p:spPr>
          <a:xfrm>
            <a:off x="4696696" y="3588496"/>
            <a:ext cx="443968" cy="46365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108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2400" b="1" kern="10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＋</a:t>
            </a:r>
            <a:endParaRPr lang="ja-JP" sz="240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95" name="直線コネクタ 94"/>
          <p:cNvCxnSpPr/>
          <p:nvPr/>
        </p:nvCxnSpPr>
        <p:spPr>
          <a:xfrm flipV="1">
            <a:off x="5140664" y="3835750"/>
            <a:ext cx="720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>
            <a:endCxn id="94" idx="1"/>
          </p:cNvCxnSpPr>
          <p:nvPr/>
        </p:nvCxnSpPr>
        <p:spPr>
          <a:xfrm>
            <a:off x="4480735" y="3520586"/>
            <a:ext cx="280979" cy="13581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>
            <a:endCxn id="94" idx="3"/>
          </p:cNvCxnSpPr>
          <p:nvPr/>
        </p:nvCxnSpPr>
        <p:spPr>
          <a:xfrm flipV="1">
            <a:off x="4480735" y="3984250"/>
            <a:ext cx="280979" cy="203817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正方形/長方形 97"/>
          <p:cNvSpPr/>
          <p:nvPr/>
        </p:nvSpPr>
        <p:spPr>
          <a:xfrm>
            <a:off x="4123868" y="3296236"/>
            <a:ext cx="395463" cy="384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a</a:t>
            </a:r>
            <a:endParaRPr lang="ja-JP" sz="2000" kern="100" baseline="-250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4102661" y="4063517"/>
            <a:ext cx="395463" cy="384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b</a:t>
            </a:r>
            <a:endParaRPr lang="ja-JP" sz="2000" kern="100" baseline="-250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00" name="正方形/長方形 99"/>
          <p:cNvSpPr/>
          <p:nvPr/>
        </p:nvSpPr>
        <p:spPr>
          <a:xfrm>
            <a:off x="5388827" y="3515956"/>
            <a:ext cx="740229" cy="367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a+</a:t>
            </a:r>
            <a:r>
              <a:rPr lang="en-US" altLang="ja-JP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b</a:t>
            </a:r>
            <a:endParaRPr lang="ja-JP" sz="2000" kern="100" baseline="-250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3177007" y="3732166"/>
            <a:ext cx="1038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加算器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正方形/長方形 101"/>
          <p:cNvSpPr/>
          <p:nvPr/>
        </p:nvSpPr>
        <p:spPr>
          <a:xfrm>
            <a:off x="4842948" y="4610378"/>
            <a:ext cx="443968" cy="4275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108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z</a:t>
            </a:r>
            <a:r>
              <a:rPr lang="en-US" sz="2000" kern="100" baseline="300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-1</a:t>
            </a:r>
            <a:endParaRPr lang="ja-JP" sz="2000" kern="100" baseline="30000">
              <a:effectLst/>
              <a:latin typeface="Times New Roman" panose="020206030504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103" name="直線コネクタ 102"/>
          <p:cNvCxnSpPr/>
          <p:nvPr/>
        </p:nvCxnSpPr>
        <p:spPr>
          <a:xfrm flipV="1">
            <a:off x="5298144" y="4808385"/>
            <a:ext cx="720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/>
          <p:nvPr/>
        </p:nvCxnSpPr>
        <p:spPr>
          <a:xfrm flipV="1">
            <a:off x="4215145" y="4832908"/>
            <a:ext cx="612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/>
          <p:cNvSpPr txBox="1"/>
          <p:nvPr/>
        </p:nvSpPr>
        <p:spPr>
          <a:xfrm>
            <a:off x="3256453" y="4639504"/>
            <a:ext cx="1038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遅延器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4827145" y="5838051"/>
            <a:ext cx="443968" cy="4275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108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T</a:t>
            </a:r>
            <a:endParaRPr lang="ja-JP" sz="2000" kern="100" baseline="30000">
              <a:effectLst/>
              <a:latin typeface="Times New Roman" panose="020206030504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107" name="直線コネクタ 106"/>
          <p:cNvCxnSpPr/>
          <p:nvPr/>
        </p:nvCxnSpPr>
        <p:spPr>
          <a:xfrm flipV="1">
            <a:off x="5282341" y="6036058"/>
            <a:ext cx="720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コネクタ 107"/>
          <p:cNvCxnSpPr/>
          <p:nvPr/>
        </p:nvCxnSpPr>
        <p:spPr>
          <a:xfrm flipV="1">
            <a:off x="4199342" y="6060581"/>
            <a:ext cx="612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/>
          <p:cNvSpPr txBox="1"/>
          <p:nvPr/>
        </p:nvSpPr>
        <p:spPr>
          <a:xfrm>
            <a:off x="3949782" y="5768507"/>
            <a:ext cx="4169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6011091" y="5768918"/>
            <a:ext cx="4169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3722907" y="5126860"/>
            <a:ext cx="2382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現在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の信号を記憶し，前時刻の信号を出力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1900676" y="2098410"/>
            <a:ext cx="3464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ディジタル回路の構成要素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</p:txBody>
      </p:sp>
      <p:sp>
        <p:nvSpPr>
          <p:cNvPr id="113" name="テキスト ボックス 112"/>
          <p:cNvSpPr txBox="1"/>
          <p:nvPr/>
        </p:nvSpPr>
        <p:spPr>
          <a:xfrm>
            <a:off x="5471318" y="2112652"/>
            <a:ext cx="341718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1600"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M+1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点平均化システムの再掲）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45492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1265462" y="213714"/>
            <a:ext cx="3101283" cy="5851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29295" y="264406"/>
            <a:ext cx="2610645" cy="506208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直接形と転置形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3384884" y="213714"/>
            <a:ext cx="5631369" cy="446817"/>
          </a:xfrm>
        </p:spPr>
        <p:txBody>
          <a:bodyPr>
            <a:normAutofit fontScale="90000"/>
          </a:bodyPr>
          <a:lstStyle/>
          <a:p>
            <a:pPr algn="r"/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</a:t>
            </a:r>
            <a:r>
              <a:rPr kumimoji="1"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</a:t>
            </a:r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</a:t>
            </a:r>
            <a:endParaRPr kumimoji="1" lang="ja-JP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1534612" y="1367246"/>
            <a:ext cx="3464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直接形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</p:txBody>
      </p:sp>
      <p:grpSp>
        <p:nvGrpSpPr>
          <p:cNvPr id="6" name="グループ化 5"/>
          <p:cNvGrpSpPr/>
          <p:nvPr/>
        </p:nvGrpSpPr>
        <p:grpSpPr>
          <a:xfrm>
            <a:off x="929908" y="1657862"/>
            <a:ext cx="7783017" cy="2109688"/>
            <a:chOff x="929908" y="1657862"/>
            <a:chExt cx="7783017" cy="2109688"/>
          </a:xfrm>
        </p:grpSpPr>
        <p:cxnSp>
          <p:nvCxnSpPr>
            <p:cNvPr id="61" name="直線コネクタ 60"/>
            <p:cNvCxnSpPr/>
            <p:nvPr/>
          </p:nvCxnSpPr>
          <p:spPr>
            <a:xfrm flipV="1">
              <a:off x="1084600" y="2007292"/>
              <a:ext cx="3996000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直線コネクタ 58"/>
            <p:cNvCxnSpPr/>
            <p:nvPr/>
          </p:nvCxnSpPr>
          <p:spPr>
            <a:xfrm flipV="1">
              <a:off x="5933049" y="1998502"/>
              <a:ext cx="1800000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0" name="直線コネクタ 59"/>
            <p:cNvCxnSpPr/>
            <p:nvPr/>
          </p:nvCxnSpPr>
          <p:spPr>
            <a:xfrm rot="5400000" flipV="1">
              <a:off x="7088582" y="2648729"/>
              <a:ext cx="1296000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1" name="直線コネクタ 90"/>
            <p:cNvCxnSpPr/>
            <p:nvPr/>
          </p:nvCxnSpPr>
          <p:spPr>
            <a:xfrm flipV="1">
              <a:off x="5933049" y="3518707"/>
              <a:ext cx="2484000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3" name="直線コネクタ 62"/>
            <p:cNvCxnSpPr/>
            <p:nvPr/>
          </p:nvCxnSpPr>
          <p:spPr>
            <a:xfrm flipV="1">
              <a:off x="1692363" y="3518091"/>
              <a:ext cx="3528000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直線コネクタ 63"/>
            <p:cNvCxnSpPr/>
            <p:nvPr/>
          </p:nvCxnSpPr>
          <p:spPr>
            <a:xfrm rot="5400000" flipV="1">
              <a:off x="2627768" y="2665837"/>
              <a:ext cx="1296000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コネクタ 65"/>
            <p:cNvCxnSpPr/>
            <p:nvPr/>
          </p:nvCxnSpPr>
          <p:spPr>
            <a:xfrm rot="5400000" flipV="1">
              <a:off x="4206479" y="2656492"/>
              <a:ext cx="1296000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コネクタ 66"/>
            <p:cNvCxnSpPr/>
            <p:nvPr/>
          </p:nvCxnSpPr>
          <p:spPr>
            <a:xfrm rot="5400000" flipV="1">
              <a:off x="5707999" y="2646572"/>
              <a:ext cx="1296000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直線コネクタ 69"/>
            <p:cNvCxnSpPr/>
            <p:nvPr/>
          </p:nvCxnSpPr>
          <p:spPr>
            <a:xfrm rot="5400000" flipV="1">
              <a:off x="949740" y="2762934"/>
              <a:ext cx="1512000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円/楕円 50"/>
            <p:cNvSpPr/>
            <p:nvPr/>
          </p:nvSpPr>
          <p:spPr>
            <a:xfrm>
              <a:off x="7510095" y="3301692"/>
              <a:ext cx="443968" cy="4636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24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24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47" name="円/楕円 46"/>
            <p:cNvSpPr/>
            <p:nvPr/>
          </p:nvSpPr>
          <p:spPr>
            <a:xfrm>
              <a:off x="6119133" y="3303895"/>
              <a:ext cx="443968" cy="4636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24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24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43" name="円/楕円 42"/>
            <p:cNvSpPr/>
            <p:nvPr/>
          </p:nvSpPr>
          <p:spPr>
            <a:xfrm>
              <a:off x="4622769" y="3296413"/>
              <a:ext cx="443968" cy="4636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24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24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93" name="正方形/長方形 92"/>
            <p:cNvSpPr/>
            <p:nvPr/>
          </p:nvSpPr>
          <p:spPr>
            <a:xfrm>
              <a:off x="962442" y="1657862"/>
              <a:ext cx="740229" cy="36744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en-US" sz="2000" i="1" kern="10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x(n)</a:t>
              </a:r>
              <a:endParaRPr lang="ja-JP" sz="2000" kern="100" baseline="-250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31" name="正方形/長方形 30"/>
            <p:cNvSpPr/>
            <p:nvPr/>
          </p:nvSpPr>
          <p:spPr>
            <a:xfrm>
              <a:off x="2284838" y="1809845"/>
              <a:ext cx="443968" cy="4275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en-US" sz="2000" i="1" kern="10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z</a:t>
              </a:r>
              <a:r>
                <a:rPr lang="en-US" sz="2000" kern="100" baseline="3000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-1</a:t>
              </a:r>
              <a:endParaRPr lang="ja-JP" sz="2000" kern="100" baseline="30000"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32" name="正方形/長方形 31"/>
            <p:cNvSpPr/>
            <p:nvPr/>
          </p:nvSpPr>
          <p:spPr>
            <a:xfrm>
              <a:off x="3762206" y="1805061"/>
              <a:ext cx="443968" cy="4275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en-US" sz="2000" i="1" kern="10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z</a:t>
              </a:r>
              <a:r>
                <a:rPr lang="en-US" sz="2000" kern="100" baseline="3000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-1</a:t>
              </a:r>
              <a:endParaRPr lang="ja-JP" sz="2000" kern="100" baseline="30000"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33" name="正方形/長方形 32"/>
            <p:cNvSpPr/>
            <p:nvPr/>
          </p:nvSpPr>
          <p:spPr>
            <a:xfrm>
              <a:off x="6842977" y="1805061"/>
              <a:ext cx="443968" cy="4275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en-US" sz="2000" i="1" kern="10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z</a:t>
              </a:r>
              <a:r>
                <a:rPr lang="en-US" sz="2000" kern="100" baseline="3000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-1</a:t>
              </a:r>
              <a:endParaRPr lang="ja-JP" sz="2000" kern="100" baseline="30000"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grpSp>
          <p:nvGrpSpPr>
            <p:cNvPr id="2" name="グループ化 1"/>
            <p:cNvGrpSpPr/>
            <p:nvPr/>
          </p:nvGrpSpPr>
          <p:grpSpPr>
            <a:xfrm>
              <a:off x="929908" y="2592991"/>
              <a:ext cx="1027850" cy="474986"/>
              <a:chOff x="1185401" y="2592991"/>
              <a:chExt cx="1027850" cy="474986"/>
            </a:xfrm>
          </p:grpSpPr>
          <p:sp>
            <p:nvSpPr>
              <p:cNvPr id="92" name="正方形/長方形 91"/>
              <p:cNvSpPr/>
              <p:nvPr/>
            </p:nvSpPr>
            <p:spPr>
              <a:xfrm>
                <a:off x="1185401" y="2704139"/>
                <a:ext cx="803059" cy="36383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h</a:t>
                </a:r>
                <a:r>
                  <a:rPr lang="en-US" sz="2000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(0)</a:t>
                </a:r>
                <a:endParaRPr lang="ja-JP" sz="2000" kern="100" baseline="-250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4" name="二等辺三角形 33"/>
              <p:cNvSpPr/>
              <p:nvPr/>
            </p:nvSpPr>
            <p:spPr>
              <a:xfrm rot="10800000">
                <a:off x="1703230" y="2592991"/>
                <a:ext cx="510021" cy="443968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2000"/>
              </a:p>
            </p:txBody>
          </p:sp>
        </p:grpSp>
        <p:sp>
          <p:nvSpPr>
            <p:cNvPr id="36" name="円/楕円 35"/>
            <p:cNvSpPr/>
            <p:nvPr/>
          </p:nvSpPr>
          <p:spPr>
            <a:xfrm>
              <a:off x="3065557" y="3294571"/>
              <a:ext cx="443968" cy="4636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24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24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grpSp>
          <p:nvGrpSpPr>
            <p:cNvPr id="37" name="グループ化 36"/>
            <p:cNvGrpSpPr/>
            <p:nvPr/>
          </p:nvGrpSpPr>
          <p:grpSpPr>
            <a:xfrm>
              <a:off x="2503050" y="2600473"/>
              <a:ext cx="1027850" cy="474986"/>
              <a:chOff x="1185401" y="2592991"/>
              <a:chExt cx="1027850" cy="474986"/>
            </a:xfrm>
          </p:grpSpPr>
          <p:sp>
            <p:nvSpPr>
              <p:cNvPr id="38" name="正方形/長方形 37"/>
              <p:cNvSpPr/>
              <p:nvPr/>
            </p:nvSpPr>
            <p:spPr>
              <a:xfrm>
                <a:off x="1185401" y="2704139"/>
                <a:ext cx="803059" cy="36383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h</a:t>
                </a:r>
                <a:r>
                  <a:rPr lang="en-US" sz="2000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(1)</a:t>
                </a:r>
                <a:endParaRPr lang="ja-JP" sz="2000" kern="100" baseline="-250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39" name="二等辺三角形 38"/>
              <p:cNvSpPr/>
              <p:nvPr/>
            </p:nvSpPr>
            <p:spPr>
              <a:xfrm rot="10800000">
                <a:off x="1703230" y="2592991"/>
                <a:ext cx="510021" cy="443968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2000"/>
              </a:p>
            </p:txBody>
          </p:sp>
        </p:grpSp>
        <p:grpSp>
          <p:nvGrpSpPr>
            <p:cNvPr id="44" name="グループ化 43"/>
            <p:cNvGrpSpPr/>
            <p:nvPr/>
          </p:nvGrpSpPr>
          <p:grpSpPr>
            <a:xfrm>
              <a:off x="4087156" y="2588868"/>
              <a:ext cx="1027850" cy="474986"/>
              <a:chOff x="1185401" y="2592991"/>
              <a:chExt cx="1027850" cy="474986"/>
            </a:xfrm>
          </p:grpSpPr>
          <p:sp>
            <p:nvSpPr>
              <p:cNvPr id="45" name="正方形/長方形 44"/>
              <p:cNvSpPr/>
              <p:nvPr/>
            </p:nvSpPr>
            <p:spPr>
              <a:xfrm>
                <a:off x="1185401" y="2704139"/>
                <a:ext cx="803059" cy="36383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h</a:t>
                </a:r>
                <a:r>
                  <a:rPr lang="en-US" sz="2000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(2)</a:t>
                </a:r>
                <a:endParaRPr lang="ja-JP" sz="2000" kern="100" baseline="-250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46" name="二等辺三角形 45"/>
              <p:cNvSpPr/>
              <p:nvPr/>
            </p:nvSpPr>
            <p:spPr>
              <a:xfrm rot="10800000">
                <a:off x="1703230" y="2592991"/>
                <a:ext cx="510021" cy="443968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2000"/>
              </a:p>
            </p:txBody>
          </p:sp>
        </p:grpSp>
        <p:grpSp>
          <p:nvGrpSpPr>
            <p:cNvPr id="48" name="グループ化 47"/>
            <p:cNvGrpSpPr/>
            <p:nvPr/>
          </p:nvGrpSpPr>
          <p:grpSpPr>
            <a:xfrm>
              <a:off x="5243366" y="2596350"/>
              <a:ext cx="1368004" cy="443968"/>
              <a:chOff x="845247" y="2592991"/>
              <a:chExt cx="1368004" cy="443968"/>
            </a:xfrm>
          </p:grpSpPr>
          <p:sp>
            <p:nvSpPr>
              <p:cNvPr id="49" name="正方形/長方形 48"/>
              <p:cNvSpPr/>
              <p:nvPr/>
            </p:nvSpPr>
            <p:spPr>
              <a:xfrm>
                <a:off x="845247" y="2704139"/>
                <a:ext cx="1086111" cy="33282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h</a:t>
                </a:r>
                <a:r>
                  <a:rPr lang="en-US" sz="2000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(</a:t>
                </a:r>
                <a:r>
                  <a:rPr lang="en-US" sz="2000" i="1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M</a:t>
                </a:r>
                <a:r>
                  <a:rPr lang="en-US" sz="2000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- 1)</a:t>
                </a:r>
                <a:endParaRPr lang="ja-JP" sz="2000" kern="100" baseline="-250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0" name="二等辺三角形 49"/>
              <p:cNvSpPr/>
              <p:nvPr/>
            </p:nvSpPr>
            <p:spPr>
              <a:xfrm rot="10800000">
                <a:off x="1703230" y="2592991"/>
                <a:ext cx="510021" cy="443968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2000"/>
              </a:p>
            </p:txBody>
          </p:sp>
        </p:grpSp>
        <p:grpSp>
          <p:nvGrpSpPr>
            <p:cNvPr id="52" name="グループ化 51"/>
            <p:cNvGrpSpPr/>
            <p:nvPr/>
          </p:nvGrpSpPr>
          <p:grpSpPr>
            <a:xfrm>
              <a:off x="6740670" y="2594147"/>
              <a:ext cx="1248215" cy="456260"/>
              <a:chOff x="965036" y="2592991"/>
              <a:chExt cx="1248215" cy="456260"/>
            </a:xfrm>
          </p:grpSpPr>
          <p:sp>
            <p:nvSpPr>
              <p:cNvPr id="53" name="正方形/長方形 52"/>
              <p:cNvSpPr/>
              <p:nvPr/>
            </p:nvSpPr>
            <p:spPr>
              <a:xfrm>
                <a:off x="965036" y="2716431"/>
                <a:ext cx="1086111" cy="33282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h</a:t>
                </a:r>
                <a:r>
                  <a:rPr lang="en-US" sz="2000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(</a:t>
                </a:r>
                <a:r>
                  <a:rPr lang="en-US" sz="2000" i="1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M</a:t>
                </a:r>
                <a:r>
                  <a:rPr lang="en-US" sz="2000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)</a:t>
                </a:r>
                <a:endParaRPr lang="ja-JP" sz="2000" kern="100" baseline="-250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4" name="二等辺三角形 53"/>
              <p:cNvSpPr/>
              <p:nvPr/>
            </p:nvSpPr>
            <p:spPr>
              <a:xfrm rot="10800000">
                <a:off x="1703230" y="2592991"/>
                <a:ext cx="510021" cy="443968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2000"/>
              </a:p>
            </p:txBody>
          </p:sp>
        </p:grpSp>
        <p:cxnSp>
          <p:nvCxnSpPr>
            <p:cNvPr id="62" name="直線コネクタ 61"/>
            <p:cNvCxnSpPr/>
            <p:nvPr/>
          </p:nvCxnSpPr>
          <p:spPr>
            <a:xfrm flipV="1">
              <a:off x="5090528" y="2005405"/>
              <a:ext cx="828000" cy="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コネクタ 64"/>
            <p:cNvCxnSpPr/>
            <p:nvPr/>
          </p:nvCxnSpPr>
          <p:spPr>
            <a:xfrm flipV="1">
              <a:off x="5189578" y="3520021"/>
              <a:ext cx="828000" cy="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2" name="正方形/長方形 71"/>
            <p:cNvSpPr/>
            <p:nvPr/>
          </p:nvSpPr>
          <p:spPr>
            <a:xfrm>
              <a:off x="7972696" y="3166072"/>
              <a:ext cx="740229" cy="36744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en-US" sz="2000" i="1" kern="10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y(n)</a:t>
              </a:r>
              <a:endParaRPr lang="ja-JP" sz="2000" kern="100" baseline="-250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grpSp>
        <p:nvGrpSpPr>
          <p:cNvPr id="74" name="グループ化 73"/>
          <p:cNvGrpSpPr/>
          <p:nvPr/>
        </p:nvGrpSpPr>
        <p:grpSpPr>
          <a:xfrm>
            <a:off x="921142" y="4110861"/>
            <a:ext cx="7783017" cy="2109688"/>
            <a:chOff x="929908" y="1657862"/>
            <a:chExt cx="7783017" cy="2109688"/>
          </a:xfrm>
        </p:grpSpPr>
        <p:cxnSp>
          <p:nvCxnSpPr>
            <p:cNvPr id="75" name="直線コネクタ 74"/>
            <p:cNvCxnSpPr/>
            <p:nvPr/>
          </p:nvCxnSpPr>
          <p:spPr>
            <a:xfrm flipV="1">
              <a:off x="1084600" y="2007292"/>
              <a:ext cx="3996000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直線コネクタ 75"/>
            <p:cNvCxnSpPr/>
            <p:nvPr/>
          </p:nvCxnSpPr>
          <p:spPr>
            <a:xfrm flipV="1">
              <a:off x="5933049" y="1998502"/>
              <a:ext cx="1800000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直線コネクタ 76"/>
            <p:cNvCxnSpPr/>
            <p:nvPr/>
          </p:nvCxnSpPr>
          <p:spPr>
            <a:xfrm rot="5400000" flipV="1">
              <a:off x="7088582" y="2648729"/>
              <a:ext cx="1296000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直線コネクタ 77"/>
            <p:cNvCxnSpPr/>
            <p:nvPr/>
          </p:nvCxnSpPr>
          <p:spPr>
            <a:xfrm flipV="1">
              <a:off x="5933049" y="3518707"/>
              <a:ext cx="2484000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9" name="直線コネクタ 78"/>
            <p:cNvCxnSpPr/>
            <p:nvPr/>
          </p:nvCxnSpPr>
          <p:spPr>
            <a:xfrm flipV="1">
              <a:off x="1692363" y="3518091"/>
              <a:ext cx="3528000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0" name="直線コネクタ 79"/>
            <p:cNvCxnSpPr/>
            <p:nvPr/>
          </p:nvCxnSpPr>
          <p:spPr>
            <a:xfrm rot="5400000" flipV="1">
              <a:off x="2627768" y="2665837"/>
              <a:ext cx="1296000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1" name="直線コネクタ 80"/>
            <p:cNvCxnSpPr/>
            <p:nvPr/>
          </p:nvCxnSpPr>
          <p:spPr>
            <a:xfrm rot="5400000" flipV="1">
              <a:off x="4206479" y="2656492"/>
              <a:ext cx="1296000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2" name="直線コネクタ 81"/>
            <p:cNvCxnSpPr/>
            <p:nvPr/>
          </p:nvCxnSpPr>
          <p:spPr>
            <a:xfrm rot="5400000" flipV="1">
              <a:off x="5707999" y="2646572"/>
              <a:ext cx="1296000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83" name="直線コネクタ 82"/>
            <p:cNvCxnSpPr/>
            <p:nvPr/>
          </p:nvCxnSpPr>
          <p:spPr>
            <a:xfrm rot="5400000" flipV="1">
              <a:off x="949740" y="2762934"/>
              <a:ext cx="1512000" cy="1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4" name="円/楕円 83"/>
            <p:cNvSpPr/>
            <p:nvPr/>
          </p:nvSpPr>
          <p:spPr>
            <a:xfrm>
              <a:off x="7510095" y="3301692"/>
              <a:ext cx="443968" cy="4636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24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24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85" name="円/楕円 84"/>
            <p:cNvSpPr/>
            <p:nvPr/>
          </p:nvSpPr>
          <p:spPr>
            <a:xfrm>
              <a:off x="6119133" y="3303895"/>
              <a:ext cx="443968" cy="4636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24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24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86" name="円/楕円 85"/>
            <p:cNvSpPr/>
            <p:nvPr/>
          </p:nvSpPr>
          <p:spPr>
            <a:xfrm>
              <a:off x="4622769" y="3296413"/>
              <a:ext cx="443968" cy="4636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24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24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87" name="正方形/長方形 86"/>
            <p:cNvSpPr/>
            <p:nvPr/>
          </p:nvSpPr>
          <p:spPr>
            <a:xfrm>
              <a:off x="962442" y="1657862"/>
              <a:ext cx="740229" cy="36744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en-US" sz="2000" i="1" kern="10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x(n)</a:t>
              </a:r>
              <a:endParaRPr lang="ja-JP" sz="2000" kern="100" baseline="-250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14" name="正方形/長方形 113"/>
            <p:cNvSpPr/>
            <p:nvPr/>
          </p:nvSpPr>
          <p:spPr>
            <a:xfrm>
              <a:off x="2284838" y="3302462"/>
              <a:ext cx="443968" cy="4275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en-US" sz="2000" i="1" kern="10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z</a:t>
              </a:r>
              <a:r>
                <a:rPr lang="en-US" sz="2000" kern="100" baseline="3000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-1</a:t>
              </a:r>
              <a:endParaRPr lang="ja-JP" sz="2000" kern="100" baseline="30000"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15" name="正方形/長方形 114"/>
            <p:cNvSpPr/>
            <p:nvPr/>
          </p:nvSpPr>
          <p:spPr>
            <a:xfrm>
              <a:off x="3762206" y="3297678"/>
              <a:ext cx="443968" cy="4275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en-US" sz="2000" i="1" kern="10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z</a:t>
              </a:r>
              <a:r>
                <a:rPr lang="en-US" sz="2000" kern="100" baseline="3000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-1</a:t>
              </a:r>
              <a:endParaRPr lang="ja-JP" sz="2000" kern="100" baseline="30000"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16" name="正方形/長方形 115"/>
            <p:cNvSpPr/>
            <p:nvPr/>
          </p:nvSpPr>
          <p:spPr>
            <a:xfrm>
              <a:off x="6842977" y="3297678"/>
              <a:ext cx="443968" cy="427584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en-US" sz="2000" i="1" kern="10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z</a:t>
              </a:r>
              <a:r>
                <a:rPr lang="en-US" sz="2000" kern="100" baseline="3000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-1</a:t>
              </a:r>
              <a:endParaRPr lang="ja-JP" sz="2000" kern="100" baseline="30000"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grpSp>
          <p:nvGrpSpPr>
            <p:cNvPr id="117" name="グループ化 116"/>
            <p:cNvGrpSpPr/>
            <p:nvPr/>
          </p:nvGrpSpPr>
          <p:grpSpPr>
            <a:xfrm>
              <a:off x="929908" y="2592991"/>
              <a:ext cx="1027850" cy="474986"/>
              <a:chOff x="1185401" y="2592991"/>
              <a:chExt cx="1027850" cy="474986"/>
            </a:xfrm>
          </p:grpSpPr>
          <p:sp>
            <p:nvSpPr>
              <p:cNvPr id="134" name="正方形/長方形 133"/>
              <p:cNvSpPr/>
              <p:nvPr/>
            </p:nvSpPr>
            <p:spPr>
              <a:xfrm>
                <a:off x="1185401" y="2704139"/>
                <a:ext cx="803059" cy="36383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h</a:t>
                </a:r>
                <a:r>
                  <a:rPr lang="en-US" sz="2000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(</a:t>
                </a:r>
                <a:r>
                  <a:rPr lang="en-US" sz="2000" i="1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M</a:t>
                </a:r>
                <a:r>
                  <a:rPr lang="en-US" sz="2000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)</a:t>
                </a:r>
                <a:endParaRPr lang="ja-JP" sz="2000" kern="100" baseline="-250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5" name="二等辺三角形 134"/>
              <p:cNvSpPr/>
              <p:nvPr/>
            </p:nvSpPr>
            <p:spPr>
              <a:xfrm rot="10800000">
                <a:off x="1703230" y="2592991"/>
                <a:ext cx="510021" cy="443968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2000"/>
              </a:p>
            </p:txBody>
          </p:sp>
        </p:grpSp>
        <p:sp>
          <p:nvSpPr>
            <p:cNvPr id="118" name="円/楕円 117"/>
            <p:cNvSpPr/>
            <p:nvPr/>
          </p:nvSpPr>
          <p:spPr>
            <a:xfrm>
              <a:off x="3065557" y="3294571"/>
              <a:ext cx="443968" cy="4636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24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24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grpSp>
          <p:nvGrpSpPr>
            <p:cNvPr id="119" name="グループ化 118"/>
            <p:cNvGrpSpPr/>
            <p:nvPr/>
          </p:nvGrpSpPr>
          <p:grpSpPr>
            <a:xfrm>
              <a:off x="2215478" y="2600473"/>
              <a:ext cx="1315422" cy="474986"/>
              <a:chOff x="897829" y="2592991"/>
              <a:chExt cx="1315422" cy="474986"/>
            </a:xfrm>
          </p:grpSpPr>
          <p:sp>
            <p:nvSpPr>
              <p:cNvPr id="132" name="正方形/長方形 131"/>
              <p:cNvSpPr/>
              <p:nvPr/>
            </p:nvSpPr>
            <p:spPr>
              <a:xfrm>
                <a:off x="897829" y="2704139"/>
                <a:ext cx="1090632" cy="36383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h</a:t>
                </a:r>
                <a:r>
                  <a:rPr lang="en-US" sz="2000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(</a:t>
                </a:r>
                <a:r>
                  <a:rPr lang="en-US" sz="2000" i="1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M</a:t>
                </a:r>
                <a:r>
                  <a:rPr lang="en-US" sz="2000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-1)</a:t>
                </a:r>
                <a:endParaRPr lang="ja-JP" sz="2000" kern="100" baseline="-250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3" name="二等辺三角形 132"/>
              <p:cNvSpPr/>
              <p:nvPr/>
            </p:nvSpPr>
            <p:spPr>
              <a:xfrm rot="10800000">
                <a:off x="1703230" y="2592991"/>
                <a:ext cx="510021" cy="443968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2000"/>
              </a:p>
            </p:txBody>
          </p:sp>
        </p:grpSp>
        <p:grpSp>
          <p:nvGrpSpPr>
            <p:cNvPr id="120" name="グループ化 119"/>
            <p:cNvGrpSpPr/>
            <p:nvPr/>
          </p:nvGrpSpPr>
          <p:grpSpPr>
            <a:xfrm>
              <a:off x="3660200" y="2588868"/>
              <a:ext cx="1454806" cy="474986"/>
              <a:chOff x="758445" y="2592991"/>
              <a:chExt cx="1454806" cy="474986"/>
            </a:xfrm>
          </p:grpSpPr>
          <p:sp>
            <p:nvSpPr>
              <p:cNvPr id="130" name="正方形/長方形 129"/>
              <p:cNvSpPr/>
              <p:nvPr/>
            </p:nvSpPr>
            <p:spPr>
              <a:xfrm>
                <a:off x="758445" y="2704139"/>
                <a:ext cx="1230015" cy="363838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h</a:t>
                </a:r>
                <a:r>
                  <a:rPr lang="en-US" sz="2000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(</a:t>
                </a:r>
                <a:r>
                  <a:rPr lang="en-US" sz="2000" i="1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M</a:t>
                </a:r>
                <a:r>
                  <a:rPr lang="en-US" sz="2000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 - 2)</a:t>
                </a:r>
                <a:endParaRPr lang="ja-JP" sz="2000" kern="100" baseline="-250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31" name="二等辺三角形 130"/>
              <p:cNvSpPr/>
              <p:nvPr/>
            </p:nvSpPr>
            <p:spPr>
              <a:xfrm rot="10800000">
                <a:off x="1703230" y="2592991"/>
                <a:ext cx="510021" cy="443968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2000"/>
              </a:p>
            </p:txBody>
          </p:sp>
        </p:grpSp>
        <p:grpSp>
          <p:nvGrpSpPr>
            <p:cNvPr id="121" name="グループ化 120"/>
            <p:cNvGrpSpPr/>
            <p:nvPr/>
          </p:nvGrpSpPr>
          <p:grpSpPr>
            <a:xfrm>
              <a:off x="5657537" y="2596350"/>
              <a:ext cx="953833" cy="443968"/>
              <a:chOff x="1259418" y="2592991"/>
              <a:chExt cx="953833" cy="443968"/>
            </a:xfrm>
          </p:grpSpPr>
          <p:sp>
            <p:nvSpPr>
              <p:cNvPr id="128" name="正方形/長方形 127"/>
              <p:cNvSpPr/>
              <p:nvPr/>
            </p:nvSpPr>
            <p:spPr>
              <a:xfrm>
                <a:off x="1259418" y="2704139"/>
                <a:ext cx="671940" cy="33282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h</a:t>
                </a:r>
                <a:r>
                  <a:rPr lang="en-US" sz="2000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(1)</a:t>
                </a:r>
                <a:endParaRPr lang="ja-JP" sz="2000" kern="100" baseline="-250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9" name="二等辺三角形 128"/>
              <p:cNvSpPr/>
              <p:nvPr/>
            </p:nvSpPr>
            <p:spPr>
              <a:xfrm rot="10800000">
                <a:off x="1703230" y="2592991"/>
                <a:ext cx="510021" cy="443968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2000"/>
              </a:p>
            </p:txBody>
          </p:sp>
        </p:grpSp>
        <p:grpSp>
          <p:nvGrpSpPr>
            <p:cNvPr id="122" name="グループ化 121"/>
            <p:cNvGrpSpPr/>
            <p:nvPr/>
          </p:nvGrpSpPr>
          <p:grpSpPr>
            <a:xfrm>
              <a:off x="6740670" y="2594147"/>
              <a:ext cx="1248215" cy="456260"/>
              <a:chOff x="965036" y="2592991"/>
              <a:chExt cx="1248215" cy="456260"/>
            </a:xfrm>
          </p:grpSpPr>
          <p:sp>
            <p:nvSpPr>
              <p:cNvPr id="126" name="正方形/長方形 125"/>
              <p:cNvSpPr/>
              <p:nvPr/>
            </p:nvSpPr>
            <p:spPr>
              <a:xfrm>
                <a:off x="965036" y="2716431"/>
                <a:ext cx="1086111" cy="332820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h</a:t>
                </a:r>
                <a:r>
                  <a:rPr lang="en-US" sz="2000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(0 )</a:t>
                </a:r>
                <a:endParaRPr lang="ja-JP" sz="2000" kern="100" baseline="-250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27" name="二等辺三角形 126"/>
              <p:cNvSpPr/>
              <p:nvPr/>
            </p:nvSpPr>
            <p:spPr>
              <a:xfrm rot="10800000">
                <a:off x="1703230" y="2592991"/>
                <a:ext cx="510021" cy="443968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2000"/>
              </a:p>
            </p:txBody>
          </p:sp>
        </p:grpSp>
        <p:cxnSp>
          <p:nvCxnSpPr>
            <p:cNvPr id="123" name="直線コネクタ 122"/>
            <p:cNvCxnSpPr/>
            <p:nvPr/>
          </p:nvCxnSpPr>
          <p:spPr>
            <a:xfrm flipV="1">
              <a:off x="5090528" y="2005405"/>
              <a:ext cx="828000" cy="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4" name="直線コネクタ 123"/>
            <p:cNvCxnSpPr/>
            <p:nvPr/>
          </p:nvCxnSpPr>
          <p:spPr>
            <a:xfrm flipV="1">
              <a:off x="5189578" y="3520021"/>
              <a:ext cx="828000" cy="1"/>
            </a:xfrm>
            <a:prstGeom prst="line">
              <a:avLst/>
            </a:prstGeom>
            <a:ln>
              <a:solidFill>
                <a:schemeClr val="tx1"/>
              </a:solidFill>
              <a:prstDash val="dash"/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5" name="正方形/長方形 124"/>
            <p:cNvSpPr/>
            <p:nvPr/>
          </p:nvSpPr>
          <p:spPr>
            <a:xfrm>
              <a:off x="7972696" y="3166072"/>
              <a:ext cx="740229" cy="367447"/>
            </a:xfrm>
            <a:prstGeom prst="rect">
              <a:avLst/>
            </a:prstGeom>
            <a:no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>
                <a:lnSpc>
                  <a:spcPts val="1600"/>
                </a:lnSpc>
                <a:spcAft>
                  <a:spcPts val="0"/>
                </a:spcAft>
              </a:pPr>
              <a:r>
                <a:rPr lang="en-US" sz="2000" i="1" kern="100" smtClean="0">
                  <a:solidFill>
                    <a:srgbClr val="000000"/>
                  </a:solidFill>
                  <a:effectLst/>
                  <a:latin typeface="Times New Roman" panose="02020603050405020304" pitchFamily="18" charset="0"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y(n)</a:t>
              </a:r>
              <a:endParaRPr lang="ja-JP" sz="2000" kern="100" baseline="-250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</p:grpSp>
      <p:sp>
        <p:nvSpPr>
          <p:cNvPr id="136" name="テキスト ボックス 135"/>
          <p:cNvSpPr txBox="1"/>
          <p:nvPr/>
        </p:nvSpPr>
        <p:spPr>
          <a:xfrm>
            <a:off x="1583051" y="4044377"/>
            <a:ext cx="743320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転置形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（必要とする語長</a:t>
            </a:r>
            <a:r>
              <a: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ビット数）が長くなる場合がある）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55681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1265462" y="213714"/>
            <a:ext cx="4221634" cy="5851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429295" y="264406"/>
            <a:ext cx="3852291" cy="506208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直接形（標準形ともいう）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3384884" y="213714"/>
            <a:ext cx="5631369" cy="446817"/>
          </a:xfrm>
        </p:spPr>
        <p:txBody>
          <a:bodyPr>
            <a:normAutofit fontScale="90000"/>
          </a:bodyPr>
          <a:lstStyle/>
          <a:p>
            <a:pPr algn="r"/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</a:t>
            </a:r>
            <a:r>
              <a:rPr kumimoji="1"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IIR</a:t>
            </a:r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</a:t>
            </a:r>
            <a:endParaRPr kumimoji="1" lang="ja-JP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8" name="テキスト ボックス 87"/>
          <p:cNvSpPr txBox="1"/>
          <p:nvPr/>
        </p:nvSpPr>
        <p:spPr>
          <a:xfrm>
            <a:off x="6986923" y="1351209"/>
            <a:ext cx="160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出力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89" name="テキスト ボックス 88"/>
          <p:cNvSpPr txBox="1"/>
          <p:nvPr/>
        </p:nvSpPr>
        <p:spPr>
          <a:xfrm>
            <a:off x="1265462" y="1297618"/>
            <a:ext cx="160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入力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grpSp>
        <p:nvGrpSpPr>
          <p:cNvPr id="90" name="グループ化 89"/>
          <p:cNvGrpSpPr/>
          <p:nvPr/>
        </p:nvGrpSpPr>
        <p:grpSpPr>
          <a:xfrm>
            <a:off x="2028560" y="1646630"/>
            <a:ext cx="5785945" cy="3935271"/>
            <a:chOff x="1593627" y="1602993"/>
            <a:chExt cx="5785945" cy="3935271"/>
          </a:xfrm>
        </p:grpSpPr>
        <p:cxnSp>
          <p:nvCxnSpPr>
            <p:cNvPr id="94" name="直線コネクタ 93"/>
            <p:cNvCxnSpPr/>
            <p:nvPr/>
          </p:nvCxnSpPr>
          <p:spPr>
            <a:xfrm flipV="1">
              <a:off x="1593627" y="2127386"/>
              <a:ext cx="5785945" cy="1"/>
            </a:xfrm>
            <a:prstGeom prst="line">
              <a:avLst/>
            </a:prstGeom>
            <a:ln>
              <a:solidFill>
                <a:schemeClr val="tx1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5" name="グループ化 94"/>
            <p:cNvGrpSpPr/>
            <p:nvPr/>
          </p:nvGrpSpPr>
          <p:grpSpPr>
            <a:xfrm>
              <a:off x="1606198" y="1602993"/>
              <a:ext cx="2632479" cy="3925916"/>
              <a:chOff x="1559463" y="1602992"/>
              <a:chExt cx="2632479" cy="3925916"/>
            </a:xfrm>
          </p:grpSpPr>
          <p:cxnSp>
            <p:nvCxnSpPr>
              <p:cNvPr id="155" name="直線矢印コネクタ 154"/>
              <p:cNvCxnSpPr/>
              <p:nvPr/>
            </p:nvCxnSpPr>
            <p:spPr>
              <a:xfrm>
                <a:off x="3566937" y="2903385"/>
                <a:ext cx="18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6" name="直線矢印コネクタ 155"/>
              <p:cNvCxnSpPr/>
              <p:nvPr/>
            </p:nvCxnSpPr>
            <p:spPr>
              <a:xfrm>
                <a:off x="2767344" y="2127625"/>
                <a:ext cx="0" cy="192603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57" name="テキスト ボックス 156"/>
              <p:cNvSpPr txBox="1"/>
              <p:nvPr/>
            </p:nvSpPr>
            <p:spPr>
              <a:xfrm>
                <a:off x="1559463" y="2746568"/>
                <a:ext cx="13097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ja-JP" alt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ー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</a:t>
                </a:r>
              </a:p>
            </p:txBody>
          </p:sp>
          <p:sp>
            <p:nvSpPr>
              <p:cNvPr id="158" name="正方形/長方形 157"/>
              <p:cNvSpPr/>
              <p:nvPr/>
            </p:nvSpPr>
            <p:spPr>
              <a:xfrm>
                <a:off x="2545360" y="2326607"/>
                <a:ext cx="443968" cy="4636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altLang="ja-JP" sz="2000" i="1" kern="10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z</a:t>
                </a:r>
                <a:r>
                  <a:rPr lang="en-US" altLang="ja-JP" sz="2000" kern="100" baseline="3000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-1</a:t>
                </a:r>
                <a:endParaRPr lang="ja-JP" sz="2000" kern="100" baseline="300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59" name="正方形/長方形 158"/>
              <p:cNvSpPr/>
              <p:nvPr/>
            </p:nvSpPr>
            <p:spPr>
              <a:xfrm>
                <a:off x="2539332" y="3113188"/>
                <a:ext cx="443968" cy="4636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altLang="ja-JP" sz="2000" i="1" kern="10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z</a:t>
                </a:r>
                <a:r>
                  <a:rPr lang="en-US" altLang="ja-JP" sz="2000" kern="100" baseline="3000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-1</a:t>
                </a:r>
                <a:endParaRPr lang="ja-JP" altLang="ja-JP" sz="2000" kern="100" baseline="30000"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60" name="直線矢印コネクタ 159"/>
              <p:cNvCxnSpPr/>
              <p:nvPr/>
            </p:nvCxnSpPr>
            <p:spPr>
              <a:xfrm>
                <a:off x="2767344" y="4740978"/>
                <a:ext cx="0" cy="540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1" name="直線矢印コネクタ 160"/>
              <p:cNvCxnSpPr/>
              <p:nvPr/>
            </p:nvCxnSpPr>
            <p:spPr>
              <a:xfrm>
                <a:off x="3971098" y="4546900"/>
                <a:ext cx="1362" cy="720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2" name="直線矢印コネクタ 161"/>
              <p:cNvCxnSpPr/>
              <p:nvPr/>
            </p:nvCxnSpPr>
            <p:spPr>
              <a:xfrm>
                <a:off x="3573238" y="5265787"/>
                <a:ext cx="396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3" name="直線矢印コネクタ 162"/>
              <p:cNvCxnSpPr/>
              <p:nvPr/>
            </p:nvCxnSpPr>
            <p:spPr>
              <a:xfrm>
                <a:off x="2767344" y="3933258"/>
                <a:ext cx="0" cy="57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64" name="正方形/長方形 163"/>
              <p:cNvSpPr/>
              <p:nvPr/>
            </p:nvSpPr>
            <p:spPr>
              <a:xfrm>
                <a:off x="2539332" y="4652913"/>
                <a:ext cx="443968" cy="4636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altLang="ja-JP" sz="2000" i="1" kern="10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z</a:t>
                </a:r>
                <a:r>
                  <a:rPr lang="en-US" altLang="ja-JP" sz="2000" kern="100" baseline="3000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-1</a:t>
                </a:r>
                <a:endParaRPr lang="ja-JP" altLang="ja-JP" sz="2000" kern="100" baseline="30000"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65" name="グループ化 164"/>
              <p:cNvGrpSpPr/>
              <p:nvPr/>
            </p:nvGrpSpPr>
            <p:grpSpPr>
              <a:xfrm>
                <a:off x="2776556" y="4767748"/>
                <a:ext cx="791625" cy="761160"/>
                <a:chOff x="2776556" y="4767748"/>
                <a:chExt cx="791625" cy="761160"/>
              </a:xfrm>
            </p:grpSpPr>
            <p:cxnSp>
              <p:nvCxnSpPr>
                <p:cNvPr id="190" name="直線矢印コネクタ 189"/>
                <p:cNvCxnSpPr/>
                <p:nvPr/>
              </p:nvCxnSpPr>
              <p:spPr>
                <a:xfrm>
                  <a:off x="2776556" y="5292993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91" name="二等辺三角形 190"/>
                <p:cNvSpPr/>
                <p:nvPr/>
              </p:nvSpPr>
              <p:spPr>
                <a:xfrm rot="5400000">
                  <a:off x="3091186" y="5051914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192" name="正方形/長方形 191"/>
                <p:cNvSpPr/>
                <p:nvPr/>
              </p:nvSpPr>
              <p:spPr>
                <a:xfrm>
                  <a:off x="3136831" y="4767748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sz="2000" i="1" kern="1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b</a:t>
                  </a:r>
                  <a:r>
                    <a:rPr lang="en-US" sz="2000" i="1" kern="100" baseline="-250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Q</a:t>
                  </a:r>
                  <a:endParaRPr lang="ja-JP" sz="2000" kern="100" baseline="-250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66" name="グループ化 165"/>
              <p:cNvGrpSpPr/>
              <p:nvPr/>
            </p:nvGrpSpPr>
            <p:grpSpPr>
              <a:xfrm>
                <a:off x="2771321" y="2403212"/>
                <a:ext cx="791625" cy="761160"/>
                <a:chOff x="2786561" y="2403212"/>
                <a:chExt cx="791625" cy="761160"/>
              </a:xfrm>
            </p:grpSpPr>
            <p:cxnSp>
              <p:nvCxnSpPr>
                <p:cNvPr id="187" name="直線矢印コネクタ 186"/>
                <p:cNvCxnSpPr/>
                <p:nvPr/>
              </p:nvCxnSpPr>
              <p:spPr>
                <a:xfrm>
                  <a:off x="2786561" y="2928457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oval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8" name="二等辺三角形 187"/>
                <p:cNvSpPr/>
                <p:nvPr/>
              </p:nvSpPr>
              <p:spPr>
                <a:xfrm rot="5400000">
                  <a:off x="3101191" y="2687378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189" name="正方形/長方形 188"/>
                <p:cNvSpPr/>
                <p:nvPr/>
              </p:nvSpPr>
              <p:spPr>
                <a:xfrm>
                  <a:off x="3146836" y="2403212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sz="2000" i="1" kern="1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b</a:t>
                  </a:r>
                  <a:r>
                    <a:rPr lang="en-US" sz="2000" kern="100" baseline="-250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1</a:t>
                  </a:r>
                  <a:endParaRPr lang="ja-JP" sz="2000" kern="100" baseline="-250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67" name="グループ化 166"/>
              <p:cNvGrpSpPr/>
              <p:nvPr/>
            </p:nvGrpSpPr>
            <p:grpSpPr>
              <a:xfrm>
                <a:off x="2776556" y="1602992"/>
                <a:ext cx="791625" cy="761160"/>
                <a:chOff x="2776556" y="4767748"/>
                <a:chExt cx="791625" cy="761160"/>
              </a:xfrm>
            </p:grpSpPr>
            <p:cxnSp>
              <p:nvCxnSpPr>
                <p:cNvPr id="184" name="直線矢印コネクタ 183"/>
                <p:cNvCxnSpPr/>
                <p:nvPr/>
              </p:nvCxnSpPr>
              <p:spPr>
                <a:xfrm>
                  <a:off x="2776556" y="5292993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5" name="二等辺三角形 184"/>
                <p:cNvSpPr/>
                <p:nvPr/>
              </p:nvSpPr>
              <p:spPr>
                <a:xfrm rot="5400000">
                  <a:off x="3091186" y="5051914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186" name="正方形/長方形 185"/>
                <p:cNvSpPr/>
                <p:nvPr/>
              </p:nvSpPr>
              <p:spPr>
                <a:xfrm>
                  <a:off x="3136831" y="4767748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sz="2000" i="1" kern="1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b</a:t>
                  </a:r>
                  <a:r>
                    <a:rPr lang="en-US" sz="2000" kern="100" baseline="-250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0</a:t>
                  </a:r>
                  <a:endParaRPr lang="ja-JP" sz="2000" kern="100" baseline="-250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168" name="直線矢印コネクタ 167"/>
              <p:cNvCxnSpPr/>
              <p:nvPr/>
            </p:nvCxnSpPr>
            <p:spPr>
              <a:xfrm>
                <a:off x="2774197" y="4450218"/>
                <a:ext cx="0" cy="21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69" name="グループ化 168"/>
              <p:cNvGrpSpPr/>
              <p:nvPr/>
            </p:nvGrpSpPr>
            <p:grpSpPr>
              <a:xfrm>
                <a:off x="2773373" y="3300630"/>
                <a:ext cx="791625" cy="761160"/>
                <a:chOff x="2786561" y="2403212"/>
                <a:chExt cx="791625" cy="761160"/>
              </a:xfrm>
            </p:grpSpPr>
            <p:cxnSp>
              <p:nvCxnSpPr>
                <p:cNvPr id="181" name="直線矢印コネクタ 180"/>
                <p:cNvCxnSpPr/>
                <p:nvPr/>
              </p:nvCxnSpPr>
              <p:spPr>
                <a:xfrm>
                  <a:off x="2786561" y="2928457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oval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82" name="二等辺三角形 181"/>
                <p:cNvSpPr/>
                <p:nvPr/>
              </p:nvSpPr>
              <p:spPr>
                <a:xfrm rot="5400000">
                  <a:off x="3101191" y="2687378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183" name="正方形/長方形 182"/>
                <p:cNvSpPr/>
                <p:nvPr/>
              </p:nvSpPr>
              <p:spPr>
                <a:xfrm>
                  <a:off x="3146836" y="2403212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altLang="ja-JP" sz="2000" i="1" kern="10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b</a:t>
                  </a:r>
                  <a:r>
                    <a:rPr lang="en-US" altLang="ja-JP" sz="2000" kern="100" baseline="-2500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2</a:t>
                  </a:r>
                  <a:endParaRPr lang="ja-JP" sz="2000" kern="100" baseline="-250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170" name="直線矢印コネクタ 169"/>
              <p:cNvCxnSpPr/>
              <p:nvPr/>
            </p:nvCxnSpPr>
            <p:spPr>
              <a:xfrm>
                <a:off x="3971098" y="4102947"/>
                <a:ext cx="0" cy="57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1" name="直線矢印コネクタ 170"/>
              <p:cNvCxnSpPr>
                <a:stCxn id="172" idx="0"/>
                <a:endCxn id="174" idx="4"/>
              </p:cNvCxnSpPr>
              <p:nvPr/>
            </p:nvCxnSpPr>
            <p:spPr>
              <a:xfrm flipV="1">
                <a:off x="3969197" y="2384114"/>
                <a:ext cx="761" cy="29342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2" name="円/楕円 171"/>
              <p:cNvSpPr/>
              <p:nvPr/>
            </p:nvSpPr>
            <p:spPr>
              <a:xfrm>
                <a:off x="3747213" y="2677534"/>
                <a:ext cx="443968" cy="46365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ja-JP" sz="2400" b="1" kern="100">
                    <a:solidFill>
                      <a:srgbClr val="00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＋</a:t>
                </a: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73" name="直線矢印コネクタ 172"/>
              <p:cNvCxnSpPr/>
              <p:nvPr/>
            </p:nvCxnSpPr>
            <p:spPr>
              <a:xfrm>
                <a:off x="3566937" y="3802545"/>
                <a:ext cx="18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74" name="円/楕円 173"/>
              <p:cNvSpPr/>
              <p:nvPr/>
            </p:nvSpPr>
            <p:spPr>
              <a:xfrm>
                <a:off x="3747974" y="1920459"/>
                <a:ext cx="443968" cy="46365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ja-JP" sz="2400" b="1" kern="100">
                    <a:solidFill>
                      <a:srgbClr val="00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＋</a:t>
                </a: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5" name="円/楕円 174"/>
              <p:cNvSpPr/>
              <p:nvPr/>
            </p:nvSpPr>
            <p:spPr>
              <a:xfrm>
                <a:off x="3746955" y="3558671"/>
                <a:ext cx="443968" cy="46365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ja-JP" sz="2400" b="1" kern="100">
                    <a:solidFill>
                      <a:srgbClr val="00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＋</a:t>
                </a: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76" name="テキスト ボックス 175"/>
              <p:cNvSpPr txBox="1"/>
              <p:nvPr/>
            </p:nvSpPr>
            <p:spPr>
              <a:xfrm>
                <a:off x="1560475" y="3492762"/>
                <a:ext cx="13097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ja-JP" alt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ー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</a:t>
                </a:r>
              </a:p>
            </p:txBody>
          </p:sp>
          <p:sp>
            <p:nvSpPr>
              <p:cNvPr id="177" name="テキスト ボックス 176"/>
              <p:cNvSpPr txBox="1"/>
              <p:nvPr/>
            </p:nvSpPr>
            <p:spPr>
              <a:xfrm>
                <a:off x="1593627" y="5080809"/>
                <a:ext cx="13097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ja-JP" alt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ー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Q)</a:t>
                </a:r>
              </a:p>
            </p:txBody>
          </p:sp>
          <p:cxnSp>
            <p:nvCxnSpPr>
              <p:cNvPr id="178" name="直線矢印コネクタ 177"/>
              <p:cNvCxnSpPr>
                <a:stCxn id="175" idx="0"/>
                <a:endCxn id="172" idx="4"/>
              </p:cNvCxnSpPr>
              <p:nvPr/>
            </p:nvCxnSpPr>
            <p:spPr>
              <a:xfrm flipV="1">
                <a:off x="3968939" y="3141189"/>
                <a:ext cx="258" cy="4174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79" name="直線矢印コネクタ 178"/>
              <p:cNvCxnSpPr>
                <a:endCxn id="175" idx="4"/>
              </p:cNvCxnSpPr>
              <p:nvPr/>
            </p:nvCxnSpPr>
            <p:spPr>
              <a:xfrm flipV="1">
                <a:off x="3968310" y="4022326"/>
                <a:ext cx="629" cy="21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80" name="テキスト ボックス 179"/>
              <p:cNvSpPr txBox="1"/>
              <p:nvPr/>
            </p:nvSpPr>
            <p:spPr>
              <a:xfrm>
                <a:off x="1781810" y="1797788"/>
                <a:ext cx="10388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p:grpSp>
        <p:grpSp>
          <p:nvGrpSpPr>
            <p:cNvPr id="96" name="グループ化 95"/>
            <p:cNvGrpSpPr/>
            <p:nvPr/>
          </p:nvGrpSpPr>
          <p:grpSpPr>
            <a:xfrm>
              <a:off x="4609800" y="1734852"/>
              <a:ext cx="2605582" cy="3803412"/>
              <a:chOff x="4702788" y="1734852"/>
              <a:chExt cx="2605582" cy="3803412"/>
            </a:xfrm>
          </p:grpSpPr>
          <p:cxnSp>
            <p:nvCxnSpPr>
              <p:cNvPr id="97" name="直線矢印コネクタ 96"/>
              <p:cNvCxnSpPr/>
              <p:nvPr/>
            </p:nvCxnSpPr>
            <p:spPr>
              <a:xfrm flipH="1">
                <a:off x="5145151" y="2902056"/>
                <a:ext cx="18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98" name="直線矢印コネクタ 97"/>
              <p:cNvCxnSpPr/>
              <p:nvPr/>
            </p:nvCxnSpPr>
            <p:spPr>
              <a:xfrm>
                <a:off x="6127860" y="2126296"/>
                <a:ext cx="0" cy="192603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99" name="テキスト ボックス 98"/>
              <p:cNvSpPr txBox="1"/>
              <p:nvPr/>
            </p:nvSpPr>
            <p:spPr>
              <a:xfrm>
                <a:off x="5990970" y="2711907"/>
                <a:ext cx="13097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ja-JP" alt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ー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</a:t>
                </a:r>
              </a:p>
            </p:txBody>
          </p:sp>
          <p:sp>
            <p:nvSpPr>
              <p:cNvPr id="100" name="正方形/長方形 99"/>
              <p:cNvSpPr/>
              <p:nvPr/>
            </p:nvSpPr>
            <p:spPr>
              <a:xfrm>
                <a:off x="5905876" y="2325278"/>
                <a:ext cx="443968" cy="4636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altLang="ja-JP" sz="2000" i="1" kern="10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z</a:t>
                </a:r>
                <a:r>
                  <a:rPr lang="en-US" altLang="ja-JP" sz="2000" kern="100" baseline="3000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-1</a:t>
                </a:r>
                <a:endParaRPr lang="ja-JP" altLang="ja-JP" sz="2000" kern="100" baseline="30000"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01" name="正方形/長方形 100"/>
              <p:cNvSpPr/>
              <p:nvPr/>
            </p:nvSpPr>
            <p:spPr>
              <a:xfrm>
                <a:off x="5899848" y="3111859"/>
                <a:ext cx="443968" cy="4636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altLang="ja-JP" sz="2000" i="1" kern="10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z</a:t>
                </a:r>
                <a:r>
                  <a:rPr lang="en-US" altLang="ja-JP" sz="2000" kern="100" baseline="3000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-1</a:t>
                </a:r>
                <a:endParaRPr lang="ja-JP" altLang="ja-JP" sz="2000" kern="100" baseline="30000"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02" name="直線矢印コネクタ 101"/>
              <p:cNvCxnSpPr/>
              <p:nvPr/>
            </p:nvCxnSpPr>
            <p:spPr>
              <a:xfrm>
                <a:off x="6127860" y="4739649"/>
                <a:ext cx="0" cy="540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3" name="直線矢印コネクタ 102"/>
              <p:cNvCxnSpPr/>
              <p:nvPr/>
            </p:nvCxnSpPr>
            <p:spPr>
              <a:xfrm>
                <a:off x="4926931" y="4563715"/>
                <a:ext cx="1362" cy="720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4" name="直線矢印コネクタ 103"/>
              <p:cNvCxnSpPr/>
              <p:nvPr/>
            </p:nvCxnSpPr>
            <p:spPr>
              <a:xfrm>
                <a:off x="4939641" y="5280978"/>
                <a:ext cx="396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05" name="直線矢印コネクタ 104"/>
              <p:cNvCxnSpPr/>
              <p:nvPr/>
            </p:nvCxnSpPr>
            <p:spPr>
              <a:xfrm>
                <a:off x="6127860" y="3931929"/>
                <a:ext cx="0" cy="57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06" name="正方形/長方形 105"/>
              <p:cNvSpPr/>
              <p:nvPr/>
            </p:nvSpPr>
            <p:spPr>
              <a:xfrm>
                <a:off x="5884350" y="4651584"/>
                <a:ext cx="443968" cy="4636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altLang="ja-JP" sz="2000" i="1" kern="10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z</a:t>
                </a:r>
                <a:r>
                  <a:rPr lang="en-US" altLang="ja-JP" sz="2000" kern="100" baseline="3000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-1</a:t>
                </a:r>
                <a:endParaRPr lang="ja-JP" altLang="ja-JP" sz="2000" kern="100" baseline="30000"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07" name="グループ化 106"/>
              <p:cNvGrpSpPr/>
              <p:nvPr/>
            </p:nvGrpSpPr>
            <p:grpSpPr>
              <a:xfrm flipH="1">
                <a:off x="5330222" y="4767748"/>
                <a:ext cx="791625" cy="761160"/>
                <a:chOff x="2776556" y="4767748"/>
                <a:chExt cx="791625" cy="761160"/>
              </a:xfrm>
            </p:grpSpPr>
            <p:cxnSp>
              <p:nvCxnSpPr>
                <p:cNvPr id="152" name="直線矢印コネクタ 151"/>
                <p:cNvCxnSpPr/>
                <p:nvPr/>
              </p:nvCxnSpPr>
              <p:spPr>
                <a:xfrm>
                  <a:off x="2776556" y="5292993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3" name="二等辺三角形 152"/>
                <p:cNvSpPr/>
                <p:nvPr/>
              </p:nvSpPr>
              <p:spPr>
                <a:xfrm rot="5400000">
                  <a:off x="3091186" y="5051914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154" name="正方形/長方形 153"/>
                <p:cNvSpPr/>
                <p:nvPr/>
              </p:nvSpPr>
              <p:spPr>
                <a:xfrm>
                  <a:off x="3136831" y="4767748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sz="2000" i="1" kern="1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a</a:t>
                  </a:r>
                  <a:r>
                    <a:rPr lang="en-US" sz="2000" i="1" kern="100" baseline="-250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P</a:t>
                  </a:r>
                  <a:endParaRPr lang="ja-JP" sz="2000" kern="100" baseline="-250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108" name="グループ化 107"/>
              <p:cNvGrpSpPr/>
              <p:nvPr/>
            </p:nvGrpSpPr>
            <p:grpSpPr>
              <a:xfrm flipH="1">
                <a:off x="5324987" y="2403212"/>
                <a:ext cx="791625" cy="761160"/>
                <a:chOff x="2786561" y="2403212"/>
                <a:chExt cx="791625" cy="761160"/>
              </a:xfrm>
            </p:grpSpPr>
            <p:cxnSp>
              <p:nvCxnSpPr>
                <p:cNvPr id="149" name="直線矢印コネクタ 148"/>
                <p:cNvCxnSpPr/>
                <p:nvPr/>
              </p:nvCxnSpPr>
              <p:spPr>
                <a:xfrm>
                  <a:off x="2786561" y="2928457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oval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50" name="二等辺三角形 149"/>
                <p:cNvSpPr/>
                <p:nvPr/>
              </p:nvSpPr>
              <p:spPr>
                <a:xfrm rot="5400000">
                  <a:off x="3101191" y="2687378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151" name="正方形/長方形 150"/>
                <p:cNvSpPr/>
                <p:nvPr/>
              </p:nvSpPr>
              <p:spPr>
                <a:xfrm>
                  <a:off x="3146836" y="2403212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sz="2000" i="1" kern="1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a</a:t>
                  </a:r>
                  <a:r>
                    <a:rPr lang="en-US" sz="2000" kern="100" baseline="-250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1</a:t>
                  </a:r>
                  <a:endParaRPr lang="ja-JP" sz="2000" kern="100" baseline="-250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109" name="直線矢印コネクタ 108"/>
              <p:cNvCxnSpPr/>
              <p:nvPr/>
            </p:nvCxnSpPr>
            <p:spPr>
              <a:xfrm>
                <a:off x="6119215" y="4448889"/>
                <a:ext cx="0" cy="21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110" name="グループ化 109"/>
              <p:cNvGrpSpPr/>
              <p:nvPr/>
            </p:nvGrpSpPr>
            <p:grpSpPr>
              <a:xfrm flipH="1">
                <a:off x="5327039" y="3300630"/>
                <a:ext cx="791625" cy="761160"/>
                <a:chOff x="2786561" y="2403212"/>
                <a:chExt cx="791625" cy="761160"/>
              </a:xfrm>
            </p:grpSpPr>
            <p:cxnSp>
              <p:nvCxnSpPr>
                <p:cNvPr id="146" name="直線矢印コネクタ 145"/>
                <p:cNvCxnSpPr/>
                <p:nvPr/>
              </p:nvCxnSpPr>
              <p:spPr>
                <a:xfrm>
                  <a:off x="2786561" y="2928457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oval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47" name="二等辺三角形 146"/>
                <p:cNvSpPr/>
                <p:nvPr/>
              </p:nvSpPr>
              <p:spPr>
                <a:xfrm rot="5400000">
                  <a:off x="3101191" y="2687378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148" name="正方形/長方形 147"/>
                <p:cNvSpPr/>
                <p:nvPr/>
              </p:nvSpPr>
              <p:spPr>
                <a:xfrm>
                  <a:off x="3146836" y="2403212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altLang="ja-JP" sz="2000" i="1" kern="10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a</a:t>
                  </a:r>
                  <a:r>
                    <a:rPr lang="en-US" altLang="ja-JP" sz="2000" kern="100" baseline="-2500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2</a:t>
                  </a:r>
                  <a:endParaRPr lang="ja-JP" sz="2000" kern="100" baseline="-250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111" name="直線矢印コネクタ 110"/>
              <p:cNvCxnSpPr/>
              <p:nvPr/>
            </p:nvCxnSpPr>
            <p:spPr>
              <a:xfrm>
                <a:off x="4926931" y="4088766"/>
                <a:ext cx="0" cy="57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13" name="直線矢印コネクタ 112"/>
              <p:cNvCxnSpPr>
                <a:stCxn id="137" idx="0"/>
                <a:endCxn id="139" idx="4"/>
              </p:cNvCxnSpPr>
              <p:nvPr/>
            </p:nvCxnSpPr>
            <p:spPr>
              <a:xfrm flipV="1">
                <a:off x="4925030" y="2369933"/>
                <a:ext cx="761" cy="29342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7" name="円/楕円 136"/>
              <p:cNvSpPr/>
              <p:nvPr/>
            </p:nvSpPr>
            <p:spPr>
              <a:xfrm>
                <a:off x="4703046" y="2663353"/>
                <a:ext cx="443968" cy="46365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ja-JP" sz="2400" b="1" kern="100">
                    <a:solidFill>
                      <a:srgbClr val="00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＋</a:t>
                </a: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38" name="直線矢印コネクタ 137"/>
              <p:cNvCxnSpPr/>
              <p:nvPr/>
            </p:nvCxnSpPr>
            <p:spPr>
              <a:xfrm flipH="1">
                <a:off x="5145151" y="3801216"/>
                <a:ext cx="18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9" name="円/楕円 138"/>
              <p:cNvSpPr/>
              <p:nvPr/>
            </p:nvSpPr>
            <p:spPr>
              <a:xfrm>
                <a:off x="4703807" y="1906278"/>
                <a:ext cx="443968" cy="46365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ja-JP" sz="2400" b="1" kern="100">
                    <a:solidFill>
                      <a:srgbClr val="00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＋</a:t>
                </a: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0" name="円/楕円 139"/>
              <p:cNvSpPr/>
              <p:nvPr/>
            </p:nvSpPr>
            <p:spPr>
              <a:xfrm>
                <a:off x="4702788" y="3544490"/>
                <a:ext cx="443968" cy="46365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ja-JP" sz="2400" b="1" kern="100">
                    <a:solidFill>
                      <a:srgbClr val="00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＋</a:t>
                </a: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41" name="テキスト ボックス 140"/>
              <p:cNvSpPr txBox="1"/>
              <p:nvPr/>
            </p:nvSpPr>
            <p:spPr>
              <a:xfrm>
                <a:off x="5990095" y="3563001"/>
                <a:ext cx="13097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ja-JP" alt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ー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</a:t>
                </a:r>
              </a:p>
            </p:txBody>
          </p:sp>
          <p:sp>
            <p:nvSpPr>
              <p:cNvPr id="142" name="テキスト ボックス 141"/>
              <p:cNvSpPr txBox="1"/>
              <p:nvPr/>
            </p:nvSpPr>
            <p:spPr>
              <a:xfrm>
                <a:off x="5998604" y="5168932"/>
                <a:ext cx="13097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ja-JP" alt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ー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P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  <p:cxnSp>
            <p:nvCxnSpPr>
              <p:cNvPr id="143" name="直線矢印コネクタ 142"/>
              <p:cNvCxnSpPr>
                <a:stCxn id="140" idx="0"/>
                <a:endCxn id="137" idx="4"/>
              </p:cNvCxnSpPr>
              <p:nvPr/>
            </p:nvCxnSpPr>
            <p:spPr>
              <a:xfrm flipV="1">
                <a:off x="4924772" y="3127008"/>
                <a:ext cx="258" cy="4174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4" name="直線矢印コネクタ 143"/>
              <p:cNvCxnSpPr>
                <a:endCxn id="140" idx="4"/>
              </p:cNvCxnSpPr>
              <p:nvPr/>
            </p:nvCxnSpPr>
            <p:spPr>
              <a:xfrm flipV="1">
                <a:off x="4924143" y="4008145"/>
                <a:ext cx="629" cy="21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45" name="テキスト ボックス 144"/>
              <p:cNvSpPr txBox="1"/>
              <p:nvPr/>
            </p:nvSpPr>
            <p:spPr>
              <a:xfrm>
                <a:off x="6199938" y="1734852"/>
                <a:ext cx="10388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y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89753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1556084" y="1597891"/>
            <a:ext cx="6801853" cy="728214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0393" y="1664159"/>
            <a:ext cx="7432882" cy="506208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LTI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システムと同様，２つに分類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311586" y="213714"/>
            <a:ext cx="7704667" cy="1225851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z="2800" smtClean="0"/>
              <a:t>６．</a:t>
            </a:r>
            <a:r>
              <a:rPr lang="ja-JP" altLang="en-US" sz="2800" smtClean="0"/>
              <a:t>６</a:t>
            </a:r>
            <a:r>
              <a:rPr kumimoji="1" lang="ja-JP" altLang="en-US" sz="2800" smtClean="0"/>
              <a:t>　ディジタルフィルタ</a:t>
            </a:r>
            <a:r>
              <a:rPr kumimoji="1" lang="en-US" altLang="ja-JP" sz="2800" smtClean="0"/>
              <a:t/>
            </a:r>
            <a:br>
              <a:rPr kumimoji="1" lang="en-US" altLang="ja-JP" sz="2800" smtClean="0"/>
            </a:br>
            <a:r>
              <a:rPr kumimoji="1" lang="ja-JP" altLang="en-US" sz="2800" smtClean="0"/>
              <a:t>（１）ディジタルフィルタの種類</a:t>
            </a:r>
            <a:endParaRPr kumimoji="1" lang="ja-JP" altLang="en-US" sz="2800"/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674856" y="3132011"/>
            <a:ext cx="7432882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 </a:t>
            </a:r>
            <a:r>
              <a:rPr lang="en-US" altLang="ja-JP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FIR</a:t>
            </a:r>
            <a:r>
              <a:rPr lang="ja-JP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</a:t>
            </a:r>
            <a:endParaRPr lang="en-US" altLang="ja-JP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</a:t>
            </a:r>
            <a:r>
              <a:rPr lang="en-US" altLang="ja-JP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IIR</a:t>
            </a:r>
            <a:r>
              <a:rPr lang="ja-JP" altLang="en-US" sz="3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</a:t>
            </a:r>
            <a:endParaRPr lang="en-US" altLang="ja-JP" sz="32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96341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1058779" y="213714"/>
            <a:ext cx="4636167" cy="5851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68873" y="253205"/>
            <a:ext cx="4426073" cy="506208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遅延器節約形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（回路規模縮小可能）</a:t>
            </a:r>
            <a:endParaRPr kumimoji="1"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5855368" y="213714"/>
            <a:ext cx="3160885" cy="446817"/>
          </a:xfrm>
        </p:spPr>
        <p:txBody>
          <a:bodyPr>
            <a:normAutofit fontScale="90000"/>
          </a:bodyPr>
          <a:lstStyle/>
          <a:p>
            <a:pPr algn="r"/>
            <a:r>
              <a:rPr kumimoji="1"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IIR</a:t>
            </a:r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フィルタ（その２）</a:t>
            </a:r>
            <a:endParaRPr kumimoji="1" lang="ja-JP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3" name="テキスト ボックス 82"/>
          <p:cNvSpPr txBox="1"/>
          <p:nvPr/>
        </p:nvSpPr>
        <p:spPr>
          <a:xfrm>
            <a:off x="6780240" y="1431420"/>
            <a:ext cx="160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出力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y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84" name="テキスト ボックス 83"/>
          <p:cNvSpPr txBox="1"/>
          <p:nvPr/>
        </p:nvSpPr>
        <p:spPr>
          <a:xfrm>
            <a:off x="1058779" y="1377829"/>
            <a:ext cx="160792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入力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cxnSp>
        <p:nvCxnSpPr>
          <p:cNvPr id="85" name="直線コネクタ 84"/>
          <p:cNvCxnSpPr/>
          <p:nvPr/>
        </p:nvCxnSpPr>
        <p:spPr>
          <a:xfrm flipV="1">
            <a:off x="1821877" y="2251234"/>
            <a:ext cx="5785945" cy="1"/>
          </a:xfrm>
          <a:prstGeom prst="line">
            <a:avLst/>
          </a:prstGeom>
          <a:ln>
            <a:solidFill>
              <a:schemeClr val="tx1"/>
            </a:solidFill>
            <a:headEnd type="oval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86" name="グループ化 85"/>
          <p:cNvGrpSpPr/>
          <p:nvPr/>
        </p:nvGrpSpPr>
        <p:grpSpPr>
          <a:xfrm>
            <a:off x="2982508" y="1719905"/>
            <a:ext cx="3448526" cy="3927245"/>
            <a:chOff x="2805077" y="2088873"/>
            <a:chExt cx="3448526" cy="3927245"/>
          </a:xfrm>
        </p:grpSpPr>
        <p:grpSp>
          <p:nvGrpSpPr>
            <p:cNvPr id="87" name="グループ化 86"/>
            <p:cNvGrpSpPr/>
            <p:nvPr/>
          </p:nvGrpSpPr>
          <p:grpSpPr>
            <a:xfrm>
              <a:off x="2805077" y="2088873"/>
              <a:ext cx="3448526" cy="3925916"/>
              <a:chOff x="743416" y="1602992"/>
              <a:chExt cx="3448526" cy="3925916"/>
            </a:xfrm>
          </p:grpSpPr>
          <p:cxnSp>
            <p:nvCxnSpPr>
              <p:cNvPr id="133" name="直線矢印コネクタ 132"/>
              <p:cNvCxnSpPr/>
              <p:nvPr/>
            </p:nvCxnSpPr>
            <p:spPr>
              <a:xfrm>
                <a:off x="3566937" y="2903385"/>
                <a:ext cx="18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4" name="直線矢印コネクタ 133"/>
              <p:cNvCxnSpPr/>
              <p:nvPr/>
            </p:nvCxnSpPr>
            <p:spPr>
              <a:xfrm>
                <a:off x="2767344" y="2127625"/>
                <a:ext cx="0" cy="192603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5" name="テキスト ボックス 134"/>
              <p:cNvSpPr txBox="1"/>
              <p:nvPr/>
            </p:nvSpPr>
            <p:spPr>
              <a:xfrm>
                <a:off x="1806835" y="1722581"/>
                <a:ext cx="885964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  <p:sp>
            <p:nvSpPr>
              <p:cNvPr id="136" name="正方形/長方形 135"/>
              <p:cNvSpPr/>
              <p:nvPr/>
            </p:nvSpPr>
            <p:spPr>
              <a:xfrm>
                <a:off x="2545360" y="2326607"/>
                <a:ext cx="443968" cy="4636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altLang="ja-JP" sz="2000" i="1" kern="10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z</a:t>
                </a:r>
                <a:r>
                  <a:rPr lang="en-US" altLang="ja-JP" sz="2000" kern="100" baseline="3000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-1</a:t>
                </a:r>
                <a:endParaRPr lang="ja-JP" altLang="ja-JP" sz="2000" kern="100" baseline="30000"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193" name="正方形/長方形 192"/>
              <p:cNvSpPr/>
              <p:nvPr/>
            </p:nvSpPr>
            <p:spPr>
              <a:xfrm>
                <a:off x="2539332" y="3113188"/>
                <a:ext cx="443968" cy="4636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altLang="ja-JP" sz="2000" i="1" kern="10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z</a:t>
                </a:r>
                <a:r>
                  <a:rPr lang="en-US" altLang="ja-JP" sz="2000" kern="100" baseline="3000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-1</a:t>
                </a:r>
                <a:endParaRPr lang="ja-JP" altLang="ja-JP" sz="2000" kern="100" baseline="30000"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194" name="直線矢印コネクタ 193"/>
              <p:cNvCxnSpPr/>
              <p:nvPr/>
            </p:nvCxnSpPr>
            <p:spPr>
              <a:xfrm>
                <a:off x="2767344" y="4740978"/>
                <a:ext cx="0" cy="540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5" name="直線矢印コネクタ 194"/>
              <p:cNvCxnSpPr/>
              <p:nvPr/>
            </p:nvCxnSpPr>
            <p:spPr>
              <a:xfrm>
                <a:off x="3971098" y="4546900"/>
                <a:ext cx="1362" cy="720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6" name="直線矢印コネクタ 195"/>
              <p:cNvCxnSpPr/>
              <p:nvPr/>
            </p:nvCxnSpPr>
            <p:spPr>
              <a:xfrm>
                <a:off x="3573238" y="5265787"/>
                <a:ext cx="396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97" name="直線矢印コネクタ 196"/>
              <p:cNvCxnSpPr/>
              <p:nvPr/>
            </p:nvCxnSpPr>
            <p:spPr>
              <a:xfrm>
                <a:off x="2767344" y="3933258"/>
                <a:ext cx="0" cy="57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98" name="正方形/長方形 197"/>
              <p:cNvSpPr/>
              <p:nvPr/>
            </p:nvSpPr>
            <p:spPr>
              <a:xfrm>
                <a:off x="2539332" y="4652913"/>
                <a:ext cx="443968" cy="4636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altLang="ja-JP" sz="2000" i="1" kern="10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z</a:t>
                </a:r>
                <a:r>
                  <a:rPr lang="en-US" altLang="ja-JP" sz="2000" kern="100" baseline="3000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-1</a:t>
                </a:r>
                <a:endParaRPr lang="ja-JP" altLang="ja-JP" sz="2000" kern="100" baseline="30000"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199" name="グループ化 198"/>
              <p:cNvGrpSpPr/>
              <p:nvPr/>
            </p:nvGrpSpPr>
            <p:grpSpPr>
              <a:xfrm>
                <a:off x="2776556" y="4767748"/>
                <a:ext cx="791625" cy="761160"/>
                <a:chOff x="2776556" y="4767748"/>
                <a:chExt cx="791625" cy="761160"/>
              </a:xfrm>
            </p:grpSpPr>
            <p:cxnSp>
              <p:nvCxnSpPr>
                <p:cNvPr id="222" name="直線矢印コネクタ 221"/>
                <p:cNvCxnSpPr/>
                <p:nvPr/>
              </p:nvCxnSpPr>
              <p:spPr>
                <a:xfrm>
                  <a:off x="2776556" y="5292993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3" name="二等辺三角形 222"/>
                <p:cNvSpPr/>
                <p:nvPr/>
              </p:nvSpPr>
              <p:spPr>
                <a:xfrm rot="5400000">
                  <a:off x="3091186" y="5051914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224" name="正方形/長方形 223"/>
                <p:cNvSpPr/>
                <p:nvPr/>
              </p:nvSpPr>
              <p:spPr>
                <a:xfrm>
                  <a:off x="3136831" y="4767748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sz="2000" i="1" kern="1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b</a:t>
                  </a:r>
                  <a:r>
                    <a:rPr lang="en-US" sz="2000" i="1" kern="100" baseline="-250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Q</a:t>
                  </a:r>
                  <a:endParaRPr lang="ja-JP" sz="2000" kern="100" baseline="-250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200" name="グループ化 199"/>
              <p:cNvGrpSpPr/>
              <p:nvPr/>
            </p:nvGrpSpPr>
            <p:grpSpPr>
              <a:xfrm>
                <a:off x="2771321" y="2403212"/>
                <a:ext cx="791625" cy="761160"/>
                <a:chOff x="2786561" y="2403212"/>
                <a:chExt cx="791625" cy="761160"/>
              </a:xfrm>
            </p:grpSpPr>
            <p:cxnSp>
              <p:nvCxnSpPr>
                <p:cNvPr id="219" name="直線矢印コネクタ 218"/>
                <p:cNvCxnSpPr/>
                <p:nvPr/>
              </p:nvCxnSpPr>
              <p:spPr>
                <a:xfrm>
                  <a:off x="2786561" y="2928457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oval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20" name="二等辺三角形 219"/>
                <p:cNvSpPr/>
                <p:nvPr/>
              </p:nvSpPr>
              <p:spPr>
                <a:xfrm rot="5400000">
                  <a:off x="3101191" y="2687378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221" name="正方形/長方形 220"/>
                <p:cNvSpPr/>
                <p:nvPr/>
              </p:nvSpPr>
              <p:spPr>
                <a:xfrm>
                  <a:off x="3146836" y="2403212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sz="2000" i="1" kern="1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b</a:t>
                  </a:r>
                  <a:r>
                    <a:rPr lang="en-US" sz="2000" kern="100" baseline="-250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1</a:t>
                  </a:r>
                  <a:endParaRPr lang="ja-JP" sz="2000" kern="100" baseline="-250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201" name="グループ化 200"/>
              <p:cNvGrpSpPr/>
              <p:nvPr/>
            </p:nvGrpSpPr>
            <p:grpSpPr>
              <a:xfrm>
                <a:off x="2776556" y="1602992"/>
                <a:ext cx="791625" cy="761160"/>
                <a:chOff x="2776556" y="4767748"/>
                <a:chExt cx="791625" cy="761160"/>
              </a:xfrm>
            </p:grpSpPr>
            <p:cxnSp>
              <p:nvCxnSpPr>
                <p:cNvPr id="216" name="直線矢印コネクタ 215"/>
                <p:cNvCxnSpPr/>
                <p:nvPr/>
              </p:nvCxnSpPr>
              <p:spPr>
                <a:xfrm>
                  <a:off x="2776556" y="5292993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7" name="二等辺三角形 216"/>
                <p:cNvSpPr/>
                <p:nvPr/>
              </p:nvSpPr>
              <p:spPr>
                <a:xfrm rot="5400000">
                  <a:off x="3091186" y="5051914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218" name="正方形/長方形 217"/>
                <p:cNvSpPr/>
                <p:nvPr/>
              </p:nvSpPr>
              <p:spPr>
                <a:xfrm>
                  <a:off x="3136831" y="4767748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sz="2000" i="1" kern="1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b</a:t>
                  </a:r>
                  <a:r>
                    <a:rPr lang="en-US" sz="2000" kern="100" baseline="-250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0</a:t>
                  </a:r>
                  <a:endParaRPr lang="ja-JP" sz="2000" kern="100" baseline="-250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202" name="直線矢印コネクタ 201"/>
              <p:cNvCxnSpPr/>
              <p:nvPr/>
            </p:nvCxnSpPr>
            <p:spPr>
              <a:xfrm>
                <a:off x="2774197" y="4450218"/>
                <a:ext cx="0" cy="21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203" name="グループ化 202"/>
              <p:cNvGrpSpPr/>
              <p:nvPr/>
            </p:nvGrpSpPr>
            <p:grpSpPr>
              <a:xfrm>
                <a:off x="2773373" y="3300630"/>
                <a:ext cx="791625" cy="761160"/>
                <a:chOff x="2786561" y="2403212"/>
                <a:chExt cx="791625" cy="761160"/>
              </a:xfrm>
            </p:grpSpPr>
            <p:cxnSp>
              <p:nvCxnSpPr>
                <p:cNvPr id="213" name="直線矢印コネクタ 212"/>
                <p:cNvCxnSpPr/>
                <p:nvPr/>
              </p:nvCxnSpPr>
              <p:spPr>
                <a:xfrm>
                  <a:off x="2786561" y="2928457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oval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214" name="二等辺三角形 213"/>
                <p:cNvSpPr/>
                <p:nvPr/>
              </p:nvSpPr>
              <p:spPr>
                <a:xfrm rot="5400000">
                  <a:off x="3101191" y="2687378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215" name="正方形/長方形 214"/>
                <p:cNvSpPr/>
                <p:nvPr/>
              </p:nvSpPr>
              <p:spPr>
                <a:xfrm>
                  <a:off x="3146836" y="2403212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altLang="ja-JP" sz="2000" i="1" kern="10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b</a:t>
                  </a:r>
                  <a:r>
                    <a:rPr lang="en-US" altLang="ja-JP" sz="2000" kern="100" baseline="-25000" smtClean="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2</a:t>
                  </a:r>
                  <a:endParaRPr lang="ja-JP" sz="2000" kern="100" baseline="-250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204" name="直線矢印コネクタ 203"/>
              <p:cNvCxnSpPr/>
              <p:nvPr/>
            </p:nvCxnSpPr>
            <p:spPr>
              <a:xfrm>
                <a:off x="3971098" y="4102947"/>
                <a:ext cx="0" cy="57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05" name="直線矢印コネクタ 204"/>
              <p:cNvCxnSpPr>
                <a:stCxn id="206" idx="0"/>
                <a:endCxn id="208" idx="4"/>
              </p:cNvCxnSpPr>
              <p:nvPr/>
            </p:nvCxnSpPr>
            <p:spPr>
              <a:xfrm flipV="1">
                <a:off x="3969197" y="2384114"/>
                <a:ext cx="761" cy="29342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6" name="円/楕円 205"/>
              <p:cNvSpPr/>
              <p:nvPr/>
            </p:nvSpPr>
            <p:spPr>
              <a:xfrm>
                <a:off x="3747213" y="2677534"/>
                <a:ext cx="443968" cy="46365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ja-JP" sz="2400" b="1" kern="100">
                    <a:solidFill>
                      <a:srgbClr val="00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＋</a:t>
                </a: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07" name="直線矢印コネクタ 206"/>
              <p:cNvCxnSpPr/>
              <p:nvPr/>
            </p:nvCxnSpPr>
            <p:spPr>
              <a:xfrm>
                <a:off x="3566937" y="3802545"/>
                <a:ext cx="18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08" name="円/楕円 207"/>
              <p:cNvSpPr/>
              <p:nvPr/>
            </p:nvSpPr>
            <p:spPr>
              <a:xfrm>
                <a:off x="3747974" y="1920459"/>
                <a:ext cx="443968" cy="46365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ja-JP" sz="2400" b="1" kern="100">
                    <a:solidFill>
                      <a:srgbClr val="00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＋</a:t>
                </a: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209" name="円/楕円 208"/>
              <p:cNvSpPr/>
              <p:nvPr/>
            </p:nvSpPr>
            <p:spPr>
              <a:xfrm>
                <a:off x="3746955" y="3558671"/>
                <a:ext cx="443968" cy="46365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ja-JP" sz="2400" b="1" kern="100">
                    <a:solidFill>
                      <a:srgbClr val="00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＋</a:t>
                </a: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210" name="直線矢印コネクタ 209"/>
              <p:cNvCxnSpPr>
                <a:stCxn id="209" idx="0"/>
                <a:endCxn id="206" idx="4"/>
              </p:cNvCxnSpPr>
              <p:nvPr/>
            </p:nvCxnSpPr>
            <p:spPr>
              <a:xfrm flipV="1">
                <a:off x="3968939" y="3141189"/>
                <a:ext cx="258" cy="4174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11" name="直線矢印コネクタ 210"/>
              <p:cNvCxnSpPr>
                <a:endCxn id="209" idx="4"/>
              </p:cNvCxnSpPr>
              <p:nvPr/>
            </p:nvCxnSpPr>
            <p:spPr>
              <a:xfrm flipV="1">
                <a:off x="3968310" y="4022326"/>
                <a:ext cx="629" cy="21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12" name="テキスト ボックス 211"/>
              <p:cNvSpPr txBox="1"/>
              <p:nvPr/>
            </p:nvSpPr>
            <p:spPr>
              <a:xfrm>
                <a:off x="743416" y="1705710"/>
                <a:ext cx="10388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p:grpSp>
        <p:cxnSp>
          <p:nvCxnSpPr>
            <p:cNvPr id="91" name="直線矢印コネクタ 90"/>
            <p:cNvCxnSpPr/>
            <p:nvPr/>
          </p:nvCxnSpPr>
          <p:spPr>
            <a:xfrm flipH="1">
              <a:off x="3853253" y="3389266"/>
              <a:ext cx="180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2" name="直線矢印コネクタ 91"/>
            <p:cNvCxnSpPr/>
            <p:nvPr/>
          </p:nvCxnSpPr>
          <p:spPr>
            <a:xfrm>
              <a:off x="3635033" y="5050925"/>
              <a:ext cx="1362" cy="720000"/>
            </a:xfrm>
            <a:prstGeom prst="straightConnector1">
              <a:avLst/>
            </a:prstGeom>
            <a:ln>
              <a:solidFill>
                <a:schemeClr val="tx1"/>
              </a:solidFill>
              <a:headEnd type="triangl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3" name="直線矢印コネクタ 92"/>
            <p:cNvCxnSpPr/>
            <p:nvPr/>
          </p:nvCxnSpPr>
          <p:spPr>
            <a:xfrm>
              <a:off x="3647743" y="5768188"/>
              <a:ext cx="396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12" name="グループ化 111"/>
            <p:cNvGrpSpPr/>
            <p:nvPr/>
          </p:nvGrpSpPr>
          <p:grpSpPr>
            <a:xfrm flipH="1">
              <a:off x="4038324" y="5224478"/>
              <a:ext cx="791625" cy="791640"/>
              <a:chOff x="2776556" y="4737268"/>
              <a:chExt cx="791625" cy="791640"/>
            </a:xfrm>
          </p:grpSpPr>
          <p:cxnSp>
            <p:nvCxnSpPr>
              <p:cNvPr id="130" name="直線矢印コネクタ 129"/>
              <p:cNvCxnSpPr/>
              <p:nvPr/>
            </p:nvCxnSpPr>
            <p:spPr>
              <a:xfrm>
                <a:off x="2776556" y="5292993"/>
                <a:ext cx="36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31" name="二等辺三角形 130"/>
              <p:cNvSpPr/>
              <p:nvPr/>
            </p:nvSpPr>
            <p:spPr>
              <a:xfrm rot="5400000">
                <a:off x="3091186" y="5051914"/>
                <a:ext cx="510021" cy="443968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2000"/>
              </a:p>
            </p:txBody>
          </p:sp>
          <p:sp>
            <p:nvSpPr>
              <p:cNvPr id="132" name="正方形/長方形 131"/>
              <p:cNvSpPr/>
              <p:nvPr/>
            </p:nvSpPr>
            <p:spPr>
              <a:xfrm>
                <a:off x="3136831" y="4737268"/>
                <a:ext cx="395463" cy="384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a</a:t>
                </a:r>
                <a:r>
                  <a:rPr lang="en-US" sz="2000" i="1" kern="100" baseline="-250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Q</a:t>
                </a:r>
              </a:p>
            </p:txBody>
          </p:sp>
        </p:grpSp>
        <p:grpSp>
          <p:nvGrpSpPr>
            <p:cNvPr id="114" name="グループ化 113"/>
            <p:cNvGrpSpPr/>
            <p:nvPr/>
          </p:nvGrpSpPr>
          <p:grpSpPr>
            <a:xfrm flipH="1">
              <a:off x="4033089" y="2890422"/>
              <a:ext cx="791625" cy="761160"/>
              <a:chOff x="2786561" y="2403212"/>
              <a:chExt cx="791625" cy="761160"/>
            </a:xfrm>
          </p:grpSpPr>
          <p:cxnSp>
            <p:nvCxnSpPr>
              <p:cNvPr id="127" name="直線矢印コネクタ 126"/>
              <p:cNvCxnSpPr/>
              <p:nvPr/>
            </p:nvCxnSpPr>
            <p:spPr>
              <a:xfrm>
                <a:off x="2786561" y="2928457"/>
                <a:ext cx="36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8" name="二等辺三角形 127"/>
              <p:cNvSpPr/>
              <p:nvPr/>
            </p:nvSpPr>
            <p:spPr>
              <a:xfrm rot="5400000">
                <a:off x="3101191" y="2687378"/>
                <a:ext cx="510021" cy="443968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2000"/>
              </a:p>
            </p:txBody>
          </p:sp>
          <p:sp>
            <p:nvSpPr>
              <p:cNvPr id="129" name="正方形/長方形 128"/>
              <p:cNvSpPr/>
              <p:nvPr/>
            </p:nvSpPr>
            <p:spPr>
              <a:xfrm>
                <a:off x="3146836" y="2403212"/>
                <a:ext cx="395463" cy="384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a</a:t>
                </a:r>
                <a:r>
                  <a:rPr lang="en-US" sz="2000" kern="100" baseline="-250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1</a:t>
                </a:r>
                <a:endParaRPr lang="ja-JP" sz="2000" kern="100" baseline="-250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p:grpSp>
        <p:grpSp>
          <p:nvGrpSpPr>
            <p:cNvPr id="115" name="グループ化 114"/>
            <p:cNvGrpSpPr/>
            <p:nvPr/>
          </p:nvGrpSpPr>
          <p:grpSpPr>
            <a:xfrm flipH="1">
              <a:off x="4035141" y="3787840"/>
              <a:ext cx="791625" cy="761160"/>
              <a:chOff x="2786561" y="2403212"/>
              <a:chExt cx="791625" cy="761160"/>
            </a:xfrm>
          </p:grpSpPr>
          <p:cxnSp>
            <p:nvCxnSpPr>
              <p:cNvPr id="124" name="直線矢印コネクタ 123"/>
              <p:cNvCxnSpPr/>
              <p:nvPr/>
            </p:nvCxnSpPr>
            <p:spPr>
              <a:xfrm>
                <a:off x="2786561" y="2928457"/>
                <a:ext cx="36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125" name="二等辺三角形 124"/>
              <p:cNvSpPr/>
              <p:nvPr/>
            </p:nvSpPr>
            <p:spPr>
              <a:xfrm rot="5400000">
                <a:off x="3101191" y="2687378"/>
                <a:ext cx="510021" cy="443968"/>
              </a:xfrm>
              <a:prstGeom prst="triangl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 sz="2000"/>
              </a:p>
            </p:txBody>
          </p:sp>
          <p:sp>
            <p:nvSpPr>
              <p:cNvPr id="126" name="正方形/長方形 125"/>
              <p:cNvSpPr/>
              <p:nvPr/>
            </p:nvSpPr>
            <p:spPr>
              <a:xfrm>
                <a:off x="3146836" y="2403212"/>
                <a:ext cx="395463" cy="384273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altLang="ja-JP" sz="2000" i="1" kern="10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a</a:t>
                </a:r>
                <a:r>
                  <a:rPr lang="en-US" altLang="ja-JP" sz="2000" kern="100" baseline="-25000" smtClean="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2</a:t>
                </a:r>
                <a:endParaRPr lang="ja-JP" sz="2000" kern="100" baseline="-250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</p:grpSp>
        <p:cxnSp>
          <p:nvCxnSpPr>
            <p:cNvPr id="116" name="直線矢印コネクタ 115"/>
            <p:cNvCxnSpPr/>
            <p:nvPr/>
          </p:nvCxnSpPr>
          <p:spPr>
            <a:xfrm>
              <a:off x="3635033" y="4575976"/>
              <a:ext cx="0" cy="576000"/>
            </a:xfrm>
            <a:prstGeom prst="straightConnector1">
              <a:avLst/>
            </a:prstGeom>
            <a:ln>
              <a:solidFill>
                <a:schemeClr val="tx1"/>
              </a:solidFill>
              <a:prstDash val="dash"/>
              <a:headEnd type="none"/>
              <a:tailEnd type="non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7" name="直線矢印コネクタ 116"/>
            <p:cNvCxnSpPr>
              <a:stCxn id="118" idx="0"/>
              <a:endCxn id="120" idx="4"/>
            </p:cNvCxnSpPr>
            <p:nvPr/>
          </p:nvCxnSpPr>
          <p:spPr>
            <a:xfrm flipV="1">
              <a:off x="3633132" y="2857143"/>
              <a:ext cx="761" cy="29342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8" name="円/楕円 117"/>
            <p:cNvSpPr/>
            <p:nvPr/>
          </p:nvSpPr>
          <p:spPr>
            <a:xfrm>
              <a:off x="3411148" y="3150563"/>
              <a:ext cx="443968" cy="4636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24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24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119" name="直線矢印コネクタ 118"/>
            <p:cNvCxnSpPr/>
            <p:nvPr/>
          </p:nvCxnSpPr>
          <p:spPr>
            <a:xfrm flipH="1">
              <a:off x="3853253" y="4288426"/>
              <a:ext cx="180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20" name="円/楕円 119"/>
            <p:cNvSpPr/>
            <p:nvPr/>
          </p:nvSpPr>
          <p:spPr>
            <a:xfrm>
              <a:off x="3411909" y="2393488"/>
              <a:ext cx="443968" cy="4636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24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24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sp>
          <p:nvSpPr>
            <p:cNvPr id="121" name="円/楕円 120"/>
            <p:cNvSpPr/>
            <p:nvPr/>
          </p:nvSpPr>
          <p:spPr>
            <a:xfrm>
              <a:off x="3410890" y="4031700"/>
              <a:ext cx="443968" cy="463655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="horz" wrap="square" lIns="0" tIns="108000" rIns="0" bIns="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just">
                <a:lnSpc>
                  <a:spcPts val="1600"/>
                </a:lnSpc>
                <a:spcAft>
                  <a:spcPts val="0"/>
                </a:spcAft>
              </a:pPr>
              <a:r>
                <a:rPr lang="ja-JP" sz="2400" b="1" kern="100">
                  <a:solidFill>
                    <a:srgbClr val="000000"/>
                  </a:solidFill>
                  <a:effectLst/>
                  <a:ea typeface="ＭＳ Ｐゴシック" panose="020B0600070205080204" pitchFamily="50" charset="-128"/>
                  <a:cs typeface="Times New Roman" panose="02020603050405020304" pitchFamily="18" charset="0"/>
                </a:rPr>
                <a:t>＋</a:t>
              </a:r>
              <a:endParaRPr lang="ja-JP" sz="2400" kern="100">
                <a:effectLst/>
                <a:ea typeface="ＭＳ 明朝" panose="02020609040205080304" pitchFamily="17" charset="-128"/>
                <a:cs typeface="Times New Roman" panose="02020603050405020304" pitchFamily="18" charset="0"/>
              </a:endParaRPr>
            </a:p>
          </p:txBody>
        </p:sp>
        <p:cxnSp>
          <p:nvCxnSpPr>
            <p:cNvPr id="122" name="直線矢印コネクタ 121"/>
            <p:cNvCxnSpPr>
              <a:stCxn id="121" idx="0"/>
              <a:endCxn id="118" idx="4"/>
            </p:cNvCxnSpPr>
            <p:nvPr/>
          </p:nvCxnSpPr>
          <p:spPr>
            <a:xfrm flipV="1">
              <a:off x="3632874" y="3614218"/>
              <a:ext cx="258" cy="417482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3" name="直線矢印コネクタ 122"/>
            <p:cNvCxnSpPr>
              <a:endCxn id="121" idx="4"/>
            </p:cNvCxnSpPr>
            <p:nvPr/>
          </p:nvCxnSpPr>
          <p:spPr>
            <a:xfrm flipV="1">
              <a:off x="3632245" y="4495355"/>
              <a:ext cx="629" cy="216000"/>
            </a:xfrm>
            <a:prstGeom prst="straightConnector1">
              <a:avLst/>
            </a:prstGeom>
            <a:ln>
              <a:solidFill>
                <a:schemeClr val="tx1"/>
              </a:solidFill>
              <a:headEnd type="none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847249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-29496"/>
            <a:ext cx="7704667" cy="1981200"/>
          </a:xfrm>
        </p:spPr>
        <p:txBody>
          <a:bodyPr>
            <a:normAutofit/>
          </a:bodyPr>
          <a:lstStyle/>
          <a:p>
            <a:pPr algn="r"/>
            <a:r>
              <a:rPr lang="ja-JP" altLang="en-US" sz="3200" smtClean="0"/>
              <a:t>零点のある</a:t>
            </a:r>
            <a:r>
              <a:rPr lang="en-US" altLang="ja-JP" sz="3200" smtClean="0"/>
              <a:t>IIR</a:t>
            </a:r>
            <a:r>
              <a:rPr lang="ja-JP" altLang="en-US" sz="3200" smtClean="0"/>
              <a:t>フィルタ（復習を兼ねて）</a:t>
            </a:r>
            <a:r>
              <a:rPr lang="en-US" altLang="ja-JP" sz="1800" smtClean="0"/>
              <a:t/>
            </a:r>
            <a:br>
              <a:rPr lang="en-US" altLang="ja-JP" sz="1800" smtClean="0"/>
            </a:br>
            <a:r>
              <a:rPr lang="ja-JP" altLang="en-US" sz="2800" smtClean="0"/>
              <a:t>伝達関数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914401" y="3972643"/>
            <a:ext cx="822959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分母・分子は実係数多項式であるため，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分母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，分子 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0</a:t>
            </a:r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と置いたときの根が複素数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 j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のとき共役複素数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( 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ー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b j</a:t>
            </a:r>
            <a:r>
              <a:rPr lang="en-US" altLang="ja-JP" sz="2400">
                <a:latin typeface="Times New Roman" panose="02020603050405020304" pitchFamily="18" charset="0"/>
                <a:cs typeface="Times New Roman" panose="02020603050405020304" pitchFamily="18" charset="0"/>
              </a:rPr>
              <a:t> 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は共に根となる。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847383"/>
              </p:ext>
            </p:extLst>
          </p:nvPr>
        </p:nvGraphicFramePr>
        <p:xfrm>
          <a:off x="3048000" y="1755775"/>
          <a:ext cx="3013075" cy="1892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184" name="数式" r:id="rId3" imgW="1371600" imgH="863280" progId="Equation.3">
                  <p:embed/>
                </p:oleObj>
              </mc:Choice>
              <mc:Fallback>
                <p:oleObj name="数式" r:id="rId3" imgW="137160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0" y="1755775"/>
                        <a:ext cx="3013075" cy="18923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014815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5400000">
            <a:off x="2528887" y="2907506"/>
            <a:ext cx="3876675" cy="3895725"/>
          </a:xfrm>
          <a:prstGeom prst="rect">
            <a:avLst/>
          </a:prstGeom>
        </p:spPr>
      </p:pic>
      <p:cxnSp>
        <p:nvCxnSpPr>
          <p:cNvPr id="21" name="直線コネクタ 20"/>
          <p:cNvCxnSpPr/>
          <p:nvPr/>
        </p:nvCxnSpPr>
        <p:spPr>
          <a:xfrm flipH="1" flipV="1">
            <a:off x="2118807" y="4891088"/>
            <a:ext cx="4608000" cy="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直線コネクタ 21"/>
          <p:cNvCxnSpPr/>
          <p:nvPr/>
        </p:nvCxnSpPr>
        <p:spPr>
          <a:xfrm rot="16200000" flipH="1" flipV="1">
            <a:off x="2167971" y="4984496"/>
            <a:ext cx="4608000" cy="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円/楕円 4"/>
          <p:cNvSpPr/>
          <p:nvPr/>
        </p:nvSpPr>
        <p:spPr>
          <a:xfrm>
            <a:off x="3152775" y="3568841"/>
            <a:ext cx="2631849" cy="2614998"/>
          </a:xfrm>
          <a:prstGeom prst="ellipse">
            <a:avLst/>
          </a:prstGeom>
          <a:noFill/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円/楕円 5"/>
          <p:cNvSpPr/>
          <p:nvPr/>
        </p:nvSpPr>
        <p:spPr>
          <a:xfrm>
            <a:off x="5156558" y="4076618"/>
            <a:ext cx="66675" cy="7143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5186056" y="5587682"/>
            <a:ext cx="66675" cy="71438"/>
          </a:xfrm>
          <a:prstGeom prst="ellipse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-29496"/>
            <a:ext cx="7704667" cy="777660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複素平面で見る伝達関数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61153" y="776001"/>
            <a:ext cx="8082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①極の部分が鋭いピークになるので対数値で色マップ表示している。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②下図は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ja-JP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 H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の絶対値（振幅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特性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）の対数値である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直線コネクタ 11"/>
          <p:cNvCxnSpPr/>
          <p:nvPr/>
        </p:nvCxnSpPr>
        <p:spPr>
          <a:xfrm flipH="1">
            <a:off x="1597220" y="3591908"/>
            <a:ext cx="0" cy="2628000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 flipH="1">
            <a:off x="1591492" y="3581400"/>
            <a:ext cx="2808000" cy="0"/>
          </a:xfrm>
          <a:prstGeom prst="line">
            <a:avLst/>
          </a:prstGeom>
          <a:ln w="28575">
            <a:solidFill>
              <a:srgbClr val="0000FF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 flipH="1">
            <a:off x="1574439" y="6223844"/>
            <a:ext cx="2808000" cy="0"/>
          </a:xfrm>
          <a:prstGeom prst="line">
            <a:avLst/>
          </a:prstGeom>
          <a:ln w="28575">
            <a:solidFill>
              <a:srgbClr val="0000FF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コネクタ 18"/>
          <p:cNvCxnSpPr>
            <a:endCxn id="10" idx="3"/>
          </p:cNvCxnSpPr>
          <p:nvPr/>
        </p:nvCxnSpPr>
        <p:spPr>
          <a:xfrm flipH="1" flipV="1">
            <a:off x="1952394" y="4891088"/>
            <a:ext cx="1188000" cy="0"/>
          </a:xfrm>
          <a:prstGeom prst="line">
            <a:avLst/>
          </a:prstGeom>
          <a:ln w="28575">
            <a:solidFill>
              <a:srgbClr val="0000FF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テキスト ボックス 9"/>
          <p:cNvSpPr txBox="1"/>
          <p:nvPr/>
        </p:nvSpPr>
        <p:spPr>
          <a:xfrm>
            <a:off x="1273969" y="4706422"/>
            <a:ext cx="678425" cy="369332"/>
          </a:xfrm>
          <a:prstGeom prst="rect">
            <a:avLst/>
          </a:prstGeom>
          <a:solidFill>
            <a:srgbClr val="FFFF00"/>
          </a:solidFill>
          <a:ln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mtClean="0">
                <a:solidFill>
                  <a:srgbClr val="0000FF"/>
                </a:solidFill>
              </a:rPr>
              <a:t>零点</a:t>
            </a:r>
            <a:endParaRPr kumimoji="1" lang="ja-JP" altLang="en-US">
              <a:solidFill>
                <a:srgbClr val="0000FF"/>
              </a:solidFill>
            </a:endParaRPr>
          </a:p>
        </p:txBody>
      </p:sp>
      <p:cxnSp>
        <p:nvCxnSpPr>
          <p:cNvPr id="23" name="直線コネクタ 22"/>
          <p:cNvCxnSpPr/>
          <p:nvPr/>
        </p:nvCxnSpPr>
        <p:spPr>
          <a:xfrm flipH="1">
            <a:off x="8135666" y="4106119"/>
            <a:ext cx="0" cy="15480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直線コネクタ 23"/>
          <p:cNvCxnSpPr/>
          <p:nvPr/>
        </p:nvCxnSpPr>
        <p:spPr>
          <a:xfrm flipV="1">
            <a:off x="5265906" y="4114339"/>
            <a:ext cx="2880000" cy="0"/>
          </a:xfrm>
          <a:prstGeom prst="line">
            <a:avLst/>
          </a:pr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直線コネクタ 24"/>
          <p:cNvCxnSpPr/>
          <p:nvPr/>
        </p:nvCxnSpPr>
        <p:spPr>
          <a:xfrm flipV="1">
            <a:off x="5265906" y="5653088"/>
            <a:ext cx="2880000" cy="0"/>
          </a:xfrm>
          <a:prstGeom prst="line">
            <a:avLst/>
          </a:prstGeom>
          <a:ln w="28575">
            <a:solidFill>
              <a:srgbClr val="FF0000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テキスト ボックス 25"/>
          <p:cNvSpPr txBox="1"/>
          <p:nvPr/>
        </p:nvSpPr>
        <p:spPr>
          <a:xfrm>
            <a:off x="7786983" y="4670703"/>
            <a:ext cx="678425" cy="369332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mtClean="0">
                <a:solidFill>
                  <a:srgbClr val="FF0000"/>
                </a:solidFill>
              </a:rPr>
              <a:t>極</a:t>
            </a:r>
            <a:endParaRPr kumimoji="1" lang="ja-JP" altLang="en-US">
              <a:solidFill>
                <a:srgbClr val="FF0000"/>
              </a:solidFill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474917" y="3716663"/>
            <a:ext cx="2161977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mtClean="0"/>
              <a:t>共役複素数の関係</a:t>
            </a:r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6729751" y="4727393"/>
            <a:ext cx="7041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mtClean="0"/>
              <a:t>実軸</a:t>
            </a:r>
            <a:endParaRPr kumimoji="1" lang="ja-JP" altLang="en-US"/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4484257" y="2610882"/>
            <a:ext cx="7041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mtClean="0"/>
              <a:t>虚軸</a:t>
            </a:r>
            <a:endParaRPr kumimoji="1" lang="ja-JP" altLang="en-US"/>
          </a:p>
        </p:txBody>
      </p:sp>
      <p:graphicFrame>
        <p:nvGraphicFramePr>
          <p:cNvPr id="31" name="オブジェクト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01476078"/>
              </p:ext>
            </p:extLst>
          </p:nvPr>
        </p:nvGraphicFramePr>
        <p:xfrm>
          <a:off x="2559050" y="1681163"/>
          <a:ext cx="3995738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06" name="数式" r:id="rId4" imgW="2311200" imgH="431640" progId="Equation.3">
                  <p:embed/>
                </p:oleObj>
              </mc:Choice>
              <mc:Fallback>
                <p:oleObj name="数式" r:id="rId4" imgW="2311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9050" y="1681163"/>
                        <a:ext cx="3995738" cy="7445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" name="テキスト ボックス 31"/>
          <p:cNvSpPr txBox="1"/>
          <p:nvPr/>
        </p:nvSpPr>
        <p:spPr>
          <a:xfrm>
            <a:off x="5694525" y="4855369"/>
            <a:ext cx="378271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endParaRPr kumimoji="1" lang="ja-JP" altLang="en-US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727689" y="4903648"/>
            <a:ext cx="7055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</a:t>
            </a:r>
            <a:r>
              <a:rPr lang="ja-JP" altLang="en-US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１</a:t>
            </a:r>
            <a:endParaRPr kumimoji="1" lang="ja-JP" altLang="en-US" b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4468699" y="6195506"/>
            <a:ext cx="7055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b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-</a:t>
            </a:r>
            <a:r>
              <a:rPr lang="en-US" altLang="ja-JP" b="1" i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</a:t>
            </a:r>
            <a:endParaRPr kumimoji="1" lang="ja-JP" altLang="en-US" b="1" i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4556546" y="3223935"/>
            <a:ext cx="705556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b="1" i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j</a:t>
            </a:r>
            <a:endParaRPr kumimoji="1" lang="ja-JP" altLang="en-US" b="1" i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927845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3" name="グループ化 52"/>
          <p:cNvGrpSpPr/>
          <p:nvPr/>
        </p:nvGrpSpPr>
        <p:grpSpPr>
          <a:xfrm>
            <a:off x="2463172" y="2286965"/>
            <a:ext cx="6485200" cy="4431553"/>
            <a:chOff x="2946484" y="2485734"/>
            <a:chExt cx="6485200" cy="4431553"/>
          </a:xfrm>
        </p:grpSpPr>
        <p:pic>
          <p:nvPicPr>
            <p:cNvPr id="13" name="図 1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946484" y="2485734"/>
              <a:ext cx="6485200" cy="4431553"/>
            </a:xfrm>
            <a:prstGeom prst="rect">
              <a:avLst/>
            </a:prstGeom>
          </p:spPr>
        </p:pic>
        <p:cxnSp>
          <p:nvCxnSpPr>
            <p:cNvPr id="37" name="直線コネクタ 36"/>
            <p:cNvCxnSpPr>
              <a:endCxn id="36" idx="1"/>
            </p:cNvCxnSpPr>
            <p:nvPr/>
          </p:nvCxnSpPr>
          <p:spPr>
            <a:xfrm flipV="1">
              <a:off x="6322272" y="2820035"/>
              <a:ext cx="1343913" cy="3063"/>
            </a:xfrm>
            <a:prstGeom prst="line">
              <a:avLst/>
            </a:prstGeom>
            <a:ln w="28575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>
              <a:endCxn id="36" idx="2"/>
            </p:cNvCxnSpPr>
            <p:nvPr/>
          </p:nvCxnSpPr>
          <p:spPr>
            <a:xfrm flipV="1">
              <a:off x="7144719" y="3020090"/>
              <a:ext cx="888414" cy="300212"/>
            </a:xfrm>
            <a:prstGeom prst="line">
              <a:avLst/>
            </a:prstGeom>
            <a:ln w="28575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6" name="テキスト ボックス 35"/>
            <p:cNvSpPr txBox="1"/>
            <p:nvPr/>
          </p:nvSpPr>
          <p:spPr>
            <a:xfrm>
              <a:off x="7666185" y="2619980"/>
              <a:ext cx="733896" cy="40011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smtClean="0">
                  <a:solidFill>
                    <a:srgbClr val="FF0000"/>
                  </a:solidFill>
                </a:rPr>
                <a:t>極</a:t>
              </a:r>
              <a:endParaRPr kumimoji="1" lang="ja-JP" altLang="en-US" sz="2000">
                <a:solidFill>
                  <a:srgbClr val="FF0000"/>
                </a:solidFill>
              </a:endParaRPr>
            </a:p>
          </p:txBody>
        </p:sp>
        <p:cxnSp>
          <p:nvCxnSpPr>
            <p:cNvPr id="39" name="直線コネクタ 38"/>
            <p:cNvCxnSpPr>
              <a:endCxn id="40" idx="2"/>
            </p:cNvCxnSpPr>
            <p:nvPr/>
          </p:nvCxnSpPr>
          <p:spPr>
            <a:xfrm flipV="1">
              <a:off x="5154195" y="3273808"/>
              <a:ext cx="0" cy="1768714"/>
            </a:xfrm>
            <a:prstGeom prst="line">
              <a:avLst/>
            </a:prstGeom>
            <a:ln w="28575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テキスト ボックス 39"/>
            <p:cNvSpPr txBox="1"/>
            <p:nvPr/>
          </p:nvSpPr>
          <p:spPr>
            <a:xfrm>
              <a:off x="4771393" y="2873698"/>
              <a:ext cx="792000" cy="400110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smtClean="0">
                  <a:solidFill>
                    <a:srgbClr val="0000FF"/>
                  </a:solidFill>
                </a:rPr>
                <a:t>零点</a:t>
              </a:r>
              <a:endParaRPr kumimoji="1" lang="ja-JP" altLang="en-US" sz="2000">
                <a:solidFill>
                  <a:srgbClr val="0000FF"/>
                </a:solidFill>
              </a:endParaRPr>
            </a:p>
          </p:txBody>
        </p:sp>
        <p:cxnSp>
          <p:nvCxnSpPr>
            <p:cNvPr id="45" name="直線コネクタ 44"/>
            <p:cNvCxnSpPr/>
            <p:nvPr/>
          </p:nvCxnSpPr>
          <p:spPr>
            <a:xfrm flipH="1" flipV="1">
              <a:off x="5167393" y="3289307"/>
              <a:ext cx="1574370" cy="3142490"/>
            </a:xfrm>
            <a:prstGeom prst="line">
              <a:avLst/>
            </a:prstGeom>
            <a:ln w="28575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直線コネクタ 47"/>
            <p:cNvCxnSpPr>
              <a:endCxn id="40" idx="2"/>
            </p:cNvCxnSpPr>
            <p:nvPr/>
          </p:nvCxnSpPr>
          <p:spPr>
            <a:xfrm flipV="1">
              <a:off x="4799170" y="3273808"/>
              <a:ext cx="368223" cy="3281975"/>
            </a:xfrm>
            <a:prstGeom prst="line">
              <a:avLst/>
            </a:prstGeom>
            <a:ln w="28575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-29496"/>
            <a:ext cx="7704667" cy="777660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色マップより鳥瞰図が見やすいかも・・・</a:t>
            </a:r>
            <a:endParaRPr kumimoji="1" lang="ja-JP" altLang="en-US" sz="2800"/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61153" y="776001"/>
            <a:ext cx="8082847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①極の部分が鋭いピークになるので対数値で鳥瞰図表示している。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②下図は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の絶対値（振幅特性）の対数値で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ある。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オブジェクト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2054203"/>
              </p:ext>
            </p:extLst>
          </p:nvPr>
        </p:nvGraphicFramePr>
        <p:xfrm>
          <a:off x="2559050" y="1681163"/>
          <a:ext cx="3995738" cy="7445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230" name="数式" r:id="rId4" imgW="2311200" imgH="431640" progId="Equation.3">
                  <p:embed/>
                </p:oleObj>
              </mc:Choice>
              <mc:Fallback>
                <p:oleObj name="数式" r:id="rId4" imgW="2311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559050" y="1681163"/>
                        <a:ext cx="3995738" cy="7445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7" name="グループ化 6"/>
          <p:cNvGrpSpPr/>
          <p:nvPr/>
        </p:nvGrpSpPr>
        <p:grpSpPr>
          <a:xfrm>
            <a:off x="496959" y="2447235"/>
            <a:ext cx="3654107" cy="2244548"/>
            <a:chOff x="806160" y="2610882"/>
            <a:chExt cx="7830734" cy="4677614"/>
          </a:xfrm>
        </p:grpSpPr>
        <p:pic>
          <p:nvPicPr>
            <p:cNvPr id="4" name="図 3"/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 rot="5400000">
              <a:off x="2497393" y="2958047"/>
              <a:ext cx="3876674" cy="3895726"/>
            </a:xfrm>
            <a:prstGeom prst="rect">
              <a:avLst/>
            </a:prstGeom>
          </p:spPr>
        </p:pic>
        <p:cxnSp>
          <p:nvCxnSpPr>
            <p:cNvPr id="21" name="直線コネクタ 20"/>
            <p:cNvCxnSpPr/>
            <p:nvPr/>
          </p:nvCxnSpPr>
          <p:spPr>
            <a:xfrm flipH="1" flipV="1">
              <a:off x="2118807" y="4891088"/>
              <a:ext cx="4608000" cy="0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rot="16200000" flipH="1" flipV="1">
              <a:off x="2167971" y="4984496"/>
              <a:ext cx="4608000" cy="0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" name="円/楕円 4"/>
            <p:cNvSpPr/>
            <p:nvPr/>
          </p:nvSpPr>
          <p:spPr>
            <a:xfrm>
              <a:off x="3152775" y="3568841"/>
              <a:ext cx="2631849" cy="2614998"/>
            </a:xfrm>
            <a:prstGeom prst="ellipse">
              <a:avLst/>
            </a:prstGeom>
            <a:noFill/>
            <a:ln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6" name="円/楕円 5"/>
            <p:cNvSpPr/>
            <p:nvPr/>
          </p:nvSpPr>
          <p:spPr>
            <a:xfrm>
              <a:off x="5156558" y="4076618"/>
              <a:ext cx="66675" cy="71438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sp>
          <p:nvSpPr>
            <p:cNvPr id="9" name="円/楕円 8"/>
            <p:cNvSpPr/>
            <p:nvPr/>
          </p:nvSpPr>
          <p:spPr>
            <a:xfrm>
              <a:off x="5186056" y="5587682"/>
              <a:ext cx="66675" cy="71438"/>
            </a:xfrm>
            <a:prstGeom prst="ellipse">
              <a:avLst/>
            </a:prstGeom>
            <a:solidFill>
              <a:srgbClr val="FFFF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sz="800"/>
            </a:p>
          </p:txBody>
        </p:sp>
        <p:cxnSp>
          <p:nvCxnSpPr>
            <p:cNvPr id="12" name="直線コネクタ 11"/>
            <p:cNvCxnSpPr/>
            <p:nvPr/>
          </p:nvCxnSpPr>
          <p:spPr>
            <a:xfrm flipH="1">
              <a:off x="1597220" y="3591908"/>
              <a:ext cx="0" cy="2628000"/>
            </a:xfrm>
            <a:prstGeom prst="line">
              <a:avLst/>
            </a:prstGeom>
            <a:ln w="28575">
              <a:solidFill>
                <a:srgbClr val="0000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直線コネクタ 14"/>
            <p:cNvCxnSpPr/>
            <p:nvPr/>
          </p:nvCxnSpPr>
          <p:spPr>
            <a:xfrm flipH="1">
              <a:off x="1591492" y="3581400"/>
              <a:ext cx="2808000" cy="0"/>
            </a:xfrm>
            <a:prstGeom prst="line">
              <a:avLst/>
            </a:prstGeom>
            <a:ln w="28575">
              <a:solidFill>
                <a:srgbClr val="0000FF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直線コネクタ 17"/>
            <p:cNvCxnSpPr/>
            <p:nvPr/>
          </p:nvCxnSpPr>
          <p:spPr>
            <a:xfrm flipH="1">
              <a:off x="1574439" y="6223844"/>
              <a:ext cx="2808000" cy="0"/>
            </a:xfrm>
            <a:prstGeom prst="line">
              <a:avLst/>
            </a:prstGeom>
            <a:ln w="28575">
              <a:solidFill>
                <a:srgbClr val="0000FF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コネクタ 18"/>
            <p:cNvCxnSpPr>
              <a:endCxn id="10" idx="3"/>
            </p:cNvCxnSpPr>
            <p:nvPr/>
          </p:nvCxnSpPr>
          <p:spPr>
            <a:xfrm flipH="1">
              <a:off x="1952397" y="4891087"/>
              <a:ext cx="1187999" cy="39827"/>
            </a:xfrm>
            <a:prstGeom prst="line">
              <a:avLst/>
            </a:prstGeom>
            <a:ln w="28575">
              <a:solidFill>
                <a:srgbClr val="0000FF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テキスト ボックス 9"/>
            <p:cNvSpPr txBox="1"/>
            <p:nvPr/>
          </p:nvSpPr>
          <p:spPr>
            <a:xfrm>
              <a:off x="806160" y="4706423"/>
              <a:ext cx="1146237" cy="44898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0000FF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800" smtClean="0">
                  <a:solidFill>
                    <a:srgbClr val="0000FF"/>
                  </a:solidFill>
                </a:rPr>
                <a:t>零点</a:t>
              </a:r>
              <a:endParaRPr kumimoji="1" lang="ja-JP" altLang="en-US" sz="800">
                <a:solidFill>
                  <a:srgbClr val="0000FF"/>
                </a:solidFill>
              </a:endParaRPr>
            </a:p>
          </p:txBody>
        </p:sp>
        <p:cxnSp>
          <p:nvCxnSpPr>
            <p:cNvPr id="23" name="直線コネクタ 22"/>
            <p:cNvCxnSpPr/>
            <p:nvPr/>
          </p:nvCxnSpPr>
          <p:spPr>
            <a:xfrm flipH="1">
              <a:off x="8135666" y="4106119"/>
              <a:ext cx="0" cy="1548000"/>
            </a:xfrm>
            <a:prstGeom prst="line">
              <a:avLst/>
            </a:prstGeom>
            <a:ln w="28575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直線コネクタ 23"/>
            <p:cNvCxnSpPr/>
            <p:nvPr/>
          </p:nvCxnSpPr>
          <p:spPr>
            <a:xfrm flipV="1">
              <a:off x="5265906" y="4114339"/>
              <a:ext cx="2880000" cy="0"/>
            </a:xfrm>
            <a:prstGeom prst="line">
              <a:avLst/>
            </a:prstGeom>
            <a:ln w="28575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コネクタ 24"/>
            <p:cNvCxnSpPr/>
            <p:nvPr/>
          </p:nvCxnSpPr>
          <p:spPr>
            <a:xfrm flipV="1">
              <a:off x="5265906" y="5653088"/>
              <a:ext cx="2880000" cy="0"/>
            </a:xfrm>
            <a:prstGeom prst="line">
              <a:avLst/>
            </a:prstGeom>
            <a:ln w="28575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テキスト ボックス 25"/>
            <p:cNvSpPr txBox="1"/>
            <p:nvPr/>
          </p:nvSpPr>
          <p:spPr>
            <a:xfrm>
              <a:off x="7786983" y="4670703"/>
              <a:ext cx="678425" cy="448983"/>
            </a:xfrm>
            <a:prstGeom prst="rect">
              <a:avLst/>
            </a:prstGeom>
            <a:solidFill>
              <a:srgbClr val="FFFF00"/>
            </a:solidFill>
            <a:ln>
              <a:solidFill>
                <a:srgbClr val="FF0000"/>
              </a:solidFill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800" smtClean="0">
                  <a:solidFill>
                    <a:srgbClr val="FF0000"/>
                  </a:solidFill>
                </a:rPr>
                <a:t>極</a:t>
              </a:r>
              <a:endParaRPr kumimoji="1" lang="ja-JP" altLang="en-US" sz="800">
                <a:solidFill>
                  <a:srgbClr val="FF0000"/>
                </a:solidFill>
              </a:endParaRPr>
            </a:p>
          </p:txBody>
        </p:sp>
        <p:sp>
          <p:nvSpPr>
            <p:cNvPr id="27" name="テキスト ボックス 26"/>
            <p:cNvSpPr txBox="1"/>
            <p:nvPr/>
          </p:nvSpPr>
          <p:spPr>
            <a:xfrm>
              <a:off x="6474917" y="3716663"/>
              <a:ext cx="2161977" cy="44898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800" smtClean="0"/>
                <a:t>共役複素数の関係</a:t>
              </a:r>
              <a:endParaRPr kumimoji="1" lang="ja-JP" altLang="en-US" sz="800"/>
            </a:p>
          </p:txBody>
        </p:sp>
        <p:sp>
          <p:nvSpPr>
            <p:cNvPr id="28" name="テキスト ボックス 27"/>
            <p:cNvSpPr txBox="1"/>
            <p:nvPr/>
          </p:nvSpPr>
          <p:spPr>
            <a:xfrm>
              <a:off x="6729752" y="4727394"/>
              <a:ext cx="1076175" cy="44898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smtClean="0"/>
                <a:t>実軸</a:t>
              </a:r>
              <a:endParaRPr kumimoji="1" lang="ja-JP" altLang="en-US" sz="800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4484257" y="2610882"/>
              <a:ext cx="901145" cy="44898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smtClean="0"/>
                <a:t>虚軸</a:t>
              </a:r>
              <a:endParaRPr kumimoji="1" lang="ja-JP" altLang="en-US" sz="800"/>
            </a:p>
          </p:txBody>
        </p:sp>
      </p:grpSp>
    </p:spTree>
    <p:extLst>
      <p:ext uri="{BB962C8B-B14F-4D97-AF65-F5344CB8AC3E}">
        <p14:creationId xmlns:p14="http://schemas.microsoft.com/office/powerpoint/2010/main" val="1114585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-29496"/>
            <a:ext cx="7704667" cy="777660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複素指数関数 </a:t>
            </a:r>
            <a:r>
              <a:rPr lang="en-US" altLang="ja-JP" sz="2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altLang="ja-JP" sz="280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Ω</a:t>
            </a:r>
            <a:endParaRPr kumimoji="1" lang="ja-JP" altLang="en-US" sz="2800" i="1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61153" y="776001"/>
            <a:ext cx="80828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5113" indent="-265113"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①実数成分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cos Ω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と虚数成分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sin</a:t>
            </a:r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 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を持つ複素数であり，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r>
              <a:rPr lang="ja-JP" altLang="en-US" sz="20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式自体は，オイラーの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公式。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endParaRPr lang="en-US" altLang="ja-JP" sz="200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②</a:t>
            </a:r>
            <a:r>
              <a:rPr lang="en-US" altLang="ja-JP" sz="200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altLang="ja-JP" sz="200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Ω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は，原点からの距離が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，実軸との角度が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の点。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65113" indent="-265113" defTabSz="1169988"/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③</a:t>
            </a:r>
            <a:r>
              <a:rPr lang="en-US" altLang="ja-JP" sz="20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の値に関わらず絶対値 </a:t>
            </a:r>
            <a:r>
              <a:rPr lang="en-US" altLang="ja-JP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1</a:t>
            </a:r>
            <a:r>
              <a:rPr lang="ja-JP" altLang="en-US" sz="2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，すなわち単位円上の点。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1" name="オブジェクト 30"/>
          <p:cNvGraphicFramePr>
            <a:graphicFrameLocks noChangeAspect="1"/>
          </p:cNvGraphicFramePr>
          <p:nvPr>
            <p:extLst/>
          </p:nvPr>
        </p:nvGraphicFramePr>
        <p:xfrm>
          <a:off x="3391694" y="1485861"/>
          <a:ext cx="2151062" cy="393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254" name="数式" r:id="rId3" imgW="1244520" imgH="228600" progId="Equation.3">
                  <p:embed/>
                </p:oleObj>
              </mc:Choice>
              <mc:Fallback>
                <p:oleObj name="数式" r:id="rId3" imgW="124452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391694" y="1485861"/>
                        <a:ext cx="2151062" cy="3937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6" name="グループ化 15"/>
          <p:cNvGrpSpPr/>
          <p:nvPr/>
        </p:nvGrpSpPr>
        <p:grpSpPr>
          <a:xfrm>
            <a:off x="1242162" y="3424853"/>
            <a:ext cx="3809452" cy="2793749"/>
            <a:chOff x="2451029" y="3315311"/>
            <a:chExt cx="3809452" cy="2793749"/>
          </a:xfrm>
        </p:grpSpPr>
        <p:cxnSp>
          <p:nvCxnSpPr>
            <p:cNvPr id="21" name="直線コネクタ 20"/>
            <p:cNvCxnSpPr/>
            <p:nvPr/>
          </p:nvCxnSpPr>
          <p:spPr>
            <a:xfrm flipH="1">
              <a:off x="3024406" y="5425676"/>
              <a:ext cx="2561162" cy="0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直線コネクタ 21"/>
            <p:cNvCxnSpPr/>
            <p:nvPr/>
          </p:nvCxnSpPr>
          <p:spPr>
            <a:xfrm flipH="1">
              <a:off x="3038554" y="3315311"/>
              <a:ext cx="81" cy="2111362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" name="円/楕円 5"/>
            <p:cNvSpPr/>
            <p:nvPr/>
          </p:nvSpPr>
          <p:spPr>
            <a:xfrm>
              <a:off x="4739669" y="3916357"/>
              <a:ext cx="66675" cy="71438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25" name="直線コネクタ 24"/>
            <p:cNvCxnSpPr/>
            <p:nvPr/>
          </p:nvCxnSpPr>
          <p:spPr>
            <a:xfrm rot="-2400000" flipH="1">
              <a:off x="2779129" y="4703356"/>
              <a:ext cx="2249010" cy="0"/>
            </a:xfrm>
            <a:prstGeom prst="line">
              <a:avLst/>
            </a:prstGeom>
            <a:ln w="28575">
              <a:solidFill>
                <a:srgbClr val="FF0000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テキスト ボックス 27"/>
            <p:cNvSpPr txBox="1"/>
            <p:nvPr/>
          </p:nvSpPr>
          <p:spPr>
            <a:xfrm>
              <a:off x="5556308" y="5272612"/>
              <a:ext cx="70417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mtClean="0"/>
                <a:t>実軸</a:t>
              </a:r>
              <a:endParaRPr kumimoji="1" lang="ja-JP" altLang="en-US"/>
            </a:p>
          </p:txBody>
        </p:sp>
        <p:sp>
          <p:nvSpPr>
            <p:cNvPr id="30" name="テキスト ボックス 29"/>
            <p:cNvSpPr txBox="1"/>
            <p:nvPr/>
          </p:nvSpPr>
          <p:spPr>
            <a:xfrm>
              <a:off x="2995492" y="3327265"/>
              <a:ext cx="70417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mtClean="0"/>
                <a:t>虚軸</a:t>
              </a:r>
              <a:endParaRPr kumimoji="1" lang="ja-JP" altLang="en-US"/>
            </a:p>
          </p:txBody>
        </p:sp>
        <p:sp>
          <p:nvSpPr>
            <p:cNvPr id="32" name="テキスト ボックス 31"/>
            <p:cNvSpPr txBox="1"/>
            <p:nvPr/>
          </p:nvSpPr>
          <p:spPr>
            <a:xfrm>
              <a:off x="3394802" y="3955365"/>
              <a:ext cx="378271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ja-JP" altLang="en-US" b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１</a:t>
              </a:r>
              <a:endParaRPr kumimoji="1" lang="ja-JP" altLang="en-US" b="1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35" name="テキスト ボックス 34"/>
            <p:cNvSpPr txBox="1"/>
            <p:nvPr/>
          </p:nvSpPr>
          <p:spPr>
            <a:xfrm>
              <a:off x="4811833" y="4550374"/>
              <a:ext cx="13993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b="1" i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j</a:t>
              </a:r>
              <a:r>
                <a:rPr lang="ja-JP" altLang="en-US" b="1" i="1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 </a:t>
              </a:r>
              <a:r>
                <a:rPr lang="en-US" altLang="ja-JP" b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sin</a:t>
              </a:r>
              <a:r>
                <a:rPr lang="en-US" altLang="ja-JP" b="1" i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Ω</a:t>
              </a:r>
              <a:endParaRPr kumimoji="1" lang="ja-JP" altLang="en-US" b="1" i="1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cxnSp>
          <p:nvCxnSpPr>
            <p:cNvPr id="36" name="直線コネクタ 35"/>
            <p:cNvCxnSpPr/>
            <p:nvPr/>
          </p:nvCxnSpPr>
          <p:spPr>
            <a:xfrm rot="-2400000" flipH="1">
              <a:off x="2812031" y="4884701"/>
              <a:ext cx="81" cy="57600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直線コネクタ 36"/>
            <p:cNvCxnSpPr/>
            <p:nvPr/>
          </p:nvCxnSpPr>
          <p:spPr>
            <a:xfrm rot="-2400000" flipH="1">
              <a:off x="4549391" y="3406421"/>
              <a:ext cx="81" cy="576000"/>
            </a:xfrm>
            <a:prstGeom prst="line">
              <a:avLst/>
            </a:prstGeom>
            <a:ln>
              <a:solidFill>
                <a:schemeClr val="tx1"/>
              </a:solidFill>
              <a:headEnd type="non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直線コネクタ 37"/>
            <p:cNvCxnSpPr/>
            <p:nvPr/>
          </p:nvCxnSpPr>
          <p:spPr>
            <a:xfrm rot="-2400000" flipH="1">
              <a:off x="2572641" y="4484294"/>
              <a:ext cx="2268000" cy="0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9" name="直線コネクタ 38"/>
            <p:cNvCxnSpPr/>
            <p:nvPr/>
          </p:nvCxnSpPr>
          <p:spPr>
            <a:xfrm flipH="1">
              <a:off x="4785578" y="3979093"/>
              <a:ext cx="81" cy="1440000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直線コネクタ 40"/>
            <p:cNvCxnSpPr/>
            <p:nvPr/>
          </p:nvCxnSpPr>
          <p:spPr>
            <a:xfrm flipH="1">
              <a:off x="3024406" y="5547439"/>
              <a:ext cx="1728000" cy="0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2" name="テキスト ボックス 41"/>
            <p:cNvSpPr txBox="1"/>
            <p:nvPr/>
          </p:nvSpPr>
          <p:spPr>
            <a:xfrm>
              <a:off x="3467110" y="5555731"/>
              <a:ext cx="139933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b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cos</a:t>
              </a:r>
              <a:r>
                <a:rPr lang="en-US" altLang="ja-JP" b="1" i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Ω</a:t>
              </a:r>
              <a:endParaRPr kumimoji="1" lang="ja-JP" altLang="en-US" b="1" i="1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14" name="円弧 13"/>
            <p:cNvSpPr/>
            <p:nvPr/>
          </p:nvSpPr>
          <p:spPr>
            <a:xfrm>
              <a:off x="2451029" y="4737777"/>
              <a:ext cx="1206950" cy="1371283"/>
            </a:xfrm>
            <a:prstGeom prst="arc">
              <a:avLst>
                <a:gd name="adj1" fmla="val 19110983"/>
                <a:gd name="adj2" fmla="val 0"/>
              </a:avLst>
            </a:prstGeom>
            <a:ln>
              <a:solidFill>
                <a:schemeClr val="tx1"/>
              </a:solidFill>
              <a:headEnd type="triangl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cxnSp>
        <p:nvCxnSpPr>
          <p:cNvPr id="43" name="直線コネクタ 42"/>
          <p:cNvCxnSpPr/>
          <p:nvPr/>
        </p:nvCxnSpPr>
        <p:spPr>
          <a:xfrm flipH="1">
            <a:off x="5730431" y="4646183"/>
            <a:ext cx="2520000" cy="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直線コネクタ 43"/>
          <p:cNvCxnSpPr/>
          <p:nvPr/>
        </p:nvCxnSpPr>
        <p:spPr>
          <a:xfrm flipH="1">
            <a:off x="6949943" y="3449255"/>
            <a:ext cx="81" cy="252000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テキスト ボックス 44"/>
          <p:cNvSpPr txBox="1"/>
          <p:nvPr/>
        </p:nvSpPr>
        <p:spPr>
          <a:xfrm>
            <a:off x="8267424" y="4482258"/>
            <a:ext cx="7041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mtClean="0"/>
              <a:t>実軸</a:t>
            </a:r>
            <a:endParaRPr kumimoji="1" lang="ja-JP" altLang="en-US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6591204" y="3128584"/>
            <a:ext cx="704173" cy="36933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mtClean="0"/>
              <a:t>虚軸</a:t>
            </a:r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6043291" y="3767996"/>
            <a:ext cx="1800000" cy="180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rgbClr val="FF0000"/>
                </a:solidFill>
              </a:ln>
              <a:noFill/>
            </a:endParaRPr>
          </a:p>
        </p:txBody>
      </p:sp>
      <p:sp>
        <p:nvSpPr>
          <p:cNvPr id="48" name="円/楕円 47"/>
          <p:cNvSpPr/>
          <p:nvPr/>
        </p:nvSpPr>
        <p:spPr>
          <a:xfrm>
            <a:off x="6365635" y="3881083"/>
            <a:ext cx="108000" cy="108000"/>
          </a:xfrm>
          <a:prstGeom prst="ellipse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smtClean="0"/>
          </a:p>
          <a:p>
            <a:pPr algn="ctr"/>
            <a:endParaRPr kumimoji="1" lang="ja-JP" altLang="en-US"/>
          </a:p>
        </p:txBody>
      </p:sp>
      <p:sp>
        <p:nvSpPr>
          <p:cNvPr id="20" name="円弧 19"/>
          <p:cNvSpPr/>
          <p:nvPr/>
        </p:nvSpPr>
        <p:spPr>
          <a:xfrm>
            <a:off x="6037559" y="3751166"/>
            <a:ext cx="1800000" cy="1800000"/>
          </a:xfrm>
          <a:prstGeom prst="arc">
            <a:avLst>
              <a:gd name="adj1" fmla="val 14209189"/>
              <a:gd name="adj2" fmla="val 99967"/>
            </a:avLst>
          </a:prstGeom>
          <a:ln w="41275">
            <a:solidFill>
              <a:srgbClr val="FF0000"/>
            </a:solidFill>
            <a:headEnd type="triangl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50" name="直線コネクタ 49"/>
          <p:cNvCxnSpPr/>
          <p:nvPr/>
        </p:nvCxnSpPr>
        <p:spPr>
          <a:xfrm>
            <a:off x="6482132" y="3962618"/>
            <a:ext cx="468000" cy="684000"/>
          </a:xfrm>
          <a:prstGeom prst="line">
            <a:avLst/>
          </a:prstGeom>
          <a:ln>
            <a:solidFill>
              <a:schemeClr val="tx1"/>
            </a:solidFill>
            <a:headEnd type="triangl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円弧 54"/>
          <p:cNvSpPr/>
          <p:nvPr/>
        </p:nvSpPr>
        <p:spPr>
          <a:xfrm>
            <a:off x="6583754" y="4278285"/>
            <a:ext cx="720000" cy="720000"/>
          </a:xfrm>
          <a:prstGeom prst="arc">
            <a:avLst>
              <a:gd name="adj1" fmla="val 14209189"/>
              <a:gd name="adj2" fmla="val 99967"/>
            </a:avLst>
          </a:prstGeom>
          <a:ln w="12700">
            <a:solidFill>
              <a:srgbClr val="0000FF"/>
            </a:solidFill>
            <a:headEnd type="triangle" w="med" len="med"/>
            <a:tailEnd type="oval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6" name="テキスト ボックス 55"/>
          <p:cNvSpPr txBox="1"/>
          <p:nvPr/>
        </p:nvSpPr>
        <p:spPr>
          <a:xfrm>
            <a:off x="7100199" y="4065727"/>
            <a:ext cx="635271" cy="368512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i="1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Ω</a:t>
            </a:r>
            <a:endParaRPr kumimoji="1" lang="ja-JP" altLang="en-US" i="1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7" name="正方形/長方形 56"/>
          <p:cNvSpPr/>
          <p:nvPr/>
        </p:nvSpPr>
        <p:spPr>
          <a:xfrm>
            <a:off x="5901616" y="3618656"/>
            <a:ext cx="5373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altLang="ja-JP" i="1" baseline="30000">
                <a:latin typeface="Times New Roman" panose="02020603050405020304" pitchFamily="18" charset="0"/>
                <a:cs typeface="Times New Roman" panose="02020603050405020304" pitchFamily="18" charset="0"/>
              </a:rPr>
              <a:t>j Ω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804232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439333" y="-29496"/>
            <a:ext cx="7704667" cy="777660"/>
          </a:xfrm>
        </p:spPr>
        <p:txBody>
          <a:bodyPr>
            <a:normAutofit/>
          </a:bodyPr>
          <a:lstStyle/>
          <a:p>
            <a:pPr algn="r"/>
            <a:r>
              <a:rPr lang="ja-JP" altLang="en-US" sz="2800" smtClean="0"/>
              <a:t>周波数特性</a:t>
            </a:r>
            <a:endParaRPr kumimoji="1" lang="ja-JP" altLang="en-US" sz="2800" i="1" baseline="300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1061151" y="746456"/>
            <a:ext cx="8082847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89125" indent="-1889125" defTabSz="1169988"/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周波数特性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： </a:t>
            </a:r>
            <a:r>
              <a:rPr lang="en-US" altLang="ja-JP" sz="2400" i="1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e </a:t>
            </a:r>
            <a:r>
              <a:rPr lang="en-US" altLang="ja-JP" sz="2400" i="1" baseline="30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j Ω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を代入し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Ω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の値を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0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，またはー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～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に変化させたときの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の値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" name="グループ化 2"/>
          <p:cNvGrpSpPr/>
          <p:nvPr/>
        </p:nvGrpSpPr>
        <p:grpSpPr>
          <a:xfrm>
            <a:off x="5271414" y="3772515"/>
            <a:ext cx="3701957" cy="2755593"/>
            <a:chOff x="2882299" y="3137337"/>
            <a:chExt cx="2811301" cy="2137580"/>
          </a:xfrm>
        </p:grpSpPr>
        <p:cxnSp>
          <p:nvCxnSpPr>
            <p:cNvPr id="43" name="直線コネクタ 42"/>
            <p:cNvCxnSpPr/>
            <p:nvPr/>
          </p:nvCxnSpPr>
          <p:spPr>
            <a:xfrm flipH="1">
              <a:off x="2882299" y="4376360"/>
              <a:ext cx="2520000" cy="0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4" name="直線コネクタ 43"/>
            <p:cNvCxnSpPr>
              <a:endCxn id="17" idx="4"/>
            </p:cNvCxnSpPr>
            <p:nvPr/>
          </p:nvCxnSpPr>
          <p:spPr>
            <a:xfrm flipH="1">
              <a:off x="4095159" y="3179432"/>
              <a:ext cx="0" cy="2095485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non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テキスト ボックス 44"/>
            <p:cNvSpPr txBox="1"/>
            <p:nvPr/>
          </p:nvSpPr>
          <p:spPr>
            <a:xfrm>
              <a:off x="4989427" y="4070099"/>
              <a:ext cx="70417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mtClean="0"/>
                <a:t>実軸</a:t>
              </a:r>
              <a:endParaRPr kumimoji="1" lang="ja-JP" altLang="en-US"/>
            </a:p>
          </p:txBody>
        </p:sp>
        <p:sp>
          <p:nvSpPr>
            <p:cNvPr id="46" name="テキスト ボックス 45"/>
            <p:cNvSpPr txBox="1"/>
            <p:nvPr/>
          </p:nvSpPr>
          <p:spPr>
            <a:xfrm>
              <a:off x="4142299" y="3137337"/>
              <a:ext cx="704173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kumimoji="1" lang="ja-JP" altLang="en-US" smtClean="0"/>
                <a:t>虚軸</a:t>
              </a:r>
              <a:endParaRPr kumimoji="1" lang="ja-JP" altLang="en-US"/>
            </a:p>
          </p:txBody>
        </p:sp>
        <p:sp>
          <p:nvSpPr>
            <p:cNvPr id="17" name="円/楕円 16"/>
            <p:cNvSpPr/>
            <p:nvPr/>
          </p:nvSpPr>
          <p:spPr>
            <a:xfrm>
              <a:off x="3195159" y="3474917"/>
              <a:ext cx="1800000" cy="18000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>
                <a:ln>
                  <a:solidFill>
                    <a:srgbClr val="FF0000"/>
                  </a:solidFill>
                </a:ln>
                <a:noFill/>
              </a:endParaRPr>
            </a:p>
          </p:txBody>
        </p:sp>
        <p:sp>
          <p:nvSpPr>
            <p:cNvPr id="48" name="円/楕円 47"/>
            <p:cNvSpPr/>
            <p:nvPr/>
          </p:nvSpPr>
          <p:spPr>
            <a:xfrm>
              <a:off x="3517503" y="3611260"/>
              <a:ext cx="108000" cy="108000"/>
            </a:xfrm>
            <a:prstGeom prst="ellipse">
              <a:avLst/>
            </a:prstGeom>
            <a:solidFill>
              <a:srgbClr val="FF0000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en-US" altLang="ja-JP" smtClean="0"/>
            </a:p>
            <a:p>
              <a:pPr algn="ctr"/>
              <a:endParaRPr kumimoji="1" lang="ja-JP" altLang="en-US"/>
            </a:p>
          </p:txBody>
        </p:sp>
        <p:sp>
          <p:nvSpPr>
            <p:cNvPr id="20" name="円弧 19"/>
            <p:cNvSpPr/>
            <p:nvPr/>
          </p:nvSpPr>
          <p:spPr>
            <a:xfrm>
              <a:off x="3189427" y="3463288"/>
              <a:ext cx="1800000" cy="1771542"/>
            </a:xfrm>
            <a:prstGeom prst="arc">
              <a:avLst>
                <a:gd name="adj1" fmla="val 14209189"/>
                <a:gd name="adj2" fmla="val 99967"/>
              </a:avLst>
            </a:prstGeom>
            <a:ln w="41275">
              <a:solidFill>
                <a:srgbClr val="FF0000"/>
              </a:solidFill>
              <a:headEnd type="triangl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cxnSp>
          <p:nvCxnSpPr>
            <p:cNvPr id="50" name="直線コネクタ 49"/>
            <p:cNvCxnSpPr/>
            <p:nvPr/>
          </p:nvCxnSpPr>
          <p:spPr>
            <a:xfrm>
              <a:off x="3634000" y="3692795"/>
              <a:ext cx="468000" cy="684000"/>
            </a:xfrm>
            <a:prstGeom prst="line">
              <a:avLst/>
            </a:prstGeom>
            <a:ln>
              <a:solidFill>
                <a:schemeClr val="tx1"/>
              </a:solidFill>
              <a:headEnd type="triangl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5" name="円弧 54"/>
            <p:cNvSpPr/>
            <p:nvPr/>
          </p:nvSpPr>
          <p:spPr>
            <a:xfrm>
              <a:off x="3735622" y="4008462"/>
              <a:ext cx="720000" cy="720000"/>
            </a:xfrm>
            <a:prstGeom prst="arc">
              <a:avLst>
                <a:gd name="adj1" fmla="val 14209189"/>
                <a:gd name="adj2" fmla="val 99967"/>
              </a:avLst>
            </a:prstGeom>
            <a:ln w="12700">
              <a:solidFill>
                <a:srgbClr val="0000FF"/>
              </a:solidFill>
              <a:headEnd type="triangle" w="med" len="med"/>
              <a:tailEnd type="oval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4252067" y="3795904"/>
              <a:ext cx="635271" cy="36851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altLang="ja-JP" i="1" smtClean="0">
                  <a:latin typeface="ＭＳ ゴシック" panose="020B0609070205080204" pitchFamily="49" charset="-128"/>
                  <a:ea typeface="ＭＳ ゴシック" panose="020B0609070205080204" pitchFamily="49" charset="-128"/>
                </a:rPr>
                <a:t>Ω</a:t>
              </a:r>
              <a:endParaRPr kumimoji="1" lang="ja-JP" altLang="en-US" i="1">
                <a:latin typeface="ＭＳ ゴシック" panose="020B0609070205080204" pitchFamily="49" charset="-128"/>
                <a:ea typeface="ＭＳ ゴシック" panose="020B0609070205080204" pitchFamily="49" charset="-128"/>
              </a:endParaRPr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3248839" y="3266158"/>
              <a:ext cx="498134" cy="358125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US" altLang="ja-JP" sz="2400" i="1">
                  <a:latin typeface="Times New Roman" panose="02020603050405020304" pitchFamily="18" charset="0"/>
                  <a:cs typeface="Times New Roman" panose="02020603050405020304" pitchFamily="18" charset="0"/>
                </a:rPr>
                <a:t>e </a:t>
              </a:r>
              <a:r>
                <a:rPr lang="en-US" altLang="ja-JP" sz="2400" i="1" baseline="30000">
                  <a:latin typeface="Times New Roman" panose="02020603050405020304" pitchFamily="18" charset="0"/>
                  <a:cs typeface="Times New Roman" panose="02020603050405020304" pitchFamily="18" charset="0"/>
                </a:rPr>
                <a:t>j Ω</a:t>
              </a:r>
              <a:endParaRPr lang="ja-JP" altLang="en-US" sz="2400"/>
            </a:p>
          </p:txBody>
        </p:sp>
      </p:grpSp>
      <p:sp>
        <p:nvSpPr>
          <p:cNvPr id="34" name="テキスト ボックス 33"/>
          <p:cNvSpPr txBox="1"/>
          <p:nvPr/>
        </p:nvSpPr>
        <p:spPr>
          <a:xfrm>
            <a:off x="899410" y="4031886"/>
            <a:ext cx="3864266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pPr marL="1528763" indent="-1528763" algn="ctr" defTabSz="1169988"/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周波数特性 </a:t>
            </a:r>
            <a:endParaRPr lang="en-US" altLang="ja-JP" sz="2400" b="1" u="sng" smtClean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528763" indent="-1528763" algn="ctr" defTabSz="1169988"/>
            <a:r>
              <a:rPr lang="ja-JP" altLang="en-US" sz="24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この変化に伴う</a:t>
            </a:r>
            <a:r>
              <a:rPr lang="en-US" altLang="ja-JP" sz="2400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</a:t>
            </a:r>
            <a:r>
              <a:rPr lang="en-US" altLang="ja-JP" sz="24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altLang="ja-JP" sz="2400" i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z</a:t>
            </a:r>
            <a:r>
              <a:rPr lang="en-US" altLang="ja-JP" sz="24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r>
              <a:rPr lang="ja-JP" altLang="en-US" sz="240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の変化</a:t>
            </a:r>
            <a:endParaRPr lang="en-US" altLang="ja-JP" sz="2400" smtClean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直線矢印コネクタ 6"/>
          <p:cNvCxnSpPr>
            <a:stCxn id="34" idx="3"/>
            <a:endCxn id="48" idx="2"/>
          </p:cNvCxnSpPr>
          <p:nvPr/>
        </p:nvCxnSpPr>
        <p:spPr>
          <a:xfrm>
            <a:off x="4763676" y="4447385"/>
            <a:ext cx="1344183" cy="5686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テキスト ボックス 39"/>
          <p:cNvSpPr txBox="1"/>
          <p:nvPr/>
        </p:nvSpPr>
        <p:spPr>
          <a:xfrm>
            <a:off x="899410" y="1983899"/>
            <a:ext cx="808284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89125" indent="-1889125"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特に振幅変化を</a:t>
            </a:r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振幅特性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，位相変化を</a:t>
            </a:r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位相</a:t>
            </a:r>
            <a:r>
              <a:rPr lang="ja-JP" altLang="en-US" sz="24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特性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89125" indent="-1889125" defTabSz="1169988"/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defTabSz="1169988"/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なお，振幅特性のみを周波数特性と称しているテキストもあるので注意。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1394343" y="5096541"/>
            <a:ext cx="309637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89125" indent="-1889125" defTabSz="1169988"/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参考</a:t>
            </a:r>
            <a:r>
              <a:rPr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  <a:r>
              <a:rPr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位相特性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889125" indent="-1889125" defTabSz="1169988"/>
            <a:r>
              <a:rPr lang="ja-JP" alt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　</a:t>
            </a:r>
            <a:endParaRPr lang="en-US" altLang="ja-JP" sz="24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9" name="オブジェクト 4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85588437"/>
              </p:ext>
            </p:extLst>
          </p:nvPr>
        </p:nvGraphicFramePr>
        <p:xfrm>
          <a:off x="1903413" y="5527675"/>
          <a:ext cx="2743200" cy="766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279" name="数式" r:id="rId3" imgW="1587240" imgH="444240" progId="Equation.3">
                  <p:embed/>
                </p:oleObj>
              </mc:Choice>
              <mc:Fallback>
                <p:oleObj name="数式" r:id="rId3" imgW="1587240" imgH="4442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3413" y="5527675"/>
                        <a:ext cx="2743200" cy="7667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316106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8623" y="217596"/>
            <a:ext cx="7045377" cy="951637"/>
          </a:xfrm>
        </p:spPr>
        <p:txBody>
          <a:bodyPr>
            <a:normAutofit/>
          </a:bodyPr>
          <a:lstStyle/>
          <a:p>
            <a:pPr algn="r"/>
            <a:r>
              <a:rPr lang="ja-JP" altLang="en-US" smtClean="0"/>
              <a:t>振幅</a:t>
            </a:r>
            <a:r>
              <a:rPr kumimoji="1" lang="ja-JP" altLang="en-US" smtClean="0"/>
              <a:t>特性の例題（その１）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50421" y="1169234"/>
            <a:ext cx="1224455" cy="418416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 anchor="t" anchorCtr="0">
            <a:normAutofit/>
          </a:bodyPr>
          <a:lstStyle/>
          <a:p>
            <a:pPr marL="0" lvl="1" indent="0" algn="ctr">
              <a:buNone/>
            </a:pPr>
            <a:r>
              <a:rPr kumimoji="1" lang="ja-JP" altLang="en-US" smtClean="0"/>
              <a:t>伝達関数</a:t>
            </a:r>
            <a:endParaRPr kumimoji="1" lang="ja-JP" altLang="en-US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6719804"/>
              </p:ext>
            </p:extLst>
          </p:nvPr>
        </p:nvGraphicFramePr>
        <p:xfrm>
          <a:off x="1360488" y="1641475"/>
          <a:ext cx="3025775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6" name="数式" r:id="rId3" imgW="1346040" imgH="406080" progId="Equation.3">
                  <p:embed/>
                </p:oleObj>
              </mc:Choice>
              <mc:Fallback>
                <p:oleObj name="数式" r:id="rId3" imgW="13460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0488" y="1641475"/>
                        <a:ext cx="3025775" cy="9096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5" name="グループ化 4"/>
          <p:cNvGrpSpPr/>
          <p:nvPr/>
        </p:nvGrpSpPr>
        <p:grpSpPr>
          <a:xfrm>
            <a:off x="554636" y="2931279"/>
            <a:ext cx="5300593" cy="3519992"/>
            <a:chOff x="1199213" y="3005892"/>
            <a:chExt cx="5300593" cy="3519992"/>
          </a:xfrm>
        </p:grpSpPr>
        <p:sp>
          <p:nvSpPr>
            <p:cNvPr id="49" name="テキスト ボックス 156"/>
            <p:cNvSpPr txBox="1">
              <a:spLocks noChangeArrowheads="1"/>
            </p:cNvSpPr>
            <p:nvPr/>
          </p:nvSpPr>
          <p:spPr bwMode="auto">
            <a:xfrm>
              <a:off x="1199213" y="3099509"/>
              <a:ext cx="2175663" cy="399917"/>
            </a:xfrm>
            <a:prstGeom prst="rect">
              <a:avLst/>
            </a:prstGeom>
            <a:noFill/>
            <a:ln w="6350">
              <a:noFill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0" tIns="0" rIns="0" bIns="0" numCol="1" anchor="t" anchorCtr="0" compatLnSpc="1">
              <a:prstTxWarp prst="textNoShape">
                <a:avLst/>
              </a:prstTxWarp>
            </a:bodyPr>
            <a:lstStyle>
              <a:lvl1pPr indent="1524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152400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ja-JP" altLang="en-US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（</a:t>
              </a:r>
              <a:r>
                <a:rPr kumimoji="0" lang="en-US" altLang="ja-JP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a</a:t>
              </a:r>
              <a:r>
                <a:rPr kumimoji="0" lang="en-US" altLang="ja-JP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&lt;0, </a:t>
              </a:r>
              <a:r>
                <a:rPr kumimoji="0" lang="en-US" altLang="ja-JP" b="0" i="1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b</a:t>
              </a:r>
              <a:r>
                <a:rPr kumimoji="0" lang="en-US" altLang="ja-JP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&gt;0</a:t>
              </a:r>
              <a:r>
                <a:rPr kumimoji="0" lang="ja-JP" altLang="en-US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rPr>
                <a:t>の場合）</a:t>
              </a:r>
              <a:endParaRPr kumimoji="0" lang="ja-JP" altLang="en-US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grpSp>
          <p:nvGrpSpPr>
            <p:cNvPr id="63" name="グループ化 62"/>
            <p:cNvGrpSpPr/>
            <p:nvPr/>
          </p:nvGrpSpPr>
          <p:grpSpPr>
            <a:xfrm>
              <a:off x="1349750" y="3005892"/>
              <a:ext cx="5150056" cy="3519992"/>
              <a:chOff x="2088544" y="2888153"/>
              <a:chExt cx="5150056" cy="3519992"/>
            </a:xfrm>
          </p:grpSpPr>
          <p:sp>
            <p:nvSpPr>
              <p:cNvPr id="35" name="テキスト ボックス 140"/>
              <p:cNvSpPr txBox="1">
                <a:spLocks noChangeArrowheads="1"/>
              </p:cNvSpPr>
              <p:nvPr/>
            </p:nvSpPr>
            <p:spPr bwMode="auto">
              <a:xfrm>
                <a:off x="6657575" y="3892577"/>
                <a:ext cx="581025" cy="3143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Ω</a:t>
                </a:r>
                <a:endParaRPr kumimoji="0" lang="en-US" altLang="ja-JP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36" name="テキスト ボックス 141"/>
              <p:cNvSpPr txBox="1">
                <a:spLocks noChangeArrowheads="1"/>
              </p:cNvSpPr>
              <p:nvPr/>
            </p:nvSpPr>
            <p:spPr bwMode="auto">
              <a:xfrm>
                <a:off x="5643411" y="3293601"/>
                <a:ext cx="581025" cy="3143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e</a:t>
                </a:r>
                <a:r>
                  <a:rPr kumimoji="0" lang="en-US" altLang="ja-JP" sz="2000" b="0" i="1" u="none" strike="noStrike" cap="none" normalizeH="0" baseline="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 jΩ</a:t>
                </a:r>
                <a:endParaRPr kumimoji="0" lang="en-US" altLang="ja-JP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2" name="テキスト ボックス 147"/>
              <p:cNvSpPr txBox="1">
                <a:spLocks noChangeArrowheads="1"/>
              </p:cNvSpPr>
              <p:nvPr/>
            </p:nvSpPr>
            <p:spPr bwMode="auto">
              <a:xfrm>
                <a:off x="5297987" y="4869910"/>
                <a:ext cx="171450" cy="2381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極</a:t>
                </a:r>
                <a:endParaRPr kumimoji="0" lang="ja-JP" altLang="ja-JP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3" name="テキスト ボックス 148"/>
              <p:cNvSpPr txBox="1">
                <a:spLocks noChangeArrowheads="1"/>
              </p:cNvSpPr>
              <p:nvPr/>
            </p:nvSpPr>
            <p:spPr bwMode="auto">
              <a:xfrm>
                <a:off x="3612897" y="4869910"/>
                <a:ext cx="854833" cy="3826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ja-JP" altLang="ja-JP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零点</a:t>
                </a:r>
                <a:endParaRPr kumimoji="0" lang="ja-JP" altLang="ja-JP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grpSp>
            <p:nvGrpSpPr>
              <p:cNvPr id="59" name="グループ化 58"/>
              <p:cNvGrpSpPr/>
              <p:nvPr/>
            </p:nvGrpSpPr>
            <p:grpSpPr>
              <a:xfrm>
                <a:off x="2687518" y="2888153"/>
                <a:ext cx="4128794" cy="3519992"/>
                <a:chOff x="2409825" y="5353050"/>
                <a:chExt cx="2038350" cy="1790700"/>
              </a:xfrm>
            </p:grpSpPr>
            <p:cxnSp>
              <p:nvCxnSpPr>
                <p:cNvPr id="29" name="直線矢印コネクタ 28"/>
                <p:cNvCxnSpPr/>
                <p:nvPr/>
              </p:nvCxnSpPr>
              <p:spPr>
                <a:xfrm>
                  <a:off x="2409825" y="6257925"/>
                  <a:ext cx="203835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0" name="直線矢印コネクタ 29"/>
                <p:cNvCxnSpPr/>
                <p:nvPr/>
              </p:nvCxnSpPr>
              <p:spPr>
                <a:xfrm flipV="1">
                  <a:off x="3392805" y="5400675"/>
                  <a:ext cx="0" cy="16383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1" name="円/楕円 30"/>
                <p:cNvSpPr/>
                <p:nvPr/>
              </p:nvSpPr>
              <p:spPr>
                <a:xfrm>
                  <a:off x="2676525" y="5534025"/>
                  <a:ext cx="1428750" cy="1447800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cxnSp>
              <p:nvCxnSpPr>
                <p:cNvPr id="32" name="直線コネクタ 31"/>
                <p:cNvCxnSpPr/>
                <p:nvPr/>
              </p:nvCxnSpPr>
              <p:spPr>
                <a:xfrm flipV="1">
                  <a:off x="3390900" y="5790565"/>
                  <a:ext cx="533400" cy="466726"/>
                </a:xfrm>
                <a:prstGeom prst="line">
                  <a:avLst/>
                </a:prstGeom>
                <a:ln w="19050">
                  <a:solidFill>
                    <a:schemeClr val="tx1"/>
                  </a:solidFill>
                  <a:headEnd type="none" w="med" len="med"/>
                  <a:tailEnd type="oval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33" name="円弧 32"/>
                <p:cNvSpPr/>
                <p:nvPr/>
              </p:nvSpPr>
              <p:spPr>
                <a:xfrm>
                  <a:off x="2409825" y="5353050"/>
                  <a:ext cx="1905000" cy="1790700"/>
                </a:xfrm>
                <a:prstGeom prst="arc">
                  <a:avLst>
                    <a:gd name="adj1" fmla="val 19232667"/>
                    <a:gd name="adj2" fmla="val 14620"/>
                  </a:avLst>
                </a:prstGeom>
                <a:ln>
                  <a:solidFill>
                    <a:schemeClr val="tx1"/>
                  </a:solidFill>
                  <a:headEnd type="triangle" w="med" len="med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cxnSp>
              <p:nvCxnSpPr>
                <p:cNvPr id="34" name="直線矢印コネクタ 33"/>
                <p:cNvCxnSpPr/>
                <p:nvPr/>
              </p:nvCxnSpPr>
              <p:spPr>
                <a:xfrm flipV="1">
                  <a:off x="3924300" y="5591175"/>
                  <a:ext cx="228600" cy="200026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grpSp>
              <p:nvGrpSpPr>
                <p:cNvPr id="37" name="グループ化 36"/>
                <p:cNvGrpSpPr/>
                <p:nvPr/>
              </p:nvGrpSpPr>
              <p:grpSpPr>
                <a:xfrm>
                  <a:off x="3733800" y="6219825"/>
                  <a:ext cx="71755" cy="71755"/>
                  <a:chOff x="0" y="0"/>
                  <a:chExt cx="581025" cy="581025"/>
                </a:xfrm>
              </p:grpSpPr>
              <p:cxnSp>
                <p:nvCxnSpPr>
                  <p:cNvPr id="38" name="直線コネクタ 37"/>
                  <p:cNvCxnSpPr/>
                  <p:nvPr/>
                </p:nvCxnSpPr>
                <p:spPr>
                  <a:xfrm>
                    <a:off x="0" y="0"/>
                    <a:ext cx="581025" cy="5810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39" name="直線コネクタ 38"/>
                  <p:cNvCxnSpPr/>
                  <p:nvPr/>
                </p:nvCxnSpPr>
                <p:spPr>
                  <a:xfrm rot="16200000">
                    <a:off x="0" y="0"/>
                    <a:ext cx="581025" cy="581025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40" name="直線コネクタ 39"/>
                <p:cNvCxnSpPr/>
                <p:nvPr/>
              </p:nvCxnSpPr>
              <p:spPr>
                <a:xfrm flipV="1">
                  <a:off x="3766820" y="5791835"/>
                  <a:ext cx="161290" cy="466090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1" name="円/楕円 40"/>
                <p:cNvSpPr/>
                <p:nvPr/>
              </p:nvSpPr>
              <p:spPr>
                <a:xfrm>
                  <a:off x="2983455" y="6224007"/>
                  <a:ext cx="71755" cy="7175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cxnSp>
              <p:nvCxnSpPr>
                <p:cNvPr id="44" name="直線コネクタ 43"/>
                <p:cNvCxnSpPr/>
                <p:nvPr/>
              </p:nvCxnSpPr>
              <p:spPr>
                <a:xfrm flipV="1">
                  <a:off x="3016885" y="5766047"/>
                  <a:ext cx="926117" cy="49251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45" name="テキスト ボックス 151"/>
              <p:cNvSpPr txBox="1">
                <a:spLocks noChangeArrowheads="1"/>
              </p:cNvSpPr>
              <p:nvPr/>
            </p:nvSpPr>
            <p:spPr bwMode="auto">
              <a:xfrm>
                <a:off x="2127007" y="3702719"/>
                <a:ext cx="1647078" cy="42386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A</a:t>
                </a:r>
                <a:r>
                  <a:rPr kumimoji="0" lang="en-US" altLang="ja-JP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=</a:t>
                </a:r>
                <a:r>
                  <a:rPr kumimoji="0" lang="en-US" altLang="ja-JP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e</a:t>
                </a:r>
                <a:r>
                  <a:rPr kumimoji="0" lang="en-US" altLang="ja-JP" sz="2000" b="0" i="1" u="none" strike="noStrike" cap="none" normalizeH="0" baseline="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 jΩ</a:t>
                </a:r>
                <a:r>
                  <a:rPr kumimoji="0" lang="ja-JP" altLang="en-US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－</a:t>
                </a:r>
                <a:r>
                  <a:rPr kumimoji="0" lang="en-US" altLang="ja-JP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a</a:t>
                </a:r>
                <a:endParaRPr kumimoji="0" lang="en-US" altLang="ja-JP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6" name="テキスト ボックス 152"/>
              <p:cNvSpPr txBox="1">
                <a:spLocks noChangeArrowheads="1"/>
              </p:cNvSpPr>
              <p:nvPr/>
            </p:nvSpPr>
            <p:spPr bwMode="auto">
              <a:xfrm>
                <a:off x="4819177" y="3730376"/>
                <a:ext cx="1096666" cy="27202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|</a:t>
                </a:r>
                <a:r>
                  <a:rPr kumimoji="0" lang="en-US" altLang="ja-JP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A|</a:t>
                </a:r>
                <a:endParaRPr kumimoji="0" lang="en-US" altLang="ja-JP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7" name="テキスト ボックス 153"/>
              <p:cNvSpPr txBox="1">
                <a:spLocks noChangeArrowheads="1"/>
              </p:cNvSpPr>
              <p:nvPr/>
            </p:nvSpPr>
            <p:spPr bwMode="auto">
              <a:xfrm>
                <a:off x="5650489" y="4133467"/>
                <a:ext cx="1098963" cy="3808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|</a:t>
                </a:r>
                <a:r>
                  <a:rPr kumimoji="0" lang="en-US" altLang="ja-JP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B|</a:t>
                </a:r>
                <a:endParaRPr kumimoji="0" lang="en-US" altLang="ja-JP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48" name="テキスト ボックス 155"/>
              <p:cNvSpPr txBox="1">
                <a:spLocks noChangeArrowheads="1"/>
              </p:cNvSpPr>
              <p:nvPr/>
            </p:nvSpPr>
            <p:spPr bwMode="auto">
              <a:xfrm>
                <a:off x="2088544" y="4173895"/>
                <a:ext cx="1912353" cy="68076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635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vert="horz" wrap="square" lIns="0" tIns="0" rIns="0" bIns="0" numCol="1" anchor="t" anchorCtr="0" compatLnSpc="1">
                <a:prstTxWarp prst="textNoShape">
                  <a:avLst/>
                </a:prstTxWarp>
              </a:bodyPr>
              <a:lstStyle/>
              <a:p>
                <a:pPr marL="0" marR="0" lvl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r>
                  <a:rPr kumimoji="0" lang="en-US" altLang="ja-JP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B</a:t>
                </a:r>
                <a:r>
                  <a:rPr kumimoji="0" lang="en-US" altLang="ja-JP" sz="2000" b="0" i="0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=</a:t>
                </a:r>
                <a:r>
                  <a:rPr kumimoji="0" lang="en-US" altLang="ja-JP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e</a:t>
                </a:r>
                <a:r>
                  <a:rPr kumimoji="0" lang="en-US" altLang="ja-JP" sz="2000" b="0" i="1" u="none" strike="noStrike" cap="none" normalizeH="0" baseline="3000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 jΩ</a:t>
                </a:r>
                <a:r>
                  <a:rPr kumimoji="0" lang="ja-JP" altLang="en-US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－</a:t>
                </a:r>
                <a:r>
                  <a:rPr kumimoji="0" lang="en-US" altLang="ja-JP" sz="2000" b="0" i="1" u="none" strike="noStrike" cap="none" normalizeH="0" baseline="0" smtClean="0">
                    <a:ln>
                      <a:noFill/>
                    </a:ln>
                    <a:solidFill>
                      <a:schemeClr val="tx1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b</a:t>
                </a:r>
                <a:endParaRPr kumimoji="0" lang="en-US" altLang="ja-JP" sz="20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anose="020B0604020202020204" pitchFamily="34" charset="0"/>
                </a:endParaRPr>
              </a:p>
            </p:txBody>
          </p:sp>
          <p:sp>
            <p:nvSpPr>
              <p:cNvPr id="60" name="円/楕円 59"/>
              <p:cNvSpPr/>
              <p:nvPr/>
            </p:nvSpPr>
            <p:spPr>
              <a:xfrm>
                <a:off x="3235325" y="3243897"/>
                <a:ext cx="2880000" cy="2844251"/>
              </a:xfrm>
              <a:prstGeom prst="ellipse">
                <a:avLst/>
              </a:prstGeom>
              <a:noFill/>
              <a:ln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</p:grpSp>
      <p:sp>
        <p:nvSpPr>
          <p:cNvPr id="50" name="コンテンツ プレースホルダー 2"/>
          <p:cNvSpPr txBox="1">
            <a:spLocks/>
          </p:cNvSpPr>
          <p:nvPr/>
        </p:nvSpPr>
        <p:spPr>
          <a:xfrm>
            <a:off x="6301304" y="1169234"/>
            <a:ext cx="1224455" cy="4184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Font typeface="Arial"/>
              <a:buNone/>
            </a:pPr>
            <a:r>
              <a:rPr lang="ja-JP" altLang="en-US" smtClean="0"/>
              <a:t>振幅特性</a:t>
            </a:r>
            <a:endParaRPr lang="ja-JP" altLang="en-US"/>
          </a:p>
        </p:txBody>
      </p:sp>
      <p:graphicFrame>
        <p:nvGraphicFramePr>
          <p:cNvPr id="51" name="オブジェクト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04265589"/>
              </p:ext>
            </p:extLst>
          </p:nvPr>
        </p:nvGraphicFramePr>
        <p:xfrm>
          <a:off x="5461000" y="1566863"/>
          <a:ext cx="2682875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307" name="数式" r:id="rId5" imgW="1193760" imgH="431640" progId="Equation.3">
                  <p:embed/>
                </p:oleObj>
              </mc:Choice>
              <mc:Fallback>
                <p:oleObj name="数式" r:id="rId5" imgW="11937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61000" y="1566863"/>
                        <a:ext cx="2682875" cy="9667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コンテンツ プレースホルダー 2"/>
          <p:cNvSpPr txBox="1">
            <a:spLocks/>
          </p:cNvSpPr>
          <p:nvPr/>
        </p:nvSpPr>
        <p:spPr>
          <a:xfrm>
            <a:off x="5696764" y="3511538"/>
            <a:ext cx="3158801" cy="2394427"/>
          </a:xfrm>
          <a:prstGeom prst="rect">
            <a:avLst/>
          </a:prstGeom>
          <a:solidFill>
            <a:srgbClr val="BFE6F9"/>
          </a:solidFill>
          <a:ln>
            <a:solidFill>
              <a:srgbClr val="0000FF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/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複素数の絶対値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  <a:p>
            <a:pPr marL="0" lvl="1" indent="0"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= x</a:t>
            </a:r>
            <a:r>
              <a:rPr lang="en-US" altLang="ja-JP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・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のとき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| 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x |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 =| 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・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x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/ </a:t>
            </a: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aseline="-250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のとき</a:t>
            </a:r>
            <a:endParaRPr lang="en-US" altLang="ja-JP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1" indent="0">
              <a:buNone/>
            </a:pPr>
            <a:r>
              <a:rPr lang="en-US" altLang="ja-JP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| 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x |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 =| 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  <a:r>
              <a:rPr lang="en-US" altLang="ja-JP">
                <a:latin typeface="Times New Roman" panose="02020603050405020304" pitchFamily="18" charset="0"/>
                <a:cs typeface="Times New Roman" panose="02020603050405020304" pitchFamily="18" charset="0"/>
              </a:rPr>
              <a:t> /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 </a:t>
            </a:r>
            <a:r>
              <a:rPr lang="en-US" altLang="ja-JP" i="1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altLang="ja-JP" baseline="-2500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|</a:t>
            </a:r>
          </a:p>
        </p:txBody>
      </p:sp>
      <p:sp>
        <p:nvSpPr>
          <p:cNvPr id="53" name="コンテンツ プレースホルダー 2"/>
          <p:cNvSpPr txBox="1">
            <a:spLocks/>
          </p:cNvSpPr>
          <p:nvPr/>
        </p:nvSpPr>
        <p:spPr>
          <a:xfrm>
            <a:off x="6398706" y="2987220"/>
            <a:ext cx="1754919" cy="510890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/>
              <a:buNone/>
            </a:pPr>
            <a:r>
              <a:rPr lang="ja-JP" altLang="en-US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思い出そう</a:t>
            </a:r>
            <a:r>
              <a:rPr lang="en-US" altLang="ja-JP" b="1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</a:t>
            </a:r>
          </a:p>
        </p:txBody>
      </p:sp>
      <p:sp>
        <p:nvSpPr>
          <p:cNvPr id="6" name="下矢印 5"/>
          <p:cNvSpPr/>
          <p:nvPr/>
        </p:nvSpPr>
        <p:spPr>
          <a:xfrm>
            <a:off x="6852740" y="2650999"/>
            <a:ext cx="359764" cy="35574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コンテンツ プレースホルダー 2"/>
          <p:cNvSpPr txBox="1">
            <a:spLocks/>
          </p:cNvSpPr>
          <p:nvPr/>
        </p:nvSpPr>
        <p:spPr>
          <a:xfrm>
            <a:off x="2531162" y="6478466"/>
            <a:ext cx="5803558" cy="4184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Font typeface="Arial"/>
              <a:buNone/>
            </a:pPr>
            <a:r>
              <a:rPr lang="ja-JP" altLang="en-US" smtClean="0"/>
              <a:t>振幅特性は零点との距離と極との距離の比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92561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8623" y="217596"/>
            <a:ext cx="7045377" cy="951637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mtClean="0"/>
              <a:t>振幅</a:t>
            </a:r>
            <a:r>
              <a:rPr kumimoji="1" lang="ja-JP" altLang="en-US" smtClean="0"/>
              <a:t>特性の例題（その１）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lang="ja-JP" altLang="en-US" smtClean="0"/>
              <a:t>グラフ</a:t>
            </a:r>
            <a:r>
              <a:rPr lang="ja-JP" altLang="en-US"/>
              <a:t>化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50421" y="1558978"/>
            <a:ext cx="1224455" cy="418416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 anchor="t" anchorCtr="0">
            <a:normAutofit/>
          </a:bodyPr>
          <a:lstStyle/>
          <a:p>
            <a:pPr marL="0" lvl="1" indent="0" algn="ctr">
              <a:buNone/>
            </a:pPr>
            <a:r>
              <a:rPr kumimoji="1" lang="ja-JP" altLang="en-US" smtClean="0"/>
              <a:t>伝達関数</a:t>
            </a:r>
            <a:endParaRPr kumimoji="1" lang="ja-JP" altLang="en-US"/>
          </a:p>
        </p:txBody>
      </p:sp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8317723"/>
              </p:ext>
            </p:extLst>
          </p:nvPr>
        </p:nvGraphicFramePr>
        <p:xfrm>
          <a:off x="1360488" y="2032000"/>
          <a:ext cx="3025775" cy="90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0" name="数式" r:id="rId3" imgW="1346040" imgH="406080" progId="Equation.3">
                  <p:embed/>
                </p:oleObj>
              </mc:Choice>
              <mc:Fallback>
                <p:oleObj name="数式" r:id="rId3" imgW="1346040" imgH="4060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0488" y="2032000"/>
                        <a:ext cx="3025775" cy="9096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コンテンツ プレースホルダー 2"/>
          <p:cNvSpPr txBox="1">
            <a:spLocks/>
          </p:cNvSpPr>
          <p:nvPr/>
        </p:nvSpPr>
        <p:spPr>
          <a:xfrm>
            <a:off x="6301304" y="1558978"/>
            <a:ext cx="1224455" cy="4184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Font typeface="Arial"/>
              <a:buNone/>
            </a:pPr>
            <a:r>
              <a:rPr lang="ja-JP" altLang="en-US" smtClean="0"/>
              <a:t>振幅特性</a:t>
            </a:r>
            <a:endParaRPr lang="ja-JP" altLang="en-US"/>
          </a:p>
        </p:txBody>
      </p:sp>
      <p:graphicFrame>
        <p:nvGraphicFramePr>
          <p:cNvPr id="51" name="オブジェクト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21879598"/>
              </p:ext>
            </p:extLst>
          </p:nvPr>
        </p:nvGraphicFramePr>
        <p:xfrm>
          <a:off x="5821363" y="2046288"/>
          <a:ext cx="2682875" cy="9667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31" name="数式" r:id="rId5" imgW="1193760" imgH="431640" progId="Equation.3">
                  <p:embed/>
                </p:oleObj>
              </mc:Choice>
              <mc:Fallback>
                <p:oleObj name="数式" r:id="rId5" imgW="11937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21363" y="2046288"/>
                        <a:ext cx="2682875" cy="96678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5" name="図 54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9777" y="3302681"/>
            <a:ext cx="3727196" cy="2362966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</p:pic>
      <p:pic>
        <p:nvPicPr>
          <p:cNvPr id="56" name="図 55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49933" y="3302681"/>
            <a:ext cx="3727196" cy="2362966"/>
          </a:xfrm>
          <a:prstGeom prst="rect">
            <a:avLst/>
          </a:prstGeom>
          <a:noFill/>
          <a:ln>
            <a:solidFill>
              <a:schemeClr val="tx1">
                <a:lumMod val="65000"/>
                <a:lumOff val="35000"/>
              </a:schemeClr>
            </a:solidFill>
          </a:ln>
        </p:spPr>
      </p:pic>
      <p:sp>
        <p:nvSpPr>
          <p:cNvPr id="57" name="コンテンツ プレースホルダー 2"/>
          <p:cNvSpPr txBox="1">
            <a:spLocks/>
          </p:cNvSpPr>
          <p:nvPr/>
        </p:nvSpPr>
        <p:spPr>
          <a:xfrm>
            <a:off x="2261147" y="6027471"/>
            <a:ext cx="1224455" cy="4184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Font typeface="Arial"/>
              <a:buNone/>
            </a:pPr>
            <a:r>
              <a:rPr lang="ja-JP" altLang="en-US" smtClean="0"/>
              <a:t>振幅特性</a:t>
            </a:r>
            <a:endParaRPr lang="ja-JP" altLang="en-US"/>
          </a:p>
        </p:txBody>
      </p:sp>
      <p:sp>
        <p:nvSpPr>
          <p:cNvPr id="58" name="コンテンツ プレースホルダー 2"/>
          <p:cNvSpPr txBox="1">
            <a:spLocks/>
          </p:cNvSpPr>
          <p:nvPr/>
        </p:nvSpPr>
        <p:spPr>
          <a:xfrm>
            <a:off x="6031846" y="6027471"/>
            <a:ext cx="1763370" cy="4184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Font typeface="Arial"/>
              <a:buNone/>
            </a:pPr>
            <a:r>
              <a:rPr lang="ja-JP" altLang="en-US" smtClean="0"/>
              <a:t>周波数特性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0553732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8623" y="217596"/>
            <a:ext cx="7045377" cy="951637"/>
          </a:xfrm>
        </p:spPr>
        <p:txBody>
          <a:bodyPr>
            <a:normAutofit/>
          </a:bodyPr>
          <a:lstStyle/>
          <a:p>
            <a:pPr algn="r"/>
            <a:r>
              <a:rPr lang="ja-JP" altLang="en-US" smtClean="0"/>
              <a:t>振幅</a:t>
            </a:r>
            <a:r>
              <a:rPr kumimoji="1" lang="ja-JP" altLang="en-US" smtClean="0"/>
              <a:t>特性の例題（その２）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20788" y="1169234"/>
            <a:ext cx="1224455" cy="418416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 anchor="t" anchorCtr="0">
            <a:normAutofit/>
          </a:bodyPr>
          <a:lstStyle/>
          <a:p>
            <a:pPr marL="0" lvl="1" indent="0" algn="ctr">
              <a:buNone/>
            </a:pPr>
            <a:r>
              <a:rPr kumimoji="1" lang="ja-JP" altLang="en-US" smtClean="0"/>
              <a:t>伝達関数</a:t>
            </a:r>
            <a:endParaRPr kumimoji="1" lang="ja-JP" altLang="en-US"/>
          </a:p>
        </p:txBody>
      </p:sp>
      <p:sp>
        <p:nvSpPr>
          <p:cNvPr id="50" name="コンテンツ プレースホルダー 2"/>
          <p:cNvSpPr txBox="1">
            <a:spLocks/>
          </p:cNvSpPr>
          <p:nvPr/>
        </p:nvSpPr>
        <p:spPr>
          <a:xfrm>
            <a:off x="1220788" y="2557535"/>
            <a:ext cx="1224455" cy="4184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Font typeface="Arial"/>
              <a:buNone/>
            </a:pPr>
            <a:r>
              <a:rPr lang="ja-JP" altLang="en-US" smtClean="0"/>
              <a:t>振幅特性</a:t>
            </a:r>
            <a:endParaRPr lang="ja-JP" altLang="en-US"/>
          </a:p>
        </p:txBody>
      </p:sp>
      <p:grpSp>
        <p:nvGrpSpPr>
          <p:cNvPr id="7" name="グループ化 6"/>
          <p:cNvGrpSpPr/>
          <p:nvPr/>
        </p:nvGrpSpPr>
        <p:grpSpPr>
          <a:xfrm>
            <a:off x="5402167" y="1415300"/>
            <a:ext cx="3856357" cy="2702886"/>
            <a:chOff x="2200300" y="3284001"/>
            <a:chExt cx="2557955" cy="1830048"/>
          </a:xfrm>
        </p:grpSpPr>
        <p:grpSp>
          <p:nvGrpSpPr>
            <p:cNvPr id="88" name="グループ化 87"/>
            <p:cNvGrpSpPr/>
            <p:nvPr/>
          </p:nvGrpSpPr>
          <p:grpSpPr>
            <a:xfrm>
              <a:off x="2200300" y="3284001"/>
              <a:ext cx="2557955" cy="1830048"/>
              <a:chOff x="268462" y="-20298"/>
              <a:chExt cx="2557955" cy="1830048"/>
            </a:xfrm>
          </p:grpSpPr>
          <p:sp>
            <p:nvSpPr>
              <p:cNvPr id="89" name="円/楕円 88"/>
              <p:cNvSpPr/>
              <p:nvPr/>
            </p:nvSpPr>
            <p:spPr>
              <a:xfrm>
                <a:off x="685800" y="180975"/>
                <a:ext cx="1428750" cy="1447800"/>
              </a:xfrm>
              <a:prstGeom prst="ellipse">
                <a:avLst/>
              </a:prstGeom>
              <a:noFill/>
              <a:ln w="28575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grpSp>
            <p:nvGrpSpPr>
              <p:cNvPr id="90" name="グループ化 89"/>
              <p:cNvGrpSpPr/>
              <p:nvPr/>
            </p:nvGrpSpPr>
            <p:grpSpPr>
              <a:xfrm>
                <a:off x="1644667" y="333081"/>
                <a:ext cx="74913" cy="73366"/>
                <a:chOff x="-25571" y="-156653"/>
                <a:chExt cx="606596" cy="594084"/>
              </a:xfrm>
            </p:grpSpPr>
            <p:cxnSp>
              <p:nvCxnSpPr>
                <p:cNvPr id="114" name="直線コネクタ 113"/>
                <p:cNvCxnSpPr/>
                <p:nvPr/>
              </p:nvCxnSpPr>
              <p:spPr>
                <a:xfrm>
                  <a:off x="0" y="-143594"/>
                  <a:ext cx="581025" cy="5810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5" name="直線コネクタ 114"/>
                <p:cNvCxnSpPr/>
                <p:nvPr/>
              </p:nvCxnSpPr>
              <p:spPr>
                <a:xfrm rot="16200000">
                  <a:off x="-25568" y="-156656"/>
                  <a:ext cx="581027" cy="581033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1" name="円/楕円 90"/>
              <p:cNvSpPr/>
              <p:nvPr/>
            </p:nvSpPr>
            <p:spPr>
              <a:xfrm>
                <a:off x="647700" y="866775"/>
                <a:ext cx="71755" cy="7175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92" name="円/楕円 91"/>
              <p:cNvSpPr/>
              <p:nvPr/>
            </p:nvSpPr>
            <p:spPr>
              <a:xfrm>
                <a:off x="1366861" y="1590675"/>
                <a:ext cx="71755" cy="7175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93" name="円/楕円 92"/>
              <p:cNvSpPr/>
              <p:nvPr/>
            </p:nvSpPr>
            <p:spPr>
              <a:xfrm>
                <a:off x="1365281" y="147564"/>
                <a:ext cx="71755" cy="71755"/>
              </a:xfrm>
              <a:prstGeom prst="ellipse">
                <a:avLst/>
              </a:prstGeom>
              <a:noFill/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grpSp>
            <p:nvGrpSpPr>
              <p:cNvPr id="94" name="グループ化 93"/>
              <p:cNvGrpSpPr/>
              <p:nvPr/>
            </p:nvGrpSpPr>
            <p:grpSpPr>
              <a:xfrm>
                <a:off x="1647825" y="1390650"/>
                <a:ext cx="71756" cy="71755"/>
                <a:chOff x="0" y="0"/>
                <a:chExt cx="581033" cy="581028"/>
              </a:xfrm>
            </p:grpSpPr>
            <p:cxnSp>
              <p:nvCxnSpPr>
                <p:cNvPr id="112" name="直線コネクタ 111"/>
                <p:cNvCxnSpPr/>
                <p:nvPr/>
              </p:nvCxnSpPr>
              <p:spPr>
                <a:xfrm>
                  <a:off x="0" y="0"/>
                  <a:ext cx="581025" cy="5810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13" name="直線コネクタ 112"/>
                <p:cNvCxnSpPr/>
                <p:nvPr/>
              </p:nvCxnSpPr>
              <p:spPr>
                <a:xfrm rot="16200000">
                  <a:off x="8" y="3"/>
                  <a:ext cx="581025" cy="581025"/>
                </a:xfrm>
                <a:prstGeom prst="line">
                  <a:avLst/>
                </a:prstGeom>
                <a:ln>
                  <a:solidFill>
                    <a:schemeClr val="tx1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sp>
            <p:nvSpPr>
              <p:cNvPr id="95" name="円弧 94"/>
              <p:cNvSpPr/>
              <p:nvPr/>
            </p:nvSpPr>
            <p:spPr>
              <a:xfrm flipV="1">
                <a:off x="390525" y="14214"/>
                <a:ext cx="1905000" cy="1790700"/>
              </a:xfrm>
              <a:prstGeom prst="arc">
                <a:avLst>
                  <a:gd name="adj1" fmla="val 18179502"/>
                  <a:gd name="adj2" fmla="val 14620"/>
                </a:avLst>
              </a:prstGeom>
              <a:ln>
                <a:solidFill>
                  <a:srgbClr val="0000FF"/>
                </a:solidFill>
                <a:headEnd type="triangle" w="med" len="med"/>
                <a:tailEnd type="oval" w="sm" len="sm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ot="0" spcFirstLastPara="0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endParaRPr lang="ja-JP" altLang="en-US"/>
              </a:p>
            </p:txBody>
          </p:sp>
          <p:sp>
            <p:nvSpPr>
              <p:cNvPr id="96" name="テキスト ボックス 43"/>
              <p:cNvSpPr txBox="1"/>
              <p:nvPr/>
            </p:nvSpPr>
            <p:spPr>
              <a:xfrm>
                <a:off x="1438275" y="1343025"/>
                <a:ext cx="238125" cy="252412"/>
              </a:xfrm>
              <a:prstGeom prst="rect">
                <a:avLst/>
              </a:prstGeom>
              <a:noFill/>
              <a:ln w="6350">
                <a:noFill/>
              </a:ln>
              <a:effectLst/>
            </p:spPr>
            <p:style>
              <a:lnRef idx="0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dk1"/>
              </a:fontRef>
            </p:style>
            <p:txBody>
              <a:bodyPr rot="0" spcFirstLastPara="0" vert="horz" wrap="square" lIns="0" tIns="0" rIns="0" bIns="0" numCol="1" spcCol="0" rtlCol="0" fromWordArt="0" anchor="t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spcAft>
                    <a:spcPts val="0"/>
                  </a:spcAft>
                </a:pPr>
                <a:r>
                  <a:rPr lang="en-US" sz="1100" kern="100"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0.8</a:t>
                </a:r>
                <a:endParaRPr lang="ja-JP" sz="105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97" name="グループ化 96"/>
              <p:cNvGrpSpPr/>
              <p:nvPr/>
            </p:nvGrpSpPr>
            <p:grpSpPr>
              <a:xfrm>
                <a:off x="268462" y="-20298"/>
                <a:ext cx="2557955" cy="1830048"/>
                <a:chOff x="268462" y="-20298"/>
                <a:chExt cx="2557955" cy="1830048"/>
              </a:xfrm>
            </p:grpSpPr>
            <p:cxnSp>
              <p:nvCxnSpPr>
                <p:cNvPr id="107" name="直線コネクタ 106"/>
                <p:cNvCxnSpPr/>
                <p:nvPr/>
              </p:nvCxnSpPr>
              <p:spPr>
                <a:xfrm rot="5400000" flipV="1">
                  <a:off x="1282124" y="1029057"/>
                  <a:ext cx="514985" cy="27051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101" name="直線コネクタ 100"/>
                <p:cNvCxnSpPr/>
                <p:nvPr/>
              </p:nvCxnSpPr>
              <p:spPr>
                <a:xfrm rot="16200000">
                  <a:off x="1273424" y="514350"/>
                  <a:ext cx="514985" cy="270510"/>
                </a:xfrm>
                <a:prstGeom prst="line">
                  <a:avLst/>
                </a:prstGeom>
                <a:ln w="28575">
                  <a:solidFill>
                    <a:srgbClr val="00B05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98" name="円弧 97"/>
                <p:cNvSpPr/>
                <p:nvPr/>
              </p:nvSpPr>
              <p:spPr>
                <a:xfrm>
                  <a:off x="389178" y="4689"/>
                  <a:ext cx="1905000" cy="1790700"/>
                </a:xfrm>
                <a:prstGeom prst="arc">
                  <a:avLst>
                    <a:gd name="adj1" fmla="val 18179502"/>
                    <a:gd name="adj2" fmla="val 14620"/>
                  </a:avLst>
                </a:prstGeom>
                <a:ln>
                  <a:solidFill>
                    <a:srgbClr val="0000FF"/>
                  </a:solidFill>
                  <a:headEnd type="triangle" w="med" len="med"/>
                  <a:tailEnd type="oval" w="sm" len="sm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cxnSp>
              <p:nvCxnSpPr>
                <p:cNvPr id="99" name="直線矢印コネクタ 98"/>
                <p:cNvCxnSpPr/>
                <p:nvPr/>
              </p:nvCxnSpPr>
              <p:spPr>
                <a:xfrm flipV="1">
                  <a:off x="1683417" y="-20298"/>
                  <a:ext cx="209550" cy="3810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0" name="テキスト ボックス 9"/>
                <p:cNvSpPr txBox="1"/>
                <p:nvPr/>
              </p:nvSpPr>
              <p:spPr>
                <a:xfrm>
                  <a:off x="2245392" y="342116"/>
                  <a:ext cx="581025" cy="31432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ja-JP" sz="1400" i="1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π</a:t>
                  </a:r>
                  <a:r>
                    <a:rPr lang="en-US" sz="1400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/3</a:t>
                  </a:r>
                  <a:endParaRPr lang="ja-JP" sz="1050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2" name="テキスト ボックス 6"/>
                <p:cNvSpPr txBox="1"/>
                <p:nvPr/>
              </p:nvSpPr>
              <p:spPr>
                <a:xfrm>
                  <a:off x="420867" y="295275"/>
                  <a:ext cx="723900" cy="21399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ja-JP" sz="1200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零点</a:t>
                  </a:r>
                  <a:endParaRPr lang="ja-JP" sz="1050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3" name="テキスト ボックス 7"/>
                <p:cNvSpPr txBox="1"/>
                <p:nvPr/>
              </p:nvSpPr>
              <p:spPr>
                <a:xfrm>
                  <a:off x="1491579" y="239417"/>
                  <a:ext cx="238125" cy="113008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en-US" sz="1100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0.8</a:t>
                  </a:r>
                  <a:endParaRPr lang="ja-JP" sz="1050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4" name="テキスト ボックス 14"/>
                <p:cNvSpPr txBox="1"/>
                <p:nvPr/>
              </p:nvSpPr>
              <p:spPr>
                <a:xfrm>
                  <a:off x="418354" y="504825"/>
                  <a:ext cx="371475" cy="228600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ja-JP" sz="1200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極</a:t>
                  </a:r>
                  <a:endParaRPr lang="ja-JP" sz="1050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105" name="円/楕円 104"/>
                <p:cNvSpPr/>
                <p:nvPr/>
              </p:nvSpPr>
              <p:spPr>
                <a:xfrm>
                  <a:off x="268462" y="352425"/>
                  <a:ext cx="71755" cy="71755"/>
                </a:xfrm>
                <a:prstGeom prst="ellipse">
                  <a:avLst/>
                </a:prstGeom>
                <a:noFill/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/>
                </a:p>
              </p:txBody>
            </p:sp>
            <p:grpSp>
              <p:nvGrpSpPr>
                <p:cNvPr id="106" name="グループ化 105"/>
                <p:cNvGrpSpPr/>
                <p:nvPr/>
              </p:nvGrpSpPr>
              <p:grpSpPr>
                <a:xfrm>
                  <a:off x="276726" y="536182"/>
                  <a:ext cx="75197" cy="71754"/>
                  <a:chOff x="2240772" y="-208886"/>
                  <a:chExt cx="608894" cy="581053"/>
                </a:xfrm>
              </p:grpSpPr>
              <p:cxnSp>
                <p:nvCxnSpPr>
                  <p:cNvPr id="110" name="直線コネクタ 109"/>
                  <p:cNvCxnSpPr/>
                  <p:nvPr/>
                </p:nvCxnSpPr>
                <p:spPr>
                  <a:xfrm>
                    <a:off x="2268647" y="-208875"/>
                    <a:ext cx="581019" cy="581026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  <p:cxnSp>
                <p:nvCxnSpPr>
                  <p:cNvPr id="111" name="直線コネクタ 110"/>
                  <p:cNvCxnSpPr/>
                  <p:nvPr/>
                </p:nvCxnSpPr>
                <p:spPr>
                  <a:xfrm rot="16200000">
                    <a:off x="2240760" y="-208874"/>
                    <a:ext cx="581053" cy="581029"/>
                  </a:xfrm>
                  <a:prstGeom prst="line">
                    <a:avLst/>
                  </a:prstGeom>
                  <a:ln>
                    <a:solidFill>
                      <a:schemeClr val="tx1"/>
                    </a:solidFill>
                  </a:ln>
                </p:spPr>
                <p:style>
                  <a:lnRef idx="1">
                    <a:schemeClr val="accent1"/>
                  </a:lnRef>
                  <a:fillRef idx="0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tx1"/>
                  </a:fontRef>
                </p:style>
              </p:cxnSp>
            </p:grpSp>
            <p:cxnSp>
              <p:nvCxnSpPr>
                <p:cNvPr id="108" name="直線矢印コネクタ 107"/>
                <p:cNvCxnSpPr/>
                <p:nvPr/>
              </p:nvCxnSpPr>
              <p:spPr>
                <a:xfrm>
                  <a:off x="1683417" y="1428750"/>
                  <a:ext cx="209550" cy="38100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prstDash val="dash"/>
                  <a:headEnd type="none" w="med" len="med"/>
                  <a:tailEnd type="none" w="med" len="med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109" name="テキスト ボックス 44"/>
                <p:cNvSpPr txBox="1"/>
                <p:nvPr/>
              </p:nvSpPr>
              <p:spPr>
                <a:xfrm>
                  <a:off x="2201529" y="1332713"/>
                  <a:ext cx="581025" cy="314325"/>
                </a:xfrm>
                <a:prstGeom prst="rect">
                  <a:avLst/>
                </a:prstGeom>
                <a:noFill/>
                <a:ln w="6350">
                  <a:noFill/>
                </a:ln>
                <a:effectLst/>
              </p:spPr>
              <p:style>
                <a:lnRef idx="0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dk1"/>
                </a:fontRef>
              </p:style>
              <p:txBody>
                <a:bodyPr rot="0" spcFirstLastPara="0" vert="horz" wrap="square" lIns="0" tIns="0" rIns="0" bIns="0" numCol="1" spcCol="0" rtlCol="0" fromWordArt="0" anchor="t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just">
                    <a:spcAft>
                      <a:spcPts val="0"/>
                    </a:spcAft>
                  </a:pPr>
                  <a:r>
                    <a:rPr lang="ja-JP" sz="1400" i="1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－π</a:t>
                  </a:r>
                  <a:r>
                    <a:rPr lang="en-US" sz="1400" kern="100">
                      <a:effectLst/>
                      <a:latin typeface="Times New Roman" panose="02020603050405020304" pitchFamily="18" charset="0"/>
                      <a:ea typeface="ＭＳ 明朝" panose="02020609040205080304" pitchFamily="17" charset="-128"/>
                      <a:cs typeface="Times New Roman" panose="02020603050405020304" pitchFamily="18" charset="0"/>
                    </a:rPr>
                    <a:t>/3</a:t>
                  </a:r>
                  <a:endParaRPr lang="ja-JP" sz="1050" kern="1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</p:grpSp>
        <p:cxnSp>
          <p:nvCxnSpPr>
            <p:cNvPr id="128" name="直線矢印コネクタ 127"/>
            <p:cNvCxnSpPr/>
            <p:nvPr/>
          </p:nvCxnSpPr>
          <p:spPr>
            <a:xfrm flipV="1">
              <a:off x="2446188" y="4206951"/>
              <a:ext cx="203835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9" name="直線矢印コネクタ 128"/>
            <p:cNvCxnSpPr/>
            <p:nvPr/>
          </p:nvCxnSpPr>
          <p:spPr>
            <a:xfrm flipH="1" flipV="1">
              <a:off x="3333918" y="3340176"/>
              <a:ext cx="0" cy="177165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0" name="直線コネクタ 129"/>
            <p:cNvCxnSpPr/>
            <p:nvPr/>
          </p:nvCxnSpPr>
          <p:spPr>
            <a:xfrm rot="5400000">
              <a:off x="3088173" y="4215206"/>
              <a:ext cx="1054100" cy="0"/>
            </a:xfrm>
            <a:prstGeom prst="line">
              <a:avLst/>
            </a:prstGeom>
            <a:ln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6428380"/>
              </p:ext>
            </p:extLst>
          </p:nvPr>
        </p:nvGraphicFramePr>
        <p:xfrm>
          <a:off x="1200150" y="1754188"/>
          <a:ext cx="3859213" cy="720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6" name="数式" r:id="rId3" imgW="2311200" imgH="431640" progId="Equation.3">
                  <p:embed/>
                </p:oleObj>
              </mc:Choice>
              <mc:Fallback>
                <p:oleObj name="数式" r:id="rId3" imgW="2311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00150" y="1754188"/>
                        <a:ext cx="3859213" cy="7207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6040719"/>
              </p:ext>
            </p:extLst>
          </p:nvPr>
        </p:nvGraphicFramePr>
        <p:xfrm>
          <a:off x="1198563" y="3059113"/>
          <a:ext cx="4149725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7" name="数式" r:id="rId5" imgW="2374560" imgH="431640" progId="Equation.3">
                  <p:embed/>
                </p:oleObj>
              </mc:Choice>
              <mc:Fallback>
                <p:oleObj name="数式" r:id="rId5" imgW="2374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98563" y="3059113"/>
                        <a:ext cx="4149725" cy="754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31" name="コンテンツ プレースホルダー 2"/>
          <p:cNvSpPr txBox="1">
            <a:spLocks/>
          </p:cNvSpPr>
          <p:nvPr/>
        </p:nvSpPr>
        <p:spPr>
          <a:xfrm>
            <a:off x="2244348" y="4609405"/>
            <a:ext cx="5001783" cy="1476449"/>
          </a:xfrm>
          <a:prstGeom prst="rect">
            <a:avLst/>
          </a:prstGeom>
          <a:solidFill>
            <a:srgbClr val="BFE6F9"/>
          </a:solidFill>
          <a:ln>
            <a:solidFill>
              <a:srgbClr val="00B050"/>
            </a:solidFill>
          </a:ln>
        </p:spPr>
        <p:txBody>
          <a:bodyPr vert="horz" lIns="91440" tIns="45720" rIns="91440" bIns="45720" rtlCol="0" anchor="t" anchorCtr="0">
            <a:normAutofit fontScale="92500" lnSpcReduction="20000"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>
              <a:buFont typeface="Arial"/>
              <a:buNone/>
            </a:pPr>
            <a:r>
              <a:rPr lang="ja-JP" altLang="en-US" smtClean="0"/>
              <a:t>テキストの中には，</a:t>
            </a:r>
            <a:endParaRPr lang="en-US" altLang="ja-JP" smtClean="0"/>
          </a:p>
          <a:p>
            <a:pPr marL="0" lvl="1" indent="0">
              <a:buFont typeface="Arial"/>
              <a:buNone/>
            </a:pPr>
            <a:r>
              <a:rPr lang="ja-JP" altLang="en-US" smtClean="0"/>
              <a:t>これをわざわざ展開しているのもあるが，</a:t>
            </a:r>
            <a:endParaRPr lang="en-US" altLang="ja-JP" smtClean="0"/>
          </a:p>
          <a:p>
            <a:pPr marL="0" lvl="1" indent="0">
              <a:buFont typeface="Arial"/>
              <a:buNone/>
            </a:pPr>
            <a:r>
              <a:rPr lang="ja-JP" altLang="en-US" smtClean="0"/>
              <a:t>振幅特性を調べるには</a:t>
            </a:r>
            <a:r>
              <a:rPr lang="ja-JP" altLang="en-US" smtClean="0"/>
              <a:t>，</a:t>
            </a:r>
            <a:endParaRPr lang="en-US" altLang="ja-JP" smtClean="0"/>
          </a:p>
          <a:p>
            <a:pPr marL="0" lvl="1" indent="0">
              <a:buFont typeface="Arial"/>
              <a:buNone/>
            </a:pPr>
            <a:r>
              <a:rPr lang="ja-JP" altLang="en-US" smtClean="0"/>
              <a:t>このまま</a:t>
            </a:r>
            <a:r>
              <a:rPr lang="ja-JP" altLang="en-US" b="1" smtClean="0">
                <a:solidFill>
                  <a:srgbClr val="FF0000"/>
                </a:solidFill>
              </a:rPr>
              <a:t>数値計算するほうが</a:t>
            </a:r>
            <a:r>
              <a:rPr lang="ja-JP" altLang="en-US" b="1" smtClean="0">
                <a:solidFill>
                  <a:srgbClr val="FF0000"/>
                </a:solidFill>
              </a:rPr>
              <a:t>簡単！</a:t>
            </a:r>
            <a:endParaRPr lang="ja-JP" altLang="en-US" b="1">
              <a:solidFill>
                <a:srgbClr val="FF0000"/>
              </a:solidFill>
            </a:endParaRPr>
          </a:p>
        </p:txBody>
      </p:sp>
      <p:sp>
        <p:nvSpPr>
          <p:cNvPr id="10" name="下矢印 9"/>
          <p:cNvSpPr/>
          <p:nvPr/>
        </p:nvSpPr>
        <p:spPr>
          <a:xfrm>
            <a:off x="3130089" y="4096976"/>
            <a:ext cx="302659" cy="2951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550671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098623" y="217596"/>
            <a:ext cx="7045377" cy="951637"/>
          </a:xfrm>
        </p:spPr>
        <p:txBody>
          <a:bodyPr>
            <a:normAutofit fontScale="90000"/>
          </a:bodyPr>
          <a:lstStyle/>
          <a:p>
            <a:pPr algn="r"/>
            <a:r>
              <a:rPr lang="ja-JP" altLang="en-US" smtClean="0"/>
              <a:t>振幅</a:t>
            </a:r>
            <a:r>
              <a:rPr kumimoji="1" lang="ja-JP" altLang="en-US" smtClean="0"/>
              <a:t>特性の例題（その２）</a:t>
            </a:r>
            <a:r>
              <a:rPr kumimoji="1" lang="en-US" altLang="ja-JP" smtClean="0"/>
              <a:t/>
            </a:r>
            <a:br>
              <a:rPr kumimoji="1" lang="en-US" altLang="ja-JP" smtClean="0"/>
            </a:br>
            <a:r>
              <a:rPr lang="ja-JP" altLang="en-US" smtClean="0"/>
              <a:t>グラフ</a:t>
            </a:r>
            <a:r>
              <a:rPr lang="ja-JP" altLang="en-US"/>
              <a:t>化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150421" y="1558978"/>
            <a:ext cx="1224455" cy="418416"/>
          </a:xfrm>
          <a:solidFill>
            <a:srgbClr val="FFFF00"/>
          </a:solidFill>
          <a:ln>
            <a:solidFill>
              <a:srgbClr val="FF0000"/>
            </a:solidFill>
          </a:ln>
        </p:spPr>
        <p:txBody>
          <a:bodyPr anchor="t" anchorCtr="0">
            <a:normAutofit/>
          </a:bodyPr>
          <a:lstStyle/>
          <a:p>
            <a:pPr marL="0" lvl="1" indent="0" algn="ctr">
              <a:buNone/>
            </a:pPr>
            <a:r>
              <a:rPr kumimoji="1" lang="ja-JP" altLang="en-US" smtClean="0"/>
              <a:t>伝達関数</a:t>
            </a:r>
            <a:endParaRPr kumimoji="1" lang="ja-JP" altLang="en-US"/>
          </a:p>
        </p:txBody>
      </p:sp>
      <p:sp>
        <p:nvSpPr>
          <p:cNvPr id="50" name="コンテンツ プレースホルダー 2"/>
          <p:cNvSpPr txBox="1">
            <a:spLocks/>
          </p:cNvSpPr>
          <p:nvPr/>
        </p:nvSpPr>
        <p:spPr>
          <a:xfrm>
            <a:off x="6301304" y="1558978"/>
            <a:ext cx="1224455" cy="4184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Font typeface="Arial"/>
              <a:buNone/>
            </a:pPr>
            <a:r>
              <a:rPr lang="ja-JP" altLang="en-US" smtClean="0"/>
              <a:t>振幅特性</a:t>
            </a:r>
            <a:endParaRPr lang="ja-JP" altLang="en-US"/>
          </a:p>
        </p:txBody>
      </p:sp>
      <p:sp>
        <p:nvSpPr>
          <p:cNvPr id="57" name="コンテンツ プレースホルダー 2"/>
          <p:cNvSpPr txBox="1">
            <a:spLocks/>
          </p:cNvSpPr>
          <p:nvPr/>
        </p:nvSpPr>
        <p:spPr>
          <a:xfrm>
            <a:off x="2261147" y="6027471"/>
            <a:ext cx="1224455" cy="4184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Font typeface="Arial"/>
              <a:buNone/>
            </a:pPr>
            <a:r>
              <a:rPr lang="ja-JP" altLang="en-US" smtClean="0"/>
              <a:t>振幅特性</a:t>
            </a:r>
            <a:endParaRPr lang="ja-JP" altLang="en-US"/>
          </a:p>
        </p:txBody>
      </p:sp>
      <p:sp>
        <p:nvSpPr>
          <p:cNvPr id="58" name="コンテンツ プレースホルダー 2"/>
          <p:cNvSpPr txBox="1">
            <a:spLocks/>
          </p:cNvSpPr>
          <p:nvPr/>
        </p:nvSpPr>
        <p:spPr>
          <a:xfrm>
            <a:off x="6031846" y="6027471"/>
            <a:ext cx="1763370" cy="418416"/>
          </a:xfrm>
          <a:prstGeom prst="rect">
            <a:avLst/>
          </a:prstGeom>
          <a:solidFill>
            <a:srgbClr val="FFFF00"/>
          </a:solidFill>
          <a:ln>
            <a:solidFill>
              <a:srgbClr val="FF0000"/>
            </a:solidFill>
          </a:ln>
        </p:spPr>
        <p:txBody>
          <a:bodyPr vert="horz" lIns="91440" tIns="45720" rIns="91440" bIns="45720" rtlCol="0" anchor="t" anchorCtr="0">
            <a:norm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lvl="1" indent="0" algn="ctr">
              <a:buFont typeface="Arial"/>
              <a:buNone/>
            </a:pPr>
            <a:r>
              <a:rPr lang="ja-JP" altLang="en-US" smtClean="0"/>
              <a:t>周波数特性</a:t>
            </a:r>
            <a:endParaRPr lang="ja-JP" altLang="en-US"/>
          </a:p>
        </p:txBody>
      </p:sp>
      <p:graphicFrame>
        <p:nvGraphicFramePr>
          <p:cNvPr id="11" name="オブジェクト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74573102"/>
              </p:ext>
            </p:extLst>
          </p:nvPr>
        </p:nvGraphicFramePr>
        <p:xfrm>
          <a:off x="833438" y="2135188"/>
          <a:ext cx="3860800" cy="719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8" name="数式" r:id="rId3" imgW="2311200" imgH="431640" progId="Equation.3">
                  <p:embed/>
                </p:oleObj>
              </mc:Choice>
              <mc:Fallback>
                <p:oleObj name="数式" r:id="rId3" imgW="23112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3438" y="2135188"/>
                        <a:ext cx="3860800" cy="7191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2322449"/>
              </p:ext>
            </p:extLst>
          </p:nvPr>
        </p:nvGraphicFramePr>
        <p:xfrm>
          <a:off x="4838700" y="2100263"/>
          <a:ext cx="4149725" cy="7540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8379" name="数式" r:id="rId5" imgW="2374560" imgH="431640" progId="Equation.3">
                  <p:embed/>
                </p:oleObj>
              </mc:Choice>
              <mc:Fallback>
                <p:oleObj name="数式" r:id="rId5" imgW="23745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38700" y="2100263"/>
                        <a:ext cx="4149725" cy="75406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図 12"/>
          <p:cNvPicPr/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7827" y="3222535"/>
            <a:ext cx="3769639" cy="24369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pic>
        <p:nvPicPr>
          <p:cNvPr id="14" name="図 13"/>
          <p:cNvPicPr/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0949" y="3222535"/>
            <a:ext cx="3825162" cy="243696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41805392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958082" y="1305372"/>
            <a:ext cx="7930423" cy="5851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89212" y="1371640"/>
            <a:ext cx="7604063" cy="506208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例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】M+1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点平均化システム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15679497"/>
              </p:ext>
            </p:extLst>
          </p:nvPr>
        </p:nvGraphicFramePr>
        <p:xfrm>
          <a:off x="950545" y="2021806"/>
          <a:ext cx="7856537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3" name="数式" r:id="rId3" imgW="3682800" imgH="431640" progId="Equation.3">
                  <p:embed/>
                </p:oleObj>
              </mc:Choice>
              <mc:Fallback>
                <p:oleObj name="数式" r:id="rId3" imgW="368280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0545" y="2021806"/>
                        <a:ext cx="7856537" cy="971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311586" y="213714"/>
            <a:ext cx="7704667" cy="1225851"/>
          </a:xfrm>
        </p:spPr>
        <p:txBody>
          <a:bodyPr>
            <a:normAutofit/>
          </a:bodyPr>
          <a:lstStyle/>
          <a:p>
            <a:pPr algn="r"/>
            <a:r>
              <a:rPr kumimoji="1" lang="ja-JP" altLang="en-US" sz="2800" smtClean="0"/>
              <a:t>（２）</a:t>
            </a:r>
            <a:r>
              <a:rPr kumimoji="1" lang="en-US" altLang="ja-JP" sz="2800" smtClean="0"/>
              <a:t>FIR</a:t>
            </a:r>
            <a:r>
              <a:rPr kumimoji="1" lang="ja-JP" altLang="en-US" sz="2800" smtClean="0"/>
              <a:t>フィルタ</a:t>
            </a:r>
            <a:endParaRPr kumimoji="1" lang="ja-JP" altLang="en-US" sz="2800"/>
          </a:p>
        </p:txBody>
      </p:sp>
      <p:graphicFrame>
        <p:nvGraphicFramePr>
          <p:cNvPr id="42" name="オブジェクト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3113851"/>
              </p:ext>
            </p:extLst>
          </p:nvPr>
        </p:nvGraphicFramePr>
        <p:xfrm>
          <a:off x="2215476" y="3708882"/>
          <a:ext cx="4741863" cy="2657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724" name="数式" r:id="rId5" imgW="2222280" imgH="1180800" progId="Equation.3">
                  <p:embed/>
                </p:oleObj>
              </mc:Choice>
              <mc:Fallback>
                <p:oleObj name="数式" r:id="rId5" imgW="2222280" imgH="11808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15476" y="3708882"/>
                        <a:ext cx="4741863" cy="26574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コンテンツ プレースホルダー 2"/>
          <p:cNvSpPr txBox="1">
            <a:spLocks/>
          </p:cNvSpPr>
          <p:nvPr/>
        </p:nvSpPr>
        <p:spPr>
          <a:xfrm>
            <a:off x="1462329" y="3202674"/>
            <a:ext cx="7604063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ちなみに</a:t>
            </a:r>
            <a:endParaRPr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88781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1" name="直線コネクタ 90"/>
          <p:cNvCxnSpPr/>
          <p:nvPr/>
        </p:nvCxnSpPr>
        <p:spPr>
          <a:xfrm flipV="1">
            <a:off x="1850471" y="2951711"/>
            <a:ext cx="1548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正方形/長方形 12"/>
          <p:cNvSpPr/>
          <p:nvPr/>
        </p:nvSpPr>
        <p:spPr>
          <a:xfrm>
            <a:off x="958082" y="1305372"/>
            <a:ext cx="7930423" cy="58519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089212" y="1371640"/>
            <a:ext cx="7604063" cy="506208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例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】M+1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点平均化システム</a:t>
            </a:r>
            <a:endParaRPr kumimoji="1" lang="en-US" altLang="ja-JP" sz="20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3384884" y="213714"/>
            <a:ext cx="5631369" cy="1225851"/>
          </a:xfrm>
        </p:spPr>
        <p:txBody>
          <a:bodyPr>
            <a:normAutofit/>
          </a:bodyPr>
          <a:lstStyle/>
          <a:p>
            <a:pPr algn="r"/>
            <a:r>
              <a:rPr kumimoji="1" lang="en-US" altLang="ja-JP" sz="24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kumimoji="1" lang="en-US" altLang="ja-JP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+1</a:t>
            </a:r>
            <a:r>
              <a:rPr kumimoji="1" lang="ja-JP" altLang="en-US" sz="2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点平均化システムの回路イメージ</a:t>
            </a:r>
            <a:endParaRPr kumimoji="1" lang="ja-JP" altLang="en-US" sz="240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2" name="オブジェクト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0796896"/>
              </p:ext>
            </p:extLst>
          </p:nvPr>
        </p:nvGraphicFramePr>
        <p:xfrm>
          <a:off x="958082" y="168702"/>
          <a:ext cx="2114550" cy="971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883" name="数式" r:id="rId3" imgW="990360" imgH="431640" progId="Equation.3">
                  <p:embed/>
                </p:oleObj>
              </mc:Choice>
              <mc:Fallback>
                <p:oleObj name="数式" r:id="rId3" imgW="9903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8082" y="168702"/>
                        <a:ext cx="2114550" cy="971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" name="グループ化 1"/>
          <p:cNvGrpSpPr/>
          <p:nvPr/>
        </p:nvGrpSpPr>
        <p:grpSpPr>
          <a:xfrm>
            <a:off x="4753872" y="2418425"/>
            <a:ext cx="3939403" cy="3925916"/>
            <a:chOff x="1644446" y="2095809"/>
            <a:chExt cx="3939403" cy="3925916"/>
          </a:xfrm>
        </p:grpSpPr>
        <p:cxnSp>
          <p:nvCxnSpPr>
            <p:cNvPr id="9" name="直線コネクタ 8"/>
            <p:cNvCxnSpPr/>
            <p:nvPr/>
          </p:nvCxnSpPr>
          <p:spPr>
            <a:xfrm flipV="1">
              <a:off x="1644446" y="2620202"/>
              <a:ext cx="3420000" cy="1"/>
            </a:xfrm>
            <a:prstGeom prst="line">
              <a:avLst/>
            </a:prstGeom>
            <a:ln>
              <a:solidFill>
                <a:schemeClr val="tx1"/>
              </a:solidFill>
              <a:headEnd type="oval" w="med" len="med"/>
              <a:tailEnd type="triangle" w="med" len="med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10" name="グループ化 9"/>
            <p:cNvGrpSpPr/>
            <p:nvPr/>
          </p:nvGrpSpPr>
          <p:grpSpPr>
            <a:xfrm>
              <a:off x="1657017" y="2095809"/>
              <a:ext cx="2632479" cy="3925916"/>
              <a:chOff x="1559463" y="1602992"/>
              <a:chExt cx="2632479" cy="3925916"/>
            </a:xfrm>
          </p:grpSpPr>
          <p:cxnSp>
            <p:nvCxnSpPr>
              <p:cNvPr id="49" name="直線矢印コネクタ 48"/>
              <p:cNvCxnSpPr/>
              <p:nvPr/>
            </p:nvCxnSpPr>
            <p:spPr>
              <a:xfrm>
                <a:off x="3566937" y="2903385"/>
                <a:ext cx="18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0" name="直線矢印コネクタ 49"/>
              <p:cNvCxnSpPr/>
              <p:nvPr/>
            </p:nvCxnSpPr>
            <p:spPr>
              <a:xfrm>
                <a:off x="2767344" y="2127625"/>
                <a:ext cx="0" cy="1926031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oval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1" name="テキスト ボックス 50"/>
              <p:cNvSpPr txBox="1"/>
              <p:nvPr/>
            </p:nvSpPr>
            <p:spPr>
              <a:xfrm>
                <a:off x="1559463" y="2746568"/>
                <a:ext cx="13097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ja-JP" alt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ー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1)</a:t>
                </a:r>
              </a:p>
            </p:txBody>
          </p:sp>
          <p:sp>
            <p:nvSpPr>
              <p:cNvPr id="52" name="正方形/長方形 51"/>
              <p:cNvSpPr/>
              <p:nvPr/>
            </p:nvSpPr>
            <p:spPr>
              <a:xfrm>
                <a:off x="2545360" y="2362678"/>
                <a:ext cx="443968" cy="427584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sz="2000" i="1" kern="1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z</a:t>
                </a:r>
                <a:r>
                  <a:rPr lang="en-US" sz="2000" kern="100" baseline="30000" smtClean="0">
                    <a:solidFill>
                      <a:srgbClr val="000000"/>
                    </a:solidFill>
                    <a:effectLst/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-1</a:t>
                </a:r>
                <a:endParaRPr lang="ja-JP" sz="2000" kern="100" baseline="30000">
                  <a:effectLst/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53" name="正方形/長方形 52"/>
              <p:cNvSpPr/>
              <p:nvPr/>
            </p:nvSpPr>
            <p:spPr>
              <a:xfrm>
                <a:off x="2539332" y="3113188"/>
                <a:ext cx="443968" cy="4636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altLang="ja-JP" sz="2000" i="1" kern="10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z</a:t>
                </a:r>
                <a:r>
                  <a:rPr lang="en-US" altLang="ja-JP" sz="2000" kern="100" baseline="3000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-1</a:t>
                </a:r>
                <a:endParaRPr lang="ja-JP" altLang="ja-JP" sz="2000" kern="100" baseline="30000"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54" name="直線矢印コネクタ 53"/>
              <p:cNvCxnSpPr/>
              <p:nvPr/>
            </p:nvCxnSpPr>
            <p:spPr>
              <a:xfrm>
                <a:off x="2767344" y="4740978"/>
                <a:ext cx="0" cy="540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5" name="直線矢印コネクタ 54"/>
              <p:cNvCxnSpPr/>
              <p:nvPr/>
            </p:nvCxnSpPr>
            <p:spPr>
              <a:xfrm>
                <a:off x="3971098" y="4546900"/>
                <a:ext cx="1362" cy="720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triangl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6" name="直線矢印コネクタ 55"/>
              <p:cNvCxnSpPr/>
              <p:nvPr/>
            </p:nvCxnSpPr>
            <p:spPr>
              <a:xfrm>
                <a:off x="3573238" y="5265787"/>
                <a:ext cx="396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57" name="直線矢印コネクタ 56"/>
              <p:cNvCxnSpPr/>
              <p:nvPr/>
            </p:nvCxnSpPr>
            <p:spPr>
              <a:xfrm>
                <a:off x="2767344" y="3933258"/>
                <a:ext cx="0" cy="57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58" name="正方形/長方形 57"/>
              <p:cNvSpPr/>
              <p:nvPr/>
            </p:nvSpPr>
            <p:spPr>
              <a:xfrm>
                <a:off x="2539332" y="4652913"/>
                <a:ext cx="443968" cy="463655"/>
              </a:xfrm>
              <a:prstGeom prst="rect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en-US" altLang="ja-JP" sz="2000" i="1" kern="10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z</a:t>
                </a:r>
                <a:r>
                  <a:rPr lang="en-US" altLang="ja-JP" sz="2000" kern="100" baseline="30000">
                    <a:solidFill>
                      <a:srgbClr val="000000"/>
                    </a:solidFill>
                    <a:latin typeface="Times New Roman" panose="02020603050405020304" pitchFamily="18" charset="0"/>
                    <a:ea typeface="ＭＳ 明朝" panose="02020609040205080304" pitchFamily="17" charset="-128"/>
                    <a:cs typeface="Times New Roman" panose="02020603050405020304" pitchFamily="18" charset="0"/>
                  </a:rPr>
                  <a:t>-1</a:t>
                </a:r>
                <a:endParaRPr lang="ja-JP" altLang="ja-JP" sz="2000" kern="100" baseline="30000">
                  <a:latin typeface="Times New Roman" panose="02020603050405020304" pitchFamily="18" charset="0"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grpSp>
            <p:nvGrpSpPr>
              <p:cNvPr id="59" name="グループ化 58"/>
              <p:cNvGrpSpPr/>
              <p:nvPr/>
            </p:nvGrpSpPr>
            <p:grpSpPr>
              <a:xfrm>
                <a:off x="2776556" y="4767748"/>
                <a:ext cx="791625" cy="761160"/>
                <a:chOff x="2776556" y="4767748"/>
                <a:chExt cx="791625" cy="761160"/>
              </a:xfrm>
            </p:grpSpPr>
            <p:cxnSp>
              <p:nvCxnSpPr>
                <p:cNvPr id="84" name="直線矢印コネクタ 83"/>
                <p:cNvCxnSpPr/>
                <p:nvPr/>
              </p:nvCxnSpPr>
              <p:spPr>
                <a:xfrm>
                  <a:off x="2776556" y="5292993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5" name="二等辺三角形 84"/>
                <p:cNvSpPr/>
                <p:nvPr/>
              </p:nvSpPr>
              <p:spPr>
                <a:xfrm rot="5400000">
                  <a:off x="3091186" y="5051914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86" name="正方形/長方形 85"/>
                <p:cNvSpPr/>
                <p:nvPr/>
              </p:nvSpPr>
              <p:spPr>
                <a:xfrm>
                  <a:off x="3136831" y="4767748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altLang="ja-JP" sz="2000" i="1" kern="10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m</a:t>
                  </a:r>
                  <a:r>
                    <a:rPr lang="en-US" altLang="ja-JP" sz="2000" i="1" kern="100" baseline="-2500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d</a:t>
                  </a:r>
                  <a:endParaRPr lang="ja-JP" altLang="ja-JP" sz="2000" kern="100" baseline="-25000"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60" name="グループ化 59"/>
              <p:cNvGrpSpPr/>
              <p:nvPr/>
            </p:nvGrpSpPr>
            <p:grpSpPr>
              <a:xfrm>
                <a:off x="2771321" y="2403212"/>
                <a:ext cx="791625" cy="761160"/>
                <a:chOff x="2786561" y="2403212"/>
                <a:chExt cx="791625" cy="761160"/>
              </a:xfrm>
            </p:grpSpPr>
            <p:cxnSp>
              <p:nvCxnSpPr>
                <p:cNvPr id="81" name="直線矢印コネクタ 80"/>
                <p:cNvCxnSpPr/>
                <p:nvPr/>
              </p:nvCxnSpPr>
              <p:spPr>
                <a:xfrm>
                  <a:off x="2786561" y="2928457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oval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82" name="二等辺三角形 81"/>
                <p:cNvSpPr/>
                <p:nvPr/>
              </p:nvSpPr>
              <p:spPr>
                <a:xfrm rot="5400000">
                  <a:off x="3101191" y="2687378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83" name="正方形/長方形 82"/>
                <p:cNvSpPr/>
                <p:nvPr/>
              </p:nvSpPr>
              <p:spPr>
                <a:xfrm>
                  <a:off x="3146836" y="2403212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altLang="ja-JP" sz="2000" i="1" kern="10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m</a:t>
                  </a:r>
                  <a:r>
                    <a:rPr lang="en-US" altLang="ja-JP" sz="2000" i="1" kern="100" baseline="-2500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d</a:t>
                  </a:r>
                  <a:endParaRPr lang="ja-JP" altLang="ja-JP" sz="2000" kern="100" baseline="-25000"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grpSp>
            <p:nvGrpSpPr>
              <p:cNvPr id="61" name="グループ化 60"/>
              <p:cNvGrpSpPr/>
              <p:nvPr/>
            </p:nvGrpSpPr>
            <p:grpSpPr>
              <a:xfrm>
                <a:off x="2776556" y="1602992"/>
                <a:ext cx="791625" cy="774223"/>
                <a:chOff x="2776556" y="4767748"/>
                <a:chExt cx="791625" cy="774223"/>
              </a:xfrm>
            </p:grpSpPr>
            <p:cxnSp>
              <p:nvCxnSpPr>
                <p:cNvPr id="78" name="直線矢印コネクタ 77"/>
                <p:cNvCxnSpPr/>
                <p:nvPr/>
              </p:nvCxnSpPr>
              <p:spPr>
                <a:xfrm>
                  <a:off x="2776556" y="5292993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9" name="二等辺三角形 78"/>
                <p:cNvSpPr/>
                <p:nvPr/>
              </p:nvSpPr>
              <p:spPr>
                <a:xfrm rot="5400000">
                  <a:off x="3091186" y="5064977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80" name="正方形/長方形 79"/>
                <p:cNvSpPr/>
                <p:nvPr/>
              </p:nvSpPr>
              <p:spPr>
                <a:xfrm>
                  <a:off x="3136831" y="4767748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sz="2000" i="1" kern="1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m</a:t>
                  </a:r>
                  <a:r>
                    <a:rPr lang="en-US" sz="2000" i="1" kern="100" baseline="-25000" smtClean="0">
                      <a:solidFill>
                        <a:srgbClr val="000000"/>
                      </a:solidFill>
                      <a:effectLst/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d</a:t>
                  </a:r>
                  <a:endParaRPr lang="ja-JP" sz="2000" kern="100" baseline="-25000">
                    <a:effectLst/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62" name="直線矢印コネクタ 61"/>
              <p:cNvCxnSpPr/>
              <p:nvPr/>
            </p:nvCxnSpPr>
            <p:spPr>
              <a:xfrm>
                <a:off x="2774197" y="4450218"/>
                <a:ext cx="0" cy="21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pSp>
            <p:nvGrpSpPr>
              <p:cNvPr id="63" name="グループ化 62"/>
              <p:cNvGrpSpPr/>
              <p:nvPr/>
            </p:nvGrpSpPr>
            <p:grpSpPr>
              <a:xfrm>
                <a:off x="2773373" y="3300630"/>
                <a:ext cx="791625" cy="761160"/>
                <a:chOff x="2786561" y="2403212"/>
                <a:chExt cx="791625" cy="761160"/>
              </a:xfrm>
            </p:grpSpPr>
            <p:cxnSp>
              <p:nvCxnSpPr>
                <p:cNvPr id="75" name="直線矢印コネクタ 74"/>
                <p:cNvCxnSpPr/>
                <p:nvPr/>
              </p:nvCxnSpPr>
              <p:spPr>
                <a:xfrm>
                  <a:off x="2786561" y="2928457"/>
                  <a:ext cx="360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headEnd type="oval"/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76" name="二等辺三角形 75"/>
                <p:cNvSpPr/>
                <p:nvPr/>
              </p:nvSpPr>
              <p:spPr>
                <a:xfrm rot="5400000">
                  <a:off x="3101191" y="2687378"/>
                  <a:ext cx="510021" cy="443968"/>
                </a:xfrm>
                <a:prstGeom prst="triangle">
                  <a:avLst/>
                </a:prstGeom>
                <a:solidFill>
                  <a:schemeClr val="bg1"/>
                </a:solidFill>
                <a:ln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91440" tIns="45720" rIns="91440" bIns="4572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endParaRPr lang="ja-JP" altLang="en-US" sz="2000"/>
                </a:p>
              </p:txBody>
            </p:sp>
            <p:sp>
              <p:nvSpPr>
                <p:cNvPr id="77" name="正方形/長方形 76"/>
                <p:cNvSpPr/>
                <p:nvPr/>
              </p:nvSpPr>
              <p:spPr>
                <a:xfrm>
                  <a:off x="3146836" y="2403212"/>
                  <a:ext cx="395463" cy="384273"/>
                </a:xfrm>
                <a:prstGeom prst="rect">
                  <a:avLst/>
                </a:prstGeom>
                <a:noFill/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ot="0" spcFirstLastPara="0" vert="horz" wrap="square" lIns="0" tIns="0" rIns="0" bIns="0" numCol="1" spcCol="0" rtlCol="0" fromWordArt="0" anchor="ctr" anchorCtr="0" forceAA="0" compatLnSpc="1">
                  <a:prstTxWarp prst="textNoShape">
                    <a:avLst/>
                  </a:prstTxWarp>
                  <a:noAutofit/>
                </a:bodyPr>
                <a:lstStyle/>
                <a:p>
                  <a:pPr algn="ctr">
                    <a:lnSpc>
                      <a:spcPts val="1600"/>
                    </a:lnSpc>
                    <a:spcAft>
                      <a:spcPts val="0"/>
                    </a:spcAft>
                  </a:pPr>
                  <a:r>
                    <a:rPr lang="en-US" altLang="ja-JP" sz="2000" i="1" kern="10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m</a:t>
                  </a:r>
                  <a:r>
                    <a:rPr lang="en-US" altLang="ja-JP" sz="2000" i="1" kern="100" baseline="-25000">
                      <a:solidFill>
                        <a:srgbClr val="000000"/>
                      </a:solidFill>
                      <a:latin typeface="Times New Roman" panose="02020603050405020304" pitchFamily="18" charset="0"/>
                      <a:ea typeface="ＭＳ Ｐゴシック" panose="020B0600070205080204" pitchFamily="50" charset="-128"/>
                      <a:cs typeface="Times New Roman" panose="02020603050405020304" pitchFamily="18" charset="0"/>
                    </a:rPr>
                    <a:t>d</a:t>
                  </a:r>
                  <a:endParaRPr lang="ja-JP" altLang="ja-JP" sz="2000" kern="100" baseline="-25000">
                    <a:ea typeface="ＭＳ 明朝" panose="02020609040205080304" pitchFamily="17" charset="-128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64" name="直線矢印コネクタ 63"/>
              <p:cNvCxnSpPr/>
              <p:nvPr/>
            </p:nvCxnSpPr>
            <p:spPr>
              <a:xfrm>
                <a:off x="3971098" y="4102947"/>
                <a:ext cx="0" cy="57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/>
                <a:tailEnd type="non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65" name="直線矢印コネクタ 64"/>
              <p:cNvCxnSpPr>
                <a:stCxn id="66" idx="0"/>
                <a:endCxn id="68" idx="4"/>
              </p:cNvCxnSpPr>
              <p:nvPr/>
            </p:nvCxnSpPr>
            <p:spPr>
              <a:xfrm flipV="1">
                <a:off x="3969197" y="2384114"/>
                <a:ext cx="761" cy="29342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6" name="円/楕円 65"/>
              <p:cNvSpPr/>
              <p:nvPr/>
            </p:nvSpPr>
            <p:spPr>
              <a:xfrm>
                <a:off x="3747213" y="2677534"/>
                <a:ext cx="443968" cy="46365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ja-JP" sz="2400" b="1" kern="100">
                    <a:solidFill>
                      <a:srgbClr val="00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＋</a:t>
                </a: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cxnSp>
            <p:nvCxnSpPr>
              <p:cNvPr id="67" name="直線矢印コネクタ 66"/>
              <p:cNvCxnSpPr/>
              <p:nvPr/>
            </p:nvCxnSpPr>
            <p:spPr>
              <a:xfrm>
                <a:off x="3566937" y="3802545"/>
                <a:ext cx="180000" cy="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68" name="円/楕円 67"/>
              <p:cNvSpPr/>
              <p:nvPr/>
            </p:nvSpPr>
            <p:spPr>
              <a:xfrm>
                <a:off x="3747974" y="1920459"/>
                <a:ext cx="443968" cy="46365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ja-JP" sz="2400" b="1" kern="100">
                    <a:solidFill>
                      <a:srgbClr val="00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＋</a:t>
                </a: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69" name="円/楕円 68"/>
              <p:cNvSpPr/>
              <p:nvPr/>
            </p:nvSpPr>
            <p:spPr>
              <a:xfrm>
                <a:off x="3746955" y="3558671"/>
                <a:ext cx="443968" cy="463655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="horz" wrap="square" lIns="0" tIns="108000" rIns="0" bIns="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just">
                  <a:lnSpc>
                    <a:spcPts val="1600"/>
                  </a:lnSpc>
                  <a:spcAft>
                    <a:spcPts val="0"/>
                  </a:spcAft>
                </a:pPr>
                <a:r>
                  <a:rPr lang="ja-JP" sz="2400" b="1" kern="100">
                    <a:solidFill>
                      <a:srgbClr val="000000"/>
                    </a:solidFill>
                    <a:effectLst/>
                    <a:ea typeface="ＭＳ Ｐゴシック" panose="020B0600070205080204" pitchFamily="50" charset="-128"/>
                    <a:cs typeface="Times New Roman" panose="02020603050405020304" pitchFamily="18" charset="0"/>
                  </a:rPr>
                  <a:t>＋</a:t>
                </a:r>
                <a:endParaRPr lang="ja-JP" sz="2400" kern="100">
                  <a:effectLst/>
                  <a:ea typeface="ＭＳ 明朝" panose="02020609040205080304" pitchFamily="17" charset="-128"/>
                  <a:cs typeface="Times New Roman" panose="02020603050405020304" pitchFamily="18" charset="0"/>
                </a:endParaRPr>
              </a:p>
            </p:txBody>
          </p:sp>
          <p:sp>
            <p:nvSpPr>
              <p:cNvPr id="70" name="テキスト ボックス 69"/>
              <p:cNvSpPr txBox="1"/>
              <p:nvPr/>
            </p:nvSpPr>
            <p:spPr>
              <a:xfrm>
                <a:off x="1560475" y="3492762"/>
                <a:ext cx="13097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ja-JP" alt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ー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2)</a:t>
                </a:r>
              </a:p>
            </p:txBody>
          </p:sp>
          <p:sp>
            <p:nvSpPr>
              <p:cNvPr id="71" name="テキスト ボックス 70"/>
              <p:cNvSpPr txBox="1"/>
              <p:nvPr/>
            </p:nvSpPr>
            <p:spPr>
              <a:xfrm>
                <a:off x="1593627" y="5080809"/>
                <a:ext cx="130976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ja-JP" altLang="en-US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ー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M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  <p:cxnSp>
            <p:nvCxnSpPr>
              <p:cNvPr id="72" name="直線矢印コネクタ 71"/>
              <p:cNvCxnSpPr>
                <a:stCxn id="69" idx="0"/>
                <a:endCxn id="66" idx="4"/>
              </p:cNvCxnSpPr>
              <p:nvPr/>
            </p:nvCxnSpPr>
            <p:spPr>
              <a:xfrm flipV="1">
                <a:off x="3968939" y="3141189"/>
                <a:ext cx="258" cy="417482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73" name="直線矢印コネクタ 72"/>
              <p:cNvCxnSpPr>
                <a:endCxn id="69" idx="4"/>
              </p:cNvCxnSpPr>
              <p:nvPr/>
            </p:nvCxnSpPr>
            <p:spPr>
              <a:xfrm flipV="1">
                <a:off x="3968310" y="4022326"/>
                <a:ext cx="629" cy="21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headEnd type="none"/>
                <a:tailEnd type="triangle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74" name="テキスト ボックス 73"/>
              <p:cNvSpPr txBox="1"/>
              <p:nvPr/>
            </p:nvSpPr>
            <p:spPr>
              <a:xfrm>
                <a:off x="1781810" y="1797788"/>
                <a:ext cx="1038806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defTabSz="1169988"/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x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(</a:t>
                </a:r>
                <a:r>
                  <a:rPr lang="en-US" altLang="ja-JP" i="1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k</a:t>
                </a:r>
                <a:r>
                  <a:rPr lang="en-US" altLang="ja-JP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)</a:t>
                </a:r>
              </a:p>
            </p:txBody>
          </p:sp>
        </p:grpSp>
        <p:sp>
          <p:nvSpPr>
            <p:cNvPr id="37" name="テキスト ボックス 36"/>
            <p:cNvSpPr txBox="1"/>
            <p:nvPr/>
          </p:nvSpPr>
          <p:spPr>
            <a:xfrm>
              <a:off x="4545043" y="2132477"/>
              <a:ext cx="103880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defTabSz="1169988"/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y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(</a:t>
              </a:r>
              <a:r>
                <a:rPr lang="en-US" altLang="ja-JP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k</a:t>
              </a:r>
              <a:r>
                <a:rPr lang="en-US" altLang="ja-JP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)</a:t>
              </a:r>
            </a:p>
          </p:txBody>
        </p:sp>
      </p:grpSp>
      <p:sp>
        <p:nvSpPr>
          <p:cNvPr id="87" name="正方形/長方形 86"/>
          <p:cNvSpPr/>
          <p:nvPr/>
        </p:nvSpPr>
        <p:spPr>
          <a:xfrm>
            <a:off x="5874355" y="2136164"/>
            <a:ext cx="1811725" cy="4764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m</a:t>
            </a:r>
            <a:r>
              <a:rPr lang="en-US" sz="2000" i="1" kern="100" baseline="-250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d </a:t>
            </a:r>
            <a:r>
              <a:rPr lang="en-US" sz="2000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= 1 / (</a:t>
            </a:r>
            <a:r>
              <a:rPr lang="en-US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M </a:t>
            </a:r>
            <a:r>
              <a:rPr lang="en-US" sz="2000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+ 1</a:t>
            </a:r>
            <a:r>
              <a:rPr lang="en-US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)</a:t>
            </a:r>
            <a:endParaRPr lang="ja-JP" sz="200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88" name="二等辺三角形 87"/>
          <p:cNvSpPr/>
          <p:nvPr/>
        </p:nvSpPr>
        <p:spPr>
          <a:xfrm rot="5400000">
            <a:off x="2224599" y="2726259"/>
            <a:ext cx="510021" cy="443968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ja-JP" altLang="en-US" sz="2000"/>
          </a:p>
        </p:txBody>
      </p:sp>
      <p:sp>
        <p:nvSpPr>
          <p:cNvPr id="89" name="正方形/長方形 88"/>
          <p:cNvSpPr/>
          <p:nvPr/>
        </p:nvSpPr>
        <p:spPr>
          <a:xfrm>
            <a:off x="2266507" y="2455093"/>
            <a:ext cx="395463" cy="384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b</a:t>
            </a:r>
            <a:endParaRPr lang="ja-JP" sz="2000" kern="100" baseline="-250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0" name="テキスト ボックス 89"/>
          <p:cNvSpPr txBox="1"/>
          <p:nvPr/>
        </p:nvSpPr>
        <p:spPr>
          <a:xfrm>
            <a:off x="683892" y="2797555"/>
            <a:ext cx="1038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乗算器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" name="正方形/長方形 91"/>
          <p:cNvSpPr/>
          <p:nvPr/>
        </p:nvSpPr>
        <p:spPr>
          <a:xfrm>
            <a:off x="1828562" y="2595220"/>
            <a:ext cx="395463" cy="384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a</a:t>
            </a:r>
            <a:endParaRPr lang="ja-JP" sz="2000" kern="100" baseline="-250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3" name="正方形/長方形 92"/>
          <p:cNvSpPr/>
          <p:nvPr/>
        </p:nvSpPr>
        <p:spPr>
          <a:xfrm>
            <a:off x="2911012" y="2612046"/>
            <a:ext cx="740229" cy="367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a</a:t>
            </a:r>
            <a:r>
              <a:rPr lang="en-US" altLang="ja-JP" sz="2000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×</a:t>
            </a:r>
            <a:r>
              <a:rPr lang="en-US" altLang="ja-JP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b</a:t>
            </a:r>
            <a:endParaRPr lang="ja-JP" sz="2000" kern="100" baseline="-250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4" name="円/楕円 93"/>
          <p:cNvSpPr/>
          <p:nvPr/>
        </p:nvSpPr>
        <p:spPr>
          <a:xfrm>
            <a:off x="2242254" y="3560877"/>
            <a:ext cx="443968" cy="463655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108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ts val="1600"/>
              </a:lnSpc>
              <a:spcAft>
                <a:spcPts val="0"/>
              </a:spcAft>
            </a:pPr>
            <a:r>
              <a:rPr lang="ja-JP" sz="2400" b="1" kern="100">
                <a:solidFill>
                  <a:srgbClr val="000000"/>
                </a:solidFill>
                <a:effectLst/>
                <a:ea typeface="ＭＳ Ｐゴシック" panose="020B0600070205080204" pitchFamily="50" charset="-128"/>
                <a:cs typeface="Times New Roman" panose="02020603050405020304" pitchFamily="18" charset="0"/>
              </a:rPr>
              <a:t>＋</a:t>
            </a:r>
            <a:endParaRPr lang="ja-JP" sz="2400" kern="1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95" name="直線コネクタ 94"/>
          <p:cNvCxnSpPr/>
          <p:nvPr/>
        </p:nvCxnSpPr>
        <p:spPr>
          <a:xfrm flipV="1">
            <a:off x="2686222" y="3808131"/>
            <a:ext cx="720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直線コネクタ 95"/>
          <p:cNvCxnSpPr>
            <a:endCxn id="94" idx="1"/>
          </p:cNvCxnSpPr>
          <p:nvPr/>
        </p:nvCxnSpPr>
        <p:spPr>
          <a:xfrm>
            <a:off x="2026293" y="3492967"/>
            <a:ext cx="280979" cy="13581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直線コネクタ 96"/>
          <p:cNvCxnSpPr>
            <a:endCxn id="94" idx="3"/>
          </p:cNvCxnSpPr>
          <p:nvPr/>
        </p:nvCxnSpPr>
        <p:spPr>
          <a:xfrm flipV="1">
            <a:off x="2026293" y="3956631"/>
            <a:ext cx="280979" cy="203817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8" name="正方形/長方形 97"/>
          <p:cNvSpPr/>
          <p:nvPr/>
        </p:nvSpPr>
        <p:spPr>
          <a:xfrm>
            <a:off x="1669426" y="3268617"/>
            <a:ext cx="395463" cy="384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a</a:t>
            </a:r>
            <a:endParaRPr lang="ja-JP" sz="2000" kern="100" baseline="-250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9" name="正方形/長方形 98"/>
          <p:cNvSpPr/>
          <p:nvPr/>
        </p:nvSpPr>
        <p:spPr>
          <a:xfrm>
            <a:off x="1648219" y="4035898"/>
            <a:ext cx="395463" cy="38427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b</a:t>
            </a:r>
            <a:endParaRPr lang="ja-JP" sz="2000" kern="100" baseline="-250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00" name="正方形/長方形 99"/>
          <p:cNvSpPr/>
          <p:nvPr/>
        </p:nvSpPr>
        <p:spPr>
          <a:xfrm>
            <a:off x="2934385" y="3488337"/>
            <a:ext cx="740229" cy="36744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a+</a:t>
            </a:r>
            <a:r>
              <a:rPr lang="en-US" altLang="ja-JP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Ｐゴシック" panose="020B0600070205080204" pitchFamily="50" charset="-128"/>
                <a:cs typeface="Times New Roman" panose="02020603050405020304" pitchFamily="18" charset="0"/>
              </a:rPr>
              <a:t>b</a:t>
            </a:r>
            <a:endParaRPr lang="ja-JP" sz="2000" kern="100" baseline="-25000">
              <a:effectLst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722565" y="3704547"/>
            <a:ext cx="1038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加算器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2" name="正方形/長方形 101"/>
          <p:cNvSpPr/>
          <p:nvPr/>
        </p:nvSpPr>
        <p:spPr>
          <a:xfrm>
            <a:off x="2388506" y="4582759"/>
            <a:ext cx="443968" cy="4275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108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i="1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z</a:t>
            </a:r>
            <a:r>
              <a:rPr lang="en-US" sz="2000" kern="100" baseline="300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-1</a:t>
            </a:r>
            <a:endParaRPr lang="ja-JP" sz="2000" kern="100" baseline="30000">
              <a:effectLst/>
              <a:latin typeface="Times New Roman" panose="020206030504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103" name="直線コネクタ 102"/>
          <p:cNvCxnSpPr/>
          <p:nvPr/>
        </p:nvCxnSpPr>
        <p:spPr>
          <a:xfrm flipV="1">
            <a:off x="2843702" y="4780766"/>
            <a:ext cx="720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直線コネクタ 103"/>
          <p:cNvCxnSpPr/>
          <p:nvPr/>
        </p:nvCxnSpPr>
        <p:spPr>
          <a:xfrm flipV="1">
            <a:off x="1760703" y="4805289"/>
            <a:ext cx="612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" name="テキスト ボックス 104"/>
          <p:cNvSpPr txBox="1"/>
          <p:nvPr/>
        </p:nvSpPr>
        <p:spPr>
          <a:xfrm>
            <a:off x="802011" y="4611885"/>
            <a:ext cx="10388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遅延器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6" name="正方形/長方形 105"/>
          <p:cNvSpPr/>
          <p:nvPr/>
        </p:nvSpPr>
        <p:spPr>
          <a:xfrm>
            <a:off x="2372703" y="5810432"/>
            <a:ext cx="443968" cy="42758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0" tIns="10800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ts val="1600"/>
              </a:lnSpc>
              <a:spcAft>
                <a:spcPts val="0"/>
              </a:spcAft>
            </a:pPr>
            <a:r>
              <a:rPr lang="en-US" sz="2000" kern="100" smtClean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T</a:t>
            </a:r>
            <a:endParaRPr lang="ja-JP" sz="2000" kern="100" baseline="30000">
              <a:effectLst/>
              <a:latin typeface="Times New Roman" panose="020206030504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cxnSp>
        <p:nvCxnSpPr>
          <p:cNvPr id="107" name="直線コネクタ 106"/>
          <p:cNvCxnSpPr/>
          <p:nvPr/>
        </p:nvCxnSpPr>
        <p:spPr>
          <a:xfrm flipV="1">
            <a:off x="2827899" y="6008439"/>
            <a:ext cx="720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" name="直線コネクタ 107"/>
          <p:cNvCxnSpPr/>
          <p:nvPr/>
        </p:nvCxnSpPr>
        <p:spPr>
          <a:xfrm flipV="1">
            <a:off x="1744900" y="6032962"/>
            <a:ext cx="612000" cy="1"/>
          </a:xfrm>
          <a:prstGeom prst="line">
            <a:avLst/>
          </a:prstGeom>
          <a:ln>
            <a:solidFill>
              <a:schemeClr val="tx1"/>
            </a:solidFill>
            <a:headEnd type="non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9" name="テキスト ボックス 108"/>
          <p:cNvSpPr txBox="1"/>
          <p:nvPr/>
        </p:nvSpPr>
        <p:spPr>
          <a:xfrm>
            <a:off x="1495340" y="5740888"/>
            <a:ext cx="4169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</a:p>
        </p:txBody>
      </p:sp>
      <p:sp>
        <p:nvSpPr>
          <p:cNvPr id="110" name="テキスト ボックス 109"/>
          <p:cNvSpPr txBox="1"/>
          <p:nvPr/>
        </p:nvSpPr>
        <p:spPr>
          <a:xfrm>
            <a:off x="3556649" y="5741299"/>
            <a:ext cx="41696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z="2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1268465" y="5099241"/>
            <a:ext cx="238277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ja-JP" altLang="en-US">
                <a:latin typeface="Times New Roman" panose="02020603050405020304" pitchFamily="18" charset="0"/>
                <a:cs typeface="Times New Roman" panose="02020603050405020304" pitchFamily="18" charset="0"/>
              </a:rPr>
              <a:t>現在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の信号を記憶し，前時刻の信号を出力</a:t>
            </a:r>
            <a:endParaRPr lang="en-US" altLang="ja-JP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2" name="テキスト ボックス 111"/>
          <p:cNvSpPr txBox="1"/>
          <p:nvPr/>
        </p:nvSpPr>
        <p:spPr>
          <a:xfrm>
            <a:off x="749062" y="2134272"/>
            <a:ext cx="34647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169988"/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【</a:t>
            </a:r>
            <a:r>
              <a:rPr lang="ja-JP" altLang="en-US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ディジタル回路の構成要素</a:t>
            </a:r>
            <a:r>
              <a:rPr lang="en-US" altLang="ja-JP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】</a:t>
            </a:r>
          </a:p>
        </p:txBody>
      </p:sp>
      <p:cxnSp>
        <p:nvCxnSpPr>
          <p:cNvPr id="14" name="直線コネクタ 13"/>
          <p:cNvCxnSpPr/>
          <p:nvPr/>
        </p:nvCxnSpPr>
        <p:spPr>
          <a:xfrm>
            <a:off x="4336869" y="2134272"/>
            <a:ext cx="39188" cy="4436345"/>
          </a:xfrm>
          <a:prstGeom prst="line">
            <a:avLst/>
          </a:prstGeom>
          <a:ln w="5715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95117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991700" y="550162"/>
            <a:ext cx="7930423" cy="11253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241961" y="672492"/>
            <a:ext cx="7604063" cy="506208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2400"/>
              </a:lnSpc>
              <a:spcBef>
                <a:spcPts val="600"/>
              </a:spcBef>
              <a:buNone/>
            </a:pPr>
            <a:r>
              <a:rPr lang="en-US" altLang="ja-JP" sz="1800">
                <a:latin typeface="Times New Roman" panose="02020603050405020304" pitchFamily="18" charset="0"/>
                <a:cs typeface="Times New Roman" panose="02020603050405020304" pitchFamily="18" charset="0"/>
              </a:rPr>
              <a:t>M+1</a:t>
            </a:r>
            <a:r>
              <a:rPr lang="ja-JP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平均化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システムは過去から現在までの信号の平均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3360"/>
              </a:lnSpc>
              <a:spcBef>
                <a:spcPts val="600"/>
              </a:spcBef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⇒頻繁に変動する雑音（高周波成分）の除去</a:t>
            </a:r>
            <a:endParaRPr kumimoji="1"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336091" y="0"/>
            <a:ext cx="7704667" cy="431593"/>
          </a:xfrm>
        </p:spPr>
        <p:txBody>
          <a:bodyPr>
            <a:normAutofit fontScale="90000"/>
          </a:bodyPr>
          <a:lstStyle/>
          <a:p>
            <a:pPr algn="r"/>
            <a:r>
              <a:rPr kumimoji="1" lang="en-US" altLang="ja-JP" sz="2800" smtClean="0"/>
              <a:t>FIR</a:t>
            </a:r>
            <a:r>
              <a:rPr kumimoji="1" lang="ja-JP" altLang="en-US" sz="2800" smtClean="0"/>
              <a:t>フィルタの振幅特性（１）</a:t>
            </a:r>
            <a:endParaRPr kumimoji="1" lang="ja-JP" altLang="en-US" sz="2800"/>
          </a:p>
        </p:txBody>
      </p:sp>
      <p:graphicFrame>
        <p:nvGraphicFramePr>
          <p:cNvPr id="42" name="オブジェクト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3180345"/>
              </p:ext>
            </p:extLst>
          </p:nvPr>
        </p:nvGraphicFramePr>
        <p:xfrm>
          <a:off x="2300276" y="1763572"/>
          <a:ext cx="2132199" cy="8050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3" name="数式" r:id="rId3" imgW="1206360" imgH="431640" progId="Equation.3">
                  <p:embed/>
                </p:oleObj>
              </mc:Choice>
              <mc:Fallback>
                <p:oleObj name="数式" r:id="rId3" imgW="12063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00276" y="1763572"/>
                        <a:ext cx="2132199" cy="805001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コンテンツ プレースホルダー 2"/>
          <p:cNvSpPr txBox="1">
            <a:spLocks/>
          </p:cNvSpPr>
          <p:nvPr/>
        </p:nvSpPr>
        <p:spPr>
          <a:xfrm>
            <a:off x="717525" y="1850742"/>
            <a:ext cx="1582752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伝達関数は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コンテンツ プレースホルダー 2"/>
          <p:cNvSpPr txBox="1">
            <a:spLocks/>
          </p:cNvSpPr>
          <p:nvPr/>
        </p:nvSpPr>
        <p:spPr>
          <a:xfrm>
            <a:off x="4956910" y="1841138"/>
            <a:ext cx="3889114" cy="681777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r>
              <a:rPr lang="ja-JP" altLang="en-US" sz="1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フィルタ次数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（遅延</a:t>
            </a:r>
            <a:r>
              <a:rPr lang="ja-JP" altLang="en-US" sz="1800">
                <a:latin typeface="Times New Roman" panose="02020603050405020304" pitchFamily="18" charset="0"/>
                <a:cs typeface="Times New Roman" panose="02020603050405020304" pitchFamily="18" charset="0"/>
              </a:rPr>
              <a:t>器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の個数）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Font typeface="Arial"/>
              <a:buNone/>
            </a:pPr>
            <a:r>
              <a:rPr lang="en-US" altLang="ja-JP" sz="1800" i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+1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</a:t>
            </a:r>
            <a:r>
              <a:rPr lang="ja-JP" altLang="en-US" sz="1800" b="1" u="sng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フィルタ長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という。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08849768"/>
              </p:ext>
            </p:extLst>
          </p:nvPr>
        </p:nvGraphicFramePr>
        <p:xfrm>
          <a:off x="2190283" y="2647202"/>
          <a:ext cx="2355850" cy="804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4" name="数式" r:id="rId5" imgW="1333440" imgH="431640" progId="Equation.3">
                  <p:embed/>
                </p:oleObj>
              </mc:Choice>
              <mc:Fallback>
                <p:oleObj name="数式" r:id="rId5" imgW="133344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90283" y="2647202"/>
                        <a:ext cx="2355850" cy="8048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コンテンツ プレースホルダー 2"/>
          <p:cNvSpPr txBox="1">
            <a:spLocks/>
          </p:cNvSpPr>
          <p:nvPr/>
        </p:nvSpPr>
        <p:spPr>
          <a:xfrm>
            <a:off x="693020" y="2732452"/>
            <a:ext cx="1607255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周波数特性は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コンテンツ プレースホルダー 2"/>
          <p:cNvSpPr txBox="1">
            <a:spLocks/>
          </p:cNvSpPr>
          <p:nvPr/>
        </p:nvSpPr>
        <p:spPr>
          <a:xfrm>
            <a:off x="314515" y="3283930"/>
            <a:ext cx="2254274" cy="506208"/>
          </a:xfrm>
          <a:prstGeom prst="rect">
            <a:avLst/>
          </a:prstGeom>
          <a:noFill/>
          <a:ln>
            <a:noFill/>
          </a:ln>
        </p:spPr>
        <p:txBody>
          <a:bodyPr vert="horz" lIns="91440" tIns="45720" rIns="91440" bIns="4572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lnSpc>
                <a:spcPts val="3360"/>
              </a:lnSpc>
              <a:spcBef>
                <a:spcPts val="600"/>
              </a:spcBef>
              <a:buFont typeface="Arial"/>
              <a:buNone/>
            </a:pP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M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を偶数として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2" name="オブジェクト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40246280"/>
              </p:ext>
            </p:extLst>
          </p:nvPr>
        </p:nvGraphicFramePr>
        <p:xfrm>
          <a:off x="1604276" y="3616552"/>
          <a:ext cx="6931025" cy="1423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5" name="数式" r:id="rId7" imgW="3924000" imgH="761760" progId="Equation.3">
                  <p:embed/>
                </p:oleObj>
              </mc:Choice>
              <mc:Fallback>
                <p:oleObj name="数式" r:id="rId7" imgW="3924000" imgH="7617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04276" y="3616552"/>
                        <a:ext cx="6931025" cy="14239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左大かっこ 1"/>
          <p:cNvSpPr/>
          <p:nvPr/>
        </p:nvSpPr>
        <p:spPr>
          <a:xfrm rot="16200000">
            <a:off x="5513073" y="3682385"/>
            <a:ext cx="134472" cy="2581836"/>
          </a:xfrm>
          <a:prstGeom prst="leftBracket">
            <a:avLst>
              <a:gd name="adj" fmla="val 28788"/>
            </a:avLst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ysClr val="windowText" lastClr="000000"/>
                </a:solidFill>
              </a:ln>
            </a:endParaRPr>
          </a:p>
        </p:txBody>
      </p:sp>
      <p:sp>
        <p:nvSpPr>
          <p:cNvPr id="14" name="左大かっこ 13"/>
          <p:cNvSpPr/>
          <p:nvPr/>
        </p:nvSpPr>
        <p:spPr>
          <a:xfrm rot="16200000">
            <a:off x="5357352" y="2690051"/>
            <a:ext cx="239156" cy="4671184"/>
          </a:xfrm>
          <a:prstGeom prst="leftBracket">
            <a:avLst>
              <a:gd name="adj" fmla="val 28788"/>
            </a:avLst>
          </a:prstGeom>
          <a:ln>
            <a:solidFill>
              <a:srgbClr val="FF0000"/>
            </a:solidFill>
            <a:headEnd type="triangle" w="med" len="med"/>
            <a:tailEnd type="triangl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>
              <a:ln>
                <a:solidFill>
                  <a:sysClr val="windowText" lastClr="000000"/>
                </a:solidFill>
              </a:ln>
            </a:endParaRPr>
          </a:p>
        </p:txBody>
      </p:sp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1555016"/>
              </p:ext>
            </p:extLst>
          </p:nvPr>
        </p:nvGraphicFramePr>
        <p:xfrm>
          <a:off x="2004504" y="5302588"/>
          <a:ext cx="6078538" cy="735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6" name="数式" r:id="rId9" imgW="3441600" imgH="393480" progId="Equation.3">
                  <p:embed/>
                </p:oleObj>
              </mc:Choice>
              <mc:Fallback>
                <p:oleObj name="数式" r:id="rId9" imgW="3441600" imgH="3934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04504" y="5302588"/>
                        <a:ext cx="6078538" cy="7350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2090805"/>
              </p:ext>
            </p:extLst>
          </p:nvPr>
        </p:nvGraphicFramePr>
        <p:xfrm>
          <a:off x="2049463" y="6221413"/>
          <a:ext cx="1682750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87" name="数式" r:id="rId11" imgW="952200" imgH="228600" progId="Equation.3">
                  <p:embed/>
                </p:oleObj>
              </mc:Choice>
              <mc:Fallback>
                <p:oleObj name="数式" r:id="rId11" imgW="9522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49463" y="6221413"/>
                        <a:ext cx="1682750" cy="427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23352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1104576" y="740331"/>
            <a:ext cx="7930423" cy="6132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33950" y="872699"/>
            <a:ext cx="7604063" cy="506208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2400"/>
              </a:lnSpc>
              <a:spcBef>
                <a:spcPts val="600"/>
              </a:spcBef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Ｍが大きくなるほど直流成分が強調され高周波成分が弱くなる</a:t>
            </a:r>
            <a:endParaRPr kumimoji="1"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336091" y="0"/>
            <a:ext cx="7704667" cy="431593"/>
          </a:xfrm>
        </p:spPr>
        <p:txBody>
          <a:bodyPr>
            <a:normAutofit fontScale="90000"/>
          </a:bodyPr>
          <a:lstStyle/>
          <a:p>
            <a:pPr algn="r"/>
            <a:r>
              <a:rPr kumimoji="1" lang="en-US" altLang="ja-JP" sz="2800" smtClean="0"/>
              <a:t>FIR</a:t>
            </a:r>
            <a:r>
              <a:rPr kumimoji="1" lang="ja-JP" altLang="en-US" sz="2800" smtClean="0"/>
              <a:t>フィルタの振幅特性（２）</a:t>
            </a:r>
            <a:endParaRPr kumimoji="1" lang="ja-JP" altLang="en-US" sz="2800"/>
          </a:p>
        </p:txBody>
      </p:sp>
      <p:graphicFrame>
        <p:nvGraphicFramePr>
          <p:cNvPr id="42" name="オブジェクト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3729765"/>
              </p:ext>
            </p:extLst>
          </p:nvPr>
        </p:nvGraphicFramePr>
        <p:xfrm>
          <a:off x="1668843" y="22016"/>
          <a:ext cx="1906666" cy="719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49" name="数式" r:id="rId3" imgW="1206360" imgH="431640" progId="Equation.3">
                  <p:embed/>
                </p:oleObj>
              </mc:Choice>
              <mc:Fallback>
                <p:oleObj name="数式" r:id="rId3" imgW="12063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8843" y="22016"/>
                        <a:ext cx="1906666" cy="7198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1064579"/>
              </p:ext>
            </p:extLst>
          </p:nvPr>
        </p:nvGraphicFramePr>
        <p:xfrm>
          <a:off x="1867335" y="1546053"/>
          <a:ext cx="5945187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50" name="数式" r:id="rId5" imgW="3365280" imgH="228600" progId="Equation.3">
                  <p:embed/>
                </p:oleObj>
              </mc:Choice>
              <mc:Fallback>
                <p:oleObj name="数式" r:id="rId5" imgW="3365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7335" y="1546053"/>
                        <a:ext cx="5945187" cy="427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図 3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27373" y="2268631"/>
            <a:ext cx="7515439" cy="3863228"/>
          </a:xfrm>
          <a:prstGeom prst="rect">
            <a:avLst/>
          </a:prstGeom>
        </p:spPr>
      </p:pic>
      <p:sp>
        <p:nvSpPr>
          <p:cNvPr id="24" name="フリーフォーム 23"/>
          <p:cNvSpPr/>
          <p:nvPr/>
        </p:nvSpPr>
        <p:spPr>
          <a:xfrm>
            <a:off x="4867835" y="4598894"/>
            <a:ext cx="4007224" cy="255494"/>
          </a:xfrm>
          <a:custGeom>
            <a:avLst/>
            <a:gdLst>
              <a:gd name="connsiteX0" fmla="*/ 0 w 4007224"/>
              <a:gd name="connsiteY0" fmla="*/ 0 h 255494"/>
              <a:gd name="connsiteX1" fmla="*/ 2097741 w 4007224"/>
              <a:gd name="connsiteY1" fmla="*/ 242047 h 255494"/>
              <a:gd name="connsiteX2" fmla="*/ 4007224 w 4007224"/>
              <a:gd name="connsiteY2" fmla="*/ 255494 h 255494"/>
              <a:gd name="connsiteX0" fmla="*/ 0 w 4007224"/>
              <a:gd name="connsiteY0" fmla="*/ 0 h 255494"/>
              <a:gd name="connsiteX1" fmla="*/ 2124636 w 4007224"/>
              <a:gd name="connsiteY1" fmla="*/ 215153 h 255494"/>
              <a:gd name="connsiteX2" fmla="*/ 4007224 w 4007224"/>
              <a:gd name="connsiteY2" fmla="*/ 255494 h 255494"/>
              <a:gd name="connsiteX0" fmla="*/ 0 w 4007224"/>
              <a:gd name="connsiteY0" fmla="*/ 0 h 255494"/>
              <a:gd name="connsiteX1" fmla="*/ 2124636 w 4007224"/>
              <a:gd name="connsiteY1" fmla="*/ 215153 h 255494"/>
              <a:gd name="connsiteX2" fmla="*/ 4007224 w 4007224"/>
              <a:gd name="connsiteY2" fmla="*/ 255494 h 255494"/>
              <a:gd name="connsiteX0" fmla="*/ 0 w 4007224"/>
              <a:gd name="connsiteY0" fmla="*/ 0 h 255494"/>
              <a:gd name="connsiteX1" fmla="*/ 2124636 w 4007224"/>
              <a:gd name="connsiteY1" fmla="*/ 215153 h 255494"/>
              <a:gd name="connsiteX2" fmla="*/ 4007224 w 4007224"/>
              <a:gd name="connsiteY2" fmla="*/ 255494 h 255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007224" h="255494">
                <a:moveTo>
                  <a:pt x="0" y="0"/>
                </a:moveTo>
                <a:cubicBezTo>
                  <a:pt x="708212" y="71718"/>
                  <a:pt x="1456765" y="172571"/>
                  <a:pt x="2124636" y="215153"/>
                </a:cubicBezTo>
                <a:cubicBezTo>
                  <a:pt x="2792507" y="257735"/>
                  <a:pt x="3379695" y="242047"/>
                  <a:pt x="4007224" y="255494"/>
                </a:cubicBez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フリーフォーム 27"/>
          <p:cNvSpPr/>
          <p:nvPr/>
        </p:nvSpPr>
        <p:spPr>
          <a:xfrm>
            <a:off x="4316506" y="4598894"/>
            <a:ext cx="4621507" cy="349624"/>
          </a:xfrm>
          <a:custGeom>
            <a:avLst/>
            <a:gdLst>
              <a:gd name="connsiteX0" fmla="*/ 0 w 4007224"/>
              <a:gd name="connsiteY0" fmla="*/ 0 h 255494"/>
              <a:gd name="connsiteX1" fmla="*/ 2097741 w 4007224"/>
              <a:gd name="connsiteY1" fmla="*/ 242047 h 255494"/>
              <a:gd name="connsiteX2" fmla="*/ 4007224 w 4007224"/>
              <a:gd name="connsiteY2" fmla="*/ 255494 h 255494"/>
              <a:gd name="connsiteX0" fmla="*/ 0 w 4007224"/>
              <a:gd name="connsiteY0" fmla="*/ 0 h 255494"/>
              <a:gd name="connsiteX1" fmla="*/ 2124636 w 4007224"/>
              <a:gd name="connsiteY1" fmla="*/ 215153 h 255494"/>
              <a:gd name="connsiteX2" fmla="*/ 4007224 w 4007224"/>
              <a:gd name="connsiteY2" fmla="*/ 255494 h 255494"/>
              <a:gd name="connsiteX0" fmla="*/ 0 w 4007224"/>
              <a:gd name="connsiteY0" fmla="*/ 0 h 255494"/>
              <a:gd name="connsiteX1" fmla="*/ 2124636 w 4007224"/>
              <a:gd name="connsiteY1" fmla="*/ 215153 h 255494"/>
              <a:gd name="connsiteX2" fmla="*/ 4007224 w 4007224"/>
              <a:gd name="connsiteY2" fmla="*/ 255494 h 255494"/>
              <a:gd name="connsiteX0" fmla="*/ 0 w 4007224"/>
              <a:gd name="connsiteY0" fmla="*/ 0 h 255494"/>
              <a:gd name="connsiteX1" fmla="*/ 2124636 w 4007224"/>
              <a:gd name="connsiteY1" fmla="*/ 215153 h 255494"/>
              <a:gd name="connsiteX2" fmla="*/ 4007224 w 4007224"/>
              <a:gd name="connsiteY2" fmla="*/ 255494 h 255494"/>
              <a:gd name="connsiteX0" fmla="*/ 0 w 4007224"/>
              <a:gd name="connsiteY0" fmla="*/ 0 h 255494"/>
              <a:gd name="connsiteX1" fmla="*/ 1399164 w 4007224"/>
              <a:gd name="connsiteY1" fmla="*/ 186707 h 255494"/>
              <a:gd name="connsiteX2" fmla="*/ 2124636 w 4007224"/>
              <a:gd name="connsiteY2" fmla="*/ 215153 h 255494"/>
              <a:gd name="connsiteX3" fmla="*/ 4007224 w 4007224"/>
              <a:gd name="connsiteY3" fmla="*/ 255494 h 255494"/>
              <a:gd name="connsiteX0" fmla="*/ 0 w 4007224"/>
              <a:gd name="connsiteY0" fmla="*/ 0 h 255494"/>
              <a:gd name="connsiteX1" fmla="*/ 1399164 w 4007224"/>
              <a:gd name="connsiteY1" fmla="*/ 186707 h 255494"/>
              <a:gd name="connsiteX2" fmla="*/ 2124636 w 4007224"/>
              <a:gd name="connsiteY2" fmla="*/ 215153 h 255494"/>
              <a:gd name="connsiteX3" fmla="*/ 4007224 w 4007224"/>
              <a:gd name="connsiteY3" fmla="*/ 255494 h 255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07224" h="255494">
                <a:moveTo>
                  <a:pt x="0" y="0"/>
                </a:moveTo>
                <a:cubicBezTo>
                  <a:pt x="233194" y="24567"/>
                  <a:pt x="1045058" y="150848"/>
                  <a:pt x="1399164" y="186707"/>
                </a:cubicBezTo>
                <a:cubicBezTo>
                  <a:pt x="1753270" y="222566"/>
                  <a:pt x="1689959" y="203689"/>
                  <a:pt x="2124636" y="215153"/>
                </a:cubicBezTo>
                <a:lnTo>
                  <a:pt x="4007224" y="255494"/>
                </a:ln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フリーフォーム 28"/>
          <p:cNvSpPr/>
          <p:nvPr/>
        </p:nvSpPr>
        <p:spPr>
          <a:xfrm>
            <a:off x="3859306" y="4598894"/>
            <a:ext cx="5078707" cy="443753"/>
          </a:xfrm>
          <a:custGeom>
            <a:avLst/>
            <a:gdLst>
              <a:gd name="connsiteX0" fmla="*/ 0 w 4007224"/>
              <a:gd name="connsiteY0" fmla="*/ 0 h 255494"/>
              <a:gd name="connsiteX1" fmla="*/ 2097741 w 4007224"/>
              <a:gd name="connsiteY1" fmla="*/ 242047 h 255494"/>
              <a:gd name="connsiteX2" fmla="*/ 4007224 w 4007224"/>
              <a:gd name="connsiteY2" fmla="*/ 255494 h 255494"/>
              <a:gd name="connsiteX0" fmla="*/ 0 w 4007224"/>
              <a:gd name="connsiteY0" fmla="*/ 0 h 255494"/>
              <a:gd name="connsiteX1" fmla="*/ 2124636 w 4007224"/>
              <a:gd name="connsiteY1" fmla="*/ 215153 h 255494"/>
              <a:gd name="connsiteX2" fmla="*/ 4007224 w 4007224"/>
              <a:gd name="connsiteY2" fmla="*/ 255494 h 255494"/>
              <a:gd name="connsiteX0" fmla="*/ 0 w 4007224"/>
              <a:gd name="connsiteY0" fmla="*/ 0 h 255494"/>
              <a:gd name="connsiteX1" fmla="*/ 2124636 w 4007224"/>
              <a:gd name="connsiteY1" fmla="*/ 215153 h 255494"/>
              <a:gd name="connsiteX2" fmla="*/ 4007224 w 4007224"/>
              <a:gd name="connsiteY2" fmla="*/ 255494 h 255494"/>
              <a:gd name="connsiteX0" fmla="*/ 0 w 4007224"/>
              <a:gd name="connsiteY0" fmla="*/ 0 h 255494"/>
              <a:gd name="connsiteX1" fmla="*/ 2124636 w 4007224"/>
              <a:gd name="connsiteY1" fmla="*/ 215153 h 255494"/>
              <a:gd name="connsiteX2" fmla="*/ 4007224 w 4007224"/>
              <a:gd name="connsiteY2" fmla="*/ 255494 h 255494"/>
              <a:gd name="connsiteX0" fmla="*/ 0 w 4007224"/>
              <a:gd name="connsiteY0" fmla="*/ 0 h 255494"/>
              <a:gd name="connsiteX1" fmla="*/ 1399164 w 4007224"/>
              <a:gd name="connsiteY1" fmla="*/ 186707 h 255494"/>
              <a:gd name="connsiteX2" fmla="*/ 2124636 w 4007224"/>
              <a:gd name="connsiteY2" fmla="*/ 215153 h 255494"/>
              <a:gd name="connsiteX3" fmla="*/ 4007224 w 4007224"/>
              <a:gd name="connsiteY3" fmla="*/ 255494 h 255494"/>
              <a:gd name="connsiteX0" fmla="*/ 0 w 4007224"/>
              <a:gd name="connsiteY0" fmla="*/ 0 h 255494"/>
              <a:gd name="connsiteX1" fmla="*/ 1399164 w 4007224"/>
              <a:gd name="connsiteY1" fmla="*/ 186707 h 255494"/>
              <a:gd name="connsiteX2" fmla="*/ 2124636 w 4007224"/>
              <a:gd name="connsiteY2" fmla="*/ 215153 h 255494"/>
              <a:gd name="connsiteX3" fmla="*/ 4007224 w 4007224"/>
              <a:gd name="connsiteY3" fmla="*/ 255494 h 25549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007224" h="255494">
                <a:moveTo>
                  <a:pt x="0" y="0"/>
                </a:moveTo>
                <a:cubicBezTo>
                  <a:pt x="233194" y="24567"/>
                  <a:pt x="1045058" y="150848"/>
                  <a:pt x="1399164" y="186707"/>
                </a:cubicBezTo>
                <a:cubicBezTo>
                  <a:pt x="1753270" y="222566"/>
                  <a:pt x="1689959" y="203689"/>
                  <a:pt x="2124636" y="215153"/>
                </a:cubicBezTo>
                <a:lnTo>
                  <a:pt x="4007224" y="255494"/>
                </a:lnTo>
              </a:path>
            </a:pathLst>
          </a:custGeom>
          <a:noFill/>
          <a:ln>
            <a:solidFill>
              <a:schemeClr val="tx1"/>
            </a:solidFill>
            <a:prstDash val="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7" name="直線矢印コネクタ 26"/>
          <p:cNvCxnSpPr/>
          <p:nvPr/>
        </p:nvCxnSpPr>
        <p:spPr>
          <a:xfrm flipH="1">
            <a:off x="2622176" y="3980329"/>
            <a:ext cx="726142" cy="430306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853042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20253" y="2319113"/>
            <a:ext cx="5833016" cy="4366167"/>
          </a:xfrm>
          <a:prstGeom prst="rect">
            <a:avLst/>
          </a:prstGeom>
          <a:ln>
            <a:solidFill>
              <a:schemeClr val="accent1"/>
            </a:solidFill>
          </a:ln>
        </p:spPr>
      </p:pic>
      <p:sp>
        <p:nvSpPr>
          <p:cNvPr id="13" name="正方形/長方形 12"/>
          <p:cNvSpPr/>
          <p:nvPr/>
        </p:nvSpPr>
        <p:spPr>
          <a:xfrm>
            <a:off x="1104576" y="740331"/>
            <a:ext cx="7930423" cy="613267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33950" y="872699"/>
            <a:ext cx="7604063" cy="506208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2400"/>
              </a:lnSpc>
              <a:spcBef>
                <a:spcPts val="600"/>
              </a:spcBef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Ｍを大きくすればするほど，高周波成分を除去できる</a:t>
            </a:r>
            <a:endParaRPr kumimoji="1"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336091" y="0"/>
            <a:ext cx="7704667" cy="431593"/>
          </a:xfrm>
        </p:spPr>
        <p:txBody>
          <a:bodyPr>
            <a:normAutofit fontScale="90000"/>
          </a:bodyPr>
          <a:lstStyle/>
          <a:p>
            <a:pPr algn="r"/>
            <a:r>
              <a:rPr kumimoji="1" lang="en-US" altLang="ja-JP" sz="2800" smtClean="0"/>
              <a:t>FIR</a:t>
            </a:r>
            <a:r>
              <a:rPr kumimoji="1" lang="ja-JP" altLang="en-US" sz="2800" smtClean="0"/>
              <a:t>フィルタの振幅特性（３）</a:t>
            </a:r>
            <a:endParaRPr kumimoji="1" lang="ja-JP" altLang="en-US" sz="2800"/>
          </a:p>
        </p:txBody>
      </p:sp>
      <p:graphicFrame>
        <p:nvGraphicFramePr>
          <p:cNvPr id="42" name="オブジェクト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3729765"/>
              </p:ext>
            </p:extLst>
          </p:nvPr>
        </p:nvGraphicFramePr>
        <p:xfrm>
          <a:off x="1668843" y="22016"/>
          <a:ext cx="1906666" cy="719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4" name="数式" r:id="rId4" imgW="1206360" imgH="431640" progId="Equation.3">
                  <p:embed/>
                </p:oleObj>
              </mc:Choice>
              <mc:Fallback>
                <p:oleObj name="数式" r:id="rId4" imgW="12063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8843" y="22016"/>
                        <a:ext cx="1906666" cy="7198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1064579"/>
              </p:ext>
            </p:extLst>
          </p:nvPr>
        </p:nvGraphicFramePr>
        <p:xfrm>
          <a:off x="1867335" y="1546053"/>
          <a:ext cx="5945187" cy="427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65" name="数式" r:id="rId6" imgW="3365280" imgH="228600" progId="Equation.3">
                  <p:embed/>
                </p:oleObj>
              </mc:Choice>
              <mc:Fallback>
                <p:oleObj name="数式" r:id="rId6" imgW="336528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67335" y="1546053"/>
                        <a:ext cx="5945187" cy="427037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66794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1104576" y="740331"/>
            <a:ext cx="7930423" cy="941743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33950" y="872699"/>
            <a:ext cx="7604063" cy="506208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2400"/>
              </a:lnSpc>
              <a:spcBef>
                <a:spcPts val="600"/>
              </a:spcBef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位相特性は以下のように直線状になる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ts val="2400"/>
              </a:lnSpc>
              <a:spcBef>
                <a:spcPts val="600"/>
              </a:spcBef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（以下は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言語の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atan2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を用いた結果。零点で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π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だけずれる）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336091" y="0"/>
            <a:ext cx="7704667" cy="431593"/>
          </a:xfrm>
        </p:spPr>
        <p:txBody>
          <a:bodyPr>
            <a:normAutofit fontScale="90000"/>
          </a:bodyPr>
          <a:lstStyle/>
          <a:p>
            <a:pPr algn="r"/>
            <a:r>
              <a:rPr kumimoji="1" lang="en-US" altLang="ja-JP" sz="2800" smtClean="0"/>
              <a:t>FIR</a:t>
            </a:r>
            <a:r>
              <a:rPr kumimoji="1" lang="ja-JP" altLang="en-US" sz="2800" smtClean="0"/>
              <a:t>フィルタの位相特性（１）</a:t>
            </a:r>
            <a:endParaRPr kumimoji="1" lang="ja-JP" altLang="en-US" sz="2800"/>
          </a:p>
        </p:txBody>
      </p:sp>
      <p:graphicFrame>
        <p:nvGraphicFramePr>
          <p:cNvPr id="42" name="オブジェクト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3729765"/>
              </p:ext>
            </p:extLst>
          </p:nvPr>
        </p:nvGraphicFramePr>
        <p:xfrm>
          <a:off x="1668843" y="22016"/>
          <a:ext cx="1906666" cy="7198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6" name="数式" r:id="rId3" imgW="1206360" imgH="431640" progId="Equation.3">
                  <p:embed/>
                </p:oleObj>
              </mc:Choice>
              <mc:Fallback>
                <p:oleObj name="数式" r:id="rId3" imgW="1206360" imgH="431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68843" y="22016"/>
                        <a:ext cx="1906666" cy="71985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1250548"/>
              </p:ext>
            </p:extLst>
          </p:nvPr>
        </p:nvGraphicFramePr>
        <p:xfrm>
          <a:off x="1230313" y="1866900"/>
          <a:ext cx="7246937" cy="427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87" name="数式" r:id="rId5" imgW="4101840" imgH="228600" progId="Equation.3">
                  <p:embed/>
                </p:oleObj>
              </mc:Choice>
              <mc:Fallback>
                <p:oleObj name="数式" r:id="rId5" imgW="410184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30313" y="1866900"/>
                        <a:ext cx="7246937" cy="427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" name="図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668843" y="2478764"/>
            <a:ext cx="7115811" cy="3779796"/>
          </a:xfrm>
          <a:prstGeom prst="rect">
            <a:avLst/>
          </a:prstGeom>
          <a:ln>
            <a:solidFill>
              <a:schemeClr val="accent1"/>
            </a:solidFill>
          </a:ln>
        </p:spPr>
      </p:pic>
    </p:spTree>
    <p:extLst>
      <p:ext uri="{BB962C8B-B14F-4D97-AF65-F5344CB8AC3E}">
        <p14:creationId xmlns:p14="http://schemas.microsoft.com/office/powerpoint/2010/main" val="771618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6" name="図 7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20300" y="1906666"/>
            <a:ext cx="1914525" cy="2276475"/>
          </a:xfrm>
          <a:prstGeom prst="rect">
            <a:avLst/>
          </a:prstGeom>
        </p:spPr>
      </p:pic>
      <p:sp>
        <p:nvSpPr>
          <p:cNvPr id="13" name="正方形/長方形 12"/>
          <p:cNvSpPr/>
          <p:nvPr/>
        </p:nvSpPr>
        <p:spPr>
          <a:xfrm>
            <a:off x="1170769" y="476582"/>
            <a:ext cx="7930423" cy="37448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1321646" y="509014"/>
            <a:ext cx="7604063" cy="506208"/>
          </a:xfrm>
          <a:noFill/>
          <a:ln>
            <a:noFill/>
          </a:ln>
        </p:spPr>
        <p:txBody>
          <a:bodyPr anchor="t" anchorCtr="0">
            <a:noAutofit/>
          </a:bodyPr>
          <a:lstStyle/>
          <a:p>
            <a:pPr marL="0" indent="0" algn="ctr">
              <a:lnSpc>
                <a:spcPts val="2400"/>
              </a:lnSpc>
              <a:spcBef>
                <a:spcPts val="600"/>
              </a:spcBef>
              <a:buNone/>
            </a:pP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位相特性の直線性の指標　⇒　群遅延特性（</a:t>
            </a:r>
            <a:r>
              <a:rPr lang="en-US" altLang="ja-JP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group delay</a:t>
            </a:r>
            <a:r>
              <a:rPr lang="ja-JP" altLang="en-US" sz="18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ja-JP" sz="18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タイトル 4"/>
          <p:cNvSpPr>
            <a:spLocks noGrp="1"/>
          </p:cNvSpPr>
          <p:nvPr>
            <p:ph type="title"/>
          </p:nvPr>
        </p:nvSpPr>
        <p:spPr>
          <a:xfrm>
            <a:off x="1336091" y="0"/>
            <a:ext cx="7704667" cy="431593"/>
          </a:xfrm>
        </p:spPr>
        <p:txBody>
          <a:bodyPr>
            <a:normAutofit fontScale="90000"/>
          </a:bodyPr>
          <a:lstStyle/>
          <a:p>
            <a:pPr algn="r"/>
            <a:r>
              <a:rPr kumimoji="1" lang="en-US" altLang="ja-JP" sz="2800" smtClean="0"/>
              <a:t>FIR</a:t>
            </a:r>
            <a:r>
              <a:rPr kumimoji="1" lang="ja-JP" altLang="en-US" sz="2800" smtClean="0"/>
              <a:t>フィルタの位相特性（２）</a:t>
            </a:r>
            <a:endParaRPr kumimoji="1" lang="ja-JP" altLang="en-US" sz="2800"/>
          </a:p>
        </p:txBody>
      </p:sp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9309714"/>
              </p:ext>
            </p:extLst>
          </p:nvPr>
        </p:nvGraphicFramePr>
        <p:xfrm>
          <a:off x="3729518" y="848286"/>
          <a:ext cx="1906587" cy="6873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002" name="数式" r:id="rId4" imgW="1079280" imgH="368280" progId="Equation.3">
                  <p:embed/>
                </p:oleObj>
              </mc:Choice>
              <mc:Fallback>
                <p:oleObj name="数式" r:id="rId4" imgW="1079280" imgH="368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29518" y="848286"/>
                        <a:ext cx="1906587" cy="6873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0" name="グループ化 9"/>
          <p:cNvGrpSpPr/>
          <p:nvPr/>
        </p:nvGrpSpPr>
        <p:grpSpPr>
          <a:xfrm>
            <a:off x="1393407" y="1883731"/>
            <a:ext cx="2939619" cy="2276475"/>
            <a:chOff x="1333948" y="2105760"/>
            <a:chExt cx="2939619" cy="2276475"/>
          </a:xfrm>
        </p:grpSpPr>
        <p:pic>
          <p:nvPicPr>
            <p:cNvPr id="2" name="図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35561" y="2105760"/>
              <a:ext cx="1914525" cy="2276475"/>
            </a:xfrm>
            <a:prstGeom prst="rect">
              <a:avLst/>
            </a:prstGeom>
          </p:spPr>
        </p:pic>
        <p:cxnSp>
          <p:nvCxnSpPr>
            <p:cNvPr id="7" name="直線矢印コネクタ 6"/>
            <p:cNvCxnSpPr/>
            <p:nvPr/>
          </p:nvCxnSpPr>
          <p:spPr>
            <a:xfrm flipV="1">
              <a:off x="2185567" y="2509135"/>
              <a:ext cx="2088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直線矢印コネクタ 10"/>
            <p:cNvCxnSpPr/>
            <p:nvPr/>
          </p:nvCxnSpPr>
          <p:spPr>
            <a:xfrm flipV="1">
              <a:off x="2185567" y="3236854"/>
              <a:ext cx="2088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直線矢印コネクタ 11"/>
            <p:cNvCxnSpPr/>
            <p:nvPr/>
          </p:nvCxnSpPr>
          <p:spPr>
            <a:xfrm flipV="1">
              <a:off x="2185567" y="3648810"/>
              <a:ext cx="2088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線矢印コネクタ 13"/>
            <p:cNvCxnSpPr/>
            <p:nvPr/>
          </p:nvCxnSpPr>
          <p:spPr>
            <a:xfrm flipV="1">
              <a:off x="2185567" y="4067910"/>
              <a:ext cx="2088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コンテンツ プレースホルダー 2"/>
            <p:cNvSpPr txBox="1">
              <a:spLocks/>
            </p:cNvSpPr>
            <p:nvPr/>
          </p:nvSpPr>
          <p:spPr>
            <a:xfrm>
              <a:off x="1333950" y="3098505"/>
              <a:ext cx="737671" cy="290984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4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ja-JP" sz="18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</a:t>
              </a: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7" name="コンテンツ プレースホルダー 2"/>
            <p:cNvSpPr txBox="1">
              <a:spLocks/>
            </p:cNvSpPr>
            <p:nvPr/>
          </p:nvSpPr>
          <p:spPr>
            <a:xfrm>
              <a:off x="1333949" y="3503318"/>
              <a:ext cx="737671" cy="290984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4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ja-JP" sz="18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</a:t>
              </a: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8" name="コンテンツ プレースホルダー 2"/>
            <p:cNvSpPr txBox="1">
              <a:spLocks/>
            </p:cNvSpPr>
            <p:nvPr/>
          </p:nvSpPr>
          <p:spPr>
            <a:xfrm>
              <a:off x="1333948" y="3905822"/>
              <a:ext cx="737671" cy="290984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4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</a:t>
              </a: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19" name="コンテンツ プレースホルダー 2"/>
            <p:cNvSpPr txBox="1">
              <a:spLocks/>
            </p:cNvSpPr>
            <p:nvPr/>
          </p:nvSpPr>
          <p:spPr>
            <a:xfrm>
              <a:off x="1333948" y="2357885"/>
              <a:ext cx="737671" cy="290984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400"/>
                </a:lnSpc>
                <a:spcBef>
                  <a:spcPts val="600"/>
                </a:spcBef>
                <a:buFont typeface="Arial"/>
                <a:buNone/>
              </a:pPr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入力</a:t>
              </a:r>
              <a:endPara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9" name="下矢印 8"/>
            <p:cNvSpPr/>
            <p:nvPr/>
          </p:nvSpPr>
          <p:spPr>
            <a:xfrm>
              <a:off x="2944906" y="2694847"/>
              <a:ext cx="147917" cy="28982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0" name="コンテンツ プレースホルダー 2"/>
            <p:cNvSpPr txBox="1">
              <a:spLocks/>
            </p:cNvSpPr>
            <p:nvPr/>
          </p:nvSpPr>
          <p:spPr>
            <a:xfrm>
              <a:off x="2810435" y="3304168"/>
              <a:ext cx="282388" cy="394352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400"/>
                </a:lnSpc>
                <a:spcBef>
                  <a:spcPts val="600"/>
                </a:spcBef>
                <a:buFont typeface="Arial"/>
                <a:buNone/>
              </a:pPr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＋</a:t>
              </a:r>
              <a:endPara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21" name="コンテンツ プレースホルダー 2"/>
            <p:cNvSpPr txBox="1">
              <a:spLocks/>
            </p:cNvSpPr>
            <p:nvPr/>
          </p:nvSpPr>
          <p:spPr>
            <a:xfrm>
              <a:off x="2810435" y="3753523"/>
              <a:ext cx="282388" cy="394352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400"/>
                </a:lnSpc>
                <a:spcBef>
                  <a:spcPts val="600"/>
                </a:spcBef>
                <a:buFont typeface="Arial"/>
                <a:buNone/>
              </a:pPr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＋</a:t>
              </a:r>
              <a:endPara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22" name="グループ化 21"/>
          <p:cNvGrpSpPr/>
          <p:nvPr/>
        </p:nvGrpSpPr>
        <p:grpSpPr>
          <a:xfrm>
            <a:off x="1336385" y="4636722"/>
            <a:ext cx="2939619" cy="2276475"/>
            <a:chOff x="1333948" y="2126080"/>
            <a:chExt cx="2939619" cy="2276475"/>
          </a:xfrm>
        </p:grpSpPr>
        <p:pic>
          <p:nvPicPr>
            <p:cNvPr id="23" name="図 22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135561" y="2126080"/>
              <a:ext cx="1914525" cy="2276475"/>
            </a:xfrm>
            <a:prstGeom prst="rect">
              <a:avLst/>
            </a:prstGeom>
          </p:spPr>
        </p:pic>
        <p:cxnSp>
          <p:nvCxnSpPr>
            <p:cNvPr id="24" name="直線矢印コネクタ 23"/>
            <p:cNvCxnSpPr/>
            <p:nvPr/>
          </p:nvCxnSpPr>
          <p:spPr>
            <a:xfrm flipV="1">
              <a:off x="2185567" y="2509135"/>
              <a:ext cx="2088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直線矢印コネクタ 24"/>
            <p:cNvCxnSpPr/>
            <p:nvPr/>
          </p:nvCxnSpPr>
          <p:spPr>
            <a:xfrm flipV="1">
              <a:off x="2185567" y="3236854"/>
              <a:ext cx="2088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直線矢印コネクタ 25"/>
            <p:cNvCxnSpPr/>
            <p:nvPr/>
          </p:nvCxnSpPr>
          <p:spPr>
            <a:xfrm flipV="1">
              <a:off x="2185567" y="3648810"/>
              <a:ext cx="2088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7" name="直線矢印コネクタ 26"/>
            <p:cNvCxnSpPr/>
            <p:nvPr/>
          </p:nvCxnSpPr>
          <p:spPr>
            <a:xfrm flipV="1">
              <a:off x="2185567" y="4067910"/>
              <a:ext cx="2088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8" name="コンテンツ プレースホルダー 2"/>
            <p:cNvSpPr txBox="1">
              <a:spLocks/>
            </p:cNvSpPr>
            <p:nvPr/>
          </p:nvSpPr>
          <p:spPr>
            <a:xfrm>
              <a:off x="1333950" y="3098505"/>
              <a:ext cx="737671" cy="290984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4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ja-JP" sz="18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</a:t>
              </a: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29" name="コンテンツ プレースホルダー 2"/>
            <p:cNvSpPr txBox="1">
              <a:spLocks/>
            </p:cNvSpPr>
            <p:nvPr/>
          </p:nvSpPr>
          <p:spPr>
            <a:xfrm>
              <a:off x="1333949" y="3503318"/>
              <a:ext cx="737671" cy="290984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4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ja-JP" sz="18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</a:t>
              </a: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30" name="コンテンツ プレースホルダー 2"/>
            <p:cNvSpPr txBox="1">
              <a:spLocks/>
            </p:cNvSpPr>
            <p:nvPr/>
          </p:nvSpPr>
          <p:spPr>
            <a:xfrm>
              <a:off x="1333948" y="3905822"/>
              <a:ext cx="737671" cy="290984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4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</a:t>
              </a: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31" name="コンテンツ プレースホルダー 2"/>
            <p:cNvSpPr txBox="1">
              <a:spLocks/>
            </p:cNvSpPr>
            <p:nvPr/>
          </p:nvSpPr>
          <p:spPr>
            <a:xfrm>
              <a:off x="1333948" y="2357885"/>
              <a:ext cx="737671" cy="290984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400"/>
                </a:lnSpc>
                <a:spcBef>
                  <a:spcPts val="600"/>
                </a:spcBef>
                <a:buFont typeface="Arial"/>
                <a:buNone/>
              </a:pPr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入力</a:t>
              </a:r>
              <a:endPara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2" name="下矢印 31"/>
            <p:cNvSpPr/>
            <p:nvPr/>
          </p:nvSpPr>
          <p:spPr>
            <a:xfrm>
              <a:off x="2944906" y="2694847"/>
              <a:ext cx="147917" cy="28982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3" name="コンテンツ プレースホルダー 2"/>
            <p:cNvSpPr txBox="1">
              <a:spLocks/>
            </p:cNvSpPr>
            <p:nvPr/>
          </p:nvSpPr>
          <p:spPr>
            <a:xfrm>
              <a:off x="2810435" y="3304168"/>
              <a:ext cx="282388" cy="394352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400"/>
                </a:lnSpc>
                <a:spcBef>
                  <a:spcPts val="600"/>
                </a:spcBef>
                <a:buFont typeface="Arial"/>
                <a:buNone/>
              </a:pPr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＋</a:t>
              </a:r>
              <a:endPara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34" name="コンテンツ プレースホルダー 2"/>
            <p:cNvSpPr txBox="1">
              <a:spLocks/>
            </p:cNvSpPr>
            <p:nvPr/>
          </p:nvSpPr>
          <p:spPr>
            <a:xfrm>
              <a:off x="2810435" y="3753523"/>
              <a:ext cx="282388" cy="394352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400"/>
                </a:lnSpc>
                <a:spcBef>
                  <a:spcPts val="600"/>
                </a:spcBef>
                <a:buFont typeface="Arial"/>
                <a:buNone/>
              </a:pPr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＋</a:t>
              </a:r>
              <a:endPara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grpSp>
        <p:nvGrpSpPr>
          <p:cNvPr id="63" name="グループ化 62"/>
          <p:cNvGrpSpPr/>
          <p:nvPr/>
        </p:nvGrpSpPr>
        <p:grpSpPr>
          <a:xfrm>
            <a:off x="4898434" y="2156345"/>
            <a:ext cx="2939619" cy="1838921"/>
            <a:chOff x="1333948" y="2357885"/>
            <a:chExt cx="2939619" cy="1838921"/>
          </a:xfrm>
        </p:grpSpPr>
        <p:cxnSp>
          <p:nvCxnSpPr>
            <p:cNvPr id="64" name="直線矢印コネクタ 63"/>
            <p:cNvCxnSpPr/>
            <p:nvPr/>
          </p:nvCxnSpPr>
          <p:spPr>
            <a:xfrm flipV="1">
              <a:off x="2185567" y="2509135"/>
              <a:ext cx="2088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直線矢印コネクタ 64"/>
            <p:cNvCxnSpPr/>
            <p:nvPr/>
          </p:nvCxnSpPr>
          <p:spPr>
            <a:xfrm flipV="1">
              <a:off x="2185567" y="3236854"/>
              <a:ext cx="2088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6" name="直線矢印コネクタ 65"/>
            <p:cNvCxnSpPr/>
            <p:nvPr/>
          </p:nvCxnSpPr>
          <p:spPr>
            <a:xfrm flipV="1">
              <a:off x="2185567" y="3648810"/>
              <a:ext cx="2088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7" name="直線矢印コネクタ 66"/>
            <p:cNvCxnSpPr/>
            <p:nvPr/>
          </p:nvCxnSpPr>
          <p:spPr>
            <a:xfrm flipV="1">
              <a:off x="2185567" y="4067910"/>
              <a:ext cx="2088000" cy="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コンテンツ プレースホルダー 2"/>
            <p:cNvSpPr txBox="1">
              <a:spLocks/>
            </p:cNvSpPr>
            <p:nvPr/>
          </p:nvSpPr>
          <p:spPr>
            <a:xfrm>
              <a:off x="1333950" y="3098505"/>
              <a:ext cx="737671" cy="290984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4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3</a:t>
              </a:r>
              <a:r>
                <a:rPr lang="en-US" altLang="ja-JP" sz="18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</a:t>
              </a: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69" name="コンテンツ プレースホルダー 2"/>
            <p:cNvSpPr txBox="1">
              <a:spLocks/>
            </p:cNvSpPr>
            <p:nvPr/>
          </p:nvSpPr>
          <p:spPr>
            <a:xfrm>
              <a:off x="1333949" y="3503318"/>
              <a:ext cx="737671" cy="290984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4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2</a:t>
              </a:r>
              <a:r>
                <a:rPr lang="en-US" altLang="ja-JP" sz="18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</a:t>
              </a: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70" name="コンテンツ プレースホルダー 2"/>
            <p:cNvSpPr txBox="1">
              <a:spLocks/>
            </p:cNvSpPr>
            <p:nvPr/>
          </p:nvSpPr>
          <p:spPr>
            <a:xfrm>
              <a:off x="1333948" y="3905822"/>
              <a:ext cx="737671" cy="290984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400"/>
                </a:lnSpc>
                <a:spcBef>
                  <a:spcPts val="600"/>
                </a:spcBef>
                <a:buFont typeface="Arial"/>
                <a:buNone/>
              </a:pPr>
              <a:r>
                <a:rPr lang="en-US" altLang="ja-JP" sz="1800" i="1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ω</a:t>
              </a:r>
              <a:r>
                <a:rPr lang="en-US" altLang="ja-JP" sz="18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0</a:t>
              </a:r>
            </a:p>
          </p:txBody>
        </p:sp>
        <p:sp>
          <p:nvSpPr>
            <p:cNvPr id="71" name="コンテンツ プレースホルダー 2"/>
            <p:cNvSpPr txBox="1">
              <a:spLocks/>
            </p:cNvSpPr>
            <p:nvPr/>
          </p:nvSpPr>
          <p:spPr>
            <a:xfrm>
              <a:off x="1333948" y="2357885"/>
              <a:ext cx="737671" cy="290984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400"/>
                </a:lnSpc>
                <a:spcBef>
                  <a:spcPts val="600"/>
                </a:spcBef>
                <a:buFont typeface="Arial"/>
                <a:buNone/>
              </a:pPr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入力</a:t>
              </a:r>
              <a:endPara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2" name="下矢印 71"/>
            <p:cNvSpPr/>
            <p:nvPr/>
          </p:nvSpPr>
          <p:spPr>
            <a:xfrm flipV="1">
              <a:off x="2944906" y="2694847"/>
              <a:ext cx="147917" cy="289829"/>
            </a:xfrm>
            <a:prstGeom prst="downArrow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3" name="コンテンツ プレースホルダー 2"/>
            <p:cNvSpPr txBox="1">
              <a:spLocks/>
            </p:cNvSpPr>
            <p:nvPr/>
          </p:nvSpPr>
          <p:spPr>
            <a:xfrm>
              <a:off x="2810435" y="3304168"/>
              <a:ext cx="282388" cy="394352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400"/>
                </a:lnSpc>
                <a:spcBef>
                  <a:spcPts val="600"/>
                </a:spcBef>
                <a:buFont typeface="Arial"/>
                <a:buNone/>
              </a:pPr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＋</a:t>
              </a:r>
              <a:endPara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sp>
          <p:nvSpPr>
            <p:cNvPr id="74" name="コンテンツ プレースホルダー 2"/>
            <p:cNvSpPr txBox="1">
              <a:spLocks/>
            </p:cNvSpPr>
            <p:nvPr/>
          </p:nvSpPr>
          <p:spPr>
            <a:xfrm>
              <a:off x="2810435" y="3753523"/>
              <a:ext cx="282388" cy="394352"/>
            </a:xfrm>
            <a:prstGeom prst="rect">
              <a:avLst/>
            </a:prstGeom>
            <a:noFill/>
            <a:ln>
              <a:noFill/>
            </a:ln>
          </p:spPr>
          <p:txBody>
            <a:bodyPr vert="horz" lIns="0" tIns="0" rIns="0" bIns="0" rtlCol="0" anchor="t" anchorCtr="0">
              <a:noAutofit/>
            </a:bodyPr>
            <a:lstStyle>
              <a:lvl1pPr marL="2857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1pPr>
              <a:lvl2pPr marL="7429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20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2pPr>
              <a:lvl3pPr marL="1200150" indent="-2857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8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3pPr>
              <a:lvl4pPr marL="15430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6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4pPr>
              <a:lvl5pPr marL="2000250" indent="-17145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5pPr>
              <a:lvl6pPr marL="25146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6pPr>
              <a:lvl7pPr marL="29718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7pPr>
              <a:lvl8pPr marL="34290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8pPr>
              <a:lvl9pPr marL="3886200" indent="-228600" algn="l" defTabSz="457200" rtl="0" eaLnBrk="1" latinLnBrk="0" hangingPunct="1">
                <a:spcBef>
                  <a:spcPct val="20000"/>
                </a:spcBef>
                <a:spcAft>
                  <a:spcPts val="600"/>
                </a:spcAft>
                <a:buClr>
                  <a:schemeClr val="accent1">
                    <a:lumMod val="75000"/>
                  </a:schemeClr>
                </a:buClr>
                <a:buSzPct val="145000"/>
                <a:buFont typeface="Arial"/>
                <a:buChar char="•"/>
                <a:defRPr kumimoji="1" sz="1400" kern="1200" cap="none">
                  <a:solidFill>
                    <a:schemeClr val="tx1"/>
                  </a:solidFill>
                  <a:effectLst/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r">
                <a:lnSpc>
                  <a:spcPts val="2400"/>
                </a:lnSpc>
                <a:spcBef>
                  <a:spcPts val="600"/>
                </a:spcBef>
                <a:buFont typeface="Arial"/>
                <a:buNone/>
              </a:pPr>
              <a:r>
                <a:rPr lang="ja-JP" altLang="en-US" sz="1600" smtClean="0">
                  <a:latin typeface="Times New Roman" panose="02020603050405020304" pitchFamily="18" charset="0"/>
                  <a:cs typeface="Times New Roman" panose="02020603050405020304" pitchFamily="18" charset="0"/>
                </a:rPr>
                <a:t>＋</a:t>
              </a:r>
              <a:endParaRPr lang="en-US" altLang="ja-JP" sz="1600" smtClean="0">
                <a:latin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</p:grpSp>
      <p:cxnSp>
        <p:nvCxnSpPr>
          <p:cNvPr id="78" name="直線矢印コネクタ 77"/>
          <p:cNvCxnSpPr/>
          <p:nvPr/>
        </p:nvCxnSpPr>
        <p:spPr>
          <a:xfrm flipV="1">
            <a:off x="2245026" y="1811597"/>
            <a:ext cx="0" cy="21839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直線矢印コネクタ 78"/>
          <p:cNvCxnSpPr/>
          <p:nvPr/>
        </p:nvCxnSpPr>
        <p:spPr>
          <a:xfrm flipV="1">
            <a:off x="2185567" y="4414886"/>
            <a:ext cx="0" cy="21839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直線矢印コネクタ 79"/>
          <p:cNvCxnSpPr/>
          <p:nvPr/>
        </p:nvCxnSpPr>
        <p:spPr>
          <a:xfrm flipV="1">
            <a:off x="5751220" y="1898236"/>
            <a:ext cx="0" cy="218399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直線矢印コネクタ 80"/>
          <p:cNvCxnSpPr/>
          <p:nvPr/>
        </p:nvCxnSpPr>
        <p:spPr>
          <a:xfrm flipV="1">
            <a:off x="5854725" y="1908396"/>
            <a:ext cx="0" cy="2183997"/>
          </a:xfrm>
          <a:prstGeom prst="straightConnector1">
            <a:avLst/>
          </a:prstGeom>
          <a:ln>
            <a:solidFill>
              <a:schemeClr val="tx1"/>
            </a:solidFill>
            <a:prstDash val="dash"/>
            <a:headEnd type="none" w="med" len="med"/>
            <a:tailEnd type="none" w="med" len="me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91" name="グループ化 90"/>
          <p:cNvGrpSpPr/>
          <p:nvPr/>
        </p:nvGrpSpPr>
        <p:grpSpPr>
          <a:xfrm>
            <a:off x="4876243" y="4632777"/>
            <a:ext cx="2939619" cy="2183997"/>
            <a:chOff x="4896993" y="4472210"/>
            <a:chExt cx="2939619" cy="2183997"/>
          </a:xfrm>
        </p:grpSpPr>
        <p:cxnSp>
          <p:nvCxnSpPr>
            <p:cNvPr id="82" name="直線矢印コネクタ 81"/>
            <p:cNvCxnSpPr/>
            <p:nvPr/>
          </p:nvCxnSpPr>
          <p:spPr>
            <a:xfrm flipV="1">
              <a:off x="5752799" y="4472210"/>
              <a:ext cx="0" cy="218399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90" name="グループ化 89"/>
            <p:cNvGrpSpPr/>
            <p:nvPr/>
          </p:nvGrpSpPr>
          <p:grpSpPr>
            <a:xfrm>
              <a:off x="4896993" y="4515648"/>
              <a:ext cx="2939619" cy="2095500"/>
              <a:chOff x="4868418" y="4515648"/>
              <a:chExt cx="2939619" cy="2095500"/>
            </a:xfrm>
          </p:grpSpPr>
          <p:pic>
            <p:nvPicPr>
              <p:cNvPr id="89" name="図 88"/>
              <p:cNvPicPr>
                <a:picLocks noChangeAspect="1"/>
              </p:cNvPicPr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761114" y="4515648"/>
                <a:ext cx="1914525" cy="2095500"/>
              </a:xfrm>
              <a:prstGeom prst="rect">
                <a:avLst/>
              </a:prstGeom>
            </p:spPr>
          </p:pic>
          <p:grpSp>
            <p:nvGrpSpPr>
              <p:cNvPr id="36" name="グループ化 35"/>
              <p:cNvGrpSpPr/>
              <p:nvPr/>
            </p:nvGrpSpPr>
            <p:grpSpPr>
              <a:xfrm>
                <a:off x="4868418" y="4702252"/>
                <a:ext cx="2939619" cy="1838921"/>
                <a:chOff x="1333948" y="2357885"/>
                <a:chExt cx="2939619" cy="1838921"/>
              </a:xfrm>
            </p:grpSpPr>
            <p:cxnSp>
              <p:nvCxnSpPr>
                <p:cNvPr id="38" name="直線矢印コネクタ 37"/>
                <p:cNvCxnSpPr/>
                <p:nvPr/>
              </p:nvCxnSpPr>
              <p:spPr>
                <a:xfrm flipV="1">
                  <a:off x="2185567" y="2509135"/>
                  <a:ext cx="2088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39" name="直線矢印コネクタ 38"/>
                <p:cNvCxnSpPr/>
                <p:nvPr/>
              </p:nvCxnSpPr>
              <p:spPr>
                <a:xfrm flipV="1">
                  <a:off x="2185567" y="3236854"/>
                  <a:ext cx="2088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0" name="直線矢印コネクタ 39"/>
                <p:cNvCxnSpPr/>
                <p:nvPr/>
              </p:nvCxnSpPr>
              <p:spPr>
                <a:xfrm flipV="1">
                  <a:off x="2185567" y="3648810"/>
                  <a:ext cx="2088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cxnSp>
              <p:nvCxnSpPr>
                <p:cNvPr id="41" name="直線矢印コネクタ 40"/>
                <p:cNvCxnSpPr/>
                <p:nvPr/>
              </p:nvCxnSpPr>
              <p:spPr>
                <a:xfrm flipV="1">
                  <a:off x="2185567" y="4067910"/>
                  <a:ext cx="2088000" cy="0"/>
                </a:xfrm>
                <a:prstGeom prst="straightConnector1">
                  <a:avLst/>
                </a:prstGeom>
                <a:ln>
                  <a:solidFill>
                    <a:schemeClr val="tx1"/>
                  </a:solidFill>
                  <a:tailEnd type="triangle"/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  <p:sp>
              <p:nvSpPr>
                <p:cNvPr id="42" name="コンテンツ プレースホルダー 2"/>
                <p:cNvSpPr txBox="1">
                  <a:spLocks/>
                </p:cNvSpPr>
                <p:nvPr/>
              </p:nvSpPr>
              <p:spPr>
                <a:xfrm>
                  <a:off x="1333950" y="3098505"/>
                  <a:ext cx="737671" cy="29098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rtlCol="0" anchor="t" anchorCtr="0">
                  <a:noAutofit/>
                </a:bodyPr>
                <a:lstStyle>
                  <a:lvl1pPr marL="285750" indent="-2857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2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20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2pPr>
                  <a:lvl3pPr marL="1200150" indent="-2857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8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3pPr>
                  <a:lvl4pPr marL="1543050" indent="-1714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6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4pPr>
                  <a:lvl5pPr marL="2000250" indent="-1714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r">
                    <a:lnSpc>
                      <a:spcPts val="2400"/>
                    </a:lnSpc>
                    <a:spcBef>
                      <a:spcPts val="600"/>
                    </a:spcBef>
                    <a:buFont typeface="Arial"/>
                    <a:buNone/>
                  </a:pPr>
                  <a:r>
                    <a:rPr lang="en-US" altLang="ja-JP" sz="18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3</a:t>
                  </a:r>
                  <a:r>
                    <a:rPr lang="en-US" altLang="ja-JP" sz="1800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ω</a:t>
                  </a:r>
                  <a:r>
                    <a:rPr lang="en-US" altLang="ja-JP" sz="18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</a:p>
              </p:txBody>
            </p:sp>
            <p:sp>
              <p:nvSpPr>
                <p:cNvPr id="43" name="コンテンツ プレースホルダー 2"/>
                <p:cNvSpPr txBox="1">
                  <a:spLocks/>
                </p:cNvSpPr>
                <p:nvPr/>
              </p:nvSpPr>
              <p:spPr>
                <a:xfrm>
                  <a:off x="1333949" y="3503318"/>
                  <a:ext cx="737671" cy="29098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rtlCol="0" anchor="t" anchorCtr="0">
                  <a:noAutofit/>
                </a:bodyPr>
                <a:lstStyle>
                  <a:lvl1pPr marL="285750" indent="-2857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2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20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2pPr>
                  <a:lvl3pPr marL="1200150" indent="-2857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8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3pPr>
                  <a:lvl4pPr marL="1543050" indent="-1714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6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4pPr>
                  <a:lvl5pPr marL="2000250" indent="-1714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r">
                    <a:lnSpc>
                      <a:spcPts val="2400"/>
                    </a:lnSpc>
                    <a:spcBef>
                      <a:spcPts val="600"/>
                    </a:spcBef>
                    <a:buFont typeface="Arial"/>
                    <a:buNone/>
                  </a:pPr>
                  <a:r>
                    <a:rPr lang="en-US" altLang="ja-JP" sz="18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2</a:t>
                  </a:r>
                  <a:r>
                    <a:rPr lang="en-US" altLang="ja-JP" sz="1800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ω</a:t>
                  </a:r>
                  <a:r>
                    <a:rPr lang="en-US" altLang="ja-JP" sz="18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</a:p>
              </p:txBody>
            </p:sp>
            <p:sp>
              <p:nvSpPr>
                <p:cNvPr id="44" name="コンテンツ プレースホルダー 2"/>
                <p:cNvSpPr txBox="1">
                  <a:spLocks/>
                </p:cNvSpPr>
                <p:nvPr/>
              </p:nvSpPr>
              <p:spPr>
                <a:xfrm>
                  <a:off x="1333948" y="3905822"/>
                  <a:ext cx="737671" cy="29098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rtlCol="0" anchor="t" anchorCtr="0">
                  <a:noAutofit/>
                </a:bodyPr>
                <a:lstStyle>
                  <a:lvl1pPr marL="285750" indent="-2857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2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20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2pPr>
                  <a:lvl3pPr marL="1200150" indent="-2857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8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3pPr>
                  <a:lvl4pPr marL="1543050" indent="-1714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6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4pPr>
                  <a:lvl5pPr marL="2000250" indent="-1714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r">
                    <a:lnSpc>
                      <a:spcPts val="2400"/>
                    </a:lnSpc>
                    <a:spcBef>
                      <a:spcPts val="600"/>
                    </a:spcBef>
                    <a:buFont typeface="Arial"/>
                    <a:buNone/>
                  </a:pPr>
                  <a:r>
                    <a:rPr lang="en-US" altLang="ja-JP" sz="1800" i="1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ω</a:t>
                  </a:r>
                  <a:r>
                    <a:rPr lang="en-US" altLang="ja-JP" sz="18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0</a:t>
                  </a:r>
                </a:p>
              </p:txBody>
            </p:sp>
            <p:sp>
              <p:nvSpPr>
                <p:cNvPr id="45" name="コンテンツ プレースホルダー 2"/>
                <p:cNvSpPr txBox="1">
                  <a:spLocks/>
                </p:cNvSpPr>
                <p:nvPr/>
              </p:nvSpPr>
              <p:spPr>
                <a:xfrm>
                  <a:off x="1333948" y="2357885"/>
                  <a:ext cx="737671" cy="290984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rtlCol="0" anchor="t" anchorCtr="0">
                  <a:noAutofit/>
                </a:bodyPr>
                <a:lstStyle>
                  <a:lvl1pPr marL="285750" indent="-2857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2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20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2pPr>
                  <a:lvl3pPr marL="1200150" indent="-2857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8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3pPr>
                  <a:lvl4pPr marL="1543050" indent="-1714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6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4pPr>
                  <a:lvl5pPr marL="2000250" indent="-1714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r">
                    <a:lnSpc>
                      <a:spcPts val="2400"/>
                    </a:lnSpc>
                    <a:spcBef>
                      <a:spcPts val="600"/>
                    </a:spcBef>
                    <a:buFont typeface="Arial"/>
                    <a:buNone/>
                  </a:pPr>
                  <a:r>
                    <a:rPr lang="ja-JP" altLang="en-US" sz="16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入力</a:t>
                  </a:r>
                  <a:endParaRPr lang="en-US" altLang="ja-JP" sz="1600" smtClean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6" name="下矢印 45"/>
                <p:cNvSpPr/>
                <p:nvPr/>
              </p:nvSpPr>
              <p:spPr>
                <a:xfrm flipV="1">
                  <a:off x="2944906" y="2694847"/>
                  <a:ext cx="147917" cy="289829"/>
                </a:xfrm>
                <a:prstGeom prst="downArrow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kumimoji="1" lang="ja-JP" altLang="en-US"/>
                </a:p>
              </p:txBody>
            </p:sp>
            <p:sp>
              <p:nvSpPr>
                <p:cNvPr id="47" name="コンテンツ プレースホルダー 2"/>
                <p:cNvSpPr txBox="1">
                  <a:spLocks/>
                </p:cNvSpPr>
                <p:nvPr/>
              </p:nvSpPr>
              <p:spPr>
                <a:xfrm>
                  <a:off x="2810435" y="3304168"/>
                  <a:ext cx="282388" cy="39435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rtlCol="0" anchor="t" anchorCtr="0">
                  <a:noAutofit/>
                </a:bodyPr>
                <a:lstStyle>
                  <a:lvl1pPr marL="285750" indent="-2857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2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20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2pPr>
                  <a:lvl3pPr marL="1200150" indent="-2857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8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3pPr>
                  <a:lvl4pPr marL="1543050" indent="-1714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6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4pPr>
                  <a:lvl5pPr marL="2000250" indent="-1714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r">
                    <a:lnSpc>
                      <a:spcPts val="2400"/>
                    </a:lnSpc>
                    <a:spcBef>
                      <a:spcPts val="600"/>
                    </a:spcBef>
                    <a:buFont typeface="Arial"/>
                    <a:buNone/>
                  </a:pPr>
                  <a:r>
                    <a:rPr lang="ja-JP" altLang="en-US" sz="16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＋</a:t>
                  </a:r>
                  <a:endParaRPr lang="en-US" altLang="ja-JP" sz="1600" smtClean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  <p:sp>
              <p:nvSpPr>
                <p:cNvPr id="48" name="コンテンツ プレースホルダー 2"/>
                <p:cNvSpPr txBox="1">
                  <a:spLocks/>
                </p:cNvSpPr>
                <p:nvPr/>
              </p:nvSpPr>
              <p:spPr>
                <a:xfrm>
                  <a:off x="2810435" y="3753523"/>
                  <a:ext cx="282388" cy="394352"/>
                </a:xfrm>
                <a:prstGeom prst="rect">
                  <a:avLst/>
                </a:prstGeom>
                <a:noFill/>
                <a:ln>
                  <a:noFill/>
                </a:ln>
              </p:spPr>
              <p:txBody>
                <a:bodyPr vert="horz" lIns="0" tIns="0" rIns="0" bIns="0" rtlCol="0" anchor="t" anchorCtr="0">
                  <a:noAutofit/>
                </a:bodyPr>
                <a:lstStyle>
                  <a:lvl1pPr marL="285750" indent="-2857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2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1pPr>
                  <a:lvl2pPr marL="742950" indent="-2857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20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2pPr>
                  <a:lvl3pPr marL="1200150" indent="-2857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8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3pPr>
                  <a:lvl4pPr marL="1543050" indent="-1714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6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4pPr>
                  <a:lvl5pPr marL="2000250" indent="-17145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5pPr>
                  <a:lvl6pPr marL="25146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6pPr>
                  <a:lvl7pPr marL="29718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7pPr>
                  <a:lvl8pPr marL="34290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8pPr>
                  <a:lvl9pPr marL="3886200" indent="-228600" algn="l" defTabSz="457200" rtl="0" eaLnBrk="1" latinLnBrk="0" hangingPunct="1">
                    <a:spcBef>
                      <a:spcPct val="20000"/>
                    </a:spcBef>
                    <a:spcAft>
                      <a:spcPts val="600"/>
                    </a:spcAft>
                    <a:buClr>
                      <a:schemeClr val="accent1">
                        <a:lumMod val="75000"/>
                      </a:schemeClr>
                    </a:buClr>
                    <a:buSzPct val="145000"/>
                    <a:buFont typeface="Arial"/>
                    <a:buChar char="•"/>
                    <a:defRPr kumimoji="1" sz="1400" kern="1200" cap="none">
                      <a:solidFill>
                        <a:schemeClr val="tx1"/>
                      </a:solidFill>
                      <a:effectLst/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marL="0" indent="0" algn="r">
                    <a:lnSpc>
                      <a:spcPts val="2400"/>
                    </a:lnSpc>
                    <a:spcBef>
                      <a:spcPts val="600"/>
                    </a:spcBef>
                    <a:buFont typeface="Arial"/>
                    <a:buNone/>
                  </a:pPr>
                  <a:r>
                    <a:rPr lang="ja-JP" altLang="en-US" sz="1600" smtClean="0">
                      <a:latin typeface="Times New Roman" panose="02020603050405020304" pitchFamily="18" charset="0"/>
                      <a:cs typeface="Times New Roman" panose="02020603050405020304" pitchFamily="18" charset="0"/>
                    </a:rPr>
                    <a:t>＋</a:t>
                  </a:r>
                  <a:endParaRPr lang="en-US" altLang="ja-JP" sz="1600" smtClean="0">
                    <a:latin typeface="Times New Roman" panose="02020603050405020304" pitchFamily="18" charset="0"/>
                    <a:cs typeface="Times New Roman" panose="02020603050405020304" pitchFamily="18" charset="0"/>
                  </a:endParaRPr>
                </a:p>
              </p:txBody>
            </p:sp>
          </p:grpSp>
          <p:cxnSp>
            <p:nvCxnSpPr>
              <p:cNvPr id="86" name="直線矢印コネクタ 85"/>
              <p:cNvCxnSpPr/>
              <p:nvPr/>
            </p:nvCxnSpPr>
            <p:spPr>
              <a:xfrm flipV="1">
                <a:off x="6252505" y="5842067"/>
                <a:ext cx="0" cy="33983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7" name="直線矢印コネクタ 86"/>
              <p:cNvCxnSpPr/>
              <p:nvPr/>
            </p:nvCxnSpPr>
            <p:spPr>
              <a:xfrm flipV="1">
                <a:off x="5951810" y="5424812"/>
                <a:ext cx="0" cy="339838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88" name="直線矢印コネクタ 87"/>
              <p:cNvCxnSpPr/>
              <p:nvPr/>
            </p:nvCxnSpPr>
            <p:spPr>
              <a:xfrm flipV="1">
                <a:off x="5790410" y="4737197"/>
                <a:ext cx="0" cy="1836000"/>
              </a:xfrm>
              <a:prstGeom prst="straightConnector1">
                <a:avLst/>
              </a:prstGeom>
              <a:ln>
                <a:solidFill>
                  <a:schemeClr val="tx1"/>
                </a:solidFill>
                <a:prstDash val="dash"/>
                <a:headEnd type="none" w="med" len="med"/>
                <a:tailEnd type="none" w="med" len="med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92" name="コンテンツ プレースホルダー 2"/>
          <p:cNvSpPr txBox="1">
            <a:spLocks/>
          </p:cNvSpPr>
          <p:nvPr/>
        </p:nvSpPr>
        <p:spPr>
          <a:xfrm>
            <a:off x="2599023" y="4528175"/>
            <a:ext cx="2496546" cy="36903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4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非線形位相システム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3" name="コンテンツ プレースホルダー 2"/>
          <p:cNvSpPr txBox="1">
            <a:spLocks/>
          </p:cNvSpPr>
          <p:nvPr/>
        </p:nvSpPr>
        <p:spPr>
          <a:xfrm>
            <a:off x="2803559" y="1855562"/>
            <a:ext cx="2496546" cy="369039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4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線形位相システム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4" name="右矢印 93"/>
          <p:cNvSpPr/>
          <p:nvPr/>
        </p:nvSpPr>
        <p:spPr>
          <a:xfrm>
            <a:off x="4570528" y="2990234"/>
            <a:ext cx="468369" cy="4272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5" name="右矢印 94"/>
          <p:cNvSpPr/>
          <p:nvPr/>
        </p:nvSpPr>
        <p:spPr>
          <a:xfrm>
            <a:off x="4580113" y="5479463"/>
            <a:ext cx="468369" cy="427256"/>
          </a:xfrm>
          <a:prstGeom prst="rightArrow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コンテンツ プレースホルダー 2"/>
          <p:cNvSpPr txBox="1">
            <a:spLocks/>
          </p:cNvSpPr>
          <p:nvPr/>
        </p:nvSpPr>
        <p:spPr>
          <a:xfrm>
            <a:off x="5959635" y="4476103"/>
            <a:ext cx="2966074" cy="419060"/>
          </a:xfrm>
          <a:prstGeom prst="rect">
            <a:avLst/>
          </a:prstGeom>
          <a:noFill/>
          <a:ln>
            <a:noFill/>
          </a:ln>
        </p:spPr>
        <p:txBody>
          <a:bodyPr vert="horz" lIns="0" tIns="0" rIns="0" bIns="0" rtlCol="0" anchor="t" anchorCtr="0">
            <a:noAutofit/>
          </a:bodyPr>
          <a:lstStyle>
            <a:lvl1pPr marL="2857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20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2pPr>
            <a:lvl3pPr marL="1200150" indent="-2857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8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3pPr>
            <a:lvl4pPr marL="15430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6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4pPr>
            <a:lvl5pPr marL="2000250" indent="-17145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spcAft>
                <a:spcPts val="600"/>
              </a:spcAft>
              <a:buClr>
                <a:schemeClr val="accent1">
                  <a:lumMod val="75000"/>
                </a:schemeClr>
              </a:buClr>
              <a:buSzPct val="145000"/>
              <a:buFont typeface="Arial"/>
              <a:buChar char="•"/>
              <a:defRPr kumimoji="1" sz="1400" kern="1200" cap="none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ts val="2400"/>
              </a:lnSpc>
              <a:spcBef>
                <a:spcPts val="600"/>
              </a:spcBef>
              <a:buFont typeface="Arial"/>
              <a:buNone/>
            </a:pPr>
            <a:r>
              <a:rPr lang="ja-JP" altLang="en-US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（周波数で位相遅れが異なる）</a:t>
            </a:r>
            <a:endParaRPr lang="en-US" altLang="ja-JP" sz="160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1223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視差">
  <a:themeElements>
    <a:clrScheme name="視差">
      <a:dk1>
        <a:sysClr val="windowText" lastClr="000000"/>
      </a:dk1>
      <a:lt1>
        <a:sysClr val="window" lastClr="FFFFFF"/>
      </a:lt1>
      <a:dk2>
        <a:srgbClr val="212121"/>
      </a:dk2>
      <a:lt2>
        <a:srgbClr val="EBEBEB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視差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視差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視差</Template>
  <TotalTime>8098</TotalTime>
  <Words>1202</Words>
  <Application>Microsoft Office PowerPoint</Application>
  <PresentationFormat>画面に合わせる (4:3)</PresentationFormat>
  <Paragraphs>326</Paragraphs>
  <Slides>29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29</vt:i4>
      </vt:variant>
    </vt:vector>
  </HeadingPairs>
  <TitlesOfParts>
    <vt:vector size="38" baseType="lpstr">
      <vt:lpstr>HGｺﾞｼｯｸM</vt:lpstr>
      <vt:lpstr>ＭＳ Ｐゴシック</vt:lpstr>
      <vt:lpstr>ＭＳ ゴシック</vt:lpstr>
      <vt:lpstr>ＭＳ 明朝</vt:lpstr>
      <vt:lpstr>Arial</vt:lpstr>
      <vt:lpstr>Corbel</vt:lpstr>
      <vt:lpstr>Times New Roman</vt:lpstr>
      <vt:lpstr>視差</vt:lpstr>
      <vt:lpstr>数式</vt:lpstr>
      <vt:lpstr>６．離散時間システム</vt:lpstr>
      <vt:lpstr>６．６　ディジタルフィルタ （１）ディジタルフィルタの種類</vt:lpstr>
      <vt:lpstr>（２）FIRフィルタ</vt:lpstr>
      <vt:lpstr>M+1点平均化システムの回路イメージ</vt:lpstr>
      <vt:lpstr>FIRフィルタの振幅特性（１）</vt:lpstr>
      <vt:lpstr>FIRフィルタの振幅特性（２）</vt:lpstr>
      <vt:lpstr>FIRフィルタの振幅特性（３）</vt:lpstr>
      <vt:lpstr>FIRフィルタの位相特性（１）</vt:lpstr>
      <vt:lpstr>FIRフィルタの位相特性（２）</vt:lpstr>
      <vt:lpstr>（３）IIRフィルタ</vt:lpstr>
      <vt:lpstr>極を求める</vt:lpstr>
      <vt:lpstr>周波数特性</vt:lpstr>
      <vt:lpstr>位相特性（１）</vt:lpstr>
      <vt:lpstr>位相特性（２）</vt:lpstr>
      <vt:lpstr>グラフで見る周波数特性（１）</vt:lpstr>
      <vt:lpstr>グラフで見る周波数特性（２）</vt:lpstr>
      <vt:lpstr>（４）ディジタルフィルタの回路構成</vt:lpstr>
      <vt:lpstr>①FIRフィルタ</vt:lpstr>
      <vt:lpstr>②IIRフィルタ</vt:lpstr>
      <vt:lpstr>IIRフィルタ（その２）</vt:lpstr>
      <vt:lpstr>零点のあるIIRフィルタ（復習を兼ねて） 伝達関数</vt:lpstr>
      <vt:lpstr>複素平面で見る伝達関数</vt:lpstr>
      <vt:lpstr>色マップより鳥瞰図が見やすいかも・・・</vt:lpstr>
      <vt:lpstr>複素指数関数 e j Ω</vt:lpstr>
      <vt:lpstr>周波数特性</vt:lpstr>
      <vt:lpstr>振幅特性の例題（その１）</vt:lpstr>
      <vt:lpstr>振幅特性の例題（その１） グラフ化</vt:lpstr>
      <vt:lpstr>振幅特性の例題（その２）</vt:lpstr>
      <vt:lpstr>振幅特性の例題（その２） グラフ化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デジタル信号処理</dc:title>
  <dc:creator>白井豊</dc:creator>
  <cp:lastModifiedBy>白井豊</cp:lastModifiedBy>
  <cp:revision>466</cp:revision>
  <cp:lastPrinted>2018-03-19T00:23:52Z</cp:lastPrinted>
  <dcterms:created xsi:type="dcterms:W3CDTF">2018-02-09T02:09:57Z</dcterms:created>
  <dcterms:modified xsi:type="dcterms:W3CDTF">2018-03-19T16:02:25Z</dcterms:modified>
</cp:coreProperties>
</file>