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80" r:id="rId4"/>
    <p:sldId id="381" r:id="rId5"/>
    <p:sldId id="383" r:id="rId6"/>
    <p:sldId id="384" r:id="rId7"/>
    <p:sldId id="385" r:id="rId8"/>
    <p:sldId id="386" r:id="rId9"/>
    <p:sldId id="387" r:id="rId10"/>
    <p:sldId id="389" r:id="rId11"/>
    <p:sldId id="388" r:id="rId12"/>
    <p:sldId id="39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82F"/>
    <a:srgbClr val="0000CC"/>
    <a:srgbClr val="FFCCFF"/>
    <a:srgbClr val="FFB7DB"/>
    <a:srgbClr val="FF99CC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</a:t>
            </a:r>
            <a:r>
              <a:rPr kumimoji="1" lang="ja-JP" altLang="en-US" smtClean="0"/>
              <a:t>．離散時間システム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684221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mtClean="0"/>
              <a:t>６．１　離散時間システムの性質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６．２</a:t>
            </a:r>
            <a:r>
              <a:rPr lang="ja-JP" altLang="en-US"/>
              <a:t>　</a:t>
            </a:r>
            <a:r>
              <a:rPr lang="ja-JP" altLang="en-US" smtClean="0"/>
              <a:t>離散時間システムの差分方程式表現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６．３　離散時間システムの周波数特性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６．４</a:t>
            </a:r>
            <a:r>
              <a:rPr lang="ja-JP" altLang="en-US"/>
              <a:t>　</a:t>
            </a:r>
            <a:r>
              <a:rPr lang="ja-JP" altLang="en-US" smtClean="0"/>
              <a:t>Ｚ変換</a:t>
            </a:r>
            <a:endParaRPr lang="en-US" altLang="ja-JP"/>
          </a:p>
          <a:p>
            <a:pPr marL="0" indent="0">
              <a:buNone/>
            </a:pPr>
            <a:r>
              <a:rPr lang="ja-JP" altLang="en-US" u="sng">
                <a:solidFill>
                  <a:srgbClr val="FF0000"/>
                </a:solidFill>
              </a:rPr>
              <a:t>６．５　伝達</a:t>
            </a:r>
            <a:r>
              <a:rPr lang="ja-JP" altLang="en-US" u="sng" smtClean="0">
                <a:solidFill>
                  <a:srgbClr val="FF0000"/>
                </a:solidFill>
              </a:rPr>
              <a:t>関数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６．６</a:t>
            </a:r>
            <a:r>
              <a:rPr lang="ja-JP" altLang="en-US"/>
              <a:t>　</a:t>
            </a:r>
            <a:r>
              <a:rPr lang="ja-JP" altLang="en-US" smtClean="0"/>
              <a:t>ディジタルフィルタ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912825" y="5573524"/>
            <a:ext cx="6773975" cy="6928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伝達関数の詳細については，拙著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版「工学系のための複素数の話　第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　伝達関数」を参照頂ければ幸いです。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以下の伝達関数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（４）単純な例題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lang="ja-JP" altLang="en-US" sz="2800" smtClean="0"/>
              <a:t>（その１）</a:t>
            </a:r>
            <a:endParaRPr kumimoji="1" lang="ja-JP" altLang="en-US" sz="280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553791"/>
              </p:ext>
            </p:extLst>
          </p:nvPr>
        </p:nvGraphicFramePr>
        <p:xfrm>
          <a:off x="2657701" y="2139465"/>
          <a:ext cx="2700362" cy="81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数式" r:id="rId3" imgW="1346040" imgH="406080" progId="Equation.3">
                  <p:embed/>
                </p:oleObj>
              </mc:Choice>
              <mc:Fallback>
                <p:oleObj name="数式" r:id="rId3" imgW="13460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701" y="2139465"/>
                        <a:ext cx="2700362" cy="811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グループ化 34"/>
          <p:cNvGrpSpPr/>
          <p:nvPr/>
        </p:nvGrpSpPr>
        <p:grpSpPr>
          <a:xfrm>
            <a:off x="611275" y="3764882"/>
            <a:ext cx="2895946" cy="2218690"/>
            <a:chOff x="3081760" y="4005513"/>
            <a:chExt cx="2895946" cy="2218690"/>
          </a:xfrm>
        </p:grpSpPr>
        <p:cxnSp>
          <p:nvCxnSpPr>
            <p:cNvPr id="16" name="直線矢印コネクタ 15"/>
            <p:cNvCxnSpPr/>
            <p:nvPr/>
          </p:nvCxnSpPr>
          <p:spPr>
            <a:xfrm flipV="1">
              <a:off x="3458661" y="4910388"/>
              <a:ext cx="203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V="1">
              <a:off x="4441641" y="4053138"/>
              <a:ext cx="0" cy="1638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V="1">
              <a:off x="4439736" y="4443028"/>
              <a:ext cx="533400" cy="46672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V="1">
              <a:off x="4973136" y="4243638"/>
              <a:ext cx="228600" cy="20002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テキスト ボックス 140"/>
            <p:cNvSpPr txBox="1">
              <a:spLocks noChangeArrowheads="1"/>
            </p:cNvSpPr>
            <p:nvPr/>
          </p:nvSpPr>
          <p:spPr bwMode="auto">
            <a:xfrm>
              <a:off x="5396681" y="4470206"/>
              <a:ext cx="5810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ωT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テキスト ボックス 141"/>
            <p:cNvSpPr txBox="1">
              <a:spLocks noChangeArrowheads="1"/>
            </p:cNvSpPr>
            <p:nvPr/>
          </p:nvSpPr>
          <p:spPr bwMode="auto">
            <a:xfrm>
              <a:off x="4719345" y="4062027"/>
              <a:ext cx="5810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e</a:t>
              </a:r>
              <a:r>
                <a:rPr kumimoji="0" lang="en-US" altLang="ja-JP" sz="1400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jωT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4782636" y="4872288"/>
              <a:ext cx="71755" cy="71755"/>
              <a:chOff x="0" y="0"/>
              <a:chExt cx="581025" cy="581025"/>
            </a:xfrm>
          </p:grpSpPr>
          <p:cxnSp>
            <p:nvCxnSpPr>
              <p:cNvPr id="21" name="直線コネクタ 20"/>
              <p:cNvCxnSpPr/>
              <p:nvPr/>
            </p:nvCxnSpPr>
            <p:spPr>
              <a:xfrm>
                <a:off x="0" y="0"/>
                <a:ext cx="581025" cy="581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rot="16200000">
                <a:off x="0" y="0"/>
                <a:ext cx="581025" cy="581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コネクタ 22"/>
            <p:cNvCxnSpPr/>
            <p:nvPr/>
          </p:nvCxnSpPr>
          <p:spPr>
            <a:xfrm rot="16200000">
              <a:off x="4663256" y="4596698"/>
              <a:ext cx="466090" cy="1612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円/楕円 23"/>
            <p:cNvSpPr/>
            <p:nvPr/>
          </p:nvSpPr>
          <p:spPr>
            <a:xfrm>
              <a:off x="4030161" y="4872288"/>
              <a:ext cx="71755" cy="717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" name="テキスト ボックス 147"/>
            <p:cNvSpPr txBox="1">
              <a:spLocks noChangeArrowheads="1"/>
            </p:cNvSpPr>
            <p:nvPr/>
          </p:nvSpPr>
          <p:spPr bwMode="auto">
            <a:xfrm>
              <a:off x="4748271" y="4957770"/>
              <a:ext cx="171450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極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テキスト ボックス 148"/>
            <p:cNvSpPr txBox="1">
              <a:spLocks noChangeArrowheads="1"/>
            </p:cNvSpPr>
            <p:nvPr/>
          </p:nvSpPr>
          <p:spPr bwMode="auto">
            <a:xfrm>
              <a:off x="3920307" y="4996113"/>
              <a:ext cx="390525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零点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7" name="直線コネクタ 26"/>
            <p:cNvCxnSpPr/>
            <p:nvPr/>
          </p:nvCxnSpPr>
          <p:spPr>
            <a:xfrm rot="16200000">
              <a:off x="4280351" y="4228398"/>
              <a:ext cx="467995" cy="8972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152"/>
            <p:cNvSpPr txBox="1">
              <a:spLocks noChangeArrowheads="1"/>
            </p:cNvSpPr>
            <p:nvPr/>
          </p:nvSpPr>
          <p:spPr bwMode="auto">
            <a:xfrm>
              <a:off x="4515618" y="4422232"/>
              <a:ext cx="23812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|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A|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テキスト ボックス 153"/>
            <p:cNvSpPr txBox="1">
              <a:spLocks noChangeArrowheads="1"/>
            </p:cNvSpPr>
            <p:nvPr/>
          </p:nvSpPr>
          <p:spPr bwMode="auto">
            <a:xfrm>
              <a:off x="4952072" y="4714755"/>
              <a:ext cx="23812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|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B|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テキスト ボックス 155"/>
            <p:cNvSpPr txBox="1">
              <a:spLocks noChangeArrowheads="1"/>
            </p:cNvSpPr>
            <p:nvPr/>
          </p:nvSpPr>
          <p:spPr bwMode="auto">
            <a:xfrm>
              <a:off x="3081760" y="4415437"/>
              <a:ext cx="723900" cy="423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</a:t>
              </a: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=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e</a:t>
              </a:r>
              <a:r>
                <a:rPr kumimoji="0" lang="en-US" altLang="ja-JP" sz="1200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jωT</a:t>
              </a:r>
              <a:r>
                <a:rPr kumimoji="0" lang="ja-JP" alt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－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円弧 30"/>
            <p:cNvSpPr/>
            <p:nvPr/>
          </p:nvSpPr>
          <p:spPr>
            <a:xfrm>
              <a:off x="3458661" y="4005513"/>
              <a:ext cx="1905000" cy="1790700"/>
            </a:xfrm>
            <a:prstGeom prst="arc">
              <a:avLst>
                <a:gd name="adj1" fmla="val 19232667"/>
                <a:gd name="adj2" fmla="val 14620"/>
              </a:avLst>
            </a:prstGeom>
            <a:ln>
              <a:solidFill>
                <a:schemeClr val="tx1"/>
              </a:solidFill>
              <a:headEnd type="triangle" w="med" len="med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3725361" y="4186488"/>
              <a:ext cx="1428750" cy="1447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9" name="テキスト ボックス 151"/>
            <p:cNvSpPr txBox="1">
              <a:spLocks noChangeArrowheads="1"/>
            </p:cNvSpPr>
            <p:nvPr/>
          </p:nvSpPr>
          <p:spPr bwMode="auto">
            <a:xfrm>
              <a:off x="3108531" y="4205413"/>
              <a:ext cx="723149" cy="43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</a:t>
              </a: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=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e</a:t>
              </a:r>
              <a:r>
                <a:rPr kumimoji="0" lang="en-US" altLang="ja-JP" sz="1200" b="0" i="1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jωT</a:t>
              </a:r>
              <a:r>
                <a:rPr kumimoji="0" lang="ja-JP" altLang="en-US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－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テキスト ボックス 156"/>
            <p:cNvSpPr txBox="1">
              <a:spLocks noChangeArrowheads="1"/>
            </p:cNvSpPr>
            <p:nvPr/>
          </p:nvSpPr>
          <p:spPr bwMode="auto">
            <a:xfrm>
              <a:off x="3620586" y="5839093"/>
              <a:ext cx="1876425" cy="38511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indent="152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本図は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a</a:t>
              </a: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&lt;0, </a:t>
              </a:r>
              <a:r>
                <a:rPr kumimoji="0" lang="en-US" altLang="ja-JP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b</a:t>
              </a:r>
              <a:r>
                <a:rPr kumimoji="0" lang="en-US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&gt;0</a:t>
              </a:r>
              <a:r>
                <a:rPr kumimoji="0" lang="ja-JP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の場合</a:t>
              </a:r>
              <a:endParaRPr kumimoji="0" lang="ja-JP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1524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を図示している</a:t>
              </a:r>
              <a:endParaRPr kumimoji="0" lang="ja-JP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38" name="図 3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780" y="3764247"/>
            <a:ext cx="2819400" cy="137731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39" name="図 3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60" y="3764882"/>
            <a:ext cx="2231390" cy="137731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36" name="正方形/長方形 35"/>
          <p:cNvSpPr/>
          <p:nvPr/>
        </p:nvSpPr>
        <p:spPr>
          <a:xfrm>
            <a:off x="3243305" y="5124922"/>
            <a:ext cx="544996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1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振幅特性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              (b) 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周波数</a:t>
            </a:r>
            <a:r>
              <a:rPr lang="ja-JP" altLang="ja-JP" kern="100" smtClean="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特性</a:t>
            </a:r>
            <a:endParaRPr lang="en-US" altLang="ja-JP" kern="100" smtClean="0">
              <a:latin typeface="Century" panose="02040604050505020304" pitchFamily="18" charset="0"/>
              <a:ea typeface="ＭＳ 明朝" panose="02020609040205080304" pitchFamily="17" charset="-128"/>
              <a:cs typeface="Courier New" panose="02070309020205020404" pitchFamily="49" charset="0"/>
            </a:endParaRPr>
          </a:p>
          <a:p>
            <a:pPr lvl="0" algn="just">
              <a:lnSpc>
                <a:spcPts val="2100"/>
              </a:lnSpc>
              <a:spcAft>
                <a:spcPts val="0"/>
              </a:spcAft>
            </a:pPr>
            <a:r>
              <a:rPr lang="ja-JP" altLang="en-US" kern="100" smtClean="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　　　　　　　　　　　　　</a:t>
            </a:r>
            <a:r>
              <a:rPr lang="ja-JP" altLang="ja-JP" kern="100" smtClean="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(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青：実部，赤：虚部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)</a:t>
            </a:r>
            <a:endParaRPr lang="ja-JP" altLang="ja-JP" sz="160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8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以下の伝達関数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（４）単純な例題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lang="ja-JP" altLang="en-US" sz="2800"/>
              <a:t>（</a:t>
            </a:r>
            <a:r>
              <a:rPr lang="ja-JP" altLang="en-US" sz="2800" smtClean="0"/>
              <a:t>その２）</a:t>
            </a:r>
            <a:endParaRPr kumimoji="1" lang="ja-JP" altLang="en-US" sz="2800"/>
          </a:p>
        </p:txBody>
      </p:sp>
      <p:sp>
        <p:nvSpPr>
          <p:cNvPr id="36" name="正方形/長方形 35"/>
          <p:cNvSpPr/>
          <p:nvPr/>
        </p:nvSpPr>
        <p:spPr>
          <a:xfrm>
            <a:off x="3551872" y="5139022"/>
            <a:ext cx="544996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100"/>
              </a:lnSpc>
              <a:spcAft>
                <a:spcPts val="0"/>
              </a:spcAft>
              <a:buFont typeface="+mj-lt"/>
              <a:buAutoNum type="alphaLcParenBoth"/>
            </a:pP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振幅特性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  </a:t>
            </a:r>
            <a:r>
              <a:rPr lang="ja-JP" altLang="ja-JP" kern="100" smtClean="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         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(b) 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周波数</a:t>
            </a:r>
            <a:r>
              <a:rPr lang="ja-JP" altLang="ja-JP" kern="100" smtClean="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特性</a:t>
            </a:r>
            <a:endParaRPr lang="en-US" altLang="ja-JP" kern="100" smtClean="0">
              <a:latin typeface="Century" panose="02040604050505020304" pitchFamily="18" charset="0"/>
              <a:ea typeface="ＭＳ 明朝" panose="02020609040205080304" pitchFamily="17" charset="-128"/>
              <a:cs typeface="Courier New" panose="02070309020205020404" pitchFamily="49" charset="0"/>
            </a:endParaRPr>
          </a:p>
          <a:p>
            <a:pPr lvl="0" algn="just">
              <a:lnSpc>
                <a:spcPts val="2100"/>
              </a:lnSpc>
              <a:spcAft>
                <a:spcPts val="0"/>
              </a:spcAft>
            </a:pPr>
            <a:r>
              <a:rPr lang="ja-JP" altLang="en-US" kern="100" smtClean="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　　　　　　　　　　　</a:t>
            </a:r>
            <a:r>
              <a:rPr lang="ja-JP" altLang="ja-JP" kern="100" smtClean="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(</a:t>
            </a:r>
            <a:r>
              <a:rPr lang="ja-JP" altLang="ja-JP" kern="100">
                <a:latin typeface="Century" panose="02040604050505020304" pitchFamily="18" charset="0"/>
                <a:ea typeface="ＭＳ 明朝" panose="02020609040205080304" pitchFamily="17" charset="-128"/>
                <a:cs typeface="Courier New" panose="02070309020205020404" pitchFamily="49" charset="0"/>
              </a:rPr>
              <a:t>青：実部，赤：虚部</a:t>
            </a:r>
            <a:r>
              <a:rPr lang="ja-JP" altLang="ja-JP" kern="100">
                <a:latin typeface="ＭＳ 明朝" panose="02020609040205080304" pitchFamily="17" charset="-128"/>
                <a:ea typeface="Century" panose="02040604050505020304" pitchFamily="18" charset="0"/>
                <a:cs typeface="Courier New" panose="02070309020205020404" pitchFamily="49" charset="0"/>
              </a:rPr>
              <a:t>)</a:t>
            </a:r>
            <a:endParaRPr lang="ja-JP" altLang="ja-JP" sz="160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Courier New" panose="02070309020205020404" pitchFamily="49" charset="0"/>
            </a:endParaRPr>
          </a:p>
        </p:txBody>
      </p:sp>
      <p:sp>
        <p:nvSpPr>
          <p:cNvPr id="37" name="テキスト ボックス 9"/>
          <p:cNvSpPr txBox="1">
            <a:spLocks noChangeArrowheads="1"/>
          </p:cNvSpPr>
          <p:nvPr/>
        </p:nvSpPr>
        <p:spPr bwMode="auto">
          <a:xfrm>
            <a:off x="2662237" y="3598194"/>
            <a:ext cx="5810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π</a:t>
            </a:r>
            <a:r>
              <a:rPr kumimoji="0" lang="en-US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/3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テキスト ボックス 6"/>
          <p:cNvSpPr txBox="1">
            <a:spLocks noChangeArrowheads="1"/>
          </p:cNvSpPr>
          <p:nvPr/>
        </p:nvSpPr>
        <p:spPr bwMode="auto">
          <a:xfrm>
            <a:off x="820825" y="3626459"/>
            <a:ext cx="723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零点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1821201" y="3644189"/>
            <a:ext cx="23812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0.8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テキスト ボックス 14"/>
          <p:cNvSpPr txBox="1">
            <a:spLocks noChangeArrowheads="1"/>
          </p:cNvSpPr>
          <p:nvPr/>
        </p:nvSpPr>
        <p:spPr bwMode="auto">
          <a:xfrm>
            <a:off x="820825" y="3850297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極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644673" y="3329272"/>
            <a:ext cx="2519214" cy="1812290"/>
            <a:chOff x="719603" y="3511957"/>
            <a:chExt cx="2519214" cy="1812290"/>
          </a:xfrm>
        </p:grpSpPr>
        <p:cxnSp>
          <p:nvCxnSpPr>
            <p:cNvPr id="41" name="直線矢印コネクタ 40"/>
            <p:cNvCxnSpPr/>
            <p:nvPr/>
          </p:nvCxnSpPr>
          <p:spPr>
            <a:xfrm flipV="1">
              <a:off x="955992" y="4416832"/>
              <a:ext cx="20383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H="1" flipV="1">
              <a:off x="1843722" y="3550057"/>
              <a:ext cx="0" cy="17716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1117917" y="3692932"/>
              <a:ext cx="1428750" cy="1447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45" name="円弧 44"/>
            <p:cNvSpPr/>
            <p:nvPr/>
          </p:nvSpPr>
          <p:spPr>
            <a:xfrm>
              <a:off x="832167" y="3521482"/>
              <a:ext cx="1905000" cy="1790700"/>
            </a:xfrm>
            <a:prstGeom prst="arc">
              <a:avLst>
                <a:gd name="adj1" fmla="val 18179502"/>
                <a:gd name="adj2" fmla="val 14620"/>
              </a:avLst>
            </a:prstGeom>
            <a:ln>
              <a:solidFill>
                <a:schemeClr val="tx1"/>
              </a:solidFill>
              <a:headEnd type="triangle" w="med" len="med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47" name="直線矢印コネクタ 46"/>
            <p:cNvCxnSpPr/>
            <p:nvPr/>
          </p:nvCxnSpPr>
          <p:spPr>
            <a:xfrm flipV="1">
              <a:off x="2118042" y="3511957"/>
              <a:ext cx="209550" cy="381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グループ化 47"/>
            <p:cNvGrpSpPr/>
            <p:nvPr/>
          </p:nvGrpSpPr>
          <p:grpSpPr>
            <a:xfrm>
              <a:off x="2079942" y="3864382"/>
              <a:ext cx="71755" cy="71755"/>
              <a:chOff x="0" y="0"/>
              <a:chExt cx="581025" cy="581025"/>
            </a:xfrm>
          </p:grpSpPr>
          <p:cxnSp>
            <p:nvCxnSpPr>
              <p:cNvPr id="49" name="直線コネクタ 48"/>
              <p:cNvCxnSpPr/>
              <p:nvPr/>
            </p:nvCxnSpPr>
            <p:spPr>
              <a:xfrm>
                <a:off x="0" y="0"/>
                <a:ext cx="581025" cy="581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16200000">
                <a:off x="0" y="0"/>
                <a:ext cx="581025" cy="581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円/楕円 50"/>
            <p:cNvSpPr/>
            <p:nvPr/>
          </p:nvSpPr>
          <p:spPr>
            <a:xfrm>
              <a:off x="1079817" y="4378732"/>
              <a:ext cx="71755" cy="717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52" name="直線コネクタ 51"/>
            <p:cNvCxnSpPr/>
            <p:nvPr/>
          </p:nvCxnSpPr>
          <p:spPr>
            <a:xfrm rot="16200000">
              <a:off x="1714499" y="4024720"/>
              <a:ext cx="514985" cy="270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円/楕円 54"/>
            <p:cNvSpPr/>
            <p:nvPr/>
          </p:nvSpPr>
          <p:spPr>
            <a:xfrm>
              <a:off x="1807527" y="5105172"/>
              <a:ext cx="71755" cy="717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1808162" y="3668802"/>
              <a:ext cx="71755" cy="717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719603" y="3866287"/>
              <a:ext cx="71755" cy="717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58" name="グループ化 57"/>
            <p:cNvGrpSpPr/>
            <p:nvPr/>
          </p:nvGrpSpPr>
          <p:grpSpPr>
            <a:xfrm>
              <a:off x="724683" y="4071392"/>
              <a:ext cx="87797" cy="71755"/>
              <a:chOff x="2338163" y="-1"/>
              <a:chExt cx="710924" cy="581026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>
                <a:off x="2468061" y="-1"/>
                <a:ext cx="581026" cy="581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16200000">
                <a:off x="2338163" y="-1"/>
                <a:ext cx="581026" cy="581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直線コネクタ 60"/>
            <p:cNvCxnSpPr/>
            <p:nvPr/>
          </p:nvCxnSpPr>
          <p:spPr>
            <a:xfrm rot="5400000" flipV="1">
              <a:off x="1713864" y="4549865"/>
              <a:ext cx="514985" cy="270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5400000">
              <a:off x="1597977" y="4425087"/>
              <a:ext cx="1054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グループ化 62"/>
            <p:cNvGrpSpPr/>
            <p:nvPr/>
          </p:nvGrpSpPr>
          <p:grpSpPr>
            <a:xfrm>
              <a:off x="2083752" y="4903242"/>
              <a:ext cx="71755" cy="71755"/>
              <a:chOff x="0" y="0"/>
              <a:chExt cx="581025" cy="581025"/>
            </a:xfrm>
          </p:grpSpPr>
          <p:cxnSp>
            <p:nvCxnSpPr>
              <p:cNvPr id="64" name="直線コネクタ 63"/>
              <p:cNvCxnSpPr/>
              <p:nvPr/>
            </p:nvCxnSpPr>
            <p:spPr>
              <a:xfrm>
                <a:off x="0" y="0"/>
                <a:ext cx="581025" cy="581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16200000">
                <a:off x="0" y="0"/>
                <a:ext cx="581025" cy="581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円弧 65"/>
            <p:cNvSpPr/>
            <p:nvPr/>
          </p:nvSpPr>
          <p:spPr>
            <a:xfrm flipV="1">
              <a:off x="826452" y="3533547"/>
              <a:ext cx="1905000" cy="1790700"/>
            </a:xfrm>
            <a:prstGeom prst="arc">
              <a:avLst>
                <a:gd name="adj1" fmla="val 18179502"/>
                <a:gd name="adj2" fmla="val 14620"/>
              </a:avLst>
            </a:prstGeom>
            <a:ln>
              <a:solidFill>
                <a:schemeClr val="tx1"/>
              </a:solidFill>
              <a:headEnd type="triangle" w="med" len="med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67" name="直線矢印コネクタ 66"/>
            <p:cNvCxnSpPr/>
            <p:nvPr/>
          </p:nvCxnSpPr>
          <p:spPr>
            <a:xfrm>
              <a:off x="2121852" y="4943247"/>
              <a:ext cx="209550" cy="381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43"/>
            <p:cNvSpPr txBox="1">
              <a:spLocks noChangeArrowheads="1"/>
            </p:cNvSpPr>
            <p:nvPr/>
          </p:nvSpPr>
          <p:spPr bwMode="auto">
            <a:xfrm>
              <a:off x="1869991" y="4899750"/>
              <a:ext cx="238125" cy="25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0.8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テキスト ボックス 44"/>
            <p:cNvSpPr txBox="1">
              <a:spLocks noChangeArrowheads="1"/>
            </p:cNvSpPr>
            <p:nvPr/>
          </p:nvSpPr>
          <p:spPr bwMode="auto">
            <a:xfrm>
              <a:off x="2657792" y="4875903"/>
              <a:ext cx="5810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－π</a:t>
              </a:r>
              <a:r>
                <a:rPr kumimoji="0" lang="en-US" altLang="ja-JP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/3</a:t>
              </a:r>
              <a:endParaRPr kumimoji="0" lang="en-US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73" name="オブジェクト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951236"/>
              </p:ext>
            </p:extLst>
          </p:nvPr>
        </p:nvGraphicFramePr>
        <p:xfrm>
          <a:off x="2628900" y="2136775"/>
          <a:ext cx="40338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2" name="数式" r:id="rId3" imgW="2311200" imgH="431640" progId="Equation.3">
                  <p:embed/>
                </p:oleObj>
              </mc:Choice>
              <mc:Fallback>
                <p:oleObj name="数式" r:id="rId3" imgW="2311200" imgH="43164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136775"/>
                        <a:ext cx="4033838" cy="75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" name="図 7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2" y="3557872"/>
            <a:ext cx="2587625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図 7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7" y="3557872"/>
            <a:ext cx="2562225" cy="1511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453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以下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の入出力関係の極と零点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（５）例題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endParaRPr kumimoji="1" lang="ja-JP" altLang="en-US" sz="2800"/>
          </a:p>
        </p:txBody>
      </p:sp>
      <p:sp>
        <p:nvSpPr>
          <p:cNvPr id="70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73" name="オブジェクト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402591"/>
              </p:ext>
            </p:extLst>
          </p:nvPr>
        </p:nvGraphicFramePr>
        <p:xfrm>
          <a:off x="1730792" y="2089299"/>
          <a:ext cx="53863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数式" r:id="rId3" imgW="3085920" imgH="228600" progId="Equation.3">
                  <p:embed/>
                </p:oleObj>
              </mc:Choice>
              <mc:Fallback>
                <p:oleObj name="数式" r:id="rId3" imgW="308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792" y="2089299"/>
                        <a:ext cx="5386388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コンテンツ プレースホルダー 2"/>
          <p:cNvSpPr txBox="1">
            <a:spLocks/>
          </p:cNvSpPr>
          <p:nvPr/>
        </p:nvSpPr>
        <p:spPr>
          <a:xfrm>
            <a:off x="540987" y="2733684"/>
            <a:ext cx="1189805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オブジェクト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02522"/>
              </p:ext>
            </p:extLst>
          </p:nvPr>
        </p:nvGraphicFramePr>
        <p:xfrm>
          <a:off x="1712991" y="2694092"/>
          <a:ext cx="5586413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数式" r:id="rId5" imgW="3200400" imgH="1358640" progId="Equation.3">
                  <p:embed/>
                </p:oleObj>
              </mc:Choice>
              <mc:Fallback>
                <p:oleObj name="数式" r:id="rId5" imgW="32004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91" y="2694092"/>
                        <a:ext cx="5586413" cy="235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コンテンツ プレースホルダー 2"/>
          <p:cNvSpPr txBox="1">
            <a:spLocks/>
          </p:cNvSpPr>
          <p:nvPr/>
        </p:nvSpPr>
        <p:spPr>
          <a:xfrm>
            <a:off x="1730792" y="5269126"/>
            <a:ext cx="1189805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零点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7" name="オブジェクト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931442"/>
              </p:ext>
            </p:extLst>
          </p:nvPr>
        </p:nvGraphicFramePr>
        <p:xfrm>
          <a:off x="2916655" y="5180917"/>
          <a:ext cx="30146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数式" r:id="rId7" imgW="1726920" imgH="393480" progId="Equation.3">
                  <p:embed/>
                </p:oleObj>
              </mc:Choice>
              <mc:Fallback>
                <p:oleObj name="数式" r:id="rId7" imgW="1726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655" y="5180917"/>
                        <a:ext cx="3014662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コンテンツ プレースホルダー 2"/>
          <p:cNvSpPr txBox="1">
            <a:spLocks/>
          </p:cNvSpPr>
          <p:nvPr/>
        </p:nvSpPr>
        <p:spPr>
          <a:xfrm>
            <a:off x="1730793" y="6022844"/>
            <a:ext cx="691566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極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9" name="オブジェクト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873069"/>
              </p:ext>
            </p:extLst>
          </p:nvPr>
        </p:nvGraphicFramePr>
        <p:xfrm>
          <a:off x="3021430" y="5864307"/>
          <a:ext cx="283686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3" name="数式" r:id="rId9" imgW="1625400" imgH="393480" progId="Equation.3">
                  <p:embed/>
                </p:oleObj>
              </mc:Choice>
              <mc:Fallback>
                <p:oleObj name="数式" r:id="rId9" imgW="1625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430" y="5864307"/>
                        <a:ext cx="2836863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コンテンツ プレースホルダー 2"/>
          <p:cNvSpPr txBox="1">
            <a:spLocks/>
          </p:cNvSpPr>
          <p:nvPr/>
        </p:nvSpPr>
        <p:spPr>
          <a:xfrm>
            <a:off x="6599064" y="3356018"/>
            <a:ext cx="2214990" cy="14759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この例題は単位円上に極があるので発散することを確認しよう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0644" y="5148687"/>
            <a:ext cx="2925609" cy="15679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下矢印 3"/>
          <p:cNvSpPr/>
          <p:nvPr/>
        </p:nvSpPr>
        <p:spPr>
          <a:xfrm>
            <a:off x="7477447" y="4849179"/>
            <a:ext cx="238561" cy="2211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87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597891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0393" y="1664159"/>
            <a:ext cx="7432882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システムへの入力を出力に変換する関数＝伝達関数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283243"/>
              </p:ext>
            </p:extLst>
          </p:nvPr>
        </p:nvGraphicFramePr>
        <p:xfrm>
          <a:off x="3868738" y="2341563"/>
          <a:ext cx="16795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数式" r:id="rId3" imgW="787320" imgH="406080" progId="Equation.3">
                  <p:embed/>
                </p:oleObj>
              </mc:Choice>
              <mc:Fallback>
                <p:oleObj name="数式" r:id="rId3" imgW="787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341563"/>
                        <a:ext cx="167957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smtClean="0"/>
              <a:t>６．５　伝達関数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kumimoji="1" lang="ja-JP" altLang="en-US" sz="2800" smtClean="0"/>
              <a:t>（１）伝達関数とは</a:t>
            </a:r>
            <a:r>
              <a:rPr kumimoji="1" lang="en-US" altLang="ja-JP" sz="2800" smtClean="0"/>
              <a:t/>
            </a:r>
            <a:br>
              <a:rPr kumimoji="1" lang="en-US" altLang="ja-JP" sz="2800" smtClean="0"/>
            </a:br>
            <a:r>
              <a:rPr kumimoji="1" lang="en-US" altLang="ja-JP" sz="2800" smtClean="0"/>
              <a:t>Transfer Function</a:t>
            </a:r>
            <a:endParaRPr kumimoji="1" lang="ja-JP" altLang="en-US" sz="280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958082" y="3381375"/>
            <a:ext cx="457594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を用いて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958081" y="4777073"/>
            <a:ext cx="7446331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だが，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因果的システムの場合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だけを考えれば良いので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917036"/>
              </p:ext>
            </p:extLst>
          </p:nvPr>
        </p:nvGraphicFramePr>
        <p:xfrm>
          <a:off x="3881438" y="3775882"/>
          <a:ext cx="23558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数式" r:id="rId5" imgW="1104840" imgH="431640" progId="Equation.3">
                  <p:embed/>
                </p:oleObj>
              </mc:Choice>
              <mc:Fallback>
                <p:oleObj name="数式" r:id="rId5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3775882"/>
                        <a:ext cx="235585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970034"/>
              </p:ext>
            </p:extLst>
          </p:nvPr>
        </p:nvGraphicFramePr>
        <p:xfrm>
          <a:off x="3921919" y="5248291"/>
          <a:ext cx="22748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数式" r:id="rId7" imgW="1066680" imgH="431640" progId="Equation.3">
                  <p:embed/>
                </p:oleObj>
              </mc:Choice>
              <mc:Fallback>
                <p:oleObj name="数式" r:id="rId7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919" y="5248291"/>
                        <a:ext cx="2274887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/>
          <p:cNvSpPr/>
          <p:nvPr/>
        </p:nvSpPr>
        <p:spPr>
          <a:xfrm>
            <a:off x="4156289" y="5171696"/>
            <a:ext cx="778799" cy="729405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周波数特性を数値的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解析的に求めるには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と置く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508125"/>
              </p:ext>
            </p:extLst>
          </p:nvPr>
        </p:nvGraphicFramePr>
        <p:xfrm>
          <a:off x="2405063" y="2341563"/>
          <a:ext cx="46053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数式" r:id="rId3" imgW="2158920" imgH="406080" progId="Equation.3">
                  <p:embed/>
                </p:oleObj>
              </mc:Choice>
              <mc:Fallback>
                <p:oleObj name="数式" r:id="rId3" imgW="21589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2341563"/>
                        <a:ext cx="460533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（２）伝達関数と周波数特性</a:t>
            </a:r>
            <a:endParaRPr kumimoji="1" lang="ja-JP" altLang="en-US" sz="280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958082" y="3228497"/>
            <a:ext cx="7069812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これらは複素数だから，極形式における複素数の乗算の性質から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68124"/>
              </p:ext>
            </p:extLst>
          </p:nvPr>
        </p:nvGraphicFramePr>
        <p:xfrm>
          <a:off x="2497522" y="4238888"/>
          <a:ext cx="3087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数式" r:id="rId5" imgW="1447560" imgH="190440" progId="Equation.3">
                  <p:embed/>
                </p:oleObj>
              </mc:Choice>
              <mc:Fallback>
                <p:oleObj name="数式" r:id="rId5" imgW="1447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522" y="4238888"/>
                        <a:ext cx="3087687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12670"/>
              </p:ext>
            </p:extLst>
          </p:nvPr>
        </p:nvGraphicFramePr>
        <p:xfrm>
          <a:off x="2405063" y="3823594"/>
          <a:ext cx="2844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数式" r:id="rId7" imgW="1333440" imgH="190440" progId="Equation.3">
                  <p:embed/>
                </p:oleObj>
              </mc:Choice>
              <mc:Fallback>
                <p:oleObj name="数式" r:id="rId7" imgW="13334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3823594"/>
                        <a:ext cx="28448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958082" y="1940345"/>
            <a:ext cx="7069812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イメージをつかむことが大事なので，定性的な関係を説明する。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417596" y="4899742"/>
            <a:ext cx="2624430" cy="1814657"/>
            <a:chOff x="1457937" y="4698036"/>
            <a:chExt cx="2624430" cy="1814657"/>
          </a:xfrm>
        </p:grpSpPr>
        <p:sp>
          <p:nvSpPr>
            <p:cNvPr id="20" name="円弧 19"/>
            <p:cNvSpPr/>
            <p:nvPr/>
          </p:nvSpPr>
          <p:spPr>
            <a:xfrm>
              <a:off x="1557740" y="5432693"/>
              <a:ext cx="1080000" cy="1080000"/>
            </a:xfrm>
            <a:prstGeom prst="arc">
              <a:avLst>
                <a:gd name="adj1" fmla="val 20088212"/>
                <a:gd name="adj2" fmla="val 22839"/>
              </a:avLst>
            </a:prstGeom>
            <a:ln>
              <a:solidFill>
                <a:srgbClr val="0000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1457937" y="4698036"/>
              <a:ext cx="2624430" cy="1393482"/>
              <a:chOff x="1457937" y="4698036"/>
              <a:chExt cx="2624430" cy="1393482"/>
            </a:xfrm>
          </p:grpSpPr>
          <p:cxnSp>
            <p:nvCxnSpPr>
              <p:cNvPr id="4" name="直線矢印コネクタ 3"/>
              <p:cNvCxnSpPr/>
              <p:nvPr/>
            </p:nvCxnSpPr>
            <p:spPr>
              <a:xfrm flipV="1">
                <a:off x="2003612" y="5970494"/>
                <a:ext cx="1764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矢印コネクタ 7"/>
              <p:cNvCxnSpPr/>
              <p:nvPr/>
            </p:nvCxnSpPr>
            <p:spPr>
              <a:xfrm flipV="1">
                <a:off x="2097741" y="4867835"/>
                <a:ext cx="0" cy="122368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/>
              <p:nvPr/>
            </p:nvCxnSpPr>
            <p:spPr>
              <a:xfrm flipV="1">
                <a:off x="1992281" y="5425888"/>
                <a:ext cx="712694" cy="363071"/>
              </a:xfrm>
              <a:prstGeom prst="straightConnector1">
                <a:avLst/>
              </a:prstGeom>
              <a:ln w="6350">
                <a:solidFill>
                  <a:srgbClr val="00682F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2671357" y="5362575"/>
                <a:ext cx="139078" cy="244848"/>
              </a:xfrm>
              <a:prstGeom prst="line">
                <a:avLst/>
              </a:prstGeom>
              <a:ln>
                <a:solidFill>
                  <a:srgbClr val="00682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947863" y="5699395"/>
                <a:ext cx="145565" cy="269781"/>
              </a:xfrm>
              <a:prstGeom prst="line">
                <a:avLst/>
              </a:prstGeom>
              <a:ln>
                <a:solidFill>
                  <a:srgbClr val="00682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/>
              <p:cNvCxnSpPr/>
              <p:nvPr/>
            </p:nvCxnSpPr>
            <p:spPr>
              <a:xfrm flipV="1">
                <a:off x="2097741" y="5607424"/>
                <a:ext cx="712694" cy="36307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コンテンツ プレースホルダー 2"/>
              <p:cNvSpPr txBox="1">
                <a:spLocks/>
              </p:cNvSpPr>
              <p:nvPr/>
            </p:nvSpPr>
            <p:spPr>
              <a:xfrm>
                <a:off x="3322599" y="5517928"/>
                <a:ext cx="759768" cy="5062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None/>
                </a:pP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実部</a:t>
                </a:r>
                <a:endPara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コンテンツ プレースホルダー 2"/>
              <p:cNvSpPr txBox="1">
                <a:spLocks/>
              </p:cNvSpPr>
              <p:nvPr/>
            </p:nvSpPr>
            <p:spPr>
              <a:xfrm>
                <a:off x="1457937" y="4698036"/>
                <a:ext cx="592346" cy="5062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None/>
                </a:pP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虚部</a:t>
                </a:r>
                <a:endPara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コンテンツ プレースホルダー 2"/>
              <p:cNvSpPr txBox="1">
                <a:spLocks/>
              </p:cNvSpPr>
              <p:nvPr/>
            </p:nvSpPr>
            <p:spPr>
              <a:xfrm>
                <a:off x="2647176" y="5566436"/>
                <a:ext cx="675742" cy="5062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None/>
                </a:pP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∠</a:t>
                </a:r>
                <a:r>
                  <a:rPr lang="en-US" altLang="ja-JP" sz="1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1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34" name="コンテンツ プレースホルダー 2"/>
              <p:cNvSpPr txBox="1">
                <a:spLocks/>
              </p:cNvSpPr>
              <p:nvPr/>
            </p:nvSpPr>
            <p:spPr>
              <a:xfrm>
                <a:off x="2161193" y="5083511"/>
                <a:ext cx="675742" cy="371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0" tIns="0" rIns="0" bIns="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3360"/>
                  </a:lnSpc>
                  <a:spcBef>
                    <a:spcPts val="600"/>
                  </a:spcBef>
                  <a:buNone/>
                </a:pPr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ja-JP" sz="1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1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)|</a:t>
                </a:r>
              </a:p>
            </p:txBody>
          </p:sp>
        </p:grpSp>
      </p:grpSp>
      <p:grpSp>
        <p:nvGrpSpPr>
          <p:cNvPr id="72" name="グループ化 71"/>
          <p:cNvGrpSpPr/>
          <p:nvPr/>
        </p:nvGrpSpPr>
        <p:grpSpPr>
          <a:xfrm>
            <a:off x="5808800" y="4722685"/>
            <a:ext cx="2998282" cy="1994481"/>
            <a:chOff x="5458131" y="4721976"/>
            <a:chExt cx="2998282" cy="1994481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5458131" y="4721976"/>
              <a:ext cx="2998282" cy="1994481"/>
              <a:chOff x="1237473" y="4518212"/>
              <a:chExt cx="2998282" cy="1994481"/>
            </a:xfrm>
          </p:grpSpPr>
          <p:sp>
            <p:nvSpPr>
              <p:cNvPr id="38" name="円弧 37"/>
              <p:cNvSpPr/>
              <p:nvPr/>
            </p:nvSpPr>
            <p:spPr>
              <a:xfrm>
                <a:off x="1557740" y="5432693"/>
                <a:ext cx="1080000" cy="1080000"/>
              </a:xfrm>
              <a:prstGeom prst="arc">
                <a:avLst>
                  <a:gd name="adj1" fmla="val 17332139"/>
                  <a:gd name="adj2" fmla="val 22839"/>
                </a:avLst>
              </a:prstGeom>
              <a:ln>
                <a:solidFill>
                  <a:srgbClr val="0000CC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9" name="グループ化 38"/>
              <p:cNvGrpSpPr/>
              <p:nvPr/>
            </p:nvGrpSpPr>
            <p:grpSpPr>
              <a:xfrm>
                <a:off x="1237473" y="4518212"/>
                <a:ext cx="2998282" cy="1620000"/>
                <a:chOff x="1237473" y="4518212"/>
                <a:chExt cx="2998282" cy="1620000"/>
              </a:xfrm>
            </p:grpSpPr>
            <p:cxnSp>
              <p:nvCxnSpPr>
                <p:cNvPr id="40" name="直線矢印コネクタ 39"/>
                <p:cNvCxnSpPr/>
                <p:nvPr/>
              </p:nvCxnSpPr>
              <p:spPr>
                <a:xfrm flipV="1">
                  <a:off x="2003612" y="5970494"/>
                  <a:ext cx="2016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矢印コネクタ 40"/>
                <p:cNvCxnSpPr/>
                <p:nvPr/>
              </p:nvCxnSpPr>
              <p:spPr>
                <a:xfrm flipV="1">
                  <a:off x="2097741" y="4518212"/>
                  <a:ext cx="0" cy="16200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コネクタ 42"/>
                <p:cNvCxnSpPr/>
                <p:nvPr/>
              </p:nvCxnSpPr>
              <p:spPr>
                <a:xfrm>
                  <a:off x="2176140" y="4793190"/>
                  <a:ext cx="275551" cy="100302"/>
                </a:xfrm>
                <a:prstGeom prst="line">
                  <a:avLst/>
                </a:prstGeom>
                <a:ln>
                  <a:solidFill>
                    <a:srgbClr val="0068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>
                  <a:off x="1807099" y="5874400"/>
                  <a:ext cx="286329" cy="94776"/>
                </a:xfrm>
                <a:prstGeom prst="line">
                  <a:avLst/>
                </a:prstGeom>
                <a:ln>
                  <a:solidFill>
                    <a:srgbClr val="0068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/>
                <p:cNvCxnSpPr/>
                <p:nvPr/>
              </p:nvCxnSpPr>
              <p:spPr>
                <a:xfrm flipV="1">
                  <a:off x="2098318" y="4887330"/>
                  <a:ext cx="351210" cy="108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3643409" y="5486399"/>
                  <a:ext cx="592346" cy="50620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91440" tIns="45720" rIns="91440" bIns="4572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ts val="3360"/>
                    </a:lnSpc>
                    <a:spcBef>
                      <a:spcPts val="600"/>
                    </a:spcBef>
                    <a:buNone/>
                  </a:pPr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実部</a:t>
                  </a:r>
                  <a:endPara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1457937" y="4698036"/>
                  <a:ext cx="592346" cy="50620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91440" tIns="45720" rIns="91440" bIns="4572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ts val="3360"/>
                    </a:lnSpc>
                    <a:spcBef>
                      <a:spcPts val="600"/>
                    </a:spcBef>
                    <a:buNone/>
                  </a:pPr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虚部</a:t>
                  </a:r>
                  <a:endPara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2572459" y="5288952"/>
                  <a:ext cx="1367123" cy="50620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ts val="3360"/>
                    </a:lnSpc>
                    <a:spcBef>
                      <a:spcPts val="600"/>
                    </a:spcBef>
                    <a:buNone/>
                  </a:pPr>
                  <a:r>
                    <a:rPr lang="ja-JP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∠</a:t>
                  </a:r>
                  <a:r>
                    <a:rPr lang="en-US" altLang="ja-JP" sz="1400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ja-JP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ja-JP" sz="1400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)+</a:t>
                  </a:r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∠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en-US" altLang="ja-JP" sz="1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1237473" y="5202816"/>
                  <a:ext cx="870774" cy="25079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0" tIns="0" rIns="0" bIns="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lnSpc>
                      <a:spcPts val="1900"/>
                    </a:lnSpc>
                    <a:spcBef>
                      <a:spcPts val="600"/>
                    </a:spcBef>
                    <a:buNone/>
                  </a:pP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|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)|</a:t>
                  </a:r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･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|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)|</a:t>
                  </a:r>
                </a:p>
              </p:txBody>
            </p:sp>
          </p:grpSp>
        </p:grpSp>
        <p:cxnSp>
          <p:nvCxnSpPr>
            <p:cNvPr id="64" name="直線矢印コネクタ 63"/>
            <p:cNvCxnSpPr/>
            <p:nvPr/>
          </p:nvCxnSpPr>
          <p:spPr>
            <a:xfrm flipV="1">
              <a:off x="6146434" y="5037412"/>
              <a:ext cx="345823" cy="1073986"/>
            </a:xfrm>
            <a:prstGeom prst="straightConnector1">
              <a:avLst/>
            </a:prstGeom>
            <a:ln w="6350">
              <a:solidFill>
                <a:srgbClr val="00682F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コンテンツ プレースホルダー 2"/>
          <p:cNvSpPr txBox="1">
            <a:spLocks/>
          </p:cNvSpPr>
          <p:nvPr/>
        </p:nvSpPr>
        <p:spPr>
          <a:xfrm>
            <a:off x="4175320" y="5235563"/>
            <a:ext cx="759768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74" name="右矢印 73"/>
          <p:cNvSpPr/>
          <p:nvPr/>
        </p:nvSpPr>
        <p:spPr>
          <a:xfrm>
            <a:off x="3662142" y="5405950"/>
            <a:ext cx="379223" cy="25069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>
            <a:off x="5064666" y="5436643"/>
            <a:ext cx="379223" cy="25069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コンテンツ プレースホルダー 2"/>
          <p:cNvSpPr txBox="1">
            <a:spLocks/>
          </p:cNvSpPr>
          <p:nvPr/>
        </p:nvSpPr>
        <p:spPr>
          <a:xfrm>
            <a:off x="4223174" y="5825769"/>
            <a:ext cx="759768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9887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振幅特性が出力の振幅に，位相特性が位相遅れに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伝達関数による出力の変化</a:t>
            </a:r>
            <a:endParaRPr kumimoji="1" lang="ja-JP" altLang="en-US" sz="280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042" y="2982221"/>
            <a:ext cx="5655754" cy="2461917"/>
          </a:xfrm>
          <a:prstGeom prst="rect">
            <a:avLst/>
          </a:prstGeom>
        </p:spPr>
      </p:pic>
      <p:cxnSp>
        <p:nvCxnSpPr>
          <p:cNvPr id="9" name="直線矢印コネクタ 8"/>
          <p:cNvCxnSpPr/>
          <p:nvPr/>
        </p:nvCxnSpPr>
        <p:spPr>
          <a:xfrm>
            <a:off x="2598821" y="3753853"/>
            <a:ext cx="1540042" cy="176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1410073" y="4183072"/>
            <a:ext cx="6804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V="1">
            <a:off x="2384168" y="2550695"/>
            <a:ext cx="0" cy="3224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3001790" y="2550694"/>
            <a:ext cx="0" cy="3224463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H="1">
            <a:off x="1351374" y="3014305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>
            <a:off x="2065246" y="3615881"/>
            <a:ext cx="5976000" cy="0"/>
          </a:xfrm>
          <a:prstGeom prst="straightConnector1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2432295" y="5544072"/>
            <a:ext cx="675742" cy="50620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6" name="直線矢印コネクタ 55"/>
          <p:cNvCxnSpPr/>
          <p:nvPr/>
        </p:nvCxnSpPr>
        <p:spPr>
          <a:xfrm flipH="1">
            <a:off x="2384168" y="5518398"/>
            <a:ext cx="612000" cy="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rot="5400000" flipH="1">
            <a:off x="1967832" y="3895073"/>
            <a:ext cx="576000" cy="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コンテンツ プレースホルダー 2"/>
          <p:cNvSpPr txBox="1">
            <a:spLocks/>
          </p:cNvSpPr>
          <p:nvPr/>
        </p:nvSpPr>
        <p:spPr>
          <a:xfrm>
            <a:off x="1894829" y="3660092"/>
            <a:ext cx="675742" cy="50620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)|</a:t>
            </a:r>
          </a:p>
        </p:txBody>
      </p:sp>
      <p:cxnSp>
        <p:nvCxnSpPr>
          <p:cNvPr id="59" name="直線矢印コネクタ 58"/>
          <p:cNvCxnSpPr/>
          <p:nvPr/>
        </p:nvCxnSpPr>
        <p:spPr>
          <a:xfrm rot="5400000" flipH="1">
            <a:off x="1108379" y="3601797"/>
            <a:ext cx="118800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692265" y="3328392"/>
            <a:ext cx="960664" cy="50620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)|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)|</a:t>
            </a:r>
          </a:p>
        </p:txBody>
      </p:sp>
    </p:spTree>
    <p:extLst>
      <p:ext uri="{BB962C8B-B14F-4D97-AF65-F5344CB8AC3E}">
        <p14:creationId xmlns:p14="http://schemas.microsoft.com/office/powerpoint/2010/main" val="11613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2"/>
            <a:ext cx="7930423" cy="5851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IIR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システムの差分方程式を考える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 smtClean="0"/>
              <a:t>（３）極と零点</a:t>
            </a:r>
            <a:endParaRPr kumimoji="1" lang="ja-JP" altLang="en-US" sz="280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010782" y="2893193"/>
            <a:ext cx="1586617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変換すると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オブジェクト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176866"/>
              </p:ext>
            </p:extLst>
          </p:nvPr>
        </p:nvGraphicFramePr>
        <p:xfrm>
          <a:off x="2401714" y="1936980"/>
          <a:ext cx="4521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数式" r:id="rId3" imgW="2120760" imgH="431640" progId="Equation.3">
                  <p:embed/>
                </p:oleObj>
              </mc:Choice>
              <mc:Fallback>
                <p:oleObj name="数式" r:id="rId3" imgW="2120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714" y="1936980"/>
                        <a:ext cx="4521200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173150"/>
              </p:ext>
            </p:extLst>
          </p:nvPr>
        </p:nvGraphicFramePr>
        <p:xfrm>
          <a:off x="2687713" y="3146297"/>
          <a:ext cx="4575175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数式" r:id="rId5" imgW="2145960" imgH="1282680" progId="Equation.3">
                  <p:embed/>
                </p:oleObj>
              </mc:Choice>
              <mc:Fallback>
                <p:oleObj name="数式" r:id="rId5" imgW="214596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713" y="3146297"/>
                        <a:ext cx="4575175" cy="2886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80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958082" y="1305371"/>
            <a:ext cx="7930423" cy="1501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37164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3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分母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分子は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に関する多項式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300"/>
              </a:lnSpc>
              <a:spcBef>
                <a:spcPts val="600"/>
              </a:spcBef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分子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と置いたときの解を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，分母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z="18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と置いたときの解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endParaRPr lang="en-US" altLang="ja-JP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300"/>
              </a:lnSpc>
              <a:spcBef>
                <a:spcPts val="600"/>
              </a:spcBef>
              <a:buNone/>
            </a:pPr>
            <a:r>
              <a:rPr lang="ja-JP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置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いて複素数解も含めれば，必ず以下の形に因数分解できる。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分母</a:t>
            </a:r>
            <a:r>
              <a:rPr lang="en-US" altLang="ja-JP" sz="2800" smtClean="0"/>
              <a:t>/</a:t>
            </a:r>
            <a:r>
              <a:rPr lang="ja-JP" altLang="en-US" sz="2800" smtClean="0"/>
              <a:t>分子を多項式に分解</a:t>
            </a:r>
            <a:endParaRPr kumimoji="1" lang="ja-JP" altLang="en-US" sz="2800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838311"/>
              </p:ext>
            </p:extLst>
          </p:nvPr>
        </p:nvGraphicFramePr>
        <p:xfrm>
          <a:off x="813703" y="3096899"/>
          <a:ext cx="36004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数式" r:id="rId3" imgW="1688760" imgH="876240" progId="Equation.3">
                  <p:embed/>
                </p:oleObj>
              </mc:Choice>
              <mc:Fallback>
                <p:oleObj name="数式" r:id="rId3" imgW="168876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703" y="3096899"/>
                        <a:ext cx="3600450" cy="1971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94412" y="3096899"/>
            <a:ext cx="4098863" cy="13555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となる点を</a:t>
            </a:r>
            <a:r>
              <a:rPr lang="ja-JP" altLang="en-US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零点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(zero)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=±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∞と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なる点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極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(pole)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594411" y="4677046"/>
            <a:ext cx="4098863" cy="13555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言い換えれば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なる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点が零点，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となる点が極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であるといえる。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089212" y="1877849"/>
            <a:ext cx="7930423" cy="5803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9212" y="1951956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ここで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ja-JP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jω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置いて振幅特性と位相特性を求める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122585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周波数特性</a:t>
            </a:r>
            <a:endParaRPr kumimoji="1" lang="ja-JP" altLang="en-US" sz="2800"/>
          </a:p>
        </p:txBody>
      </p:sp>
      <p:graphicFrame>
        <p:nvGraphicFramePr>
          <p:cNvPr id="46" name="オブジェクト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513771"/>
              </p:ext>
            </p:extLst>
          </p:nvPr>
        </p:nvGraphicFramePr>
        <p:xfrm>
          <a:off x="1444491" y="213714"/>
          <a:ext cx="2869954" cy="1571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数式" r:id="rId3" imgW="1688760" imgH="876240" progId="Equation.3">
                  <p:embed/>
                </p:oleObj>
              </mc:Choice>
              <mc:Fallback>
                <p:oleObj name="数式" r:id="rId3" imgW="168876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491" y="213714"/>
                        <a:ext cx="2869954" cy="1571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414894"/>
              </p:ext>
            </p:extLst>
          </p:nvPr>
        </p:nvGraphicFramePr>
        <p:xfrm>
          <a:off x="1089212" y="2784154"/>
          <a:ext cx="5243512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数式" r:id="rId5" imgW="3085920" imgH="1307880" progId="Equation.3">
                  <p:embed/>
                </p:oleObj>
              </mc:Choice>
              <mc:Fallback>
                <p:oleObj name="数式" r:id="rId5" imgW="308592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12" y="2784154"/>
                        <a:ext cx="5243512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4314445" y="2673618"/>
            <a:ext cx="4701808" cy="117113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1854" y="2809065"/>
            <a:ext cx="4186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複素数</a:t>
            </a:r>
            <a:r>
              <a:rPr lang="ja-JP" altLang="en-US" smtClean="0"/>
              <a:t>の性質から，複素数の乗除算は</a:t>
            </a:r>
            <a:endParaRPr lang="en-US" altLang="ja-JP" smtClean="0"/>
          </a:p>
          <a:p>
            <a:r>
              <a:rPr kumimoji="1" lang="ja-JP" altLang="en-US"/>
              <a:t>絶対値</a:t>
            </a:r>
            <a:r>
              <a:rPr kumimoji="1" lang="ja-JP" altLang="en-US" smtClean="0"/>
              <a:t>の乗除算と，偏角の加減算に置き換わる。</a:t>
            </a:r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4891243" y="3955288"/>
            <a:ext cx="272676" cy="36003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左矢印 7"/>
          <p:cNvSpPr/>
          <p:nvPr/>
        </p:nvSpPr>
        <p:spPr>
          <a:xfrm>
            <a:off x="3880941" y="3096045"/>
            <a:ext cx="304800" cy="34937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40338" y="5387444"/>
            <a:ext cx="6346987" cy="117113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97748" y="5525814"/>
            <a:ext cx="5961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振幅特性では，零点に近ければ振幅が小さくなり，</a:t>
            </a:r>
            <a:endParaRPr lang="en-US" altLang="ja-JP" smtClean="0"/>
          </a:p>
          <a:p>
            <a:r>
              <a:rPr lang="ja-JP" altLang="en-US"/>
              <a:t>極</a:t>
            </a:r>
            <a:r>
              <a:rPr lang="ja-JP" altLang="en-US" smtClean="0"/>
              <a:t>に近ければ振幅が大きくなることが</a:t>
            </a:r>
            <a:endParaRPr lang="en-US" altLang="ja-JP" smtClean="0"/>
          </a:p>
          <a:p>
            <a:r>
              <a:rPr lang="ja-JP" altLang="en-US" smtClean="0"/>
              <a:t>式から分かる。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8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039447" y="900484"/>
            <a:ext cx="7930423" cy="5803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11586" y="92928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因果性のある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システムでは，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で考える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58429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収束条件（その１）</a:t>
            </a:r>
            <a:endParaRPr kumimoji="1" lang="ja-JP" altLang="en-US" sz="280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824281"/>
              </p:ext>
            </p:extLst>
          </p:nvPr>
        </p:nvGraphicFramePr>
        <p:xfrm>
          <a:off x="3386551" y="1484828"/>
          <a:ext cx="1987554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数式" r:id="rId3" imgW="1091880" imgH="431640" progId="Equation.3">
                  <p:embed/>
                </p:oleObj>
              </mc:Choice>
              <mc:Fallback>
                <p:oleObj name="数式" r:id="rId3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551" y="1484828"/>
                        <a:ext cx="1987554" cy="7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361887" y="2259528"/>
            <a:ext cx="760406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であるため，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が何らかの正の値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より大きくなければならないことを示す。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39448" y="3452063"/>
            <a:ext cx="2457732" cy="5803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311586" y="3480859"/>
            <a:ext cx="218559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安定性の条件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819807"/>
              </p:ext>
            </p:extLst>
          </p:nvPr>
        </p:nvGraphicFramePr>
        <p:xfrm>
          <a:off x="3870105" y="3354871"/>
          <a:ext cx="12938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数式" r:id="rId5" imgW="761760" imgH="431640" progId="Equation.3">
                  <p:embed/>
                </p:oleObj>
              </mc:Choice>
              <mc:Fallback>
                <p:oleObj name="数式" r:id="rId5" imgW="76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105" y="3354871"/>
                        <a:ext cx="1293813" cy="774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412190" y="4195112"/>
            <a:ext cx="7604063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この条件は｜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)|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= 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とした場合に相当する。すなわち，安定性条件を満たすには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= 1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（複素平面での単位円）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を含まなければならない。したがって，収束条件と安定性条件を同時に満たすには，何らかの正の値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未満でなければならない。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2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039447" y="4250560"/>
            <a:ext cx="7976806" cy="152459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3" name="正方形/長方形 12"/>
          <p:cNvSpPr/>
          <p:nvPr/>
        </p:nvSpPr>
        <p:spPr>
          <a:xfrm>
            <a:off x="1039447" y="900484"/>
            <a:ext cx="7930423" cy="5803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11586" y="929280"/>
            <a:ext cx="7604063" cy="506208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極の場所では収束しない。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の値は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未満である。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11586" y="213714"/>
            <a:ext cx="7704667" cy="58429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収束条件（その２）</a:t>
            </a:r>
            <a:endParaRPr kumimoji="1" lang="ja-JP" altLang="en-US" sz="2800"/>
          </a:p>
        </p:txBody>
      </p:sp>
      <p:sp>
        <p:nvSpPr>
          <p:cNvPr id="16" name="正方形/長方形 15"/>
          <p:cNvSpPr/>
          <p:nvPr/>
        </p:nvSpPr>
        <p:spPr>
          <a:xfrm>
            <a:off x="1039447" y="2257639"/>
            <a:ext cx="7976806" cy="1254683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311585" y="2331748"/>
            <a:ext cx="7335109" cy="5062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極は単位円の中でなければならない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（極が単位円外にあったら安定性条件を満たさない）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412190" y="4195112"/>
            <a:ext cx="7604063" cy="158004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結論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lnSpc>
                <a:spcPts val="1200"/>
              </a:lnSpc>
              <a:spcBef>
                <a:spcPts val="600"/>
              </a:spcBef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因果性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と安定性を同時に満たすには、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すべての極が単位円内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になければならない。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4459705" y="1684421"/>
            <a:ext cx="336884" cy="433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下矢印 3"/>
          <p:cNvSpPr/>
          <p:nvPr/>
        </p:nvSpPr>
        <p:spPr>
          <a:xfrm>
            <a:off x="4459705" y="3657600"/>
            <a:ext cx="336884" cy="537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066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7143</TotalTime>
  <Words>636</Words>
  <Application>Microsoft Office PowerPoint</Application>
  <PresentationFormat>画面に合わせる (4:3)</PresentationFormat>
  <Paragraphs>94</Paragraphs>
  <Slides>12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HGｺﾞｼｯｸM</vt:lpstr>
      <vt:lpstr>ＭＳ 明朝</vt:lpstr>
      <vt:lpstr>Arial</vt:lpstr>
      <vt:lpstr>Century</vt:lpstr>
      <vt:lpstr>Corbel</vt:lpstr>
      <vt:lpstr>Courier New</vt:lpstr>
      <vt:lpstr>Times New Roman</vt:lpstr>
      <vt:lpstr>視差</vt:lpstr>
      <vt:lpstr>数式</vt:lpstr>
      <vt:lpstr>Microsoft 数式 3.0</vt:lpstr>
      <vt:lpstr>６．離散時間システム</vt:lpstr>
      <vt:lpstr>６．５　伝達関数 （１）伝達関数とは Transfer Function</vt:lpstr>
      <vt:lpstr>（２）伝達関数と周波数特性</vt:lpstr>
      <vt:lpstr>伝達関数による出力の変化</vt:lpstr>
      <vt:lpstr>（３）極と零点</vt:lpstr>
      <vt:lpstr>分母/分子を多項式に分解</vt:lpstr>
      <vt:lpstr>周波数特性</vt:lpstr>
      <vt:lpstr>収束条件（その１）</vt:lpstr>
      <vt:lpstr>収束条件（その２）</vt:lpstr>
      <vt:lpstr>（４）単純な例題 （その１）</vt:lpstr>
      <vt:lpstr>（４）単純な例題 （その２）</vt:lpstr>
      <vt:lpstr>（５）例題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405</cp:revision>
  <dcterms:created xsi:type="dcterms:W3CDTF">2018-02-09T02:09:57Z</dcterms:created>
  <dcterms:modified xsi:type="dcterms:W3CDTF">2018-03-18T00:43:50Z</dcterms:modified>
</cp:coreProperties>
</file>