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73" r:id="rId4"/>
    <p:sldId id="374" r:id="rId5"/>
    <p:sldId id="376" r:id="rId6"/>
    <p:sldId id="377" r:id="rId7"/>
    <p:sldId id="378" r:id="rId8"/>
    <p:sldId id="379" r:id="rId9"/>
    <p:sldId id="375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FFFF99"/>
    <a:srgbClr val="FFB7DB"/>
    <a:srgbClr val="FF99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8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</a:t>
            </a:r>
            <a:r>
              <a:rPr kumimoji="1" lang="ja-JP" altLang="en-US" smtClean="0"/>
              <a:t>．離散時間システム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684221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mtClean="0"/>
              <a:t>６．１　離散時間システムの性質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６．２</a:t>
            </a:r>
            <a:r>
              <a:rPr lang="ja-JP" altLang="en-US"/>
              <a:t>　</a:t>
            </a:r>
            <a:r>
              <a:rPr lang="ja-JP" altLang="en-US" smtClean="0"/>
              <a:t>離散時間システムの差分方程式表現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６．３　離散時間システムの周波数特性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６．４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Ｚ変換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/>
              <a:t>６．５　伝達</a:t>
            </a:r>
            <a:r>
              <a:rPr lang="ja-JP" altLang="en-US" smtClean="0"/>
              <a:t>関数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６．６</a:t>
            </a:r>
            <a:r>
              <a:rPr lang="ja-JP" altLang="en-US"/>
              <a:t>　</a:t>
            </a:r>
            <a:r>
              <a:rPr lang="ja-JP" altLang="en-US" smtClean="0"/>
              <a:t>ディジタルフィルタ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912825" y="5573524"/>
            <a:ext cx="6773975" cy="6928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変換の詳細については，拙著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版「工学系のための複素数の話　第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　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変換」を参照頂ければ幸いです。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2" y="1597891"/>
            <a:ext cx="7930423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0393" y="1664159"/>
            <a:ext cx="7432882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いわばラプラス変換の離散時間版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642259"/>
              </p:ext>
            </p:extLst>
          </p:nvPr>
        </p:nvGraphicFramePr>
        <p:xfrm>
          <a:off x="2920347" y="2439115"/>
          <a:ext cx="35750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数式" r:id="rId3" imgW="1676160" imgH="431640" progId="Equation.3">
                  <p:embed/>
                </p:oleObj>
              </mc:Choice>
              <mc:Fallback>
                <p:oleObj name="数式" r:id="rId3" imgW="1676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0347" y="2439115"/>
                        <a:ext cx="357505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６．４　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</a:t>
            </a:r>
            <a:r>
              <a:rPr kumimoji="1" lang="en-US" altLang="ja-JP" sz="2800" smtClean="0"/>
              <a:t/>
            </a:r>
            <a:br>
              <a:rPr kumimoji="1" lang="en-US" altLang="ja-JP" sz="2800" smtClean="0"/>
            </a:br>
            <a:r>
              <a:rPr kumimoji="1" lang="ja-JP" altLang="en-US" sz="2800" smtClean="0"/>
              <a:t>（１）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変換とは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Z</a:t>
            </a:r>
            <a:r>
              <a:rPr lang="ja-JP" altLang="en-US" sz="2800" smtClean="0"/>
              <a:t>変換の定義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58083" y="2635378"/>
            <a:ext cx="1812011" cy="5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両側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958082" y="3825024"/>
            <a:ext cx="1812011" cy="5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片側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59964"/>
              </p:ext>
            </p:extLst>
          </p:nvPr>
        </p:nvGraphicFramePr>
        <p:xfrm>
          <a:off x="2961622" y="3592353"/>
          <a:ext cx="34925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数式" r:id="rId5" imgW="1638000" imgH="431640" progId="Equation.3">
                  <p:embed/>
                </p:oleObj>
              </mc:Choice>
              <mc:Fallback>
                <p:oleObj name="数式" r:id="rId5" imgW="1638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622" y="3592353"/>
                        <a:ext cx="349250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6495397" y="3768182"/>
            <a:ext cx="2553841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≧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のみを扱う）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2" y="1116107"/>
            <a:ext cx="7930423" cy="12959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8264" y="1156654"/>
            <a:ext cx="7536111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を特定の関数としたとき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ラプラス変換やフーリエ変換になると考えてもよい。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Z</a:t>
            </a:r>
            <a:r>
              <a:rPr lang="ja-JP" altLang="en-US" sz="2800" smtClean="0"/>
              <a:t>変換の位置づけ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78899"/>
              </p:ext>
            </p:extLst>
          </p:nvPr>
        </p:nvGraphicFramePr>
        <p:xfrm>
          <a:off x="1089212" y="2931460"/>
          <a:ext cx="7463117" cy="2501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4929"/>
                <a:gridCol w="2740459"/>
                <a:gridCol w="3107729"/>
              </a:tblGrid>
              <a:tr h="39148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対象とする信号</a:t>
                      </a:r>
                      <a:endParaRPr lang="ja-JP" sz="14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連続時間信号f(t)</a:t>
                      </a:r>
                      <a:endParaRPr lang="ja-JP" sz="14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離散時間信号f(n)</a:t>
                      </a:r>
                      <a:endParaRPr lang="ja-JP" sz="14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</a:tr>
              <a:tr h="7014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有限周期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フーリエ級数展開(FSE)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mtClean="0">
                          <a:effectLst/>
                        </a:rPr>
                        <a:t>離散フーリエ</a:t>
                      </a:r>
                      <a:r>
                        <a:rPr lang="ja-JP" sz="1600" kern="100">
                          <a:effectLst/>
                        </a:rPr>
                        <a:t>変換(DFT)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</a:tr>
              <a:tr h="707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無限周期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フーリエ変換(FT)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離散時間フーリエ変換(DTFT)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</a:tr>
              <a:tr h="700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収束因子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(因果性)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ラプラス変換(LT)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Z変換(ZT)</a:t>
                      </a:r>
                      <a:endParaRPr lang="ja-JP" sz="16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03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016216" y="696057"/>
            <a:ext cx="7930423" cy="10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3373" y="886215"/>
            <a:ext cx="7536111" cy="692980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700"/>
              </a:lnSpc>
              <a:spcBef>
                <a:spcPts val="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収束条件はフーリエ変換の条件で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700"/>
              </a:lnSpc>
              <a:spcBef>
                <a:spcPts val="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考えると分かりやすい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748875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z="2800" smtClean="0"/>
              <a:t>Z</a:t>
            </a:r>
            <a:r>
              <a:rPr lang="ja-JP" altLang="en-US" sz="2800" smtClean="0"/>
              <a:t>変換の収束領域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586313"/>
              </p:ext>
            </p:extLst>
          </p:nvPr>
        </p:nvGraphicFramePr>
        <p:xfrm>
          <a:off x="1601902" y="1849634"/>
          <a:ext cx="5575483" cy="440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数式" r:id="rId3" imgW="2882880" imgH="228600" progId="Equation.3">
                  <p:embed/>
                </p:oleObj>
              </mc:Choice>
              <mc:Fallback>
                <p:oleObj name="数式" r:id="rId3" imgW="2882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902" y="1849634"/>
                        <a:ext cx="5575483" cy="4408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16218" y="2298220"/>
            <a:ext cx="3090561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とおくと，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変換は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034945"/>
              </p:ext>
            </p:extLst>
          </p:nvPr>
        </p:nvGraphicFramePr>
        <p:xfrm>
          <a:off x="3949534" y="2213111"/>
          <a:ext cx="3874259" cy="78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数式" r:id="rId5" imgW="2247840" imgH="457200" progId="Equation.3">
                  <p:embed/>
                </p:oleObj>
              </mc:Choice>
              <mc:Fallback>
                <p:oleObj name="数式" r:id="rId5" imgW="22478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534" y="2213111"/>
                        <a:ext cx="3874259" cy="785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211511"/>
              </p:ext>
            </p:extLst>
          </p:nvPr>
        </p:nvGraphicFramePr>
        <p:xfrm>
          <a:off x="3949534" y="3161748"/>
          <a:ext cx="2021375" cy="87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数式" r:id="rId7" imgW="1054080" imgH="457200" progId="Equation.3">
                  <p:embed/>
                </p:oleObj>
              </mc:Choice>
              <mc:Fallback>
                <p:oleObj name="数式" r:id="rId7" imgW="10540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534" y="3161748"/>
                        <a:ext cx="2021375" cy="8739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016218" y="3404671"/>
            <a:ext cx="3090561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収束条件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51145" y="4441902"/>
            <a:ext cx="67720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なお，</a:t>
            </a:r>
            <a:endParaRPr lang="en-US" altLang="ja-JP" sz="2400" i="1" kern="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ja-JP" sz="2400" i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ja-JP" altLang="ja-JP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となる </a:t>
            </a:r>
            <a:r>
              <a:rPr lang="ja-JP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ja-JP" sz="2400" b="1" u="sng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零点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(zero)</a:t>
            </a:r>
            <a:r>
              <a:rPr lang="ja-JP" altLang="ja-JP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400" kern="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ja-JP" sz="2400" i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ja-JP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ja-JP" altLang="en-US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 と</a:t>
            </a:r>
            <a:r>
              <a:rPr lang="ja-JP" altLang="en-US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なる </a:t>
            </a:r>
            <a:r>
              <a:rPr lang="ja-JP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i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ja-JP" sz="2400" b="1" u="sng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極</a:t>
            </a:r>
            <a:r>
              <a:rPr lang="ja-JP" altLang="ja-JP" sz="24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(pole)と</a:t>
            </a:r>
            <a:r>
              <a:rPr lang="ja-JP" altLang="ja-JP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い</a:t>
            </a:r>
            <a:r>
              <a:rPr lang="ja-JP" altLang="en-US" sz="2400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う</a:t>
            </a:r>
            <a:endParaRPr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1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6946" y="861375"/>
            <a:ext cx="1673401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①線形性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205446"/>
              </p:ext>
            </p:extLst>
          </p:nvPr>
        </p:nvGraphicFramePr>
        <p:xfrm>
          <a:off x="4355447" y="869687"/>
          <a:ext cx="42799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6" name="数式" r:id="rId3" imgW="2006280" imgH="190440" progId="Equation.3">
                  <p:embed/>
                </p:oleObj>
              </mc:Choice>
              <mc:Fallback>
                <p:oleObj name="数式" r:id="rId3" imgW="20062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447" y="869687"/>
                        <a:ext cx="42799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44571" y="334791"/>
            <a:ext cx="7704667" cy="57966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（２）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変換の性質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246945" y="1308858"/>
            <a:ext cx="3175829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②時間シフト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時間遅延）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36166"/>
              </p:ext>
            </p:extLst>
          </p:nvPr>
        </p:nvGraphicFramePr>
        <p:xfrm>
          <a:off x="4378653" y="1258834"/>
          <a:ext cx="2952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7" name="数式" r:id="rId5" imgW="1384200" imgH="228600" progId="Equation.3">
                  <p:embed/>
                </p:oleObj>
              </mc:Choice>
              <mc:Fallback>
                <p:oleObj name="数式" r:id="rId5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653" y="1258834"/>
                        <a:ext cx="2952750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259086" y="1813266"/>
            <a:ext cx="3010876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③減衰則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（複素伸縮）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613812"/>
              </p:ext>
            </p:extLst>
          </p:nvPr>
        </p:nvGraphicFramePr>
        <p:xfrm>
          <a:off x="4378653" y="1726937"/>
          <a:ext cx="2817813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8" name="数式" r:id="rId7" imgW="1320480" imgH="457200" progId="Equation.3">
                  <p:embed/>
                </p:oleObj>
              </mc:Choice>
              <mc:Fallback>
                <p:oleObj name="数式" r:id="rId7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653" y="1726937"/>
                        <a:ext cx="2817813" cy="1028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597155"/>
              </p:ext>
            </p:extLst>
          </p:nvPr>
        </p:nvGraphicFramePr>
        <p:xfrm>
          <a:off x="4351243" y="2718425"/>
          <a:ext cx="31972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9" name="数式" r:id="rId9" imgW="1498320" imgH="228600" progId="Equation.3">
                  <p:embed/>
                </p:oleObj>
              </mc:Choice>
              <mc:Fallback>
                <p:oleObj name="数式" r:id="rId9" imgW="1498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243" y="2718425"/>
                        <a:ext cx="3197225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586411" y="2480200"/>
            <a:ext cx="2527195" cy="73559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特に 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ja-JP" altLang="en-US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jωn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と置いたとき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周波数推移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259086" y="3406327"/>
            <a:ext cx="218205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④畳み込み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844710"/>
              </p:ext>
            </p:extLst>
          </p:nvPr>
        </p:nvGraphicFramePr>
        <p:xfrm>
          <a:off x="4344051" y="3407488"/>
          <a:ext cx="3736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0" name="数式" r:id="rId11" imgW="1752480" imgH="190440" progId="Equation.3">
                  <p:embed/>
                </p:oleObj>
              </mc:Choice>
              <mc:Fallback>
                <p:oleObj name="数式" r:id="rId11" imgW="1752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051" y="3407488"/>
                        <a:ext cx="37369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259086" y="4054666"/>
            <a:ext cx="2182054" cy="39156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⑤微分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オブジェクト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643110"/>
              </p:ext>
            </p:extLst>
          </p:nvPr>
        </p:nvGraphicFramePr>
        <p:xfrm>
          <a:off x="4344051" y="3836113"/>
          <a:ext cx="28162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1" name="数式" r:id="rId13" imgW="1320480" imgH="368280" progId="Equation.3">
                  <p:embed/>
                </p:oleObj>
              </mc:Choice>
              <mc:Fallback>
                <p:oleObj name="数式" r:id="rId13" imgW="13204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051" y="3836113"/>
                        <a:ext cx="2816225" cy="828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441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6946" y="234740"/>
            <a:ext cx="2866660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①インパルス信号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076876" y="318749"/>
            <a:ext cx="2972362" cy="57966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（３）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変換の例（その１）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91554"/>
              </p:ext>
            </p:extLst>
          </p:nvPr>
        </p:nvGraphicFramePr>
        <p:xfrm>
          <a:off x="2964882" y="528105"/>
          <a:ext cx="3165018" cy="76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数式" r:id="rId3" imgW="1790640" imgH="431640" progId="Equation.3">
                  <p:embed/>
                </p:oleObj>
              </mc:Choice>
              <mc:Fallback>
                <p:oleObj name="数式" r:id="rId3" imgW="17906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882" y="528105"/>
                        <a:ext cx="3165018" cy="7625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175793" y="1284689"/>
            <a:ext cx="351529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②単位ステップ信号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876722"/>
              </p:ext>
            </p:extLst>
          </p:nvPr>
        </p:nvGraphicFramePr>
        <p:xfrm>
          <a:off x="2680276" y="1644356"/>
          <a:ext cx="42656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数式" r:id="rId5" imgW="2603160" imgH="457200" progId="Equation.3">
                  <p:embed/>
                </p:oleObj>
              </mc:Choice>
              <mc:Fallback>
                <p:oleObj name="数式" r:id="rId5" imgW="260316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276" y="1644356"/>
                        <a:ext cx="4265613" cy="747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246946" y="2392068"/>
            <a:ext cx="351529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③ランプ信号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547391" y="2587905"/>
            <a:ext cx="2231329" cy="1579075"/>
            <a:chOff x="0" y="0"/>
            <a:chExt cx="1964055" cy="1381125"/>
          </a:xfrm>
        </p:grpSpPr>
        <p:cxnSp>
          <p:nvCxnSpPr>
            <p:cNvPr id="28" name="直線コネクタ 27"/>
            <p:cNvCxnSpPr>
              <a:endCxn id="31" idx="1"/>
            </p:cNvCxnSpPr>
            <p:nvPr/>
          </p:nvCxnSpPr>
          <p:spPr>
            <a:xfrm>
              <a:off x="409575" y="76200"/>
              <a:ext cx="0" cy="638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グループ化 28"/>
            <p:cNvGrpSpPr/>
            <p:nvPr/>
          </p:nvGrpSpPr>
          <p:grpSpPr>
            <a:xfrm>
              <a:off x="0" y="0"/>
              <a:ext cx="1964055" cy="1381125"/>
              <a:chOff x="0" y="0"/>
              <a:chExt cx="1964055" cy="1381125"/>
            </a:xfrm>
          </p:grpSpPr>
          <p:grpSp>
            <p:nvGrpSpPr>
              <p:cNvPr id="30" name="グループ化 29"/>
              <p:cNvGrpSpPr/>
              <p:nvPr/>
            </p:nvGrpSpPr>
            <p:grpSpPr>
              <a:xfrm>
                <a:off x="0" y="76200"/>
                <a:ext cx="1741805" cy="885825"/>
                <a:chOff x="0" y="0"/>
                <a:chExt cx="1741805" cy="885825"/>
              </a:xfrm>
            </p:grpSpPr>
            <p:cxnSp>
              <p:nvCxnSpPr>
                <p:cNvPr id="42" name="直線コネクタ 41"/>
                <p:cNvCxnSpPr/>
                <p:nvPr/>
              </p:nvCxnSpPr>
              <p:spPr>
                <a:xfrm flipV="1">
                  <a:off x="241935" y="209550"/>
                  <a:ext cx="1301115" cy="466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/>
                <p:cNvCxnSpPr/>
                <p:nvPr/>
              </p:nvCxnSpPr>
              <p:spPr>
                <a:xfrm>
                  <a:off x="0" y="676275"/>
                  <a:ext cx="16002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/>
                <p:cNvCxnSpPr/>
                <p:nvPr/>
              </p:nvCxnSpPr>
              <p:spPr>
                <a:xfrm flipH="1" flipV="1">
                  <a:off x="247650" y="0"/>
                  <a:ext cx="0" cy="6858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テキスト ボックス 57"/>
                <p:cNvSpPr txBox="1"/>
                <p:nvPr/>
              </p:nvSpPr>
              <p:spPr>
                <a:xfrm>
                  <a:off x="1666875" y="600075"/>
                  <a:ext cx="74930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105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t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テキスト ボックス 58"/>
                <p:cNvSpPr txBox="1"/>
                <p:nvPr/>
              </p:nvSpPr>
              <p:spPr>
                <a:xfrm>
                  <a:off x="219075" y="714375"/>
                  <a:ext cx="73660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テキスト ボックス 59"/>
                <p:cNvSpPr txBox="1"/>
                <p:nvPr/>
              </p:nvSpPr>
              <p:spPr>
                <a:xfrm>
                  <a:off x="409575" y="442913"/>
                  <a:ext cx="57785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8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1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1" name="正方形/長方形 30"/>
              <p:cNvSpPr/>
              <p:nvPr/>
            </p:nvSpPr>
            <p:spPr>
              <a:xfrm>
                <a:off x="409575" y="676275"/>
                <a:ext cx="45719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609600" y="609600"/>
                <a:ext cx="45719" cy="14287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800100" y="528638"/>
                <a:ext cx="45719" cy="22383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989966" y="476250"/>
                <a:ext cx="45719" cy="27622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1181100" y="395288"/>
                <a:ext cx="45719" cy="3571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371600" y="333375"/>
                <a:ext cx="45719" cy="4191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cxnSp>
            <p:nvCxnSpPr>
              <p:cNvPr id="37" name="直線コネクタ 36"/>
              <p:cNvCxnSpPr>
                <a:endCxn id="32" idx="0"/>
              </p:cNvCxnSpPr>
              <p:nvPr/>
            </p:nvCxnSpPr>
            <p:spPr>
              <a:xfrm>
                <a:off x="609600" y="76200"/>
                <a:ext cx="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矢印コネクタ 37"/>
              <p:cNvCxnSpPr/>
              <p:nvPr/>
            </p:nvCxnSpPr>
            <p:spPr>
              <a:xfrm>
                <a:off x="409575" y="190500"/>
                <a:ext cx="20002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sm" len="med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68"/>
              <p:cNvSpPr txBox="1"/>
              <p:nvPr/>
            </p:nvSpPr>
            <p:spPr>
              <a:xfrm>
                <a:off x="457200" y="0"/>
                <a:ext cx="152400" cy="190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200"/>
                  </a:lnSpc>
                  <a:spcAft>
                    <a:spcPts val="0"/>
                  </a:spcAft>
                </a:pPr>
                <a:r>
                  <a:rPr lang="en-US" sz="105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テキスト ボックス 69"/>
              <p:cNvSpPr txBox="1"/>
              <p:nvPr/>
            </p:nvSpPr>
            <p:spPr>
              <a:xfrm>
                <a:off x="1047750" y="0"/>
                <a:ext cx="619125" cy="56197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40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l</a:t>
                </a:r>
                <a:r>
                  <a:rPr lang="en-US" sz="14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</a:t>
                </a:r>
                <a:r>
                  <a:rPr lang="en-US" sz="140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n</a:t>
                </a:r>
                <a:r>
                  <a:rPr lang="en-US" sz="14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) 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テキスト ボックス 70"/>
              <p:cNvSpPr txBox="1"/>
              <p:nvPr/>
            </p:nvSpPr>
            <p:spPr>
              <a:xfrm>
                <a:off x="430530" y="819150"/>
                <a:ext cx="1533525" cy="56197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2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r>
                  <a:rPr lang="ja-JP" sz="12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：サンプリング間隔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503812"/>
              </p:ext>
            </p:extLst>
          </p:nvPr>
        </p:nvGraphicFramePr>
        <p:xfrm>
          <a:off x="2411832" y="2892128"/>
          <a:ext cx="1892497" cy="745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数式" r:id="rId7" imgW="1091880" imgH="431640" progId="Equation.3">
                  <p:embed/>
                </p:oleObj>
              </mc:Choice>
              <mc:Fallback>
                <p:oleObj name="数式" r:id="rId7" imgW="10918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832" y="2892128"/>
                        <a:ext cx="1892497" cy="745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1940421" y="3739632"/>
            <a:ext cx="521394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単位ステップ信号を微分すると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519978"/>
              </p:ext>
            </p:extLst>
          </p:nvPr>
        </p:nvGraphicFramePr>
        <p:xfrm>
          <a:off x="2421381" y="4218799"/>
          <a:ext cx="4732980" cy="153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数式" r:id="rId9" imgW="2933640" imgH="952200" progId="Equation.3">
                  <p:embed/>
                </p:oleObj>
              </mc:Choice>
              <mc:Fallback>
                <p:oleObj name="数式" r:id="rId9" imgW="2933640" imgH="952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1381" y="4218799"/>
                        <a:ext cx="4732980" cy="1534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855928"/>
              </p:ext>
            </p:extLst>
          </p:nvPr>
        </p:nvGraphicFramePr>
        <p:xfrm>
          <a:off x="1940554" y="5942285"/>
          <a:ext cx="5711448" cy="716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数式" r:id="rId11" imgW="3340080" imgH="419040" progId="Equation.3">
                  <p:embed/>
                </p:oleObj>
              </mc:Choice>
              <mc:Fallback>
                <p:oleObj name="数式" r:id="rId11" imgW="334008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554" y="5942285"/>
                        <a:ext cx="5711448" cy="7161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48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6946" y="234740"/>
            <a:ext cx="2866660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①インパルス信号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076876" y="318749"/>
            <a:ext cx="2972362" cy="57966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（３）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変換の例（その１）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941977"/>
              </p:ext>
            </p:extLst>
          </p:nvPr>
        </p:nvGraphicFramePr>
        <p:xfrm>
          <a:off x="1988359" y="560686"/>
          <a:ext cx="3165018" cy="76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数式" r:id="rId3" imgW="1790640" imgH="431640" progId="Equation.3">
                  <p:embed/>
                </p:oleObj>
              </mc:Choice>
              <mc:Fallback>
                <p:oleObj name="数式" r:id="rId3" imgW="1790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359" y="560686"/>
                        <a:ext cx="3165018" cy="7625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175793" y="1284689"/>
            <a:ext cx="351529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②単位ステップ信号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45289"/>
              </p:ext>
            </p:extLst>
          </p:nvPr>
        </p:nvGraphicFramePr>
        <p:xfrm>
          <a:off x="1977362" y="1612011"/>
          <a:ext cx="42656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数式" r:id="rId5" imgW="2603160" imgH="457200" progId="Equation.3">
                  <p:embed/>
                </p:oleObj>
              </mc:Choice>
              <mc:Fallback>
                <p:oleObj name="数式" r:id="rId5" imgW="2603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362" y="1612011"/>
                        <a:ext cx="4265613" cy="747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246946" y="2392068"/>
            <a:ext cx="351529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③ランプ信号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547391" y="2461698"/>
            <a:ext cx="2231329" cy="1579075"/>
            <a:chOff x="0" y="0"/>
            <a:chExt cx="1964055" cy="1381125"/>
          </a:xfrm>
        </p:grpSpPr>
        <p:cxnSp>
          <p:nvCxnSpPr>
            <p:cNvPr id="28" name="直線コネクタ 27"/>
            <p:cNvCxnSpPr>
              <a:endCxn id="31" idx="1"/>
            </p:cNvCxnSpPr>
            <p:nvPr/>
          </p:nvCxnSpPr>
          <p:spPr>
            <a:xfrm>
              <a:off x="409575" y="76200"/>
              <a:ext cx="0" cy="638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グループ化 28"/>
            <p:cNvGrpSpPr/>
            <p:nvPr/>
          </p:nvGrpSpPr>
          <p:grpSpPr>
            <a:xfrm>
              <a:off x="0" y="0"/>
              <a:ext cx="1964055" cy="1381125"/>
              <a:chOff x="0" y="0"/>
              <a:chExt cx="1964055" cy="1381125"/>
            </a:xfrm>
          </p:grpSpPr>
          <p:grpSp>
            <p:nvGrpSpPr>
              <p:cNvPr id="30" name="グループ化 29"/>
              <p:cNvGrpSpPr/>
              <p:nvPr/>
            </p:nvGrpSpPr>
            <p:grpSpPr>
              <a:xfrm>
                <a:off x="0" y="76200"/>
                <a:ext cx="1741805" cy="885825"/>
                <a:chOff x="0" y="0"/>
                <a:chExt cx="1741805" cy="885825"/>
              </a:xfrm>
            </p:grpSpPr>
            <p:cxnSp>
              <p:nvCxnSpPr>
                <p:cNvPr id="42" name="直線コネクタ 41"/>
                <p:cNvCxnSpPr/>
                <p:nvPr/>
              </p:nvCxnSpPr>
              <p:spPr>
                <a:xfrm flipV="1">
                  <a:off x="241935" y="209550"/>
                  <a:ext cx="1301115" cy="466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/>
                <p:cNvCxnSpPr/>
                <p:nvPr/>
              </p:nvCxnSpPr>
              <p:spPr>
                <a:xfrm>
                  <a:off x="0" y="676275"/>
                  <a:ext cx="16002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/>
                <p:cNvCxnSpPr/>
                <p:nvPr/>
              </p:nvCxnSpPr>
              <p:spPr>
                <a:xfrm flipH="1" flipV="1">
                  <a:off x="247650" y="0"/>
                  <a:ext cx="0" cy="6858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テキスト ボックス 57"/>
                <p:cNvSpPr txBox="1"/>
                <p:nvPr/>
              </p:nvSpPr>
              <p:spPr>
                <a:xfrm>
                  <a:off x="1666875" y="600075"/>
                  <a:ext cx="74930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105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t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テキスト ボックス 58"/>
                <p:cNvSpPr txBox="1"/>
                <p:nvPr/>
              </p:nvSpPr>
              <p:spPr>
                <a:xfrm>
                  <a:off x="219075" y="714375"/>
                  <a:ext cx="73660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テキスト ボックス 59"/>
                <p:cNvSpPr txBox="1"/>
                <p:nvPr/>
              </p:nvSpPr>
              <p:spPr>
                <a:xfrm>
                  <a:off x="409575" y="442913"/>
                  <a:ext cx="57785" cy="1714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200"/>
                    </a:lnSpc>
                    <a:spcAft>
                      <a:spcPts val="0"/>
                    </a:spcAft>
                  </a:pPr>
                  <a:r>
                    <a:rPr lang="en-US" sz="8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1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1" name="正方形/長方形 30"/>
              <p:cNvSpPr/>
              <p:nvPr/>
            </p:nvSpPr>
            <p:spPr>
              <a:xfrm>
                <a:off x="409575" y="676275"/>
                <a:ext cx="45719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609600" y="609600"/>
                <a:ext cx="45719" cy="14287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800100" y="528638"/>
                <a:ext cx="45719" cy="22383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989966" y="476250"/>
                <a:ext cx="45719" cy="27622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1181100" y="395288"/>
                <a:ext cx="45719" cy="3571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371600" y="333375"/>
                <a:ext cx="45719" cy="4191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cxnSp>
            <p:nvCxnSpPr>
              <p:cNvPr id="37" name="直線コネクタ 36"/>
              <p:cNvCxnSpPr>
                <a:endCxn id="32" idx="0"/>
              </p:cNvCxnSpPr>
              <p:nvPr/>
            </p:nvCxnSpPr>
            <p:spPr>
              <a:xfrm>
                <a:off x="609600" y="76200"/>
                <a:ext cx="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矢印コネクタ 37"/>
              <p:cNvCxnSpPr/>
              <p:nvPr/>
            </p:nvCxnSpPr>
            <p:spPr>
              <a:xfrm>
                <a:off x="409575" y="190500"/>
                <a:ext cx="20002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sm" len="med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68"/>
              <p:cNvSpPr txBox="1"/>
              <p:nvPr/>
            </p:nvSpPr>
            <p:spPr>
              <a:xfrm>
                <a:off x="457200" y="0"/>
                <a:ext cx="152400" cy="190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200"/>
                  </a:lnSpc>
                  <a:spcAft>
                    <a:spcPts val="0"/>
                  </a:spcAft>
                </a:pPr>
                <a:r>
                  <a:rPr lang="en-US" sz="105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テキスト ボックス 69"/>
              <p:cNvSpPr txBox="1"/>
              <p:nvPr/>
            </p:nvSpPr>
            <p:spPr>
              <a:xfrm>
                <a:off x="1047750" y="0"/>
                <a:ext cx="619125" cy="56197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40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l</a:t>
                </a:r>
                <a:r>
                  <a:rPr lang="en-US" sz="14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</a:t>
                </a:r>
                <a:r>
                  <a:rPr lang="en-US" sz="1400" i="1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n</a:t>
                </a:r>
                <a:r>
                  <a:rPr lang="en-US" sz="14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) 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テキスト ボックス 70"/>
              <p:cNvSpPr txBox="1"/>
              <p:nvPr/>
            </p:nvSpPr>
            <p:spPr>
              <a:xfrm>
                <a:off x="430530" y="819150"/>
                <a:ext cx="1533525" cy="56197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2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r>
                  <a:rPr lang="ja-JP" sz="12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：サンプリング間隔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503812"/>
              </p:ext>
            </p:extLst>
          </p:nvPr>
        </p:nvGraphicFramePr>
        <p:xfrm>
          <a:off x="2411832" y="2892128"/>
          <a:ext cx="1892497" cy="745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数式" r:id="rId7" imgW="1091880" imgH="431640" progId="Equation.3">
                  <p:embed/>
                </p:oleObj>
              </mc:Choice>
              <mc:Fallback>
                <p:oleObj name="数式" r:id="rId7" imgW="1091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832" y="2892128"/>
                        <a:ext cx="1892497" cy="745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1940421" y="3739632"/>
            <a:ext cx="521394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単位ステップ信号を微分すると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519978"/>
              </p:ext>
            </p:extLst>
          </p:nvPr>
        </p:nvGraphicFramePr>
        <p:xfrm>
          <a:off x="2421381" y="4218799"/>
          <a:ext cx="4732980" cy="153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数式" r:id="rId9" imgW="2933640" imgH="952200" progId="Equation.3">
                  <p:embed/>
                </p:oleObj>
              </mc:Choice>
              <mc:Fallback>
                <p:oleObj name="数式" r:id="rId9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1381" y="4218799"/>
                        <a:ext cx="4732980" cy="1534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855928"/>
              </p:ext>
            </p:extLst>
          </p:nvPr>
        </p:nvGraphicFramePr>
        <p:xfrm>
          <a:off x="1940554" y="5942285"/>
          <a:ext cx="5711448" cy="716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数式" r:id="rId11" imgW="3340080" imgH="419040" progId="Equation.3">
                  <p:embed/>
                </p:oleObj>
              </mc:Choice>
              <mc:Fallback>
                <p:oleObj name="数式" r:id="rId11" imgW="3340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554" y="5942285"/>
                        <a:ext cx="5711448" cy="7161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5239947" y="667179"/>
            <a:ext cx="197418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収束領域：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平面全体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441099" y="1687645"/>
            <a:ext cx="197418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収束領域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|&gt;1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6843585" y="5249234"/>
            <a:ext cx="197418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収束領域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|&gt;1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2320713" y="3408500"/>
            <a:ext cx="4522872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ただしどこかで値を切る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制限する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ものとする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6946" y="234740"/>
            <a:ext cx="2866660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④指数関数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076876" y="318749"/>
            <a:ext cx="2972362" cy="57966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（３）</a:t>
            </a:r>
            <a:r>
              <a:rPr lang="en-US" altLang="ja-JP" sz="2800" smtClean="0"/>
              <a:t>Z</a:t>
            </a:r>
            <a:r>
              <a:rPr lang="ja-JP" altLang="en-US" sz="2800" smtClean="0"/>
              <a:t>変換の例（その２）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102568" y="1550847"/>
            <a:ext cx="180105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⑤正弦波（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290339"/>
              </p:ext>
            </p:extLst>
          </p:nvPr>
        </p:nvGraphicFramePr>
        <p:xfrm>
          <a:off x="2680276" y="1584760"/>
          <a:ext cx="17795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数式" r:id="rId3" imgW="812520" imgH="203040" progId="Equation.3">
                  <p:embed/>
                </p:oleObj>
              </mc:Choice>
              <mc:Fallback>
                <p:oleObj name="数式" r:id="rId3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276" y="1584760"/>
                        <a:ext cx="1779587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650967"/>
              </p:ext>
            </p:extLst>
          </p:nvPr>
        </p:nvGraphicFramePr>
        <p:xfrm>
          <a:off x="1443957" y="2137641"/>
          <a:ext cx="6307138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数式" r:id="rId5" imgW="3911400" imgH="952200" progId="Equation.3">
                  <p:embed/>
                </p:oleObj>
              </mc:Choice>
              <mc:Fallback>
                <p:oleObj name="数式" r:id="rId5" imgW="391140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957" y="2137641"/>
                        <a:ext cx="6307138" cy="153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59386"/>
              </p:ext>
            </p:extLst>
          </p:nvPr>
        </p:nvGraphicFramePr>
        <p:xfrm>
          <a:off x="3032582" y="234740"/>
          <a:ext cx="31051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数式" r:id="rId7" imgW="1993680" imgH="380880" progId="Equation.3">
                  <p:embed/>
                </p:oleObj>
              </mc:Choice>
              <mc:Fallback>
                <p:oleObj name="数式" r:id="rId7" imgW="1993680" imgH="380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582" y="234740"/>
                        <a:ext cx="3105150" cy="592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83884"/>
              </p:ext>
            </p:extLst>
          </p:nvPr>
        </p:nvGraphicFramePr>
        <p:xfrm>
          <a:off x="2999874" y="832888"/>
          <a:ext cx="3786595" cy="682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数式" r:id="rId9" imgW="2387520" imgH="431640" progId="Equation.3">
                  <p:embed/>
                </p:oleObj>
              </mc:Choice>
              <mc:Fallback>
                <p:oleObj name="数式" r:id="rId9" imgW="23875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874" y="832888"/>
                        <a:ext cx="3786595" cy="682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4360191" y="1523052"/>
            <a:ext cx="143333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86429" y="3793933"/>
            <a:ext cx="503416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ここまででもよいが・・・あえ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て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35695"/>
              </p:ext>
            </p:extLst>
          </p:nvPr>
        </p:nvGraphicFramePr>
        <p:xfrm>
          <a:off x="1586833" y="4422908"/>
          <a:ext cx="6164262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数式" r:id="rId11" imgW="3822480" imgH="1079280" progId="Equation.3">
                  <p:embed/>
                </p:oleObj>
              </mc:Choice>
              <mc:Fallback>
                <p:oleObj name="数式" r:id="rId11" imgW="382248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833" y="4422908"/>
                        <a:ext cx="6164262" cy="1738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7075054" y="899937"/>
            <a:ext cx="197418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収束領域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|&gt;|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6773185" y="3498648"/>
            <a:ext cx="197418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収束領域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|&gt;1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586832" y="5982789"/>
            <a:ext cx="7557168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（その他，ラプラス変換を利用する方法もあるが，ここでは省略）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1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748875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smtClean="0"/>
              <a:t>Z</a:t>
            </a:r>
            <a:r>
              <a:rPr lang="ja-JP" altLang="en-US" sz="2800" smtClean="0"/>
              <a:t>変換一覧</a:t>
            </a:r>
            <a:endParaRPr kumimoji="1" lang="ja-JP" altLang="en-US" sz="280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426" y="119585"/>
            <a:ext cx="4746532" cy="6738415"/>
          </a:xfrm>
          <a:prstGeom prst="rect">
            <a:avLst/>
          </a:prstGeom>
        </p:spPr>
      </p:pic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88187" y="4249271"/>
            <a:ext cx="3224944" cy="1183341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1000"/>
              </a:lnSpc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本表は，拙著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「工学系のための複素数の話 第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kumimoji="1"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Ｚ変換」</a:t>
            </a:r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8.4</a:t>
            </a:r>
            <a:r>
              <a:rPr kumimoji="1"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節（</a:t>
            </a:r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P129</a:t>
            </a:r>
            <a:r>
              <a:rPr kumimoji="1"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kumimoji="1"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kumimoji="1"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からの転載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25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6581</TotalTime>
  <Words>440</Words>
  <Application>Microsoft Office PowerPoint</Application>
  <PresentationFormat>画面に合わせる (4:3)</PresentationFormat>
  <Paragraphs>83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HGｺﾞｼｯｸM</vt:lpstr>
      <vt:lpstr>ＭＳ 明朝</vt:lpstr>
      <vt:lpstr>Arial</vt:lpstr>
      <vt:lpstr>Corbel</vt:lpstr>
      <vt:lpstr>Courier New</vt:lpstr>
      <vt:lpstr>Times New Roman</vt:lpstr>
      <vt:lpstr>Wingdings</vt:lpstr>
      <vt:lpstr>視差</vt:lpstr>
      <vt:lpstr>数式</vt:lpstr>
      <vt:lpstr>Microsoft 数式 3.0</vt:lpstr>
      <vt:lpstr>６．離散時間システム</vt:lpstr>
      <vt:lpstr>６．４　Z変換 （１）Z変換とは Z変換の定義 </vt:lpstr>
      <vt:lpstr>Z変換の位置づけ </vt:lpstr>
      <vt:lpstr>Z変換の収束領域 </vt:lpstr>
      <vt:lpstr>（２）Z変換の性質 </vt:lpstr>
      <vt:lpstr>（３）Z変換の例（その１） </vt:lpstr>
      <vt:lpstr>（３）Z変換の例（その１） </vt:lpstr>
      <vt:lpstr>（３）Z変換の例（その２） </vt:lpstr>
      <vt:lpstr>Z変換一覧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370</cp:revision>
  <dcterms:created xsi:type="dcterms:W3CDTF">2018-02-09T02:09:57Z</dcterms:created>
  <dcterms:modified xsi:type="dcterms:W3CDTF">2018-03-17T05:08:39Z</dcterms:modified>
</cp:coreProperties>
</file>