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3" r:id="rId2"/>
    <p:sldId id="257" r:id="rId3"/>
    <p:sldId id="369" r:id="rId4"/>
    <p:sldId id="370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CCFF"/>
    <a:srgbClr val="FFFF99"/>
    <a:srgbClr val="FFB7DB"/>
    <a:srgbClr val="FF99CC"/>
    <a:srgbClr val="00682F"/>
    <a:srgbClr val="FF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６</a:t>
            </a:r>
            <a:r>
              <a:rPr kumimoji="1" lang="ja-JP" altLang="en-US" smtClean="0"/>
              <a:t>．離散時間システム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3" y="2089485"/>
            <a:ext cx="7704667" cy="2684221"/>
          </a:xfrm>
        </p:spPr>
        <p:txBody>
          <a:bodyPr anchor="t" anchorCtr="0"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en-US" smtClean="0"/>
              <a:t>６．１　離散時間システムの性質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u="sng" smtClean="0">
                <a:solidFill>
                  <a:srgbClr val="FF0000"/>
                </a:solidFill>
              </a:rPr>
              <a:t>６．２</a:t>
            </a:r>
            <a:r>
              <a:rPr lang="ja-JP" altLang="en-US" u="sng">
                <a:solidFill>
                  <a:srgbClr val="FF0000"/>
                </a:solidFill>
              </a:rPr>
              <a:t>　</a:t>
            </a:r>
            <a:r>
              <a:rPr lang="ja-JP" altLang="en-US" u="sng" smtClean="0">
                <a:solidFill>
                  <a:srgbClr val="FF0000"/>
                </a:solidFill>
              </a:rPr>
              <a:t>離散時間システムの差分方程式表現</a:t>
            </a:r>
            <a:endParaRPr lang="en-US" altLang="ja-JP" u="sng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smtClean="0"/>
              <a:t>６．３　離散時間システムの周波数特性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smtClean="0"/>
              <a:t>６．４</a:t>
            </a:r>
            <a:r>
              <a:rPr lang="ja-JP" altLang="en-US"/>
              <a:t>　</a:t>
            </a:r>
            <a:r>
              <a:rPr lang="ja-JP" altLang="en-US" smtClean="0"/>
              <a:t>Ｚ変換</a:t>
            </a:r>
            <a:endParaRPr lang="en-US" altLang="ja-JP"/>
          </a:p>
          <a:p>
            <a:pPr marL="0" indent="0">
              <a:buNone/>
            </a:pPr>
            <a:r>
              <a:rPr lang="ja-JP" altLang="en-US"/>
              <a:t>６．５　伝達</a:t>
            </a:r>
            <a:r>
              <a:rPr lang="ja-JP" altLang="en-US" smtClean="0"/>
              <a:t>関数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smtClean="0"/>
              <a:t>６．６</a:t>
            </a:r>
            <a:r>
              <a:rPr lang="ja-JP" altLang="en-US"/>
              <a:t>　</a:t>
            </a:r>
            <a:r>
              <a:rPr lang="ja-JP" altLang="en-US" smtClean="0"/>
              <a:t>ディジタルフィルタ</a:t>
            </a: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59960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958083" y="1439566"/>
            <a:ext cx="7930423" cy="24936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13577" y="1697215"/>
            <a:ext cx="7930423" cy="506208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差分方程式　　　　　　　　　で表現されるシステム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4392752"/>
              </p:ext>
            </p:extLst>
          </p:nvPr>
        </p:nvGraphicFramePr>
        <p:xfrm>
          <a:off x="2998202" y="1467787"/>
          <a:ext cx="2517775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0" name="数式" r:id="rId3" imgW="1180800" imgH="431640" progId="Equation.3">
                  <p:embed/>
                </p:oleObj>
              </mc:Choice>
              <mc:Fallback>
                <p:oleObj name="数式" r:id="rId3" imgW="11808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8202" y="1467787"/>
                        <a:ext cx="2517775" cy="971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コンテンツ プレースホルダー 2"/>
          <p:cNvSpPr txBox="1">
            <a:spLocks/>
          </p:cNvSpPr>
          <p:nvPr/>
        </p:nvSpPr>
        <p:spPr>
          <a:xfrm>
            <a:off x="4580936" y="2212514"/>
            <a:ext cx="3467449" cy="3679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10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ja-JP" sz="16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 </a:t>
            </a: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ja-JP" altLang="en-U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k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に対する重み係数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1439333" y="-1"/>
            <a:ext cx="7704667" cy="1689033"/>
          </a:xfrm>
        </p:spPr>
        <p:txBody>
          <a:bodyPr>
            <a:normAutofit fontScale="90000"/>
          </a:bodyPr>
          <a:lstStyle/>
          <a:p>
            <a:pPr algn="r"/>
            <a:r>
              <a:rPr kumimoji="1" lang="ja-JP" altLang="en-US" sz="2800" smtClean="0"/>
              <a:t>６．２　離散時間システムの差分方程式表現</a:t>
            </a:r>
            <a:r>
              <a:rPr kumimoji="1" lang="en-US" altLang="ja-JP" sz="2800" smtClean="0"/>
              <a:t/>
            </a:r>
            <a:br>
              <a:rPr kumimoji="1" lang="en-US" altLang="ja-JP" sz="2800" smtClean="0"/>
            </a:br>
            <a:r>
              <a:rPr lang="ja-JP" altLang="en-US" sz="2800" smtClean="0"/>
              <a:t>（１）有限長インパルス応答</a:t>
            </a:r>
            <a:r>
              <a:rPr lang="en-US" altLang="ja-JP" sz="2800" smtClean="0"/>
              <a:t/>
            </a:r>
            <a:br>
              <a:rPr lang="en-US" altLang="ja-JP" sz="2800" smtClean="0"/>
            </a:br>
            <a:r>
              <a:rPr lang="en-US" altLang="ja-JP" sz="2800" smtClean="0"/>
              <a:t>FIR : Finite Impulse Response</a:t>
            </a:r>
            <a:br>
              <a:rPr lang="en-US" altLang="ja-JP" sz="2800" smtClean="0"/>
            </a:br>
            <a:endParaRPr kumimoji="1" lang="ja-JP" altLang="en-US" sz="2800"/>
          </a:p>
        </p:txBody>
      </p:sp>
      <p:sp>
        <p:nvSpPr>
          <p:cNvPr id="17" name="コンテンツ プレースホルダー 2"/>
          <p:cNvSpPr txBox="1">
            <a:spLocks/>
          </p:cNvSpPr>
          <p:nvPr/>
        </p:nvSpPr>
        <p:spPr>
          <a:xfrm>
            <a:off x="1213577" y="2588316"/>
            <a:ext cx="7930423" cy="5062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</a:t>
            </a:r>
            <a:r>
              <a:rPr lang="ja-JP" altLang="en-US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有限長インパルス応答（</a:t>
            </a:r>
            <a:r>
              <a:rPr lang="en-US" altLang="ja-JP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</a:t>
            </a:r>
            <a:r>
              <a:rPr lang="ja-JP" altLang="en-US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）システム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という。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コンテンツ プレースホルダー 2"/>
          <p:cNvSpPr txBox="1">
            <a:spLocks/>
          </p:cNvSpPr>
          <p:nvPr/>
        </p:nvSpPr>
        <p:spPr>
          <a:xfrm>
            <a:off x="958083" y="4447605"/>
            <a:ext cx="7930423" cy="5062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CC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システムでは</a:t>
            </a:r>
            <a:r>
              <a:rPr lang="ja-JP" altLang="en-US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過去の入力だけ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現在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の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出力を決定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下矢印 8"/>
          <p:cNvSpPr/>
          <p:nvPr/>
        </p:nvSpPr>
        <p:spPr>
          <a:xfrm>
            <a:off x="4445088" y="5025124"/>
            <a:ext cx="445423" cy="5288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コンテンツ プレースホルダー 2"/>
          <p:cNvSpPr txBox="1">
            <a:spLocks/>
          </p:cNvSpPr>
          <p:nvPr/>
        </p:nvSpPr>
        <p:spPr>
          <a:xfrm>
            <a:off x="1980822" y="5625263"/>
            <a:ext cx="5747517" cy="5062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CC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過去の入力を</a:t>
            </a:r>
            <a:r>
              <a:rPr lang="ja-JP" altLang="en-US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記憶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する機構が必要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コンテンツ プレースホルダー 2"/>
          <p:cNvSpPr txBox="1">
            <a:spLocks/>
          </p:cNvSpPr>
          <p:nvPr/>
        </p:nvSpPr>
        <p:spPr>
          <a:xfrm>
            <a:off x="958083" y="3042113"/>
            <a:ext cx="7337741" cy="5062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インパルス応答が </a:t>
            </a:r>
            <a:r>
              <a:rPr lang="en-US" altLang="ja-JP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+ 1 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個の有限の長さになるシステム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634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965605" y="1251133"/>
            <a:ext cx="7986774" cy="27767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85830" y="1478087"/>
            <a:ext cx="7930423" cy="506208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差分方程式　　　　　　　　　　　　　　　　　　 で表現される　　　　　　　　　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684380"/>
              </p:ext>
            </p:extLst>
          </p:nvPr>
        </p:nvGraphicFramePr>
        <p:xfrm>
          <a:off x="2573992" y="1251133"/>
          <a:ext cx="45212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数式" r:id="rId3" imgW="2120760" imgH="431640" progId="Equation.3">
                  <p:embed/>
                </p:oleObj>
              </mc:Choice>
              <mc:Fallback>
                <p:oleObj name="数式" r:id="rId3" imgW="21207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3992" y="1251133"/>
                        <a:ext cx="4521200" cy="971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コンテンツ プレースホルダー 2"/>
          <p:cNvSpPr txBox="1">
            <a:spLocks/>
          </p:cNvSpPr>
          <p:nvPr/>
        </p:nvSpPr>
        <p:spPr>
          <a:xfrm>
            <a:off x="3872753" y="2179411"/>
            <a:ext cx="4719917" cy="3679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100"/>
              </a:lnSpc>
              <a:spcBef>
                <a:spcPts val="600"/>
              </a:spcBef>
              <a:buNone/>
            </a:pP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ja-JP" sz="16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 </a:t>
            </a: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ja-JP" altLang="en-U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k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に，</a:t>
            </a:r>
            <a:r>
              <a:rPr lang="en-US" altLang="ja-JP" sz="1600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ja-JP" sz="16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ja-JP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は 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y(</a:t>
            </a: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ja-JP" altLang="en-U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600" i="1">
                <a:latin typeface="Times New Roman" panose="02020603050405020304" pitchFamily="18" charset="0"/>
                <a:cs typeface="Times New Roman" panose="02020603050405020304" pitchFamily="18" charset="0"/>
              </a:rPr>
              <a:t>- k</a:t>
            </a:r>
            <a:r>
              <a:rPr lang="en-US" altLang="ja-JP" sz="16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に対する</a:t>
            </a:r>
            <a:r>
              <a:rPr lang="ja-JP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重み係数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1439333" y="-1"/>
            <a:ext cx="7704667" cy="1689033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（２）無限長インパルス応答</a:t>
            </a:r>
            <a:r>
              <a:rPr lang="en-US" altLang="ja-JP" sz="2800" smtClean="0"/>
              <a:t/>
            </a:r>
            <a:br>
              <a:rPr lang="en-US" altLang="ja-JP" sz="2800" smtClean="0"/>
            </a:br>
            <a:r>
              <a:rPr lang="en-US" altLang="ja-JP" sz="2800" smtClean="0"/>
              <a:t>IIR : Infinite Impulse Response</a:t>
            </a:r>
            <a:br>
              <a:rPr lang="en-US" altLang="ja-JP" sz="2800" smtClean="0"/>
            </a:br>
            <a:endParaRPr kumimoji="1" lang="ja-JP" altLang="en-US" sz="2800"/>
          </a:p>
        </p:txBody>
      </p:sp>
      <p:sp>
        <p:nvSpPr>
          <p:cNvPr id="17" name="コンテンツ プレースホルダー 2"/>
          <p:cNvSpPr txBox="1">
            <a:spLocks/>
          </p:cNvSpPr>
          <p:nvPr/>
        </p:nvSpPr>
        <p:spPr>
          <a:xfrm>
            <a:off x="1021956" y="2613466"/>
            <a:ext cx="7930423" cy="5062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システムを</a:t>
            </a:r>
            <a:r>
              <a:rPr lang="ja-JP" altLang="en-US" sz="2000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無限長インパルス応答（</a:t>
            </a:r>
            <a:r>
              <a:rPr lang="en-US" altLang="ja-JP" sz="2000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IIR</a:t>
            </a:r>
            <a:r>
              <a:rPr lang="ja-JP" altLang="en-US" sz="2000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）システム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という。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コンテンツ プレースホルダー 2"/>
          <p:cNvSpPr txBox="1">
            <a:spLocks/>
          </p:cNvSpPr>
          <p:nvPr/>
        </p:nvSpPr>
        <p:spPr>
          <a:xfrm>
            <a:off x="965605" y="4192680"/>
            <a:ext cx="7986774" cy="9963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CC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600"/>
              </a:lnSpc>
              <a:spcBef>
                <a:spcPts val="600"/>
              </a:spcBef>
              <a:buNone/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IIR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システムでは</a:t>
            </a:r>
            <a:r>
              <a:rPr lang="ja-JP" altLang="en-US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過去の入力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260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出力の</a:t>
            </a:r>
            <a:r>
              <a:rPr lang="ja-JP" altLang="en-US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フィードバック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で現在の出力を決定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下矢印 8"/>
          <p:cNvSpPr/>
          <p:nvPr/>
        </p:nvSpPr>
        <p:spPr>
          <a:xfrm>
            <a:off x="4448344" y="5335874"/>
            <a:ext cx="338809" cy="4060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コンテンツ プレースホルダー 2"/>
          <p:cNvSpPr txBox="1">
            <a:spLocks/>
          </p:cNvSpPr>
          <p:nvPr/>
        </p:nvSpPr>
        <p:spPr>
          <a:xfrm>
            <a:off x="2085233" y="5741894"/>
            <a:ext cx="5747517" cy="9278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CC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6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過去の入力と出力を</a:t>
            </a:r>
            <a:r>
              <a:rPr lang="ja-JP" altLang="en-US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記憶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する機構＋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26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出力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</a:t>
            </a:r>
            <a:r>
              <a:rPr lang="ja-JP" altLang="en-US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フィードバック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する機構が必要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コンテンツ プレースホルダー 2"/>
          <p:cNvSpPr txBox="1">
            <a:spLocks/>
          </p:cNvSpPr>
          <p:nvPr/>
        </p:nvSpPr>
        <p:spPr>
          <a:xfrm>
            <a:off x="1613774" y="3164937"/>
            <a:ext cx="6114565" cy="75972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出力がフィードバックされるため，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160"/>
              </a:lnSpc>
              <a:spcBef>
                <a:spcPts val="600"/>
              </a:spcBef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インパルス応答が </a:t>
            </a:r>
            <a:r>
              <a:rPr lang="en-US" altLang="ja-JP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+ 1 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個の有限の長さになるシステム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左大かっこ 1"/>
          <p:cNvSpPr/>
          <p:nvPr/>
        </p:nvSpPr>
        <p:spPr>
          <a:xfrm>
            <a:off x="1590914" y="3153892"/>
            <a:ext cx="45719" cy="727197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右大かっこ 3"/>
          <p:cNvSpPr/>
          <p:nvPr/>
        </p:nvSpPr>
        <p:spPr>
          <a:xfrm>
            <a:off x="7490012" y="3185821"/>
            <a:ext cx="45719" cy="700868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吹き出し 6"/>
          <p:cNvSpPr/>
          <p:nvPr/>
        </p:nvSpPr>
        <p:spPr>
          <a:xfrm>
            <a:off x="1304365" y="2194648"/>
            <a:ext cx="2208679" cy="434055"/>
          </a:xfrm>
          <a:prstGeom prst="wedgeRoundRectCallout">
            <a:avLst>
              <a:gd name="adj1" fmla="val 50848"/>
              <a:gd name="adj2" fmla="val -76910"/>
              <a:gd name="adj3" fmla="val 16667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i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kumimoji="1" lang="en-US" altLang="ja-JP" sz="14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</a:t>
            </a:r>
            <a:r>
              <a:rPr kumimoji="1" lang="ja-JP" altLang="en-US" sz="1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であることに</a:t>
            </a:r>
            <a:r>
              <a:rPr kumimoji="1" lang="ja-JP" altLang="en-US" sz="14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注意</a:t>
            </a:r>
            <a:endParaRPr kumimoji="1" lang="ja-JP" altLang="en-US" sz="1400" b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3513044" y="1984295"/>
            <a:ext cx="521074" cy="19511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9034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85831" y="1478087"/>
            <a:ext cx="1476208" cy="506208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差分方程式　　　　　　　　　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9601676"/>
              </p:ext>
            </p:extLst>
          </p:nvPr>
        </p:nvGraphicFramePr>
        <p:xfrm>
          <a:off x="1135977" y="2272549"/>
          <a:ext cx="7337425" cy="234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数式" r:id="rId3" imgW="3441600" imgH="1041120" progId="Equation.3">
                  <p:embed/>
                </p:oleObj>
              </mc:Choice>
              <mc:Fallback>
                <p:oleObj name="数式" r:id="rId3" imgW="3441600" imgH="1041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5977" y="2272549"/>
                        <a:ext cx="7337425" cy="2343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1439333" y="202715"/>
            <a:ext cx="7704667" cy="987117"/>
          </a:xfrm>
        </p:spPr>
        <p:txBody>
          <a:bodyPr>
            <a:normAutofit/>
          </a:bodyPr>
          <a:lstStyle/>
          <a:p>
            <a:pPr algn="r"/>
            <a:r>
              <a:rPr lang="en-US" altLang="ja-JP" sz="2800" smtClean="0"/>
              <a:t>IIR</a:t>
            </a:r>
            <a:r>
              <a:rPr lang="ja-JP" altLang="en-US" sz="2800" smtClean="0"/>
              <a:t>システムのインパルス応答の例</a:t>
            </a:r>
            <a:endParaRPr kumimoji="1" lang="ja-JP" altLang="en-US" sz="2800"/>
          </a:p>
        </p:txBody>
      </p:sp>
      <p:graphicFrame>
        <p:nvGraphicFramePr>
          <p:cNvPr id="21" name="オブジェクト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9393387"/>
              </p:ext>
            </p:extLst>
          </p:nvPr>
        </p:nvGraphicFramePr>
        <p:xfrm>
          <a:off x="2562038" y="1516878"/>
          <a:ext cx="47656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name="数式" r:id="rId5" imgW="2234880" imgH="190440" progId="Equation.3">
                  <p:embed/>
                </p:oleObj>
              </mc:Choice>
              <mc:Fallback>
                <p:oleObj name="数式" r:id="rId5" imgW="223488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2038" y="1516878"/>
                        <a:ext cx="4765675" cy="428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47669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6309</TotalTime>
  <Words>182</Words>
  <Application>Microsoft Office PowerPoint</Application>
  <PresentationFormat>画面に合わせる (4:3)</PresentationFormat>
  <Paragraphs>27</Paragraphs>
  <Slides>4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HGｺﾞｼｯｸM</vt:lpstr>
      <vt:lpstr>Arial</vt:lpstr>
      <vt:lpstr>Corbel</vt:lpstr>
      <vt:lpstr>Times New Roman</vt:lpstr>
      <vt:lpstr>視差</vt:lpstr>
      <vt:lpstr>Microsoft 数式 3.0</vt:lpstr>
      <vt:lpstr>６．離散時間システム</vt:lpstr>
      <vt:lpstr>６．２　離散時間システムの差分方程式表現 （１）有限長インパルス応答 FIR : Finite Impulse Response </vt:lpstr>
      <vt:lpstr>（２）無限長インパルス応答 IIR : Infinite Impulse Response </vt:lpstr>
      <vt:lpstr>IIRシステムのインパルス応答の例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338</cp:revision>
  <dcterms:created xsi:type="dcterms:W3CDTF">2018-02-09T02:09:57Z</dcterms:created>
  <dcterms:modified xsi:type="dcterms:W3CDTF">2018-03-16T23:42:04Z</dcterms:modified>
</cp:coreProperties>
</file>