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FF"/>
    <a:srgbClr val="FFFF99"/>
    <a:srgbClr val="FFB7DB"/>
    <a:srgbClr val="FF99CC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６</a:t>
            </a:r>
            <a:r>
              <a:rPr kumimoji="1" lang="ja-JP" altLang="en-US" smtClean="0"/>
              <a:t>．離散時間システム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89485"/>
            <a:ext cx="7704667" cy="2684221"/>
          </a:xfrm>
        </p:spPr>
        <p:txBody>
          <a:bodyPr anchor="t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６．１　離散時間システムの性質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６．２</a:t>
            </a:r>
            <a:r>
              <a:rPr lang="ja-JP" altLang="en-US"/>
              <a:t>　</a:t>
            </a:r>
            <a:r>
              <a:rPr lang="ja-JP" altLang="en-US" smtClean="0"/>
              <a:t>離散時間システムの差分方程式表現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６．３　離散時間システムの周波数特性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６．４</a:t>
            </a:r>
            <a:r>
              <a:rPr lang="ja-JP" altLang="en-US"/>
              <a:t>　</a:t>
            </a:r>
            <a:r>
              <a:rPr lang="ja-JP" altLang="en-US" smtClean="0"/>
              <a:t>Ｚ変換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６．５　伝達</a:t>
            </a:r>
            <a:r>
              <a:rPr lang="ja-JP" altLang="en-US" smtClean="0"/>
              <a:t>関数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６．６</a:t>
            </a:r>
            <a:r>
              <a:rPr lang="ja-JP" altLang="en-US"/>
              <a:t>　</a:t>
            </a:r>
            <a:r>
              <a:rPr lang="ja-JP" altLang="en-US" smtClean="0"/>
              <a:t>ディジタルフィルタ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2659" y="1499995"/>
            <a:ext cx="7557247" cy="45244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の時間順序を逆転（畳み込み）して乗算している。</a:t>
            </a:r>
            <a:endParaRPr kumimoji="1"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260279" y="203866"/>
            <a:ext cx="7704667" cy="1533057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畳み込み演算の方法</a:t>
            </a:r>
            <a:endParaRPr kumimoji="1" lang="ja-JP" altLang="en-US" sz="3200"/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752970"/>
              </p:ext>
            </p:extLst>
          </p:nvPr>
        </p:nvGraphicFramePr>
        <p:xfrm>
          <a:off x="1921172" y="419381"/>
          <a:ext cx="28416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数式" r:id="rId3" imgW="1333440" imgH="431640" progId="Equation.3">
                  <p:embed/>
                </p:oleObj>
              </mc:Choice>
              <mc:Fallback>
                <p:oleObj name="数式" r:id="rId3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1172" y="419381"/>
                        <a:ext cx="2841625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グループ化 5"/>
          <p:cNvGrpSpPr/>
          <p:nvPr/>
        </p:nvGrpSpPr>
        <p:grpSpPr>
          <a:xfrm>
            <a:off x="3241123" y="2398839"/>
            <a:ext cx="3240000" cy="749159"/>
            <a:chOff x="3241123" y="2398839"/>
            <a:chExt cx="3240000" cy="749159"/>
          </a:xfrm>
        </p:grpSpPr>
        <p:cxnSp>
          <p:nvCxnSpPr>
            <p:cNvPr id="72" name="直線矢印コネクタ 71"/>
            <p:cNvCxnSpPr/>
            <p:nvPr/>
          </p:nvCxnSpPr>
          <p:spPr>
            <a:xfrm>
              <a:off x="3241123" y="2833910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グループ化 72"/>
            <p:cNvGrpSpPr/>
            <p:nvPr/>
          </p:nvGrpSpPr>
          <p:grpSpPr>
            <a:xfrm>
              <a:off x="3741327" y="2398839"/>
              <a:ext cx="108000" cy="444744"/>
              <a:chOff x="2826545" y="3868691"/>
              <a:chExt cx="108000" cy="444744"/>
            </a:xfrm>
          </p:grpSpPr>
          <p:cxnSp>
            <p:nvCxnSpPr>
              <p:cNvPr id="86" name="直線コネクタ 85"/>
              <p:cNvCxnSpPr>
                <a:stCxn id="87" idx="4"/>
              </p:cNvCxnSpPr>
              <p:nvPr/>
            </p:nvCxnSpPr>
            <p:spPr>
              <a:xfrm>
                <a:off x="2880545" y="3976691"/>
                <a:ext cx="0" cy="336744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円/楕円 86"/>
              <p:cNvSpPr/>
              <p:nvPr/>
            </p:nvSpPr>
            <p:spPr>
              <a:xfrm>
                <a:off x="2826545" y="3868691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" name="グループ化 73"/>
            <p:cNvGrpSpPr/>
            <p:nvPr/>
          </p:nvGrpSpPr>
          <p:grpSpPr>
            <a:xfrm>
              <a:off x="4748822" y="2617910"/>
              <a:ext cx="108000" cy="216000"/>
              <a:chOff x="2826545" y="3855244"/>
              <a:chExt cx="108000" cy="216000"/>
            </a:xfrm>
          </p:grpSpPr>
          <p:cxnSp>
            <p:nvCxnSpPr>
              <p:cNvPr id="84" name="直線コネクタ 83"/>
              <p:cNvCxnSpPr>
                <a:stCxn id="85" idx="4"/>
              </p:cNvCxnSpPr>
              <p:nvPr/>
            </p:nvCxnSpPr>
            <p:spPr>
              <a:xfrm>
                <a:off x="2880545" y="3963244"/>
                <a:ext cx="0" cy="108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円/楕円 84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82" name="直線コネクタ 81"/>
            <p:cNvCxnSpPr/>
            <p:nvPr/>
          </p:nvCxnSpPr>
          <p:spPr>
            <a:xfrm flipV="1">
              <a:off x="5329337" y="2833919"/>
              <a:ext cx="0" cy="108000"/>
            </a:xfrm>
            <a:prstGeom prst="line">
              <a:avLst/>
            </a:prstGeom>
            <a:ln w="28575" cap="flat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円/楕円 82"/>
            <p:cNvSpPr/>
            <p:nvPr/>
          </p:nvSpPr>
          <p:spPr>
            <a:xfrm flipV="1">
              <a:off x="5275337" y="2899417"/>
              <a:ext cx="108000" cy="10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6" name="グループ化 75"/>
            <p:cNvGrpSpPr/>
            <p:nvPr/>
          </p:nvGrpSpPr>
          <p:grpSpPr>
            <a:xfrm flipV="1">
              <a:off x="4267842" y="2837445"/>
              <a:ext cx="108000" cy="310553"/>
              <a:chOff x="2826545" y="3855244"/>
              <a:chExt cx="108000" cy="310553"/>
            </a:xfrm>
          </p:grpSpPr>
          <p:cxnSp>
            <p:nvCxnSpPr>
              <p:cNvPr id="80" name="直線コネクタ 79"/>
              <p:cNvCxnSpPr/>
              <p:nvPr/>
            </p:nvCxnSpPr>
            <p:spPr>
              <a:xfrm>
                <a:off x="2880545" y="3949797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円/楕円 80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7" name="グループ化 76"/>
            <p:cNvGrpSpPr/>
            <p:nvPr/>
          </p:nvGrpSpPr>
          <p:grpSpPr>
            <a:xfrm>
              <a:off x="5800248" y="2678919"/>
              <a:ext cx="108000" cy="151145"/>
              <a:chOff x="2826545" y="3855244"/>
              <a:chExt cx="108000" cy="151145"/>
            </a:xfrm>
          </p:grpSpPr>
          <p:cxnSp>
            <p:nvCxnSpPr>
              <p:cNvPr id="78" name="直線コネクタ 77"/>
              <p:cNvCxnSpPr/>
              <p:nvPr/>
            </p:nvCxnSpPr>
            <p:spPr>
              <a:xfrm>
                <a:off x="2880545" y="3970389"/>
                <a:ext cx="0" cy="3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円/楕円 78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" name="グループ化 16"/>
          <p:cNvGrpSpPr/>
          <p:nvPr/>
        </p:nvGrpSpPr>
        <p:grpSpPr>
          <a:xfrm>
            <a:off x="3710899" y="4673205"/>
            <a:ext cx="500280" cy="963172"/>
            <a:chOff x="3386290" y="4720696"/>
            <a:chExt cx="500280" cy="963172"/>
          </a:xfrm>
        </p:grpSpPr>
        <p:sp>
          <p:nvSpPr>
            <p:cNvPr id="57" name="二等辺三角形 56"/>
            <p:cNvSpPr/>
            <p:nvPr/>
          </p:nvSpPr>
          <p:spPr>
            <a:xfrm rot="5400000">
              <a:off x="3389085" y="5105088"/>
              <a:ext cx="283857" cy="259529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681782" y="5156330"/>
              <a:ext cx="204788" cy="2051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smtClean="0"/>
                <a:t>＋</a:t>
              </a:r>
              <a:endParaRPr kumimoji="1" lang="ja-JP" altLang="en-US" sz="160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3386290" y="5169154"/>
              <a:ext cx="297656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×</a:t>
              </a:r>
              <a:endParaRPr kumimoji="1" lang="ja-JP" altLang="en-US" sz="1400"/>
            </a:p>
          </p:txBody>
        </p:sp>
        <p:cxnSp>
          <p:nvCxnSpPr>
            <p:cNvPr id="60" name="直線矢印コネクタ 59"/>
            <p:cNvCxnSpPr/>
            <p:nvPr/>
          </p:nvCxnSpPr>
          <p:spPr>
            <a:xfrm>
              <a:off x="3498898" y="4720696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矢印コネクタ 60"/>
            <p:cNvCxnSpPr/>
            <p:nvPr/>
          </p:nvCxnSpPr>
          <p:spPr>
            <a:xfrm flipV="1">
              <a:off x="3498898" y="5376781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4237880" y="4676596"/>
            <a:ext cx="500280" cy="963172"/>
            <a:chOff x="3386290" y="4720696"/>
            <a:chExt cx="500280" cy="963172"/>
          </a:xfrm>
        </p:grpSpPr>
        <p:sp>
          <p:nvSpPr>
            <p:cNvPr id="52" name="二等辺三角形 51"/>
            <p:cNvSpPr/>
            <p:nvPr/>
          </p:nvSpPr>
          <p:spPr>
            <a:xfrm rot="5400000">
              <a:off x="3389085" y="5105088"/>
              <a:ext cx="283857" cy="259529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681782" y="5156330"/>
              <a:ext cx="204788" cy="2051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smtClean="0"/>
                <a:t>＋</a:t>
              </a:r>
              <a:endParaRPr kumimoji="1" lang="ja-JP" altLang="en-US" sz="160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386290" y="5169154"/>
              <a:ext cx="297656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×</a:t>
              </a:r>
              <a:endParaRPr kumimoji="1" lang="ja-JP" altLang="en-US" sz="1400"/>
            </a:p>
          </p:txBody>
        </p:sp>
        <p:cxnSp>
          <p:nvCxnSpPr>
            <p:cNvPr id="55" name="直線矢印コネクタ 54"/>
            <p:cNvCxnSpPr/>
            <p:nvPr/>
          </p:nvCxnSpPr>
          <p:spPr>
            <a:xfrm>
              <a:off x="3498898" y="4720696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V="1">
              <a:off x="3498898" y="5376781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/>
          <p:cNvGrpSpPr/>
          <p:nvPr/>
        </p:nvGrpSpPr>
        <p:grpSpPr>
          <a:xfrm>
            <a:off x="4714727" y="4683036"/>
            <a:ext cx="500280" cy="963172"/>
            <a:chOff x="3386290" y="4720696"/>
            <a:chExt cx="500280" cy="963172"/>
          </a:xfrm>
        </p:grpSpPr>
        <p:sp>
          <p:nvSpPr>
            <p:cNvPr id="47" name="二等辺三角形 46"/>
            <p:cNvSpPr/>
            <p:nvPr/>
          </p:nvSpPr>
          <p:spPr>
            <a:xfrm rot="5400000">
              <a:off x="3389085" y="5105088"/>
              <a:ext cx="283857" cy="259529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81782" y="5156330"/>
              <a:ext cx="204788" cy="2051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smtClean="0"/>
                <a:t>＋</a:t>
              </a:r>
              <a:endParaRPr kumimoji="1" lang="ja-JP" altLang="en-US" sz="160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386290" y="5169154"/>
              <a:ext cx="297656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×</a:t>
              </a:r>
              <a:endParaRPr kumimoji="1" lang="ja-JP" altLang="en-US" sz="1400"/>
            </a:p>
          </p:txBody>
        </p:sp>
        <p:cxnSp>
          <p:nvCxnSpPr>
            <p:cNvPr id="50" name="直線矢印コネクタ 49"/>
            <p:cNvCxnSpPr/>
            <p:nvPr/>
          </p:nvCxnSpPr>
          <p:spPr>
            <a:xfrm>
              <a:off x="3498898" y="4720696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 flipV="1">
              <a:off x="3498898" y="5376781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グループ化 19"/>
          <p:cNvGrpSpPr/>
          <p:nvPr/>
        </p:nvGrpSpPr>
        <p:grpSpPr>
          <a:xfrm>
            <a:off x="5286443" y="4683036"/>
            <a:ext cx="500280" cy="963172"/>
            <a:chOff x="3386290" y="4720696"/>
            <a:chExt cx="500280" cy="963172"/>
          </a:xfrm>
        </p:grpSpPr>
        <p:sp>
          <p:nvSpPr>
            <p:cNvPr id="42" name="二等辺三角形 41"/>
            <p:cNvSpPr/>
            <p:nvPr/>
          </p:nvSpPr>
          <p:spPr>
            <a:xfrm rot="5400000">
              <a:off x="3389085" y="5105088"/>
              <a:ext cx="283857" cy="259529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681782" y="5156330"/>
              <a:ext cx="204788" cy="2051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smtClean="0"/>
                <a:t>＋</a:t>
              </a:r>
              <a:endParaRPr kumimoji="1" lang="ja-JP" altLang="en-US" sz="160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386290" y="5169154"/>
              <a:ext cx="297656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×</a:t>
              </a:r>
              <a:endParaRPr kumimoji="1" lang="ja-JP" altLang="en-US" sz="1400"/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>
              <a:off x="3498898" y="4720696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/>
            <p:nvPr/>
          </p:nvCxnSpPr>
          <p:spPr>
            <a:xfrm flipV="1">
              <a:off x="3498898" y="5376781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>
            <a:off x="5763525" y="4679716"/>
            <a:ext cx="297656" cy="963172"/>
            <a:chOff x="3386290" y="4720696"/>
            <a:chExt cx="297656" cy="963172"/>
          </a:xfrm>
        </p:grpSpPr>
        <p:sp>
          <p:nvSpPr>
            <p:cNvPr id="38" name="二等辺三角形 37"/>
            <p:cNvSpPr/>
            <p:nvPr/>
          </p:nvSpPr>
          <p:spPr>
            <a:xfrm rot="5400000">
              <a:off x="3389085" y="5105088"/>
              <a:ext cx="283857" cy="259529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386290" y="5169154"/>
              <a:ext cx="297656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×</a:t>
              </a:r>
              <a:endParaRPr kumimoji="1" lang="ja-JP" altLang="en-US" sz="1400"/>
            </a:p>
          </p:txBody>
        </p:sp>
        <p:cxnSp>
          <p:nvCxnSpPr>
            <p:cNvPr id="40" name="直線矢印コネクタ 39"/>
            <p:cNvCxnSpPr/>
            <p:nvPr/>
          </p:nvCxnSpPr>
          <p:spPr>
            <a:xfrm>
              <a:off x="3498898" y="4720696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/>
            <p:nvPr/>
          </p:nvCxnSpPr>
          <p:spPr>
            <a:xfrm flipV="1">
              <a:off x="3498898" y="5376781"/>
              <a:ext cx="0" cy="307087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直線矢印コネクタ 21"/>
          <p:cNvCxnSpPr/>
          <p:nvPr/>
        </p:nvCxnSpPr>
        <p:spPr>
          <a:xfrm>
            <a:off x="6038013" y="5180425"/>
            <a:ext cx="36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444931" y="2766251"/>
            <a:ext cx="713704" cy="188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70566" y="4028965"/>
            <a:ext cx="209575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91798" y="4369350"/>
            <a:ext cx="190346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242105" y="4093135"/>
            <a:ext cx="182944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06868" y="4341491"/>
            <a:ext cx="294783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761299" y="4369350"/>
            <a:ext cx="23598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531377" y="4199804"/>
            <a:ext cx="53823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81123" y="5060032"/>
            <a:ext cx="53823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8" name="グループ化 87"/>
          <p:cNvGrpSpPr/>
          <p:nvPr/>
        </p:nvGrpSpPr>
        <p:grpSpPr>
          <a:xfrm>
            <a:off x="3270194" y="5704712"/>
            <a:ext cx="3240000" cy="889488"/>
            <a:chOff x="2326341" y="3881435"/>
            <a:chExt cx="3240000" cy="889488"/>
          </a:xfrm>
        </p:grpSpPr>
        <p:cxnSp>
          <p:nvCxnSpPr>
            <p:cNvPr id="89" name="直線矢印コネクタ 88"/>
            <p:cNvCxnSpPr/>
            <p:nvPr/>
          </p:nvCxnSpPr>
          <p:spPr>
            <a:xfrm>
              <a:off x="2326341" y="4329953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グループ化 89"/>
            <p:cNvGrpSpPr/>
            <p:nvPr/>
          </p:nvGrpSpPr>
          <p:grpSpPr>
            <a:xfrm>
              <a:off x="2826545" y="3881435"/>
              <a:ext cx="108000" cy="444744"/>
              <a:chOff x="2826545" y="3855244"/>
              <a:chExt cx="108000" cy="444744"/>
            </a:xfrm>
          </p:grpSpPr>
          <p:cxnSp>
            <p:nvCxnSpPr>
              <p:cNvPr id="108" name="直線コネクタ 107"/>
              <p:cNvCxnSpPr>
                <a:stCxn id="109" idx="4"/>
              </p:cNvCxnSpPr>
              <p:nvPr/>
            </p:nvCxnSpPr>
            <p:spPr>
              <a:xfrm>
                <a:off x="2880545" y="3963244"/>
                <a:ext cx="0" cy="336744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円/楕円 108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1" name="グループ化 90"/>
            <p:cNvGrpSpPr/>
            <p:nvPr/>
          </p:nvGrpSpPr>
          <p:grpSpPr>
            <a:xfrm>
              <a:off x="3825573" y="4012600"/>
              <a:ext cx="108000" cy="337447"/>
              <a:chOff x="2826545" y="3855244"/>
              <a:chExt cx="108000" cy="337447"/>
            </a:xfrm>
          </p:grpSpPr>
          <p:cxnSp>
            <p:nvCxnSpPr>
              <p:cNvPr id="106" name="直線コネクタ 105"/>
              <p:cNvCxnSpPr/>
              <p:nvPr/>
            </p:nvCxnSpPr>
            <p:spPr>
              <a:xfrm>
                <a:off x="2880545" y="3976691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円/楕円 106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5" name="グループ化 94"/>
            <p:cNvGrpSpPr/>
            <p:nvPr/>
          </p:nvGrpSpPr>
          <p:grpSpPr>
            <a:xfrm flipV="1">
              <a:off x="4377962" y="4326179"/>
              <a:ext cx="108000" cy="444744"/>
              <a:chOff x="2826545" y="3855244"/>
              <a:chExt cx="108000" cy="444744"/>
            </a:xfrm>
          </p:grpSpPr>
          <p:cxnSp>
            <p:nvCxnSpPr>
              <p:cNvPr id="104" name="直線コネクタ 103"/>
              <p:cNvCxnSpPr>
                <a:stCxn id="105" idx="4"/>
              </p:cNvCxnSpPr>
              <p:nvPr/>
            </p:nvCxnSpPr>
            <p:spPr>
              <a:xfrm>
                <a:off x="2880545" y="3963244"/>
                <a:ext cx="0" cy="336744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円/楕円 104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6" name="グループ化 95"/>
            <p:cNvGrpSpPr/>
            <p:nvPr/>
          </p:nvGrpSpPr>
          <p:grpSpPr>
            <a:xfrm flipV="1">
              <a:off x="3353060" y="4333488"/>
              <a:ext cx="108000" cy="310553"/>
              <a:chOff x="2826545" y="3855244"/>
              <a:chExt cx="108000" cy="310553"/>
            </a:xfrm>
          </p:grpSpPr>
          <p:cxnSp>
            <p:nvCxnSpPr>
              <p:cNvPr id="102" name="直線コネクタ 101"/>
              <p:cNvCxnSpPr/>
              <p:nvPr/>
            </p:nvCxnSpPr>
            <p:spPr>
              <a:xfrm>
                <a:off x="2880545" y="3949797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円/楕円 102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8" name="グループ化 97"/>
            <p:cNvGrpSpPr/>
            <p:nvPr/>
          </p:nvGrpSpPr>
          <p:grpSpPr>
            <a:xfrm>
              <a:off x="4876350" y="3898378"/>
              <a:ext cx="108000" cy="444744"/>
              <a:chOff x="2826545" y="3855244"/>
              <a:chExt cx="108000" cy="444744"/>
            </a:xfrm>
          </p:grpSpPr>
          <p:cxnSp>
            <p:nvCxnSpPr>
              <p:cNvPr id="100" name="直線コネクタ 99"/>
              <p:cNvCxnSpPr>
                <a:stCxn id="101" idx="4"/>
              </p:cNvCxnSpPr>
              <p:nvPr/>
            </p:nvCxnSpPr>
            <p:spPr>
              <a:xfrm>
                <a:off x="2880545" y="3963244"/>
                <a:ext cx="0" cy="336744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円/楕円 100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11" name="テキスト ボックス 110"/>
          <p:cNvSpPr txBox="1"/>
          <p:nvPr/>
        </p:nvSpPr>
        <p:spPr>
          <a:xfrm>
            <a:off x="6559074" y="6038159"/>
            <a:ext cx="53823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323797" y="5875832"/>
            <a:ext cx="209575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791798" y="6165337"/>
            <a:ext cx="190346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334583" y="5899922"/>
            <a:ext cx="182944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818103" y="6201769"/>
            <a:ext cx="294783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764669" y="6149456"/>
            <a:ext cx="23598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7" name="グループ化 116"/>
          <p:cNvGrpSpPr/>
          <p:nvPr/>
        </p:nvGrpSpPr>
        <p:grpSpPr>
          <a:xfrm flipH="1">
            <a:off x="3250057" y="3897920"/>
            <a:ext cx="3240000" cy="749159"/>
            <a:chOff x="3173888" y="2398839"/>
            <a:chExt cx="3240000" cy="749159"/>
          </a:xfrm>
        </p:grpSpPr>
        <p:cxnSp>
          <p:nvCxnSpPr>
            <p:cNvPr id="118" name="直線矢印コネクタ 117"/>
            <p:cNvCxnSpPr/>
            <p:nvPr/>
          </p:nvCxnSpPr>
          <p:spPr>
            <a:xfrm flipH="1">
              <a:off x="3173888" y="2833910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9" name="グループ化 118"/>
            <p:cNvGrpSpPr/>
            <p:nvPr/>
          </p:nvGrpSpPr>
          <p:grpSpPr>
            <a:xfrm>
              <a:off x="3741327" y="2398839"/>
              <a:ext cx="108000" cy="444744"/>
              <a:chOff x="2826545" y="3868691"/>
              <a:chExt cx="108000" cy="444744"/>
            </a:xfrm>
          </p:grpSpPr>
          <p:cxnSp>
            <p:nvCxnSpPr>
              <p:cNvPr id="131" name="直線コネクタ 130"/>
              <p:cNvCxnSpPr>
                <a:stCxn id="132" idx="4"/>
              </p:cNvCxnSpPr>
              <p:nvPr/>
            </p:nvCxnSpPr>
            <p:spPr>
              <a:xfrm>
                <a:off x="2880545" y="3976691"/>
                <a:ext cx="0" cy="336744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円/楕円 131"/>
              <p:cNvSpPr/>
              <p:nvPr/>
            </p:nvSpPr>
            <p:spPr>
              <a:xfrm>
                <a:off x="2826545" y="3868691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0" name="グループ化 119"/>
            <p:cNvGrpSpPr/>
            <p:nvPr/>
          </p:nvGrpSpPr>
          <p:grpSpPr>
            <a:xfrm>
              <a:off x="4748822" y="2617910"/>
              <a:ext cx="108000" cy="216000"/>
              <a:chOff x="2826545" y="3855244"/>
              <a:chExt cx="108000" cy="216000"/>
            </a:xfrm>
          </p:grpSpPr>
          <p:cxnSp>
            <p:nvCxnSpPr>
              <p:cNvPr id="129" name="直線コネクタ 128"/>
              <p:cNvCxnSpPr>
                <a:stCxn id="130" idx="4"/>
              </p:cNvCxnSpPr>
              <p:nvPr/>
            </p:nvCxnSpPr>
            <p:spPr>
              <a:xfrm>
                <a:off x="2880545" y="3963244"/>
                <a:ext cx="0" cy="108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円/楕円 129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21" name="直線コネクタ 120"/>
            <p:cNvCxnSpPr/>
            <p:nvPr/>
          </p:nvCxnSpPr>
          <p:spPr>
            <a:xfrm flipV="1">
              <a:off x="5329337" y="2833919"/>
              <a:ext cx="0" cy="108000"/>
            </a:xfrm>
            <a:prstGeom prst="line">
              <a:avLst/>
            </a:prstGeom>
            <a:ln w="28575" cap="flat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円/楕円 121"/>
            <p:cNvSpPr/>
            <p:nvPr/>
          </p:nvSpPr>
          <p:spPr>
            <a:xfrm flipV="1">
              <a:off x="5275337" y="2899417"/>
              <a:ext cx="108000" cy="10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3" name="グループ化 122"/>
            <p:cNvGrpSpPr/>
            <p:nvPr/>
          </p:nvGrpSpPr>
          <p:grpSpPr>
            <a:xfrm flipV="1">
              <a:off x="4267842" y="2837445"/>
              <a:ext cx="108000" cy="310553"/>
              <a:chOff x="2826545" y="3855244"/>
              <a:chExt cx="108000" cy="310553"/>
            </a:xfrm>
          </p:grpSpPr>
          <p:cxnSp>
            <p:nvCxnSpPr>
              <p:cNvPr id="127" name="直線コネクタ 126"/>
              <p:cNvCxnSpPr/>
              <p:nvPr/>
            </p:nvCxnSpPr>
            <p:spPr>
              <a:xfrm>
                <a:off x="2880545" y="3949797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円/楕円 127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4" name="グループ化 123"/>
            <p:cNvGrpSpPr/>
            <p:nvPr/>
          </p:nvGrpSpPr>
          <p:grpSpPr>
            <a:xfrm>
              <a:off x="5800248" y="2678919"/>
              <a:ext cx="108000" cy="151145"/>
              <a:chOff x="2826545" y="3855244"/>
              <a:chExt cx="108000" cy="151145"/>
            </a:xfrm>
          </p:grpSpPr>
          <p:cxnSp>
            <p:nvCxnSpPr>
              <p:cNvPr id="125" name="直線コネクタ 124"/>
              <p:cNvCxnSpPr/>
              <p:nvPr/>
            </p:nvCxnSpPr>
            <p:spPr>
              <a:xfrm>
                <a:off x="2880545" y="3970389"/>
                <a:ext cx="0" cy="3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円/楕円 125"/>
              <p:cNvSpPr/>
              <p:nvPr/>
            </p:nvSpPr>
            <p:spPr>
              <a:xfrm>
                <a:off x="2826545" y="3855244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33" name="テキスト ボックス 132"/>
          <p:cNvSpPr txBox="1"/>
          <p:nvPr/>
        </p:nvSpPr>
        <p:spPr>
          <a:xfrm>
            <a:off x="4261765" y="2526453"/>
            <a:ext cx="209575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782997" y="2866838"/>
            <a:ext cx="190346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5233304" y="2590623"/>
            <a:ext cx="182944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5786723" y="2865196"/>
            <a:ext cx="294783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3752498" y="2866838"/>
            <a:ext cx="23598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4089053" y="3385732"/>
            <a:ext cx="249058" cy="4034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4440404" y="3475349"/>
            <a:ext cx="1243925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400" smtClean="0"/>
              <a:t>時間軸逆転</a:t>
            </a:r>
            <a:endParaRPr kumimoji="1" lang="ja-JP" altLang="en-US" sz="140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2435916" y="4238126"/>
            <a:ext cx="713704" cy="188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(4 -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2445765" y="6077850"/>
            <a:ext cx="713704" cy="188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6519506" y="2696937"/>
            <a:ext cx="53823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円弧 142"/>
          <p:cNvSpPr/>
          <p:nvPr/>
        </p:nvSpPr>
        <p:spPr>
          <a:xfrm>
            <a:off x="3090336" y="3112420"/>
            <a:ext cx="620563" cy="557375"/>
          </a:xfrm>
          <a:prstGeom prst="arc">
            <a:avLst>
              <a:gd name="adj1" fmla="val 10221006"/>
              <a:gd name="adj2" fmla="val 271261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693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2660" y="1499995"/>
            <a:ext cx="7153834" cy="452443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因果性（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causality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原因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（入力）があって結果（出力）がある。</a:t>
            </a:r>
            <a:endParaRPr kumimoji="1"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260279" y="203866"/>
            <a:ext cx="7704667" cy="1533057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（３）因果性と安定性</a:t>
            </a:r>
            <a:endParaRPr kumimoji="1" lang="ja-JP" altLang="en-US" sz="3200"/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659227"/>
              </p:ext>
            </p:extLst>
          </p:nvPr>
        </p:nvGraphicFramePr>
        <p:xfrm>
          <a:off x="3322824" y="2328467"/>
          <a:ext cx="21367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数式" r:id="rId3" imgW="1002960" imgH="190440" progId="Equation.3">
                  <p:embed/>
                </p:oleObj>
              </mc:Choice>
              <mc:Fallback>
                <p:oleObj name="数式" r:id="rId3" imgW="1002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824" y="2328467"/>
                        <a:ext cx="213677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コンテンツ プレースホルダー 2"/>
          <p:cNvSpPr txBox="1">
            <a:spLocks/>
          </p:cNvSpPr>
          <p:nvPr/>
        </p:nvSpPr>
        <p:spPr>
          <a:xfrm>
            <a:off x="1530622" y="2194385"/>
            <a:ext cx="1792203" cy="45244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因果性の条件：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コンテンツ プレースホルダー 2"/>
          <p:cNvSpPr txBox="1">
            <a:spLocks/>
          </p:cNvSpPr>
          <p:nvPr/>
        </p:nvSpPr>
        <p:spPr>
          <a:xfrm>
            <a:off x="1530622" y="2857972"/>
            <a:ext cx="6376249" cy="45244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因果性の条件を満たすシステムを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因果的システム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といい，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入出力関係は以下で示される。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4" name="オブジェクト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720972"/>
              </p:ext>
            </p:extLst>
          </p:nvPr>
        </p:nvGraphicFramePr>
        <p:xfrm>
          <a:off x="2997387" y="3699756"/>
          <a:ext cx="27876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数式" r:id="rId5" imgW="1307880" imgH="431640" progId="Equation.3">
                  <p:embed/>
                </p:oleObj>
              </mc:Choice>
              <mc:Fallback>
                <p:oleObj name="数式" r:id="rId5" imgW="1307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387" y="3699756"/>
                        <a:ext cx="278765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" name="コンテンツ プレースホルダー 2"/>
          <p:cNvSpPr txBox="1">
            <a:spLocks/>
          </p:cNvSpPr>
          <p:nvPr/>
        </p:nvSpPr>
        <p:spPr>
          <a:xfrm>
            <a:off x="1209220" y="4663461"/>
            <a:ext cx="7153834" cy="45244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安定性（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stability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有界な入力に対して出力が無限大に発散したり，永久に有限な値を出力し続けたりしないこと。</a:t>
            </a: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6" name="オブジェクト 1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876226"/>
              </p:ext>
            </p:extLst>
          </p:nvPr>
        </p:nvGraphicFramePr>
        <p:xfrm>
          <a:off x="3267729" y="5609655"/>
          <a:ext cx="17589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数式" r:id="rId7" imgW="825480" imgH="431640" progId="Equation.3">
                  <p:embed/>
                </p:oleObj>
              </mc:Choice>
              <mc:Fallback>
                <p:oleObj name="数式" r:id="rId7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729" y="5609655"/>
                        <a:ext cx="175895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707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0279" y="1049234"/>
            <a:ext cx="7153834" cy="452443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)={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,0,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0.8,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0.2,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･･･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}, </a:t>
            </a:r>
            <a:r>
              <a:rPr lang="en-US" altLang="ja-JP" sz="1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)={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･･･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0, 1, 1.8,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0.8, 0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45106" y="203867"/>
            <a:ext cx="4419840" cy="629852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（４）畳み込みの例題</a:t>
            </a:r>
            <a:endParaRPr kumimoji="1" lang="ja-JP" altLang="en-US" sz="3200"/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89002"/>
              </p:ext>
            </p:extLst>
          </p:nvPr>
        </p:nvGraphicFramePr>
        <p:xfrm>
          <a:off x="1785865" y="1699182"/>
          <a:ext cx="6734175" cy="166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数式" r:id="rId3" imgW="3162240" imgH="825480" progId="Equation.3">
                  <p:embed/>
                </p:oleObj>
              </mc:Choice>
              <mc:Fallback>
                <p:oleObj name="数式" r:id="rId3" imgW="316224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865" y="1699182"/>
                        <a:ext cx="6734175" cy="16646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" name="オブジェクト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768855"/>
              </p:ext>
            </p:extLst>
          </p:nvPr>
        </p:nvGraphicFramePr>
        <p:xfrm>
          <a:off x="1501962" y="109251"/>
          <a:ext cx="2451473" cy="854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数式" r:id="rId5" imgW="1307880" imgH="431640" progId="Equation.3">
                  <p:embed/>
                </p:oleObj>
              </mc:Choice>
              <mc:Fallback>
                <p:oleObj name="数式" r:id="rId5" imgW="1307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962" y="109251"/>
                        <a:ext cx="2451473" cy="854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302192"/>
              </p:ext>
            </p:extLst>
          </p:nvPr>
        </p:nvGraphicFramePr>
        <p:xfrm>
          <a:off x="1260279" y="3969425"/>
          <a:ext cx="7359285" cy="200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0282"/>
                <a:gridCol w="1407856"/>
                <a:gridCol w="1682411"/>
                <a:gridCol w="1630242"/>
                <a:gridCol w="1708494"/>
              </a:tblGrid>
              <a:tr h="517025">
                <a:tc>
                  <a:txBody>
                    <a:bodyPr/>
                    <a:lstStyle/>
                    <a:p>
                      <a:r>
                        <a:rPr kumimoji="1" lang="ja-JP" altLang="en-US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    </a:t>
                      </a:r>
                      <a:r>
                        <a:rPr kumimoji="1" lang="en-US" altLang="ja-JP" sz="1400" i="1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r>
                        <a:rPr kumimoji="1" lang="en-US" altLang="ja-JP" sz="1400" i="1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en-US" altLang="ja-JP" sz="1400" i="1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kumimoji="1" lang="ja-JP" altLang="en-US" sz="1400">
                        <a:latin typeface="Times New Roman" panose="020206030504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1.0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0.8×1.0= 0.8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-0.2×1.0= -0.2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1.8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0.8×1.8=  1.44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-0.2×1.8= -0.36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-0.8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0.8×-0.8= -0.64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-0.2×-0.8=0.16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baseline="0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1" lang="en-US" altLang="ja-JP" sz="1400" i="1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en-US" altLang="ja-JP" sz="1400" i="1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       0.8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         1.24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        -1.00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        0.16 </a:t>
                      </a:r>
                      <a:endParaRPr kumimoji="1" lang="ja-JP" altLang="en-US" sz="14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60279" y="3431385"/>
            <a:ext cx="7153834" cy="45244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畳み込み演算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とは</a:t>
            </a:r>
            <a:r>
              <a:rPr lang="ja-JP" altLang="en-US" sz="16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重ね合わせ</a:t>
            </a:r>
            <a:r>
              <a:rPr lang="ja-JP" altLang="en-US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⇒　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次のような表でも</a:t>
            </a:r>
            <a:r>
              <a:rPr lang="ja-JP" altLang="en-US" sz="16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同一結果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になる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2635624" y="4061012"/>
            <a:ext cx="68787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5081148" y="4061012"/>
            <a:ext cx="68787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5" y="1316839"/>
            <a:ext cx="6437800" cy="1281648"/>
          </a:xfrm>
        </p:spPr>
        <p:txBody>
          <a:bodyPr>
            <a:normAutofit/>
          </a:bodyPr>
          <a:lstStyle/>
          <a:p>
            <a:pPr algn="l"/>
            <a:r>
              <a:rPr lang="en-US" altLang="ja-JP" sz="1600" smtClean="0"/>
              <a:t>【</a:t>
            </a:r>
            <a:r>
              <a:rPr lang="ja-JP" altLang="en-US" sz="1600" smtClean="0"/>
              <a:t>本章の前提</a:t>
            </a:r>
            <a:r>
              <a:rPr lang="en-US" altLang="ja-JP" sz="1600" smtClean="0"/>
              <a:t>】</a:t>
            </a:r>
            <a:br>
              <a:rPr lang="en-US" altLang="ja-JP" sz="1600" smtClean="0"/>
            </a:br>
            <a:r>
              <a:rPr lang="ja-JP" altLang="en-US" sz="1600" smtClean="0"/>
              <a:t>サンプリング周波数を１</a:t>
            </a:r>
            <a:r>
              <a:rPr lang="en-US" altLang="ja-JP" sz="1600" smtClean="0"/>
              <a:t>Hz</a:t>
            </a:r>
            <a:r>
              <a:rPr lang="ja-JP" altLang="en-US" sz="1600" smtClean="0"/>
              <a:t>に正規化した正規化周波数として扱う。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ja-JP" altLang="en-US" sz="1600" smtClean="0"/>
              <a:t>他の周波数を使う場合，時間軸をサンプリング数で縮小，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ja-JP" altLang="en-US" sz="1600" smtClean="0"/>
              <a:t>周波数軸を実際の周波数で伸張すること。</a:t>
            </a:r>
            <a:endParaRPr kumimoji="1" lang="ja-JP" altLang="en-US" sz="16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5" y="2693321"/>
            <a:ext cx="2112331" cy="50620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①入出力関係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213577" y="5312262"/>
            <a:ext cx="1470150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式表現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193815"/>
              </p:ext>
            </p:extLst>
          </p:nvPr>
        </p:nvGraphicFramePr>
        <p:xfrm>
          <a:off x="2998202" y="5196046"/>
          <a:ext cx="17859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数式" r:id="rId3" imgW="838080" imgH="190440" progId="Equation.3">
                  <p:embed/>
                </p:oleObj>
              </mc:Choice>
              <mc:Fallback>
                <p:oleObj name="数式" r:id="rId3" imgW="8380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202" y="5196046"/>
                        <a:ext cx="1785938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7598"/>
              </p:ext>
            </p:extLst>
          </p:nvPr>
        </p:nvGraphicFramePr>
        <p:xfrm>
          <a:off x="1909026" y="3879349"/>
          <a:ext cx="6223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数式" r:id="rId5" imgW="291960" imgH="190440" progId="Equation.3">
                  <p:embed/>
                </p:oleObj>
              </mc:Choice>
              <mc:Fallback>
                <p:oleObj name="数式" r:id="rId5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026" y="3879349"/>
                        <a:ext cx="62230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 txBox="1">
            <a:spLocks/>
          </p:cNvSpPr>
          <p:nvPr/>
        </p:nvSpPr>
        <p:spPr>
          <a:xfrm>
            <a:off x="1213577" y="152401"/>
            <a:ext cx="7704667" cy="128755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r"/>
            <a:r>
              <a:rPr lang="ja-JP" altLang="en-US" sz="3200" smtClean="0"/>
              <a:t>６．１　離散時間システムの性質</a:t>
            </a:r>
            <a:endParaRPr lang="en-US" altLang="ja-JP" sz="3200" smtClean="0"/>
          </a:p>
          <a:p>
            <a:pPr algn="r"/>
            <a:r>
              <a:rPr lang="ja-JP" altLang="en-US" sz="3200" smtClean="0"/>
              <a:t>（１）離散時間システムとは（その１）</a:t>
            </a:r>
            <a:endParaRPr lang="ja-JP" altLang="en-US" sz="3200"/>
          </a:p>
        </p:txBody>
      </p:sp>
      <p:sp>
        <p:nvSpPr>
          <p:cNvPr id="4" name="正方形/長方形 3"/>
          <p:cNvSpPr/>
          <p:nvPr/>
        </p:nvSpPr>
        <p:spPr>
          <a:xfrm>
            <a:off x="3323494" y="3548543"/>
            <a:ext cx="1757654" cy="100033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907840"/>
              </p:ext>
            </p:extLst>
          </p:nvPr>
        </p:nvGraphicFramePr>
        <p:xfrm>
          <a:off x="6012051" y="3848523"/>
          <a:ext cx="6492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数式" r:id="rId7" imgW="304560" imgH="190440" progId="Equation.3">
                  <p:embed/>
                </p:oleObj>
              </mc:Choice>
              <mc:Fallback>
                <p:oleObj name="数式" r:id="rId7" imgW="304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051" y="3848523"/>
                        <a:ext cx="649287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117576"/>
              </p:ext>
            </p:extLst>
          </p:nvPr>
        </p:nvGraphicFramePr>
        <p:xfrm>
          <a:off x="3891171" y="3902061"/>
          <a:ext cx="6223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数式" r:id="rId9" imgW="291960" imgH="190440" progId="Equation.3">
                  <p:embed/>
                </p:oleObj>
              </mc:Choice>
              <mc:Fallback>
                <p:oleObj name="数式" r:id="rId9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1171" y="3902061"/>
                        <a:ext cx="62230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588291"/>
              </p:ext>
            </p:extLst>
          </p:nvPr>
        </p:nvGraphicFramePr>
        <p:xfrm>
          <a:off x="2998202" y="5843216"/>
          <a:ext cx="6223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数式" r:id="rId11" imgW="291960" imgH="190440" progId="Equation.3">
                  <p:embed/>
                </p:oleObj>
              </mc:Choice>
              <mc:Fallback>
                <p:oleObj name="数式" r:id="rId11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202" y="5843216"/>
                        <a:ext cx="62230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3581618" y="5903933"/>
            <a:ext cx="2697464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は操作を表す。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3577" y="880549"/>
            <a:ext cx="3570563" cy="50620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②線形時不変システム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39587"/>
          </a:xfrm>
        </p:spPr>
        <p:txBody>
          <a:bodyPr>
            <a:normAutofit/>
          </a:bodyPr>
          <a:lstStyle/>
          <a:p>
            <a:r>
              <a:rPr kumimoji="1" lang="ja-JP" altLang="en-US" sz="3200" smtClean="0"/>
              <a:t>離散時間システムとは</a:t>
            </a:r>
            <a:r>
              <a:rPr kumimoji="1" lang="en-US" altLang="ja-JP" sz="3200" smtClean="0"/>
              <a:t>(</a:t>
            </a:r>
            <a:r>
              <a:rPr kumimoji="1" lang="ja-JP" altLang="en-US" sz="3200" smtClean="0"/>
              <a:t>その２）</a:t>
            </a:r>
            <a:endParaRPr kumimoji="1" lang="ja-JP" altLang="en-US" sz="3200"/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968188" y="1716732"/>
            <a:ext cx="2652916" cy="89184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線形システム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(linear system)</a:t>
            </a:r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614496"/>
              </p:ext>
            </p:extLst>
          </p:nvPr>
        </p:nvGraphicFramePr>
        <p:xfrm>
          <a:off x="3714632" y="1610781"/>
          <a:ext cx="3715160" cy="394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数式" r:id="rId3" imgW="2019240" imgH="203040" progId="Equation.3">
                  <p:embed/>
                </p:oleObj>
              </mc:Choice>
              <mc:Fallback>
                <p:oleObj name="数式" r:id="rId3" imgW="2019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632" y="1610781"/>
                        <a:ext cx="3715160" cy="3948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7497256" y="1637695"/>
            <a:ext cx="1014731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3629227" y="2036544"/>
            <a:ext cx="2874427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定数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に対して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000607"/>
              </p:ext>
            </p:extLst>
          </p:nvPr>
        </p:nvGraphicFramePr>
        <p:xfrm>
          <a:off x="3782727" y="2439201"/>
          <a:ext cx="507047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数式" r:id="rId5" imgW="2755800" imgH="419040" progId="Equation.3">
                  <p:embed/>
                </p:oleObj>
              </mc:Choice>
              <mc:Fallback>
                <p:oleObj name="数式" r:id="rId5" imgW="2755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2727" y="2439201"/>
                        <a:ext cx="5070475" cy="814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618566" y="3862266"/>
            <a:ext cx="3096066" cy="89184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時不変システム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(time-invariant system)</a:t>
            </a: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3808763" y="3773665"/>
            <a:ext cx="2874427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任意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の整数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に対して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421537"/>
              </p:ext>
            </p:extLst>
          </p:nvPr>
        </p:nvGraphicFramePr>
        <p:xfrm>
          <a:off x="4562944" y="4195653"/>
          <a:ext cx="238283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数式" r:id="rId7" imgW="1295280" imgH="203040" progId="Equation.3">
                  <p:embed/>
                </p:oleObj>
              </mc:Choice>
              <mc:Fallback>
                <p:oleObj name="数式" r:id="rId7" imgW="1295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944" y="4195653"/>
                        <a:ext cx="2382837" cy="395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213577" y="5076453"/>
            <a:ext cx="7543799" cy="89184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線形システム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であり，かつ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時不変システム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でもある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10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線形時不変システム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10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 : Linear Time-Invariant system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）という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336176" y="4821342"/>
            <a:ext cx="84212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63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3577" y="880548"/>
            <a:ext cx="7298410" cy="12044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【LTI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システムの特徴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どんな複雑な波形を入力しても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単純な波（代表：正弦波）の応答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組合せで計算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できる。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39587"/>
          </a:xfrm>
        </p:spPr>
        <p:txBody>
          <a:bodyPr>
            <a:normAutofit/>
          </a:bodyPr>
          <a:lstStyle/>
          <a:p>
            <a:r>
              <a:rPr kumimoji="1" lang="ja-JP" altLang="en-US" sz="3200" smtClean="0"/>
              <a:t>離散時間システムとは</a:t>
            </a:r>
            <a:r>
              <a:rPr kumimoji="1" lang="en-US" altLang="ja-JP" sz="3200" smtClean="0"/>
              <a:t>(</a:t>
            </a:r>
            <a:r>
              <a:rPr kumimoji="1" lang="ja-JP" altLang="en-US" sz="3200" smtClean="0"/>
              <a:t>その</a:t>
            </a:r>
            <a:r>
              <a:rPr lang="ja-JP" altLang="en-US" sz="3200" smtClean="0"/>
              <a:t>３</a:t>
            </a:r>
            <a:r>
              <a:rPr kumimoji="1" lang="ja-JP" altLang="en-US" sz="3200" smtClean="0"/>
              <a:t>）</a:t>
            </a:r>
            <a:endParaRPr kumimoji="1" lang="ja-JP" altLang="en-US" sz="3200"/>
          </a:p>
        </p:txBody>
      </p:sp>
      <p:grpSp>
        <p:nvGrpSpPr>
          <p:cNvPr id="114" name="グループ化 113"/>
          <p:cNvGrpSpPr/>
          <p:nvPr/>
        </p:nvGrpSpPr>
        <p:grpSpPr>
          <a:xfrm>
            <a:off x="700509" y="2354792"/>
            <a:ext cx="8286845" cy="3201148"/>
            <a:chOff x="700509" y="2354792"/>
            <a:chExt cx="8286845" cy="3201148"/>
          </a:xfrm>
        </p:grpSpPr>
        <p:cxnSp>
          <p:nvCxnSpPr>
            <p:cNvPr id="105" name="直線矢印コネクタ 104"/>
            <p:cNvCxnSpPr/>
            <p:nvPr/>
          </p:nvCxnSpPr>
          <p:spPr>
            <a:xfrm flipH="1">
              <a:off x="6666748" y="2979587"/>
              <a:ext cx="468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矢印コネクタ 105"/>
            <p:cNvCxnSpPr/>
            <p:nvPr/>
          </p:nvCxnSpPr>
          <p:spPr>
            <a:xfrm flipH="1">
              <a:off x="6655352" y="4112943"/>
              <a:ext cx="468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矢印コネクタ 106"/>
            <p:cNvCxnSpPr/>
            <p:nvPr/>
          </p:nvCxnSpPr>
          <p:spPr>
            <a:xfrm flipH="1">
              <a:off x="6663520" y="5208520"/>
              <a:ext cx="468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>
              <a:off x="4201587" y="4082384"/>
              <a:ext cx="36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/>
            <p:nvPr/>
          </p:nvCxnSpPr>
          <p:spPr>
            <a:xfrm>
              <a:off x="3079376" y="4092189"/>
              <a:ext cx="36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コンテンツ プレースホルダー 2"/>
            <p:cNvSpPr txBox="1">
              <a:spLocks/>
            </p:cNvSpPr>
            <p:nvPr/>
          </p:nvSpPr>
          <p:spPr>
            <a:xfrm>
              <a:off x="4576285" y="3888679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729970" y="2593156"/>
              <a:ext cx="2154191" cy="672352"/>
              <a:chOff x="729970" y="2593156"/>
              <a:chExt cx="2154191" cy="672352"/>
            </a:xfrm>
          </p:grpSpPr>
          <p:sp>
            <p:nvSpPr>
              <p:cNvPr id="2" name="二等辺三角形 1"/>
              <p:cNvSpPr/>
              <p:nvPr/>
            </p:nvSpPr>
            <p:spPr>
              <a:xfrm rot="5400000">
                <a:off x="1519518" y="2641884"/>
                <a:ext cx="672352" cy="574895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" name="直線矢印コネクタ 5"/>
              <p:cNvCxnSpPr>
                <a:endCxn id="2" idx="3"/>
              </p:cNvCxnSpPr>
              <p:nvPr/>
            </p:nvCxnSpPr>
            <p:spPr>
              <a:xfrm>
                <a:off x="729970" y="2927203"/>
                <a:ext cx="838277" cy="212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コンテンツ プレースホルダー 2"/>
              <p:cNvSpPr txBox="1">
                <a:spLocks/>
              </p:cNvSpPr>
              <p:nvPr/>
            </p:nvSpPr>
            <p:spPr>
              <a:xfrm>
                <a:off x="1568245" y="2772416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×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>
              <a:xfrm>
                <a:off x="2128161" y="2943262"/>
                <a:ext cx="756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グループ化 27"/>
            <p:cNvGrpSpPr/>
            <p:nvPr/>
          </p:nvGrpSpPr>
          <p:grpSpPr>
            <a:xfrm>
              <a:off x="741752" y="3711546"/>
              <a:ext cx="1974191" cy="672352"/>
              <a:chOff x="729970" y="2593156"/>
              <a:chExt cx="1974191" cy="672352"/>
            </a:xfrm>
          </p:grpSpPr>
          <p:sp>
            <p:nvSpPr>
              <p:cNvPr id="30" name="二等辺三角形 29"/>
              <p:cNvSpPr/>
              <p:nvPr/>
            </p:nvSpPr>
            <p:spPr>
              <a:xfrm rot="5400000">
                <a:off x="1519518" y="2641884"/>
                <a:ext cx="672352" cy="574895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1" name="直線矢印コネクタ 30"/>
              <p:cNvCxnSpPr>
                <a:endCxn id="30" idx="3"/>
              </p:cNvCxnSpPr>
              <p:nvPr/>
            </p:nvCxnSpPr>
            <p:spPr>
              <a:xfrm>
                <a:off x="729970" y="2927203"/>
                <a:ext cx="838277" cy="212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コンテンツ プレースホルダー 2"/>
              <p:cNvSpPr txBox="1">
                <a:spLocks/>
              </p:cNvSpPr>
              <p:nvPr/>
            </p:nvSpPr>
            <p:spPr>
              <a:xfrm>
                <a:off x="1568245" y="2772416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×</a:t>
                </a:r>
              </a:p>
            </p:txBody>
          </p:sp>
          <p:cxnSp>
            <p:nvCxnSpPr>
              <p:cNvPr id="34" name="直線矢印コネクタ 33"/>
              <p:cNvCxnSpPr/>
              <p:nvPr/>
            </p:nvCxnSpPr>
            <p:spPr>
              <a:xfrm>
                <a:off x="2128161" y="2943262"/>
                <a:ext cx="576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グループ化 34"/>
            <p:cNvGrpSpPr/>
            <p:nvPr/>
          </p:nvGrpSpPr>
          <p:grpSpPr>
            <a:xfrm>
              <a:off x="741752" y="4814434"/>
              <a:ext cx="2140744" cy="672352"/>
              <a:chOff x="729970" y="2593156"/>
              <a:chExt cx="2140744" cy="672352"/>
            </a:xfrm>
          </p:grpSpPr>
          <p:sp>
            <p:nvSpPr>
              <p:cNvPr id="37" name="二等辺三角形 36"/>
              <p:cNvSpPr/>
              <p:nvPr/>
            </p:nvSpPr>
            <p:spPr>
              <a:xfrm rot="5400000">
                <a:off x="1519518" y="2641884"/>
                <a:ext cx="672352" cy="574895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8" name="直線矢印コネクタ 37"/>
              <p:cNvCxnSpPr>
                <a:endCxn id="37" idx="3"/>
              </p:cNvCxnSpPr>
              <p:nvPr/>
            </p:nvCxnSpPr>
            <p:spPr>
              <a:xfrm>
                <a:off x="729970" y="2927203"/>
                <a:ext cx="838277" cy="212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コンテンツ プレースホルダー 2"/>
              <p:cNvSpPr txBox="1">
                <a:spLocks/>
              </p:cNvSpPr>
              <p:nvPr/>
            </p:nvSpPr>
            <p:spPr>
              <a:xfrm>
                <a:off x="1568245" y="2772416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×</a:t>
                </a:r>
              </a:p>
            </p:txBody>
          </p:sp>
          <p:cxnSp>
            <p:nvCxnSpPr>
              <p:cNvPr id="41" name="直線矢印コネクタ 40"/>
              <p:cNvCxnSpPr/>
              <p:nvPr/>
            </p:nvCxnSpPr>
            <p:spPr>
              <a:xfrm>
                <a:off x="2114714" y="2943262"/>
                <a:ext cx="756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/>
            <p:cNvGrpSpPr/>
            <p:nvPr/>
          </p:nvGrpSpPr>
          <p:grpSpPr>
            <a:xfrm>
              <a:off x="2672962" y="3877359"/>
              <a:ext cx="443953" cy="381355"/>
              <a:chOff x="2659515" y="3877359"/>
              <a:chExt cx="443953" cy="381355"/>
            </a:xfrm>
          </p:grpSpPr>
          <p:sp>
            <p:nvSpPr>
              <p:cNvPr id="14" name="円/楕円 13"/>
              <p:cNvSpPr/>
              <p:nvPr/>
            </p:nvSpPr>
            <p:spPr>
              <a:xfrm>
                <a:off x="2679700" y="3877359"/>
                <a:ext cx="386229" cy="365779"/>
              </a:xfrm>
              <a:prstGeom prst="ellipse">
                <a:avLst/>
              </a:prstGeom>
              <a:solidFill>
                <a:srgbClr val="FF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コンテンツ プレースホルダー 2"/>
              <p:cNvSpPr txBox="1">
                <a:spLocks/>
              </p:cNvSpPr>
              <p:nvPr/>
            </p:nvSpPr>
            <p:spPr>
              <a:xfrm>
                <a:off x="2659515" y="3890806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ja-JP" altLang="en-US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＋</a:t>
                </a:r>
                <a:endParaRPr lang="en-US" altLang="ja-JP" sz="2000" b="1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6" name="直線矢印コネクタ 45"/>
            <p:cNvCxnSpPr/>
            <p:nvPr/>
          </p:nvCxnSpPr>
          <p:spPr>
            <a:xfrm>
              <a:off x="2880125" y="2940649"/>
              <a:ext cx="0" cy="936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V="1">
              <a:off x="2880125" y="4241648"/>
              <a:ext cx="0" cy="936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グループ化 94"/>
            <p:cNvGrpSpPr/>
            <p:nvPr/>
          </p:nvGrpSpPr>
          <p:grpSpPr>
            <a:xfrm>
              <a:off x="3439376" y="3848648"/>
              <a:ext cx="889798" cy="446992"/>
              <a:chOff x="3439376" y="3848648"/>
              <a:chExt cx="889798" cy="446992"/>
            </a:xfrm>
          </p:grpSpPr>
          <p:sp>
            <p:nvSpPr>
              <p:cNvPr id="49" name="正方形/長方形 48"/>
              <p:cNvSpPr/>
              <p:nvPr/>
            </p:nvSpPr>
            <p:spPr>
              <a:xfrm>
                <a:off x="3439376" y="3848648"/>
                <a:ext cx="752629" cy="446992"/>
              </a:xfrm>
              <a:prstGeom prst="rect">
                <a:avLst/>
              </a:prstGeom>
              <a:solidFill>
                <a:srgbClr val="FF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コンテンツ プレースホルダー 2"/>
              <p:cNvSpPr txBox="1">
                <a:spLocks/>
              </p:cNvSpPr>
              <p:nvPr/>
            </p:nvSpPr>
            <p:spPr>
              <a:xfrm>
                <a:off x="3447577" y="3866675"/>
                <a:ext cx="881597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ja-JP" alt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・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</p:txBody>
          </p:sp>
        </p:grpSp>
        <p:sp>
          <p:nvSpPr>
            <p:cNvPr id="53" name="コンテンツ プレースホルダー 2"/>
            <p:cNvSpPr txBox="1">
              <a:spLocks/>
            </p:cNvSpPr>
            <p:nvPr/>
          </p:nvSpPr>
          <p:spPr>
            <a:xfrm>
              <a:off x="709193" y="2545558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4" name="コンテンツ プレースホルダー 2"/>
            <p:cNvSpPr txBox="1">
              <a:spLocks/>
            </p:cNvSpPr>
            <p:nvPr/>
          </p:nvSpPr>
          <p:spPr>
            <a:xfrm>
              <a:off x="700509" y="3636173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5" name="コンテンツ プレースホルダー 2"/>
            <p:cNvSpPr txBox="1">
              <a:spLocks/>
            </p:cNvSpPr>
            <p:nvPr/>
          </p:nvSpPr>
          <p:spPr>
            <a:xfrm>
              <a:off x="729970" y="4736932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6" name="コンテンツ プレースホルダー 2"/>
            <p:cNvSpPr txBox="1">
              <a:spLocks/>
            </p:cNvSpPr>
            <p:nvPr/>
          </p:nvSpPr>
          <p:spPr>
            <a:xfrm>
              <a:off x="1869931" y="2496979"/>
              <a:ext cx="34102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コンテンツ プレースホルダー 2"/>
            <p:cNvSpPr txBox="1">
              <a:spLocks/>
            </p:cNvSpPr>
            <p:nvPr/>
          </p:nvSpPr>
          <p:spPr>
            <a:xfrm>
              <a:off x="1829859" y="3605439"/>
              <a:ext cx="381099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コンテンツ プレースホルダー 2"/>
            <p:cNvSpPr txBox="1">
              <a:spLocks/>
            </p:cNvSpPr>
            <p:nvPr/>
          </p:nvSpPr>
          <p:spPr>
            <a:xfrm>
              <a:off x="1865248" y="4707911"/>
              <a:ext cx="34102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コンテンツ プレースホルダー 2"/>
            <p:cNvSpPr txBox="1">
              <a:spLocks/>
            </p:cNvSpPr>
            <p:nvPr/>
          </p:nvSpPr>
          <p:spPr>
            <a:xfrm>
              <a:off x="1961327" y="2953192"/>
              <a:ext cx="89216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0" name="コンテンツ プレースホルダー 2"/>
            <p:cNvSpPr txBox="1">
              <a:spLocks/>
            </p:cNvSpPr>
            <p:nvPr/>
          </p:nvSpPr>
          <p:spPr>
            <a:xfrm>
              <a:off x="1964125" y="4061234"/>
              <a:ext cx="89216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1" name="コンテンツ プレースホルダー 2"/>
            <p:cNvSpPr txBox="1">
              <a:spLocks/>
            </p:cNvSpPr>
            <p:nvPr/>
          </p:nvSpPr>
          <p:spPr>
            <a:xfrm>
              <a:off x="2020786" y="5156190"/>
              <a:ext cx="89216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62" name="直線矢印コネクタ 61"/>
            <p:cNvCxnSpPr/>
            <p:nvPr/>
          </p:nvCxnSpPr>
          <p:spPr>
            <a:xfrm flipH="1">
              <a:off x="5747982" y="4087227"/>
              <a:ext cx="36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矢印コネクタ 62"/>
            <p:cNvCxnSpPr/>
            <p:nvPr/>
          </p:nvCxnSpPr>
          <p:spPr>
            <a:xfrm flipH="1">
              <a:off x="5114092" y="4082384"/>
              <a:ext cx="36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グループ化 63"/>
            <p:cNvGrpSpPr/>
            <p:nvPr/>
          </p:nvGrpSpPr>
          <p:grpSpPr>
            <a:xfrm>
              <a:off x="5326210" y="3891706"/>
              <a:ext cx="443953" cy="381355"/>
              <a:chOff x="2659515" y="3877359"/>
              <a:chExt cx="443953" cy="381355"/>
            </a:xfrm>
          </p:grpSpPr>
          <p:sp>
            <p:nvSpPr>
              <p:cNvPr id="65" name="円/楕円 64"/>
              <p:cNvSpPr/>
              <p:nvPr/>
            </p:nvSpPr>
            <p:spPr>
              <a:xfrm>
                <a:off x="2679700" y="3877359"/>
                <a:ext cx="386229" cy="365779"/>
              </a:xfrm>
              <a:prstGeom prst="ellipse">
                <a:avLst/>
              </a:prstGeom>
              <a:solidFill>
                <a:srgbClr val="FF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コンテンツ プレースホルダー 2"/>
              <p:cNvSpPr txBox="1">
                <a:spLocks/>
              </p:cNvSpPr>
              <p:nvPr/>
            </p:nvSpPr>
            <p:spPr>
              <a:xfrm>
                <a:off x="2659515" y="3890806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ja-JP" altLang="en-US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＋</a:t>
                </a:r>
                <a:endParaRPr lang="en-US" altLang="ja-JP" sz="2000" b="1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7" name="グループ化 66"/>
            <p:cNvGrpSpPr/>
            <p:nvPr/>
          </p:nvGrpSpPr>
          <p:grpSpPr>
            <a:xfrm>
              <a:off x="5551680" y="2612714"/>
              <a:ext cx="1149489" cy="672352"/>
              <a:chOff x="299369" y="2593156"/>
              <a:chExt cx="1149489" cy="672352"/>
            </a:xfrm>
          </p:grpSpPr>
          <p:sp>
            <p:nvSpPr>
              <p:cNvPr id="68" name="二等辺三角形 67"/>
              <p:cNvSpPr/>
              <p:nvPr/>
            </p:nvSpPr>
            <p:spPr>
              <a:xfrm rot="16200000" flipH="1">
                <a:off x="793380" y="2641884"/>
                <a:ext cx="672352" cy="574895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コンテンツ プレースホルダー 2"/>
              <p:cNvSpPr txBox="1">
                <a:spLocks/>
              </p:cNvSpPr>
              <p:nvPr/>
            </p:nvSpPr>
            <p:spPr>
              <a:xfrm>
                <a:off x="1004905" y="2785785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×</a:t>
                </a:r>
              </a:p>
            </p:txBody>
          </p:sp>
          <p:cxnSp>
            <p:nvCxnSpPr>
              <p:cNvPr id="71" name="直線矢印コネクタ 70"/>
              <p:cNvCxnSpPr/>
              <p:nvPr/>
            </p:nvCxnSpPr>
            <p:spPr>
              <a:xfrm>
                <a:off x="299369" y="2943262"/>
                <a:ext cx="540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71"/>
            <p:cNvGrpSpPr/>
            <p:nvPr/>
          </p:nvGrpSpPr>
          <p:grpSpPr>
            <a:xfrm>
              <a:off x="6094009" y="3741437"/>
              <a:ext cx="618763" cy="672352"/>
              <a:chOff x="1568246" y="2606603"/>
              <a:chExt cx="618763" cy="672352"/>
            </a:xfrm>
          </p:grpSpPr>
          <p:sp>
            <p:nvSpPr>
              <p:cNvPr id="73" name="二等辺三角形 72"/>
              <p:cNvSpPr/>
              <p:nvPr/>
            </p:nvSpPr>
            <p:spPr>
              <a:xfrm rot="16200000" flipH="1">
                <a:off x="1519518" y="2655331"/>
                <a:ext cx="672352" cy="574895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コンテンツ プレースホルダー 2"/>
              <p:cNvSpPr txBox="1">
                <a:spLocks/>
              </p:cNvSpPr>
              <p:nvPr/>
            </p:nvSpPr>
            <p:spPr>
              <a:xfrm>
                <a:off x="1743056" y="2772416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×</a:t>
                </a:r>
              </a:p>
            </p:txBody>
          </p:sp>
        </p:grpSp>
        <p:grpSp>
          <p:nvGrpSpPr>
            <p:cNvPr id="77" name="グループ化 76"/>
            <p:cNvGrpSpPr/>
            <p:nvPr/>
          </p:nvGrpSpPr>
          <p:grpSpPr>
            <a:xfrm>
              <a:off x="5549982" y="4858898"/>
              <a:ext cx="1174080" cy="672352"/>
              <a:chOff x="327132" y="2593156"/>
              <a:chExt cx="1174080" cy="672352"/>
            </a:xfrm>
          </p:grpSpPr>
          <p:sp>
            <p:nvSpPr>
              <p:cNvPr id="78" name="二等辺三角形 77"/>
              <p:cNvSpPr/>
              <p:nvPr/>
            </p:nvSpPr>
            <p:spPr>
              <a:xfrm rot="16200000" flipH="1">
                <a:off x="820274" y="2641884"/>
                <a:ext cx="672352" cy="574895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コンテンツ プレースホルダー 2"/>
              <p:cNvSpPr txBox="1">
                <a:spLocks/>
              </p:cNvSpPr>
              <p:nvPr/>
            </p:nvSpPr>
            <p:spPr>
              <a:xfrm>
                <a:off x="1057259" y="2772416"/>
                <a:ext cx="443953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×</a:t>
                </a:r>
              </a:p>
            </p:txBody>
          </p:sp>
          <p:cxnSp>
            <p:nvCxnSpPr>
              <p:cNvPr id="81" name="直線矢印コネクタ 80"/>
              <p:cNvCxnSpPr/>
              <p:nvPr/>
            </p:nvCxnSpPr>
            <p:spPr>
              <a:xfrm>
                <a:off x="327132" y="2942778"/>
                <a:ext cx="540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直線矢印コネクタ 82"/>
            <p:cNvCxnSpPr/>
            <p:nvPr/>
          </p:nvCxnSpPr>
          <p:spPr>
            <a:xfrm>
              <a:off x="5552886" y="2960364"/>
              <a:ext cx="0" cy="936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矢印コネクタ 83"/>
            <p:cNvCxnSpPr/>
            <p:nvPr/>
          </p:nvCxnSpPr>
          <p:spPr>
            <a:xfrm flipV="1">
              <a:off x="5548186" y="4259469"/>
              <a:ext cx="0" cy="936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コンテンツ プレースホルダー 2"/>
            <p:cNvSpPr txBox="1">
              <a:spLocks/>
            </p:cNvSpPr>
            <p:nvPr/>
          </p:nvSpPr>
          <p:spPr>
            <a:xfrm>
              <a:off x="8109147" y="2632804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86" name="コンテンツ プレースホルダー 2"/>
            <p:cNvSpPr txBox="1">
              <a:spLocks/>
            </p:cNvSpPr>
            <p:nvPr/>
          </p:nvSpPr>
          <p:spPr>
            <a:xfrm>
              <a:off x="8198263" y="3800206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87" name="コンテンツ プレースホルダー 2"/>
            <p:cNvSpPr txBox="1">
              <a:spLocks/>
            </p:cNvSpPr>
            <p:nvPr/>
          </p:nvSpPr>
          <p:spPr>
            <a:xfrm>
              <a:off x="8198262" y="4886926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88" name="コンテンツ プレースホルダー 2"/>
            <p:cNvSpPr txBox="1">
              <a:spLocks/>
            </p:cNvSpPr>
            <p:nvPr/>
          </p:nvSpPr>
          <p:spPr>
            <a:xfrm>
              <a:off x="6114287" y="2496979"/>
              <a:ext cx="34102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コンテンツ プレースホルダー 2"/>
            <p:cNvSpPr txBox="1">
              <a:spLocks/>
            </p:cNvSpPr>
            <p:nvPr/>
          </p:nvSpPr>
          <p:spPr>
            <a:xfrm>
              <a:off x="6142324" y="3613773"/>
              <a:ext cx="381099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コンテンツ プレースホルダー 2"/>
            <p:cNvSpPr txBox="1">
              <a:spLocks/>
            </p:cNvSpPr>
            <p:nvPr/>
          </p:nvSpPr>
          <p:spPr>
            <a:xfrm flipH="1">
              <a:off x="6142324" y="4715680"/>
              <a:ext cx="975235" cy="379697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コンテンツ プレースホルダー 2"/>
            <p:cNvSpPr txBox="1">
              <a:spLocks/>
            </p:cNvSpPr>
            <p:nvPr/>
          </p:nvSpPr>
          <p:spPr>
            <a:xfrm>
              <a:off x="5573750" y="3000590"/>
              <a:ext cx="89216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ay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92" name="コンテンツ プレースホルダー 2"/>
            <p:cNvSpPr txBox="1">
              <a:spLocks/>
            </p:cNvSpPr>
            <p:nvPr/>
          </p:nvSpPr>
          <p:spPr>
            <a:xfrm>
              <a:off x="5654186" y="4121210"/>
              <a:ext cx="89216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by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93" name="コンテンツ プレースホルダー 2"/>
            <p:cNvSpPr txBox="1">
              <a:spLocks/>
            </p:cNvSpPr>
            <p:nvPr/>
          </p:nvSpPr>
          <p:spPr>
            <a:xfrm>
              <a:off x="5563407" y="5188032"/>
              <a:ext cx="892168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cy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grpSp>
          <p:nvGrpSpPr>
            <p:cNvPr id="96" name="グループ化 95"/>
            <p:cNvGrpSpPr/>
            <p:nvPr/>
          </p:nvGrpSpPr>
          <p:grpSpPr>
            <a:xfrm>
              <a:off x="7127713" y="2751688"/>
              <a:ext cx="889798" cy="446992"/>
              <a:chOff x="3439376" y="3848648"/>
              <a:chExt cx="889798" cy="446992"/>
            </a:xfrm>
          </p:grpSpPr>
          <p:sp>
            <p:nvSpPr>
              <p:cNvPr id="97" name="正方形/長方形 96"/>
              <p:cNvSpPr/>
              <p:nvPr/>
            </p:nvSpPr>
            <p:spPr>
              <a:xfrm>
                <a:off x="3439376" y="3848648"/>
                <a:ext cx="752629" cy="446992"/>
              </a:xfrm>
              <a:prstGeom prst="rect">
                <a:avLst/>
              </a:prstGeom>
              <a:solidFill>
                <a:srgbClr val="FF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コンテンツ プレースホルダー 2"/>
              <p:cNvSpPr txBox="1">
                <a:spLocks/>
              </p:cNvSpPr>
              <p:nvPr/>
            </p:nvSpPr>
            <p:spPr>
              <a:xfrm>
                <a:off x="3447577" y="3866675"/>
                <a:ext cx="881597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ja-JP" alt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・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</p:txBody>
          </p:sp>
        </p:grpSp>
        <p:grpSp>
          <p:nvGrpSpPr>
            <p:cNvPr id="99" name="グループ化 98"/>
            <p:cNvGrpSpPr/>
            <p:nvPr/>
          </p:nvGrpSpPr>
          <p:grpSpPr>
            <a:xfrm>
              <a:off x="7119545" y="3887089"/>
              <a:ext cx="889798" cy="446992"/>
              <a:chOff x="3439376" y="3848648"/>
              <a:chExt cx="889798" cy="446992"/>
            </a:xfrm>
          </p:grpSpPr>
          <p:sp>
            <p:nvSpPr>
              <p:cNvPr id="100" name="正方形/長方形 99"/>
              <p:cNvSpPr/>
              <p:nvPr/>
            </p:nvSpPr>
            <p:spPr>
              <a:xfrm>
                <a:off x="3439376" y="3848648"/>
                <a:ext cx="752629" cy="446992"/>
              </a:xfrm>
              <a:prstGeom prst="rect">
                <a:avLst/>
              </a:prstGeom>
              <a:solidFill>
                <a:srgbClr val="FF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コンテンツ プレースホルダー 2"/>
              <p:cNvSpPr txBox="1">
                <a:spLocks/>
              </p:cNvSpPr>
              <p:nvPr/>
            </p:nvSpPr>
            <p:spPr>
              <a:xfrm>
                <a:off x="3447577" y="3866675"/>
                <a:ext cx="881597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ja-JP" alt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・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</p:txBody>
          </p:sp>
        </p:grpSp>
        <p:grpSp>
          <p:nvGrpSpPr>
            <p:cNvPr id="102" name="グループ化 101"/>
            <p:cNvGrpSpPr/>
            <p:nvPr/>
          </p:nvGrpSpPr>
          <p:grpSpPr>
            <a:xfrm>
              <a:off x="7130548" y="4958819"/>
              <a:ext cx="889798" cy="446992"/>
              <a:chOff x="3439376" y="3848648"/>
              <a:chExt cx="889798" cy="446992"/>
            </a:xfrm>
          </p:grpSpPr>
          <p:sp>
            <p:nvSpPr>
              <p:cNvPr id="103" name="正方形/長方形 102"/>
              <p:cNvSpPr/>
              <p:nvPr/>
            </p:nvSpPr>
            <p:spPr>
              <a:xfrm>
                <a:off x="3439376" y="3848648"/>
                <a:ext cx="752629" cy="446992"/>
              </a:xfrm>
              <a:prstGeom prst="rect">
                <a:avLst/>
              </a:prstGeom>
              <a:solidFill>
                <a:srgbClr val="FF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コンテンツ プレースホルダー 2"/>
              <p:cNvSpPr txBox="1">
                <a:spLocks/>
              </p:cNvSpPr>
              <p:nvPr/>
            </p:nvSpPr>
            <p:spPr>
              <a:xfrm>
                <a:off x="3447577" y="3866675"/>
                <a:ext cx="881597" cy="367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1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ja-JP" alt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・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</p:txBody>
          </p:sp>
        </p:grpSp>
        <p:cxnSp>
          <p:nvCxnSpPr>
            <p:cNvPr id="108" name="直線矢印コネクタ 107"/>
            <p:cNvCxnSpPr/>
            <p:nvPr/>
          </p:nvCxnSpPr>
          <p:spPr>
            <a:xfrm flipH="1">
              <a:off x="7880342" y="2968978"/>
              <a:ext cx="468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矢印コネクタ 108"/>
            <p:cNvCxnSpPr/>
            <p:nvPr/>
          </p:nvCxnSpPr>
          <p:spPr>
            <a:xfrm flipH="1">
              <a:off x="7868946" y="4102334"/>
              <a:ext cx="468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/>
            <p:nvPr/>
          </p:nvCxnSpPr>
          <p:spPr>
            <a:xfrm flipH="1">
              <a:off x="7877114" y="5197911"/>
              <a:ext cx="468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コンテンツ プレースホルダー 2"/>
            <p:cNvSpPr txBox="1">
              <a:spLocks/>
            </p:cNvSpPr>
            <p:nvPr/>
          </p:nvSpPr>
          <p:spPr>
            <a:xfrm>
              <a:off x="6636362" y="2354792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12" name="コンテンツ プレースホルダー 2"/>
            <p:cNvSpPr txBox="1">
              <a:spLocks/>
            </p:cNvSpPr>
            <p:nvPr/>
          </p:nvSpPr>
          <p:spPr>
            <a:xfrm>
              <a:off x="6679802" y="3501928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13" name="コンテンツ プレースホルダー 2"/>
            <p:cNvSpPr txBox="1">
              <a:spLocks/>
            </p:cNvSpPr>
            <p:nvPr/>
          </p:nvSpPr>
          <p:spPr>
            <a:xfrm>
              <a:off x="6644082" y="4608938"/>
              <a:ext cx="789091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0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115" name="コンテンツ プレースホルダー 2"/>
          <p:cNvSpPr txBox="1">
            <a:spLocks/>
          </p:cNvSpPr>
          <p:nvPr/>
        </p:nvSpPr>
        <p:spPr>
          <a:xfrm>
            <a:off x="2969458" y="2661097"/>
            <a:ext cx="2502117" cy="944341"/>
          </a:xfrm>
          <a:prstGeom prst="wedgeRoundRectCallout">
            <a:avLst>
              <a:gd name="adj1" fmla="val 18731"/>
              <a:gd name="adj2" fmla="val 79588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左右どちらからの演算も同じ結果になる。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は正弦波でもよい。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2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1702" y="1728667"/>
            <a:ext cx="3511769" cy="50620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インパルス信号の定義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022365"/>
              </p:ext>
            </p:extLst>
          </p:nvPr>
        </p:nvGraphicFramePr>
        <p:xfrm>
          <a:off x="4930350" y="1374899"/>
          <a:ext cx="23002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数式" r:id="rId3" imgW="1079280" imgH="431640" progId="Equation.3">
                  <p:embed/>
                </p:oleObj>
              </mc:Choice>
              <mc:Fallback>
                <p:oleObj name="数式" r:id="rId3" imgW="1079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350" y="1374899"/>
                        <a:ext cx="2300288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001702" y="2703598"/>
            <a:ext cx="3511769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を任意の整数とすると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061175" y="0"/>
            <a:ext cx="7704667" cy="1533057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3200" smtClean="0"/>
              <a:t>（２）インパルス応答と畳み込み演算</a:t>
            </a:r>
            <a:r>
              <a:rPr kumimoji="1" lang="en-US" altLang="ja-JP" sz="3200" smtClean="0"/>
              <a:t/>
            </a:r>
            <a:br>
              <a:rPr kumimoji="1" lang="en-US" altLang="ja-JP" sz="3200" smtClean="0"/>
            </a:br>
            <a:r>
              <a:rPr lang="ja-JP" altLang="en-US" sz="3200" smtClean="0"/>
              <a:t>インパルス信号</a:t>
            </a:r>
            <a:endParaRPr kumimoji="1" lang="ja-JP" altLang="en-US" sz="3200"/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749997"/>
              </p:ext>
            </p:extLst>
          </p:nvPr>
        </p:nvGraphicFramePr>
        <p:xfrm>
          <a:off x="4913508" y="2373143"/>
          <a:ext cx="276066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数式" r:id="rId5" imgW="1295280" imgH="431640" progId="Equation.3">
                  <p:embed/>
                </p:oleObj>
              </mc:Choice>
              <mc:Fallback>
                <p:oleObj name="数式" r:id="rId5" imgW="1295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508" y="2373143"/>
                        <a:ext cx="2760662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726141" y="3721348"/>
            <a:ext cx="774550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1001701" y="4085454"/>
            <a:ext cx="3511769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任意の離散時間信号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886799"/>
              </p:ext>
            </p:extLst>
          </p:nvPr>
        </p:nvGraphicFramePr>
        <p:xfrm>
          <a:off x="1552294" y="4545422"/>
          <a:ext cx="652303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数式" r:id="rId7" imgW="3060360" imgH="634680" progId="Equation.3">
                  <p:embed/>
                </p:oleObj>
              </mc:Choice>
              <mc:Fallback>
                <p:oleObj name="数式" r:id="rId7" imgW="30603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294" y="4545422"/>
                        <a:ext cx="6523038" cy="1428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39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89050" y="1499994"/>
            <a:ext cx="6676569" cy="137418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それぞれの時刻の信号値を定数として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インパルス信号を乗じたものを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信号とみなすことができる。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260279" y="203866"/>
            <a:ext cx="7704667" cy="1533057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インパルス信号を用いた信号表現</a:t>
            </a:r>
            <a:endParaRPr kumimoji="1" lang="ja-JP" altLang="en-US" sz="3200"/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846459"/>
              </p:ext>
            </p:extLst>
          </p:nvPr>
        </p:nvGraphicFramePr>
        <p:xfrm>
          <a:off x="1337375" y="66441"/>
          <a:ext cx="65230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数式" r:id="rId3" imgW="3060360" imgH="190440" progId="Equation.3">
                  <p:embed/>
                </p:oleObj>
              </mc:Choice>
              <mc:Fallback>
                <p:oleObj name="数式" r:id="rId3" imgW="30603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7375" y="66441"/>
                        <a:ext cx="6523037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6" name="グループ化 115"/>
          <p:cNvGrpSpPr/>
          <p:nvPr/>
        </p:nvGrpSpPr>
        <p:grpSpPr>
          <a:xfrm>
            <a:off x="1855189" y="3388569"/>
            <a:ext cx="5273212" cy="2915881"/>
            <a:chOff x="1530580" y="3436060"/>
            <a:chExt cx="5273212" cy="2915881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2958353" y="3737029"/>
              <a:ext cx="3240000" cy="889488"/>
              <a:chOff x="2326341" y="3881435"/>
              <a:chExt cx="3240000" cy="889488"/>
            </a:xfrm>
          </p:grpSpPr>
          <p:cxnSp>
            <p:nvCxnSpPr>
              <p:cNvPr id="4" name="直線矢印コネクタ 3"/>
              <p:cNvCxnSpPr/>
              <p:nvPr/>
            </p:nvCxnSpPr>
            <p:spPr>
              <a:xfrm>
                <a:off x="2326341" y="4329953"/>
                <a:ext cx="32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グループ化 10"/>
              <p:cNvGrpSpPr/>
              <p:nvPr/>
            </p:nvGrpSpPr>
            <p:grpSpPr>
              <a:xfrm>
                <a:off x="2826545" y="3881435"/>
                <a:ext cx="108000" cy="444744"/>
                <a:chOff x="2826545" y="3855244"/>
                <a:chExt cx="108000" cy="444744"/>
              </a:xfrm>
            </p:grpSpPr>
            <p:cxnSp>
              <p:nvCxnSpPr>
                <p:cNvPr id="8" name="直線コネクタ 7"/>
                <p:cNvCxnSpPr>
                  <a:stCxn id="9" idx="4"/>
                </p:cNvCxnSpPr>
                <p:nvPr/>
              </p:nvCxnSpPr>
              <p:spPr>
                <a:xfrm>
                  <a:off x="2880545" y="3963244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円/楕円 8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" name="グループ化 17"/>
              <p:cNvGrpSpPr/>
              <p:nvPr/>
            </p:nvGrpSpPr>
            <p:grpSpPr>
              <a:xfrm>
                <a:off x="3825573" y="4012600"/>
                <a:ext cx="108000" cy="337447"/>
                <a:chOff x="2826545" y="3855244"/>
                <a:chExt cx="108000" cy="337447"/>
              </a:xfrm>
            </p:grpSpPr>
            <p:cxnSp>
              <p:nvCxnSpPr>
                <p:cNvPr id="21" name="直線コネクタ 20"/>
                <p:cNvCxnSpPr/>
                <p:nvPr/>
              </p:nvCxnSpPr>
              <p:spPr>
                <a:xfrm>
                  <a:off x="2880545" y="3976691"/>
                  <a:ext cx="0" cy="216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円/楕円 21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" name="グループ化 22"/>
              <p:cNvGrpSpPr/>
              <p:nvPr/>
            </p:nvGrpSpPr>
            <p:grpSpPr>
              <a:xfrm flipV="1">
                <a:off x="4377962" y="4326179"/>
                <a:ext cx="108000" cy="444744"/>
                <a:chOff x="2826545" y="3855244"/>
                <a:chExt cx="108000" cy="444744"/>
              </a:xfrm>
            </p:grpSpPr>
            <p:cxnSp>
              <p:nvCxnSpPr>
                <p:cNvPr id="24" name="直線コネクタ 23"/>
                <p:cNvCxnSpPr>
                  <a:stCxn id="25" idx="4"/>
                </p:cNvCxnSpPr>
                <p:nvPr/>
              </p:nvCxnSpPr>
              <p:spPr>
                <a:xfrm>
                  <a:off x="2880545" y="3963244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円/楕円 24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" name="グループ化 25"/>
              <p:cNvGrpSpPr/>
              <p:nvPr/>
            </p:nvGrpSpPr>
            <p:grpSpPr>
              <a:xfrm flipV="1">
                <a:off x="3353060" y="4333488"/>
                <a:ext cx="108000" cy="310553"/>
                <a:chOff x="2826545" y="3855244"/>
                <a:chExt cx="108000" cy="310553"/>
              </a:xfrm>
            </p:grpSpPr>
            <p:cxnSp>
              <p:nvCxnSpPr>
                <p:cNvPr id="27" name="直線コネクタ 26"/>
                <p:cNvCxnSpPr/>
                <p:nvPr/>
              </p:nvCxnSpPr>
              <p:spPr>
                <a:xfrm>
                  <a:off x="2880545" y="3949797"/>
                  <a:ext cx="0" cy="216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円/楕円 27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" name="グループ化 28"/>
              <p:cNvGrpSpPr/>
              <p:nvPr/>
            </p:nvGrpSpPr>
            <p:grpSpPr>
              <a:xfrm>
                <a:off x="4876350" y="3898378"/>
                <a:ext cx="108000" cy="444744"/>
                <a:chOff x="2826545" y="3855244"/>
                <a:chExt cx="108000" cy="444744"/>
              </a:xfrm>
            </p:grpSpPr>
            <p:cxnSp>
              <p:nvCxnSpPr>
                <p:cNvPr id="30" name="直線コネクタ 29"/>
                <p:cNvCxnSpPr>
                  <a:stCxn id="31" idx="4"/>
                </p:cNvCxnSpPr>
                <p:nvPr/>
              </p:nvCxnSpPr>
              <p:spPr>
                <a:xfrm>
                  <a:off x="2880545" y="3963244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円/楕円 30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33" name="直線矢印コネクタ 32"/>
            <p:cNvCxnSpPr/>
            <p:nvPr/>
          </p:nvCxnSpPr>
          <p:spPr>
            <a:xfrm>
              <a:off x="2958353" y="6073054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グループ化 34"/>
            <p:cNvGrpSpPr/>
            <p:nvPr/>
          </p:nvGrpSpPr>
          <p:grpSpPr>
            <a:xfrm>
              <a:off x="3445728" y="5746285"/>
              <a:ext cx="108000" cy="330304"/>
              <a:chOff x="2826545" y="3862387"/>
              <a:chExt cx="108000" cy="330304"/>
            </a:xfrm>
          </p:grpSpPr>
          <p:cxnSp>
            <p:nvCxnSpPr>
              <p:cNvPr id="45" name="直線コネクタ 44"/>
              <p:cNvCxnSpPr/>
              <p:nvPr/>
            </p:nvCxnSpPr>
            <p:spPr>
              <a:xfrm>
                <a:off x="2880545" y="3976691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円/楕円 45"/>
              <p:cNvSpPr/>
              <p:nvPr/>
            </p:nvSpPr>
            <p:spPr>
              <a:xfrm>
                <a:off x="2826545" y="3862387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>
              <a:off x="3974644" y="5750768"/>
              <a:ext cx="108000" cy="330304"/>
              <a:chOff x="2826545" y="3862387"/>
              <a:chExt cx="108000" cy="330304"/>
            </a:xfrm>
          </p:grpSpPr>
          <p:cxnSp>
            <p:nvCxnSpPr>
              <p:cNvPr id="52" name="直線コネクタ 51"/>
              <p:cNvCxnSpPr/>
              <p:nvPr/>
            </p:nvCxnSpPr>
            <p:spPr>
              <a:xfrm>
                <a:off x="2880545" y="3976691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円/楕円 52"/>
              <p:cNvSpPr/>
              <p:nvPr/>
            </p:nvSpPr>
            <p:spPr>
              <a:xfrm>
                <a:off x="2826545" y="3862387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5" name="グループ化 54"/>
            <p:cNvGrpSpPr/>
            <p:nvPr/>
          </p:nvGrpSpPr>
          <p:grpSpPr>
            <a:xfrm>
              <a:off x="4449772" y="5755251"/>
              <a:ext cx="108000" cy="330304"/>
              <a:chOff x="2826545" y="3862387"/>
              <a:chExt cx="108000" cy="330304"/>
            </a:xfrm>
          </p:grpSpPr>
          <p:cxnSp>
            <p:nvCxnSpPr>
              <p:cNvPr id="56" name="直線コネクタ 55"/>
              <p:cNvCxnSpPr/>
              <p:nvPr/>
            </p:nvCxnSpPr>
            <p:spPr>
              <a:xfrm>
                <a:off x="2880545" y="3976691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円/楕円 56"/>
              <p:cNvSpPr/>
              <p:nvPr/>
            </p:nvSpPr>
            <p:spPr>
              <a:xfrm>
                <a:off x="2826545" y="3862387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58"/>
            <p:cNvGrpSpPr/>
            <p:nvPr/>
          </p:nvGrpSpPr>
          <p:grpSpPr>
            <a:xfrm>
              <a:off x="5021685" y="5758465"/>
              <a:ext cx="108000" cy="330304"/>
              <a:chOff x="2826545" y="3862387"/>
              <a:chExt cx="108000" cy="330304"/>
            </a:xfrm>
          </p:grpSpPr>
          <p:cxnSp>
            <p:nvCxnSpPr>
              <p:cNvPr id="60" name="直線コネクタ 59"/>
              <p:cNvCxnSpPr/>
              <p:nvPr/>
            </p:nvCxnSpPr>
            <p:spPr>
              <a:xfrm>
                <a:off x="2880545" y="3976691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円/楕円 60"/>
              <p:cNvSpPr/>
              <p:nvPr/>
            </p:nvSpPr>
            <p:spPr>
              <a:xfrm>
                <a:off x="2826545" y="3862387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5493390" y="5749879"/>
              <a:ext cx="108000" cy="327923"/>
              <a:chOff x="2824164" y="3864768"/>
              <a:chExt cx="108000" cy="327923"/>
            </a:xfrm>
          </p:grpSpPr>
          <p:cxnSp>
            <p:nvCxnSpPr>
              <p:cNvPr id="64" name="直線コネクタ 63"/>
              <p:cNvCxnSpPr/>
              <p:nvPr/>
            </p:nvCxnSpPr>
            <p:spPr>
              <a:xfrm>
                <a:off x="2880545" y="3976691"/>
                <a:ext cx="0" cy="216000"/>
              </a:xfrm>
              <a:prstGeom prst="line">
                <a:avLst/>
              </a:prstGeom>
              <a:ln w="28575" cap="flat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円/楕円 64"/>
              <p:cNvSpPr/>
              <p:nvPr/>
            </p:nvSpPr>
            <p:spPr>
              <a:xfrm>
                <a:off x="2824164" y="3864768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3" name="グループ化 72"/>
            <p:cNvGrpSpPr/>
            <p:nvPr/>
          </p:nvGrpSpPr>
          <p:grpSpPr>
            <a:xfrm>
              <a:off x="3386290" y="4720696"/>
              <a:ext cx="500280" cy="963172"/>
              <a:chOff x="3386290" y="4720696"/>
              <a:chExt cx="500280" cy="963172"/>
            </a:xfrm>
          </p:grpSpPr>
          <p:sp>
            <p:nvSpPr>
              <p:cNvPr id="66" name="二等辺三角形 65"/>
              <p:cNvSpPr/>
              <p:nvPr/>
            </p:nvSpPr>
            <p:spPr>
              <a:xfrm rot="5400000">
                <a:off x="3389085" y="5105088"/>
                <a:ext cx="283857" cy="259529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3681782" y="5156330"/>
                <a:ext cx="204788" cy="2051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smtClean="0"/>
                  <a:t>＋</a:t>
                </a:r>
                <a:endParaRPr kumimoji="1" lang="ja-JP" altLang="en-US" sz="1600"/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3386290" y="5169154"/>
                <a:ext cx="297656" cy="179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kumimoji="1" lang="en-US" altLang="ja-JP" sz="1400" smtClean="0"/>
                  <a:t>×</a:t>
                </a:r>
                <a:endParaRPr kumimoji="1" lang="ja-JP" altLang="en-US" sz="1400"/>
              </a:p>
            </p:txBody>
          </p:sp>
          <p:cxnSp>
            <p:nvCxnSpPr>
              <p:cNvPr id="70" name="直線矢印コネクタ 69"/>
              <p:cNvCxnSpPr/>
              <p:nvPr/>
            </p:nvCxnSpPr>
            <p:spPr>
              <a:xfrm>
                <a:off x="3498898" y="4720696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矢印コネクタ 70"/>
              <p:cNvCxnSpPr/>
              <p:nvPr/>
            </p:nvCxnSpPr>
            <p:spPr>
              <a:xfrm flipV="1">
                <a:off x="3498898" y="5376781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/>
            <p:cNvGrpSpPr/>
            <p:nvPr/>
          </p:nvGrpSpPr>
          <p:grpSpPr>
            <a:xfrm>
              <a:off x="3913271" y="4724087"/>
              <a:ext cx="500280" cy="963172"/>
              <a:chOff x="3386290" y="4720696"/>
              <a:chExt cx="500280" cy="963172"/>
            </a:xfrm>
          </p:grpSpPr>
          <p:sp>
            <p:nvSpPr>
              <p:cNvPr id="75" name="二等辺三角形 74"/>
              <p:cNvSpPr/>
              <p:nvPr/>
            </p:nvSpPr>
            <p:spPr>
              <a:xfrm rot="5400000">
                <a:off x="3389085" y="5105088"/>
                <a:ext cx="283857" cy="259529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テキスト ボックス 75"/>
              <p:cNvSpPr txBox="1"/>
              <p:nvPr/>
            </p:nvSpPr>
            <p:spPr>
              <a:xfrm>
                <a:off x="3681782" y="5156330"/>
                <a:ext cx="204788" cy="2051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smtClean="0"/>
                  <a:t>＋</a:t>
                </a:r>
                <a:endParaRPr kumimoji="1" lang="ja-JP" altLang="en-US" sz="1600"/>
              </a:p>
            </p:txBody>
          </p:sp>
          <p:sp>
            <p:nvSpPr>
              <p:cNvPr id="77" name="テキスト ボックス 76"/>
              <p:cNvSpPr txBox="1"/>
              <p:nvPr/>
            </p:nvSpPr>
            <p:spPr>
              <a:xfrm>
                <a:off x="3386290" y="5169154"/>
                <a:ext cx="297656" cy="179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kumimoji="1" lang="en-US" altLang="ja-JP" sz="1400" smtClean="0"/>
                  <a:t>×</a:t>
                </a:r>
                <a:endParaRPr kumimoji="1" lang="ja-JP" altLang="en-US" sz="1400"/>
              </a:p>
            </p:txBody>
          </p:sp>
          <p:cxnSp>
            <p:nvCxnSpPr>
              <p:cNvPr id="78" name="直線矢印コネクタ 77"/>
              <p:cNvCxnSpPr/>
              <p:nvPr/>
            </p:nvCxnSpPr>
            <p:spPr>
              <a:xfrm>
                <a:off x="3498898" y="4720696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矢印コネクタ 78"/>
              <p:cNvCxnSpPr/>
              <p:nvPr/>
            </p:nvCxnSpPr>
            <p:spPr>
              <a:xfrm flipV="1">
                <a:off x="3498898" y="5376781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グループ化 79"/>
            <p:cNvGrpSpPr/>
            <p:nvPr/>
          </p:nvGrpSpPr>
          <p:grpSpPr>
            <a:xfrm>
              <a:off x="4390118" y="4730527"/>
              <a:ext cx="500280" cy="963172"/>
              <a:chOff x="3386290" y="4720696"/>
              <a:chExt cx="500280" cy="963172"/>
            </a:xfrm>
          </p:grpSpPr>
          <p:sp>
            <p:nvSpPr>
              <p:cNvPr id="81" name="二等辺三角形 80"/>
              <p:cNvSpPr/>
              <p:nvPr/>
            </p:nvSpPr>
            <p:spPr>
              <a:xfrm rot="5400000">
                <a:off x="3389085" y="5105088"/>
                <a:ext cx="283857" cy="259529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テキスト ボックス 81"/>
              <p:cNvSpPr txBox="1"/>
              <p:nvPr/>
            </p:nvSpPr>
            <p:spPr>
              <a:xfrm>
                <a:off x="3681782" y="5156330"/>
                <a:ext cx="204788" cy="2051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smtClean="0"/>
                  <a:t>＋</a:t>
                </a:r>
                <a:endParaRPr kumimoji="1" lang="ja-JP" altLang="en-US" sz="1600"/>
              </a:p>
            </p:txBody>
          </p:sp>
          <p:sp>
            <p:nvSpPr>
              <p:cNvPr id="83" name="テキスト ボックス 82"/>
              <p:cNvSpPr txBox="1"/>
              <p:nvPr/>
            </p:nvSpPr>
            <p:spPr>
              <a:xfrm>
                <a:off x="3386290" y="5169154"/>
                <a:ext cx="297656" cy="179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kumimoji="1" lang="en-US" altLang="ja-JP" sz="1400" smtClean="0"/>
                  <a:t>×</a:t>
                </a:r>
                <a:endParaRPr kumimoji="1" lang="ja-JP" altLang="en-US" sz="1400"/>
              </a:p>
            </p:txBody>
          </p:sp>
          <p:cxnSp>
            <p:nvCxnSpPr>
              <p:cNvPr id="84" name="直線矢印コネクタ 83"/>
              <p:cNvCxnSpPr/>
              <p:nvPr/>
            </p:nvCxnSpPr>
            <p:spPr>
              <a:xfrm>
                <a:off x="3498898" y="4720696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矢印コネクタ 84"/>
              <p:cNvCxnSpPr/>
              <p:nvPr/>
            </p:nvCxnSpPr>
            <p:spPr>
              <a:xfrm flipV="1">
                <a:off x="3498898" y="5376781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グループ化 85"/>
            <p:cNvGrpSpPr/>
            <p:nvPr/>
          </p:nvGrpSpPr>
          <p:grpSpPr>
            <a:xfrm>
              <a:off x="4961834" y="4730527"/>
              <a:ext cx="500280" cy="963172"/>
              <a:chOff x="3386290" y="4720696"/>
              <a:chExt cx="500280" cy="963172"/>
            </a:xfrm>
          </p:grpSpPr>
          <p:sp>
            <p:nvSpPr>
              <p:cNvPr id="87" name="二等辺三角形 86"/>
              <p:cNvSpPr/>
              <p:nvPr/>
            </p:nvSpPr>
            <p:spPr>
              <a:xfrm rot="5400000">
                <a:off x="3389085" y="5105088"/>
                <a:ext cx="283857" cy="259529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テキスト ボックス 87"/>
              <p:cNvSpPr txBox="1"/>
              <p:nvPr/>
            </p:nvSpPr>
            <p:spPr>
              <a:xfrm>
                <a:off x="3681782" y="5156330"/>
                <a:ext cx="204788" cy="2051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smtClean="0"/>
                  <a:t>＋</a:t>
                </a:r>
                <a:endParaRPr kumimoji="1" lang="ja-JP" altLang="en-US" sz="1600"/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3386290" y="5169154"/>
                <a:ext cx="297656" cy="179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kumimoji="1" lang="en-US" altLang="ja-JP" sz="1400" smtClean="0"/>
                  <a:t>×</a:t>
                </a:r>
                <a:endParaRPr kumimoji="1" lang="ja-JP" altLang="en-US" sz="1400"/>
              </a:p>
            </p:txBody>
          </p:sp>
          <p:cxnSp>
            <p:nvCxnSpPr>
              <p:cNvPr id="90" name="直線矢印コネクタ 89"/>
              <p:cNvCxnSpPr/>
              <p:nvPr/>
            </p:nvCxnSpPr>
            <p:spPr>
              <a:xfrm>
                <a:off x="3498898" y="4720696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矢印コネクタ 90"/>
              <p:cNvCxnSpPr/>
              <p:nvPr/>
            </p:nvCxnSpPr>
            <p:spPr>
              <a:xfrm flipV="1">
                <a:off x="3498898" y="5376781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グループ化 91"/>
            <p:cNvGrpSpPr/>
            <p:nvPr/>
          </p:nvGrpSpPr>
          <p:grpSpPr>
            <a:xfrm>
              <a:off x="5438916" y="4727207"/>
              <a:ext cx="297656" cy="963172"/>
              <a:chOff x="3386290" y="4720696"/>
              <a:chExt cx="297656" cy="963172"/>
            </a:xfrm>
          </p:grpSpPr>
          <p:sp>
            <p:nvSpPr>
              <p:cNvPr id="93" name="二等辺三角形 92"/>
              <p:cNvSpPr/>
              <p:nvPr/>
            </p:nvSpPr>
            <p:spPr>
              <a:xfrm rot="5400000">
                <a:off x="3389085" y="5105088"/>
                <a:ext cx="283857" cy="259529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テキスト ボックス 94"/>
              <p:cNvSpPr txBox="1"/>
              <p:nvPr/>
            </p:nvSpPr>
            <p:spPr>
              <a:xfrm>
                <a:off x="3386290" y="5169154"/>
                <a:ext cx="297656" cy="179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kumimoji="1" lang="en-US" altLang="ja-JP" sz="1400" smtClean="0"/>
                  <a:t>×</a:t>
                </a:r>
                <a:endParaRPr kumimoji="1" lang="ja-JP" altLang="en-US" sz="1400"/>
              </a:p>
            </p:txBody>
          </p:sp>
          <p:cxnSp>
            <p:nvCxnSpPr>
              <p:cNvPr id="96" name="直線矢印コネクタ 95"/>
              <p:cNvCxnSpPr/>
              <p:nvPr/>
            </p:nvCxnSpPr>
            <p:spPr>
              <a:xfrm>
                <a:off x="3498898" y="4720696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矢印コネクタ 96"/>
              <p:cNvCxnSpPr/>
              <p:nvPr/>
            </p:nvCxnSpPr>
            <p:spPr>
              <a:xfrm flipV="1">
                <a:off x="3498898" y="5376781"/>
                <a:ext cx="0" cy="307087"/>
              </a:xfrm>
              <a:prstGeom prst="straightConnector1">
                <a:avLst/>
              </a:prstGeom>
              <a:ln w="38100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直線矢印コネクタ 97"/>
            <p:cNvCxnSpPr/>
            <p:nvPr/>
          </p:nvCxnSpPr>
          <p:spPr>
            <a:xfrm>
              <a:off x="5713404" y="5227916"/>
              <a:ext cx="36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テキスト ボックス 98"/>
            <p:cNvSpPr txBox="1"/>
            <p:nvPr/>
          </p:nvSpPr>
          <p:spPr>
            <a:xfrm>
              <a:off x="2400734" y="4080862"/>
              <a:ext cx="713704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(</a:t>
              </a:r>
              <a:r>
                <a:rPr kumimoji="1" lang="ja-JP" altLang="en-US" sz="1400" smtClean="0"/>
                <a:t>信号）</a:t>
              </a:r>
              <a:endParaRPr kumimoji="1" lang="ja-JP" altLang="en-US" sz="1400"/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1530580" y="5991304"/>
              <a:ext cx="1548021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(</a:t>
              </a:r>
              <a:r>
                <a:rPr kumimoji="1" lang="ja-JP" altLang="en-US" sz="1400" smtClean="0"/>
                <a:t>インパルス信号）</a:t>
              </a:r>
              <a:endParaRPr kumimoji="1" lang="ja-JP" altLang="en-US" sz="1400"/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3139212" y="6086972"/>
              <a:ext cx="691911" cy="2344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1"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+2)</a:t>
              </a:r>
              <a:endParaRPr kumimoji="1"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823957" y="3445057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(-1)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4329778" y="3449720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(0)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4821490" y="3454667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5359720" y="3460909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3676919" y="6091089"/>
              <a:ext cx="691911" cy="2344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1"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+1)</a:t>
              </a:r>
              <a:endParaRPr kumimoji="1"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3276577" y="3436060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(-2)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4163328" y="6095161"/>
              <a:ext cx="691911" cy="2344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1"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1"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4716749" y="6095461"/>
              <a:ext cx="691911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1"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n-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</a:t>
              </a:r>
              <a:endParaRPr kumimoji="1"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5207797" y="6087204"/>
              <a:ext cx="691911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1" lang="en-US" altLang="ja-JP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1"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-2)</a:t>
              </a:r>
              <a:endParaRPr kumimoji="1"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6247233" y="4070476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6156514" y="5107523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6265562" y="5914665"/>
              <a:ext cx="538230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06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37375" y="5341017"/>
            <a:ext cx="6828244" cy="469575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89050" y="1499995"/>
            <a:ext cx="6676569" cy="56663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システムに入力したときの出力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260279" y="203866"/>
            <a:ext cx="7704667" cy="1533057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インパルス応答</a:t>
            </a:r>
            <a:endParaRPr kumimoji="1" lang="ja-JP" altLang="en-US" sz="3200"/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861221"/>
              </p:ext>
            </p:extLst>
          </p:nvPr>
        </p:nvGraphicFramePr>
        <p:xfrm>
          <a:off x="1337375" y="66441"/>
          <a:ext cx="65230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数式" r:id="rId3" imgW="3060360" imgH="190440" progId="Equation.3">
                  <p:embed/>
                </p:oleObj>
              </mc:Choice>
              <mc:Fallback>
                <p:oleObj name="数式" r:id="rId3" imgW="30603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7375" y="66441"/>
                        <a:ext cx="6523037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オブジェクト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420724"/>
              </p:ext>
            </p:extLst>
          </p:nvPr>
        </p:nvGraphicFramePr>
        <p:xfrm>
          <a:off x="1489050" y="2217925"/>
          <a:ext cx="6983412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数式" r:id="rId5" imgW="3276360" imgH="1320480" progId="Equation.3">
                  <p:embed/>
                </p:oleObj>
              </mc:Choice>
              <mc:Fallback>
                <p:oleObj name="数式" r:id="rId5" imgW="3276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50" y="2217925"/>
                        <a:ext cx="6983412" cy="297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オブジェクト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287018"/>
              </p:ext>
            </p:extLst>
          </p:nvPr>
        </p:nvGraphicFramePr>
        <p:xfrm>
          <a:off x="1598784" y="5381967"/>
          <a:ext cx="18145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数式" r:id="rId7" imgW="850680" imgH="190440" progId="Equation.3">
                  <p:embed/>
                </p:oleObj>
              </mc:Choice>
              <mc:Fallback>
                <p:oleObj name="数式" r:id="rId7" imgW="8506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784" y="5381967"/>
                        <a:ext cx="1814513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コンテンツ プレースホルダー 2"/>
          <p:cNvSpPr txBox="1">
            <a:spLocks/>
          </p:cNvSpPr>
          <p:nvPr/>
        </p:nvSpPr>
        <p:spPr>
          <a:xfrm>
            <a:off x="3413297" y="5341017"/>
            <a:ext cx="3848963" cy="56663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と呼ぶ。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6063175" y="2547635"/>
            <a:ext cx="1420837" cy="548640"/>
          </a:xfrm>
          <a:prstGeom prst="wedgeRoundRectCallout">
            <a:avLst>
              <a:gd name="adj1" fmla="val -14892"/>
              <a:gd name="adj2" fmla="val 83013"/>
              <a:gd name="adj3" fmla="val 16667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rgbClr val="FF0000"/>
                </a:solidFill>
              </a:rPr>
              <a:t>線形性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7" name="角丸四角形吹き出し 116"/>
          <p:cNvSpPr/>
          <p:nvPr/>
        </p:nvSpPr>
        <p:spPr>
          <a:xfrm>
            <a:off x="5681002" y="4415297"/>
            <a:ext cx="1420837" cy="548640"/>
          </a:xfrm>
          <a:prstGeom prst="wedgeRoundRectCallout">
            <a:avLst>
              <a:gd name="adj1" fmla="val -29744"/>
              <a:gd name="adj2" fmla="val -88782"/>
              <a:gd name="adj3" fmla="val 16667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rgbClr val="FF0000"/>
                </a:solidFill>
              </a:rPr>
              <a:t>時不変性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8" name="コンテンツ プレースホルダー 2"/>
          <p:cNvSpPr txBox="1">
            <a:spLocks/>
          </p:cNvSpPr>
          <p:nvPr/>
        </p:nvSpPr>
        <p:spPr>
          <a:xfrm>
            <a:off x="2674411" y="5903427"/>
            <a:ext cx="3848963" cy="56663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94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正方形/長方形 167"/>
          <p:cNvSpPr/>
          <p:nvPr/>
        </p:nvSpPr>
        <p:spPr>
          <a:xfrm>
            <a:off x="5530519" y="3680540"/>
            <a:ext cx="3203103" cy="11268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2659" y="1499995"/>
            <a:ext cx="7557247" cy="56663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インパルス信号を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システムに入力したときの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260279" y="203866"/>
            <a:ext cx="7704667" cy="1533057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インパルス</a:t>
            </a:r>
            <a:r>
              <a:rPr lang="ja-JP" altLang="en-US" sz="3200" smtClean="0"/>
              <a:t>応答とは</a:t>
            </a:r>
            <a:endParaRPr kumimoji="1" lang="ja-JP" altLang="en-US" sz="3200"/>
          </a:p>
        </p:txBody>
      </p:sp>
      <p:graphicFrame>
        <p:nvGraphicFramePr>
          <p:cNvPr id="106" name="オブジェクト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625100"/>
              </p:ext>
            </p:extLst>
          </p:nvPr>
        </p:nvGraphicFramePr>
        <p:xfrm>
          <a:off x="1767154" y="701189"/>
          <a:ext cx="18145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数式" r:id="rId3" imgW="850680" imgH="190440" progId="Equation.3">
                  <p:embed/>
                </p:oleObj>
              </mc:Choice>
              <mc:Fallback>
                <p:oleObj name="数式" r:id="rId3" imgW="8506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7154" y="701189"/>
                        <a:ext cx="1814513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927793" y="2444598"/>
            <a:ext cx="5246123" cy="783448"/>
            <a:chOff x="1901297" y="2742477"/>
            <a:chExt cx="5246123" cy="783448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901297" y="2742477"/>
              <a:ext cx="1512000" cy="772147"/>
              <a:chOff x="1226219" y="2842794"/>
              <a:chExt cx="1512000" cy="772147"/>
            </a:xfrm>
          </p:grpSpPr>
          <p:cxnSp>
            <p:nvCxnSpPr>
              <p:cNvPr id="76" name="直線矢印コネクタ 75"/>
              <p:cNvCxnSpPr/>
              <p:nvPr/>
            </p:nvCxnSpPr>
            <p:spPr>
              <a:xfrm>
                <a:off x="1226219" y="3277865"/>
                <a:ext cx="151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7" name="グループ化 76"/>
              <p:cNvGrpSpPr/>
              <p:nvPr/>
            </p:nvGrpSpPr>
            <p:grpSpPr>
              <a:xfrm>
                <a:off x="1349907" y="2842794"/>
                <a:ext cx="108000" cy="444744"/>
                <a:chOff x="2826545" y="3855244"/>
                <a:chExt cx="108000" cy="444744"/>
              </a:xfrm>
            </p:grpSpPr>
            <p:cxnSp>
              <p:nvCxnSpPr>
                <p:cNvPr id="90" name="直線コネクタ 89"/>
                <p:cNvCxnSpPr>
                  <a:stCxn id="91" idx="4"/>
                </p:cNvCxnSpPr>
                <p:nvPr/>
              </p:nvCxnSpPr>
              <p:spPr>
                <a:xfrm>
                  <a:off x="2880545" y="3963244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1" name="円/楕円 90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9" name="円/楕円 88"/>
              <p:cNvSpPr/>
              <p:nvPr/>
            </p:nvSpPr>
            <p:spPr>
              <a:xfrm>
                <a:off x="2362382" y="3229452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円/楕円 84"/>
              <p:cNvSpPr/>
              <p:nvPr/>
            </p:nvSpPr>
            <p:spPr>
              <a:xfrm flipV="1">
                <a:off x="1862975" y="3228460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1329666" y="3348457"/>
                <a:ext cx="140948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テキスト ボックス 111"/>
              <p:cNvSpPr txBox="1"/>
              <p:nvPr/>
            </p:nvSpPr>
            <p:spPr>
              <a:xfrm>
                <a:off x="1886011" y="3353149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テキスト ボックス 112"/>
              <p:cNvSpPr txBox="1"/>
              <p:nvPr/>
            </p:nvSpPr>
            <p:spPr>
              <a:xfrm>
                <a:off x="2373163" y="3358461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5635420" y="2777821"/>
              <a:ext cx="1512000" cy="748104"/>
              <a:chOff x="5691938" y="2846043"/>
              <a:chExt cx="1512000" cy="748104"/>
            </a:xfrm>
          </p:grpSpPr>
          <p:grpSp>
            <p:nvGrpSpPr>
              <p:cNvPr id="95" name="グループ化 94"/>
              <p:cNvGrpSpPr/>
              <p:nvPr/>
            </p:nvGrpSpPr>
            <p:grpSpPr>
              <a:xfrm>
                <a:off x="5884385" y="2846043"/>
                <a:ext cx="108000" cy="444744"/>
                <a:chOff x="2826545" y="3868691"/>
                <a:chExt cx="108000" cy="444744"/>
              </a:xfrm>
            </p:grpSpPr>
            <p:cxnSp>
              <p:nvCxnSpPr>
                <p:cNvPr id="110" name="直線コネクタ 109"/>
                <p:cNvCxnSpPr>
                  <a:stCxn id="111" idx="4"/>
                </p:cNvCxnSpPr>
                <p:nvPr/>
              </p:nvCxnSpPr>
              <p:spPr>
                <a:xfrm>
                  <a:off x="2880545" y="3976691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円/楕円 110"/>
                <p:cNvSpPr/>
                <p:nvPr/>
              </p:nvSpPr>
              <p:spPr>
                <a:xfrm>
                  <a:off x="2826545" y="3868691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6" name="グループ化 95"/>
              <p:cNvGrpSpPr/>
              <p:nvPr/>
            </p:nvGrpSpPr>
            <p:grpSpPr>
              <a:xfrm>
                <a:off x="6883413" y="3057890"/>
                <a:ext cx="108000" cy="229447"/>
                <a:chOff x="2826545" y="3855244"/>
                <a:chExt cx="108000" cy="229447"/>
              </a:xfrm>
            </p:grpSpPr>
            <p:cxnSp>
              <p:nvCxnSpPr>
                <p:cNvPr id="108" name="直線コネクタ 107"/>
                <p:cNvCxnSpPr/>
                <p:nvPr/>
              </p:nvCxnSpPr>
              <p:spPr>
                <a:xfrm>
                  <a:off x="2880545" y="3976691"/>
                  <a:ext cx="0" cy="108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円/楕円 108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8" name="グループ化 97"/>
              <p:cNvGrpSpPr/>
              <p:nvPr/>
            </p:nvGrpSpPr>
            <p:grpSpPr>
              <a:xfrm flipV="1">
                <a:off x="6410941" y="3283594"/>
                <a:ext cx="108000" cy="310553"/>
                <a:chOff x="2826545" y="3855244"/>
                <a:chExt cx="108000" cy="310553"/>
              </a:xfrm>
            </p:grpSpPr>
            <p:cxnSp>
              <p:nvCxnSpPr>
                <p:cNvPr id="102" name="直線コネクタ 101"/>
                <p:cNvCxnSpPr/>
                <p:nvPr/>
              </p:nvCxnSpPr>
              <p:spPr>
                <a:xfrm>
                  <a:off x="2880545" y="3949797"/>
                  <a:ext cx="0" cy="216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" name="円/楕円 102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14" name="直線矢印コネクタ 113"/>
              <p:cNvCxnSpPr/>
              <p:nvPr/>
            </p:nvCxnSpPr>
            <p:spPr>
              <a:xfrm>
                <a:off x="5691938" y="3287391"/>
                <a:ext cx="151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テキスト ボックス 114"/>
              <p:cNvSpPr txBox="1"/>
              <p:nvPr/>
            </p:nvSpPr>
            <p:spPr>
              <a:xfrm>
                <a:off x="5893916" y="3284504"/>
                <a:ext cx="140948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テキスト ボックス 115"/>
              <p:cNvSpPr txBox="1"/>
              <p:nvPr/>
            </p:nvSpPr>
            <p:spPr>
              <a:xfrm>
                <a:off x="6409920" y="3020256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テキスト ボックス 118"/>
              <p:cNvSpPr txBox="1"/>
              <p:nvPr/>
            </p:nvSpPr>
            <p:spPr>
              <a:xfrm>
                <a:off x="6937413" y="3294508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0" name="正方形/長方形 119"/>
            <p:cNvSpPr/>
            <p:nvPr/>
          </p:nvSpPr>
          <p:spPr>
            <a:xfrm>
              <a:off x="4109070" y="2999442"/>
              <a:ext cx="752629" cy="446992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コンテンツ プレースホルダー 2"/>
            <p:cNvSpPr txBox="1">
              <a:spLocks/>
            </p:cNvSpPr>
            <p:nvPr/>
          </p:nvSpPr>
          <p:spPr>
            <a:xfrm>
              <a:off x="4117271" y="3017469"/>
              <a:ext cx="881597" cy="36790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1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</a:t>
              </a:r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・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]</a:t>
              </a:r>
            </a:p>
          </p:txBody>
        </p:sp>
        <p:sp>
          <p:nvSpPr>
            <p:cNvPr id="8" name="右矢印 7"/>
            <p:cNvSpPr/>
            <p:nvPr/>
          </p:nvSpPr>
          <p:spPr>
            <a:xfrm>
              <a:off x="3610372" y="3036902"/>
              <a:ext cx="402512" cy="2644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右矢印 121"/>
            <p:cNvSpPr/>
            <p:nvPr/>
          </p:nvSpPr>
          <p:spPr>
            <a:xfrm>
              <a:off x="5052868" y="3069213"/>
              <a:ext cx="402512" cy="2644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853441" y="3594043"/>
            <a:ext cx="3427179" cy="2865778"/>
            <a:chOff x="2373346" y="3743130"/>
            <a:chExt cx="3427179" cy="2865778"/>
          </a:xfrm>
        </p:grpSpPr>
        <p:sp>
          <p:nvSpPr>
            <p:cNvPr id="9" name="正方形/長方形 8"/>
            <p:cNvSpPr/>
            <p:nvPr/>
          </p:nvSpPr>
          <p:spPr>
            <a:xfrm>
              <a:off x="4202847" y="3743130"/>
              <a:ext cx="615127" cy="28657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4271605" y="3829626"/>
              <a:ext cx="713704" cy="179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en-US" altLang="ja-JP" sz="1400" smtClean="0"/>
                <a:t>(</a:t>
              </a:r>
              <a:r>
                <a:rPr kumimoji="1" lang="ja-JP" altLang="en-US" sz="1400" smtClean="0"/>
                <a:t>加算）</a:t>
              </a:r>
              <a:endParaRPr kumimoji="1" lang="ja-JP" altLang="en-US" sz="140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380884" y="4240897"/>
              <a:ext cx="853661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(-2)</a:t>
              </a:r>
              <a:r>
                <a:rPr kumimoji="1"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倍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2373346" y="5062111"/>
              <a:ext cx="853661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(-1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kumimoji="1"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倍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2493673" y="5935104"/>
              <a:ext cx="853661" cy="256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(0)</a:t>
              </a:r>
              <a:r>
                <a:rPr kumimoji="1"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倍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5" name="グループ化 124"/>
            <p:cNvGrpSpPr/>
            <p:nvPr/>
          </p:nvGrpSpPr>
          <p:grpSpPr>
            <a:xfrm>
              <a:off x="3166930" y="3921050"/>
              <a:ext cx="2628000" cy="748104"/>
              <a:chOff x="5651597" y="2846043"/>
              <a:chExt cx="2628000" cy="748104"/>
            </a:xfrm>
          </p:grpSpPr>
          <p:grpSp>
            <p:nvGrpSpPr>
              <p:cNvPr id="126" name="グループ化 125"/>
              <p:cNvGrpSpPr/>
              <p:nvPr/>
            </p:nvGrpSpPr>
            <p:grpSpPr>
              <a:xfrm>
                <a:off x="5884385" y="2846043"/>
                <a:ext cx="108000" cy="444744"/>
                <a:chOff x="2826545" y="3868691"/>
                <a:chExt cx="108000" cy="444744"/>
              </a:xfrm>
            </p:grpSpPr>
            <p:cxnSp>
              <p:nvCxnSpPr>
                <p:cNvPr id="137" name="直線コネクタ 136"/>
                <p:cNvCxnSpPr>
                  <a:stCxn id="138" idx="4"/>
                </p:cNvCxnSpPr>
                <p:nvPr/>
              </p:nvCxnSpPr>
              <p:spPr>
                <a:xfrm>
                  <a:off x="2880545" y="3976691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8" name="円/楕円 137"/>
                <p:cNvSpPr/>
                <p:nvPr/>
              </p:nvSpPr>
              <p:spPr>
                <a:xfrm>
                  <a:off x="2826545" y="3868691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7" name="グループ化 126"/>
              <p:cNvGrpSpPr/>
              <p:nvPr/>
            </p:nvGrpSpPr>
            <p:grpSpPr>
              <a:xfrm>
                <a:off x="6883413" y="3057890"/>
                <a:ext cx="108000" cy="229447"/>
                <a:chOff x="2826545" y="3855244"/>
                <a:chExt cx="108000" cy="229447"/>
              </a:xfrm>
            </p:grpSpPr>
            <p:cxnSp>
              <p:nvCxnSpPr>
                <p:cNvPr id="135" name="直線コネクタ 134"/>
                <p:cNvCxnSpPr/>
                <p:nvPr/>
              </p:nvCxnSpPr>
              <p:spPr>
                <a:xfrm>
                  <a:off x="2880545" y="3976691"/>
                  <a:ext cx="0" cy="108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円/楕円 135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8" name="グループ化 127"/>
              <p:cNvGrpSpPr/>
              <p:nvPr/>
            </p:nvGrpSpPr>
            <p:grpSpPr>
              <a:xfrm flipV="1">
                <a:off x="6410941" y="3283594"/>
                <a:ext cx="108000" cy="310553"/>
                <a:chOff x="2826545" y="3855244"/>
                <a:chExt cx="108000" cy="310553"/>
              </a:xfrm>
            </p:grpSpPr>
            <p:cxnSp>
              <p:nvCxnSpPr>
                <p:cNvPr id="133" name="直線コネクタ 132"/>
                <p:cNvCxnSpPr/>
                <p:nvPr/>
              </p:nvCxnSpPr>
              <p:spPr>
                <a:xfrm>
                  <a:off x="2880545" y="3949797"/>
                  <a:ext cx="0" cy="216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円/楕円 133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29" name="直線矢印コネクタ 128"/>
              <p:cNvCxnSpPr/>
              <p:nvPr/>
            </p:nvCxnSpPr>
            <p:spPr>
              <a:xfrm>
                <a:off x="5651597" y="3287391"/>
                <a:ext cx="2628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テキスト ボックス 129"/>
              <p:cNvSpPr txBox="1"/>
              <p:nvPr/>
            </p:nvSpPr>
            <p:spPr>
              <a:xfrm>
                <a:off x="5893916" y="3284504"/>
                <a:ext cx="140948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1" name="テキスト ボックス 130"/>
              <p:cNvSpPr txBox="1"/>
              <p:nvPr/>
            </p:nvSpPr>
            <p:spPr>
              <a:xfrm>
                <a:off x="6409920" y="3020256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2" name="テキスト ボックス 131"/>
              <p:cNvSpPr txBox="1"/>
              <p:nvPr/>
            </p:nvSpPr>
            <p:spPr>
              <a:xfrm>
                <a:off x="6937413" y="3294508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9" name="グループ化 138"/>
            <p:cNvGrpSpPr/>
            <p:nvPr/>
          </p:nvGrpSpPr>
          <p:grpSpPr>
            <a:xfrm>
              <a:off x="3172525" y="4744593"/>
              <a:ext cx="2628000" cy="748104"/>
              <a:chOff x="5140611" y="2846043"/>
              <a:chExt cx="2628000" cy="748104"/>
            </a:xfrm>
          </p:grpSpPr>
          <p:grpSp>
            <p:nvGrpSpPr>
              <p:cNvPr id="140" name="グループ化 139"/>
              <p:cNvGrpSpPr/>
              <p:nvPr/>
            </p:nvGrpSpPr>
            <p:grpSpPr>
              <a:xfrm>
                <a:off x="5884385" y="2846043"/>
                <a:ext cx="108000" cy="444744"/>
                <a:chOff x="2826545" y="3868691"/>
                <a:chExt cx="108000" cy="444744"/>
              </a:xfrm>
            </p:grpSpPr>
            <p:cxnSp>
              <p:nvCxnSpPr>
                <p:cNvPr id="151" name="直線コネクタ 150"/>
                <p:cNvCxnSpPr>
                  <a:stCxn id="152" idx="4"/>
                </p:cNvCxnSpPr>
                <p:nvPr/>
              </p:nvCxnSpPr>
              <p:spPr>
                <a:xfrm>
                  <a:off x="2880545" y="3976691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円/楕円 151"/>
                <p:cNvSpPr/>
                <p:nvPr/>
              </p:nvSpPr>
              <p:spPr>
                <a:xfrm>
                  <a:off x="2826545" y="3868691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" name="グループ化 140"/>
              <p:cNvGrpSpPr/>
              <p:nvPr/>
            </p:nvGrpSpPr>
            <p:grpSpPr>
              <a:xfrm>
                <a:off x="6883413" y="3057890"/>
                <a:ext cx="108000" cy="229447"/>
                <a:chOff x="2826545" y="3855244"/>
                <a:chExt cx="108000" cy="229447"/>
              </a:xfrm>
            </p:grpSpPr>
            <p:cxnSp>
              <p:nvCxnSpPr>
                <p:cNvPr id="149" name="直線コネクタ 148"/>
                <p:cNvCxnSpPr/>
                <p:nvPr/>
              </p:nvCxnSpPr>
              <p:spPr>
                <a:xfrm>
                  <a:off x="2880545" y="3976691"/>
                  <a:ext cx="0" cy="108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円/楕円 149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2" name="グループ化 141"/>
              <p:cNvGrpSpPr/>
              <p:nvPr/>
            </p:nvGrpSpPr>
            <p:grpSpPr>
              <a:xfrm flipV="1">
                <a:off x="6410941" y="3283594"/>
                <a:ext cx="108000" cy="310553"/>
                <a:chOff x="2826545" y="3855244"/>
                <a:chExt cx="108000" cy="310553"/>
              </a:xfrm>
            </p:grpSpPr>
            <p:cxnSp>
              <p:nvCxnSpPr>
                <p:cNvPr id="147" name="直線コネクタ 146"/>
                <p:cNvCxnSpPr/>
                <p:nvPr/>
              </p:nvCxnSpPr>
              <p:spPr>
                <a:xfrm>
                  <a:off x="2880545" y="3949797"/>
                  <a:ext cx="0" cy="216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8" name="円/楕円 147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43" name="直線矢印コネクタ 142"/>
              <p:cNvCxnSpPr/>
              <p:nvPr/>
            </p:nvCxnSpPr>
            <p:spPr>
              <a:xfrm>
                <a:off x="5140611" y="3287391"/>
                <a:ext cx="2628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テキスト ボックス 143"/>
              <p:cNvSpPr txBox="1"/>
              <p:nvPr/>
            </p:nvSpPr>
            <p:spPr>
              <a:xfrm>
                <a:off x="5893916" y="3284504"/>
                <a:ext cx="140948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テキスト ボックス 144"/>
              <p:cNvSpPr txBox="1"/>
              <p:nvPr/>
            </p:nvSpPr>
            <p:spPr>
              <a:xfrm>
                <a:off x="6409920" y="3020256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" name="テキスト ボックス 145"/>
              <p:cNvSpPr txBox="1"/>
              <p:nvPr/>
            </p:nvSpPr>
            <p:spPr>
              <a:xfrm>
                <a:off x="6937413" y="3294508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3" name="グループ化 152"/>
            <p:cNvGrpSpPr/>
            <p:nvPr/>
          </p:nvGrpSpPr>
          <p:grpSpPr>
            <a:xfrm>
              <a:off x="3159067" y="5624883"/>
              <a:ext cx="2628000" cy="748104"/>
              <a:chOff x="4583678" y="2846043"/>
              <a:chExt cx="2628000" cy="748104"/>
            </a:xfrm>
          </p:grpSpPr>
          <p:grpSp>
            <p:nvGrpSpPr>
              <p:cNvPr id="154" name="グループ化 153"/>
              <p:cNvGrpSpPr/>
              <p:nvPr/>
            </p:nvGrpSpPr>
            <p:grpSpPr>
              <a:xfrm>
                <a:off x="5884385" y="2846043"/>
                <a:ext cx="108000" cy="444744"/>
                <a:chOff x="2826545" y="3868691"/>
                <a:chExt cx="108000" cy="444744"/>
              </a:xfrm>
            </p:grpSpPr>
            <p:cxnSp>
              <p:nvCxnSpPr>
                <p:cNvPr id="165" name="直線コネクタ 164"/>
                <p:cNvCxnSpPr>
                  <a:stCxn id="166" idx="4"/>
                </p:cNvCxnSpPr>
                <p:nvPr/>
              </p:nvCxnSpPr>
              <p:spPr>
                <a:xfrm>
                  <a:off x="2880545" y="3976691"/>
                  <a:ext cx="0" cy="336744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円/楕円 165"/>
                <p:cNvSpPr/>
                <p:nvPr/>
              </p:nvSpPr>
              <p:spPr>
                <a:xfrm>
                  <a:off x="2826545" y="3868691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5" name="グループ化 154"/>
              <p:cNvGrpSpPr/>
              <p:nvPr/>
            </p:nvGrpSpPr>
            <p:grpSpPr>
              <a:xfrm>
                <a:off x="6883413" y="3057890"/>
                <a:ext cx="108000" cy="229447"/>
                <a:chOff x="2826545" y="3855244"/>
                <a:chExt cx="108000" cy="229447"/>
              </a:xfrm>
            </p:grpSpPr>
            <p:cxnSp>
              <p:nvCxnSpPr>
                <p:cNvPr id="163" name="直線コネクタ 162"/>
                <p:cNvCxnSpPr/>
                <p:nvPr/>
              </p:nvCxnSpPr>
              <p:spPr>
                <a:xfrm>
                  <a:off x="2880545" y="3976691"/>
                  <a:ext cx="0" cy="108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4" name="円/楕円 163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" name="グループ化 155"/>
              <p:cNvGrpSpPr/>
              <p:nvPr/>
            </p:nvGrpSpPr>
            <p:grpSpPr>
              <a:xfrm flipV="1">
                <a:off x="6410941" y="3283594"/>
                <a:ext cx="108000" cy="310553"/>
                <a:chOff x="2826545" y="3855244"/>
                <a:chExt cx="108000" cy="310553"/>
              </a:xfrm>
            </p:grpSpPr>
            <p:cxnSp>
              <p:nvCxnSpPr>
                <p:cNvPr id="161" name="直線コネクタ 160"/>
                <p:cNvCxnSpPr/>
                <p:nvPr/>
              </p:nvCxnSpPr>
              <p:spPr>
                <a:xfrm>
                  <a:off x="2880545" y="3949797"/>
                  <a:ext cx="0" cy="216000"/>
                </a:xfrm>
                <a:prstGeom prst="line">
                  <a:avLst/>
                </a:prstGeom>
                <a:ln w="28575" cap="flat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2" name="円/楕円 161"/>
                <p:cNvSpPr/>
                <p:nvPr/>
              </p:nvSpPr>
              <p:spPr>
                <a:xfrm>
                  <a:off x="2826545" y="3855244"/>
                  <a:ext cx="108000" cy="108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57" name="直線矢印コネクタ 156"/>
              <p:cNvCxnSpPr/>
              <p:nvPr/>
            </p:nvCxnSpPr>
            <p:spPr>
              <a:xfrm>
                <a:off x="4583678" y="3290787"/>
                <a:ext cx="2628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テキスト ボックス 157"/>
              <p:cNvSpPr txBox="1"/>
              <p:nvPr/>
            </p:nvSpPr>
            <p:spPr>
              <a:xfrm>
                <a:off x="5893916" y="3284504"/>
                <a:ext cx="140948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テキスト ボックス 158"/>
              <p:cNvSpPr txBox="1"/>
              <p:nvPr/>
            </p:nvSpPr>
            <p:spPr>
              <a:xfrm>
                <a:off x="6409920" y="3020256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テキスト ボックス 159"/>
              <p:cNvSpPr txBox="1"/>
              <p:nvPr/>
            </p:nvSpPr>
            <p:spPr>
              <a:xfrm>
                <a:off x="6937413" y="3294508"/>
                <a:ext cx="124284" cy="256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kumimoji="1"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67" name="テキスト ボックス 166"/>
          <p:cNvSpPr txBox="1"/>
          <p:nvPr/>
        </p:nvSpPr>
        <p:spPr>
          <a:xfrm>
            <a:off x="5746559" y="3913045"/>
            <a:ext cx="2987063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1"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(-1), 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(-2)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とは，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インパルス信号を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システムに与える前の信号</a:t>
            </a:r>
            <a:endParaRPr kumimoji="1" lang="ja-JP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下矢印 168"/>
          <p:cNvSpPr/>
          <p:nvPr/>
        </p:nvSpPr>
        <p:spPr>
          <a:xfrm>
            <a:off x="6853391" y="4928800"/>
            <a:ext cx="178284" cy="37165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正方形/長方形 169"/>
          <p:cNvSpPr/>
          <p:nvPr/>
        </p:nvSpPr>
        <p:spPr>
          <a:xfrm>
            <a:off x="5572364" y="5421897"/>
            <a:ext cx="3203103" cy="132907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5661916" y="5583796"/>
            <a:ext cx="2987063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6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ありえない</a:t>
            </a:r>
            <a:r>
              <a:rPr kumimoji="1" lang="en-US" altLang="ja-JP" sz="16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</a:p>
          <a:p>
            <a:pPr>
              <a:lnSpc>
                <a:spcPts val="2000"/>
              </a:lnSpc>
            </a:pP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)=0, 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)=0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だから実害はない。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しかし，式中に</a:t>
            </a:r>
            <a:r>
              <a:rPr lang="ja-JP" altLang="en-US" sz="16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非因果性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含まれていることに注意</a:t>
            </a:r>
            <a:endParaRPr kumimoji="1" lang="ja-JP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角丸四角形吹き出し 171"/>
          <p:cNvSpPr/>
          <p:nvPr/>
        </p:nvSpPr>
        <p:spPr>
          <a:xfrm>
            <a:off x="1973769" y="6223900"/>
            <a:ext cx="1530626" cy="527071"/>
          </a:xfrm>
          <a:prstGeom prst="wedgeRoundRectCallout">
            <a:avLst>
              <a:gd name="adj1" fmla="val 60871"/>
              <a:gd name="adj2" fmla="val -42103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1" lang="en-US" altLang="ja-JP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en-US" altLang="ja-JP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ja-JP" altLang="en-US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の順序が</a:t>
            </a:r>
            <a:r>
              <a:rPr kumimoji="1" lang="ja-JP" altLang="en-US" sz="16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逆転</a:t>
            </a:r>
            <a:endParaRPr kumimoji="1" lang="ja-JP" altLang="en-US" sz="1600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4" name="直線コネクタ 173"/>
          <p:cNvCxnSpPr/>
          <p:nvPr/>
        </p:nvCxnSpPr>
        <p:spPr>
          <a:xfrm>
            <a:off x="1138815" y="3389411"/>
            <a:ext cx="7247965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187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2659" y="1499995"/>
            <a:ext cx="7557247" cy="45244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この式の演算を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畳み込み演算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といい，以下のように書くこともある。</a:t>
            </a:r>
            <a:endParaRPr kumimoji="1"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260279" y="203866"/>
            <a:ext cx="7704667" cy="1533057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畳み込み演算</a:t>
            </a:r>
            <a:endParaRPr kumimoji="1" lang="ja-JP" altLang="en-US" sz="3200"/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244859"/>
              </p:ext>
            </p:extLst>
          </p:nvPr>
        </p:nvGraphicFramePr>
        <p:xfrm>
          <a:off x="1921172" y="419381"/>
          <a:ext cx="28416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数式" r:id="rId3" imgW="1333440" imgH="431640" progId="Equation.3">
                  <p:embed/>
                </p:oleObj>
              </mc:Choice>
              <mc:Fallback>
                <p:oleObj name="数式" r:id="rId3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1172" y="419381"/>
                        <a:ext cx="2841625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オブジェクト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79688"/>
              </p:ext>
            </p:extLst>
          </p:nvPr>
        </p:nvGraphicFramePr>
        <p:xfrm>
          <a:off x="2793347" y="2082413"/>
          <a:ext cx="26257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数式" r:id="rId5" imgW="1231560" imgH="190440" progId="Equation.3">
                  <p:embed/>
                </p:oleObj>
              </mc:Choice>
              <mc:Fallback>
                <p:oleObj name="数式" r:id="rId5" imgW="1231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3347" y="2082413"/>
                        <a:ext cx="262572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コンテンツ プレースホルダー 2"/>
          <p:cNvSpPr txBox="1">
            <a:spLocks/>
          </p:cNvSpPr>
          <p:nvPr/>
        </p:nvSpPr>
        <p:spPr>
          <a:xfrm>
            <a:off x="1102659" y="2641013"/>
            <a:ext cx="2487706" cy="4736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次の式も成立する</a:t>
            </a: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7" name="オブジェクト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386197"/>
              </p:ext>
            </p:extLst>
          </p:nvPr>
        </p:nvGraphicFramePr>
        <p:xfrm>
          <a:off x="2793347" y="3037947"/>
          <a:ext cx="28416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数式" r:id="rId7" imgW="1333440" imgH="431640" progId="Equation.3">
                  <p:embed/>
                </p:oleObj>
              </mc:Choice>
              <mc:Fallback>
                <p:oleObj name="数式" r:id="rId7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3347" y="3037947"/>
                        <a:ext cx="2841625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コンテンツ プレースホルダー 2"/>
          <p:cNvSpPr txBox="1">
            <a:spLocks/>
          </p:cNvSpPr>
          <p:nvPr/>
        </p:nvSpPr>
        <p:spPr>
          <a:xfrm>
            <a:off x="1102658" y="4066653"/>
            <a:ext cx="7126942" cy="4736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意味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のシステムに 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を入力したときの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応答 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システム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 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を入力した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とき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endParaRPr lang="en-US" altLang="ja-JP" sz="1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等しい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17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6204</TotalTime>
  <Words>741</Words>
  <Application>Microsoft Office PowerPoint</Application>
  <PresentationFormat>画面に合わせる (4:3)</PresentationFormat>
  <Paragraphs>200</Paragraphs>
  <Slides>12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HGｺﾞｼｯｸM</vt:lpstr>
      <vt:lpstr>ＭＳ ゴシック</vt:lpstr>
      <vt:lpstr>Arial</vt:lpstr>
      <vt:lpstr>Corbel</vt:lpstr>
      <vt:lpstr>Times New Roman</vt:lpstr>
      <vt:lpstr>視差</vt:lpstr>
      <vt:lpstr>数式</vt:lpstr>
      <vt:lpstr>Microsoft 数式 3.0</vt:lpstr>
      <vt:lpstr>６．離散時間システム</vt:lpstr>
      <vt:lpstr>【本章の前提】 サンプリング周波数を１Hzに正規化した正規化周波数として扱う。 他の周波数を使う場合，時間軸をサンプリング数で縮小， 周波数軸を実際の周波数で伸張すること。</vt:lpstr>
      <vt:lpstr>離散時間システムとは(その２）</vt:lpstr>
      <vt:lpstr>離散時間システムとは(その３）</vt:lpstr>
      <vt:lpstr>（２）インパルス応答と畳み込み演算 インパルス信号</vt:lpstr>
      <vt:lpstr>インパルス信号を用いた信号表現</vt:lpstr>
      <vt:lpstr>インパルス応答</vt:lpstr>
      <vt:lpstr>インパルス応答とは</vt:lpstr>
      <vt:lpstr>畳み込み演算</vt:lpstr>
      <vt:lpstr>畳み込み演算の方法</vt:lpstr>
      <vt:lpstr>（３）因果性と安定性</vt:lpstr>
      <vt:lpstr>（４）畳み込みの例題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330</cp:revision>
  <dcterms:created xsi:type="dcterms:W3CDTF">2018-02-09T02:09:57Z</dcterms:created>
  <dcterms:modified xsi:type="dcterms:W3CDTF">2018-03-16T21:56:33Z</dcterms:modified>
</cp:coreProperties>
</file>