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72" r:id="rId4"/>
    <p:sldId id="373" r:id="rId5"/>
    <p:sldId id="375" r:id="rId6"/>
    <p:sldId id="376" r:id="rId7"/>
    <p:sldId id="37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82F"/>
    <a:srgbClr val="FF99CC"/>
    <a:srgbClr val="FFB7DB"/>
    <a:srgbClr val="FFCCFF"/>
    <a:srgbClr val="FFFF99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0" d="100"/>
          <a:sy n="60" d="100"/>
        </p:scale>
        <p:origin x="4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５</a:t>
            </a:r>
            <a:r>
              <a:rPr kumimoji="1" lang="ja-JP" altLang="en-US" smtClean="0"/>
              <a:t>．離散フーリエ解析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07775" y="1961149"/>
            <a:ext cx="7704667" cy="2129589"/>
          </a:xfrm>
        </p:spPr>
        <p:txBody>
          <a:bodyPr anchor="t" anchorCtr="0"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mtClean="0"/>
              <a:t>５．１　離散時間信号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５．２</a:t>
            </a:r>
            <a:r>
              <a:rPr lang="ja-JP" altLang="en-US"/>
              <a:t>　</a:t>
            </a:r>
            <a:r>
              <a:rPr lang="ja-JP" altLang="en-US" smtClean="0"/>
              <a:t>離散時間フーリエ</a:t>
            </a:r>
            <a:r>
              <a:rPr lang="ja-JP" altLang="en-US"/>
              <a:t>変換</a:t>
            </a:r>
            <a:r>
              <a:rPr lang="ja-JP" altLang="en-US" smtClean="0"/>
              <a:t>の定義と性質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５．３　離散時間フーリエ変換</a:t>
            </a:r>
            <a:r>
              <a:rPr lang="ja-JP" altLang="en-US" smtClean="0"/>
              <a:t>の実際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/>
              <a:t>５．４　離散フーリエ変換の定義と性質</a:t>
            </a:r>
            <a:endParaRPr lang="en-US" altLang="ja-JP"/>
          </a:p>
          <a:p>
            <a:pPr marL="0" indent="0">
              <a:buNone/>
            </a:pPr>
            <a:r>
              <a:rPr lang="ja-JP" altLang="en-US" u="sng">
                <a:solidFill>
                  <a:srgbClr val="FF0000"/>
                </a:solidFill>
              </a:rPr>
              <a:t>５．５　色々な離散フーリエ</a:t>
            </a:r>
            <a:r>
              <a:rPr lang="ja-JP" altLang="en-US" u="sng" smtClean="0">
                <a:solidFill>
                  <a:srgbClr val="FF0000"/>
                </a:solidFill>
              </a:rPr>
              <a:t>変換</a:t>
            </a:r>
            <a:endParaRPr lang="en-US" altLang="ja-JP" u="sng">
              <a:solidFill>
                <a:srgbClr val="FF0000"/>
              </a:solidFill>
            </a:endParaRP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931249" y="4662237"/>
            <a:ext cx="5907951" cy="17365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 anchor="t" anchorCtr="0">
            <a:normAutofit fontScale="4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mtClean="0">
                <a:latin typeface="Century" panose="02040604050505020304" pitchFamily="18" charset="0"/>
              </a:rPr>
              <a:t>離散フーリエ変換については</a:t>
            </a:r>
            <a:r>
              <a:rPr lang="ja-JP" altLang="en-US">
                <a:latin typeface="Century" panose="02040604050505020304" pitchFamily="18" charset="0"/>
              </a:rPr>
              <a:t>以下</a:t>
            </a:r>
            <a:r>
              <a:rPr lang="ja-JP" altLang="en-US" smtClean="0">
                <a:latin typeface="Century" panose="02040604050505020304" pitchFamily="18" charset="0"/>
              </a:rPr>
              <a:t>の拙著も参考にして頂けたら幸いです。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Excel</a:t>
            </a:r>
            <a:r>
              <a:rPr lang="ja-JP" altLang="en-US" smtClean="0">
                <a:latin typeface="Century" panose="02040604050505020304" pitchFamily="18" charset="0"/>
              </a:rPr>
              <a:t>と</a:t>
            </a:r>
            <a:r>
              <a:rPr lang="en-US" altLang="ja-JP" smtClean="0">
                <a:latin typeface="Century" panose="02040604050505020304" pitchFamily="18" charset="0"/>
              </a:rPr>
              <a:t>VBA</a:t>
            </a:r>
            <a:r>
              <a:rPr lang="ja-JP" altLang="en-US" smtClean="0">
                <a:latin typeface="Century" panose="02040604050505020304" pitchFamily="18" charset="0"/>
              </a:rPr>
              <a:t>による実用数値解析入門」 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章 フーリエ変換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r>
              <a:rPr lang="en-US" altLang="ja-JP" smtClean="0">
                <a:latin typeface="Century" panose="02040604050505020304" pitchFamily="18" charset="0"/>
              </a:rPr>
              <a:t>Kindle</a:t>
            </a:r>
            <a:r>
              <a:rPr lang="ja-JP" altLang="en-US" smtClean="0">
                <a:latin typeface="Century" panose="02040604050505020304" pitchFamily="18" charset="0"/>
              </a:rPr>
              <a:t>版「工学系のための複素数の話　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　複素数とフーリエ変換」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>
                <a:latin typeface="Century" panose="02040604050505020304" pitchFamily="18" charset="0"/>
              </a:rPr>
              <a:t>Kindle</a:t>
            </a:r>
            <a:r>
              <a:rPr lang="ja-JP" altLang="en-US">
                <a:latin typeface="Century" panose="02040604050505020304" pitchFamily="18" charset="0"/>
              </a:rPr>
              <a:t>版</a:t>
            </a: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C</a:t>
            </a:r>
            <a:r>
              <a:rPr lang="ja-JP" altLang="en-US" smtClean="0">
                <a:latin typeface="Century" panose="02040604050505020304" pitchFamily="18" charset="0"/>
              </a:rPr>
              <a:t>言語と</a:t>
            </a:r>
            <a:r>
              <a:rPr lang="en-US" altLang="ja-JP" smtClean="0">
                <a:latin typeface="Century" panose="02040604050505020304" pitchFamily="18" charset="0"/>
              </a:rPr>
              <a:t>API</a:t>
            </a:r>
            <a:r>
              <a:rPr lang="ja-JP" altLang="en-US" smtClean="0">
                <a:latin typeface="Century" panose="02040604050505020304" pitchFamily="18" charset="0"/>
              </a:rPr>
              <a:t>に</a:t>
            </a:r>
            <a:r>
              <a:rPr lang="ja-JP" altLang="en-US">
                <a:latin typeface="Century" panose="02040604050505020304" pitchFamily="18" charset="0"/>
              </a:rPr>
              <a:t>よる画像処理　</a:t>
            </a:r>
            <a:r>
              <a:rPr lang="ja-JP" altLang="en-US" smtClean="0">
                <a:latin typeface="Century" panose="02040604050505020304" pitchFamily="18" charset="0"/>
              </a:rPr>
              <a:t>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</a:t>
            </a:r>
            <a:r>
              <a:rPr lang="ja-JP" altLang="en-US">
                <a:latin typeface="Century" panose="02040604050505020304" pitchFamily="18" charset="0"/>
              </a:rPr>
              <a:t>　フーリエ変換」</a:t>
            </a:r>
            <a:endParaRPr lang="en-US" altLang="ja-JP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>
                <a:latin typeface="Century" panose="02040604050505020304" pitchFamily="18" charset="0"/>
              </a:rPr>
              <a:t>Kindle</a:t>
            </a:r>
            <a:r>
              <a:rPr lang="ja-JP" altLang="en-US">
                <a:latin typeface="Century" panose="02040604050505020304" pitchFamily="18" charset="0"/>
              </a:rPr>
              <a:t>版</a:t>
            </a: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Python 3.6 </a:t>
            </a:r>
            <a:r>
              <a:rPr lang="ja-JP" altLang="en-US" smtClean="0">
                <a:latin typeface="Century" panose="02040604050505020304" pitchFamily="18" charset="0"/>
              </a:rPr>
              <a:t>に</a:t>
            </a:r>
            <a:r>
              <a:rPr lang="ja-JP" altLang="en-US">
                <a:latin typeface="Century" panose="02040604050505020304" pitchFamily="18" charset="0"/>
              </a:rPr>
              <a:t>よる画像処理　</a:t>
            </a:r>
            <a:r>
              <a:rPr lang="ja-JP" altLang="en-US" smtClean="0">
                <a:latin typeface="Century" panose="02040604050505020304" pitchFamily="18" charset="0"/>
              </a:rPr>
              <a:t>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</a:t>
            </a:r>
            <a:r>
              <a:rPr lang="ja-JP" altLang="en-US">
                <a:latin typeface="Century" panose="02040604050505020304" pitchFamily="18" charset="0"/>
              </a:rPr>
              <a:t>　フーリエ変換</a:t>
            </a:r>
            <a:r>
              <a:rPr lang="ja-JP" altLang="en-US" smtClean="0">
                <a:latin typeface="Century" panose="02040604050505020304" pitchFamily="18" charset="0"/>
              </a:rPr>
              <a:t>」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 smtClean="0">
                <a:latin typeface="Century" panose="02040604050505020304" pitchFamily="18" charset="0"/>
              </a:rPr>
              <a:t>Kindle</a:t>
            </a:r>
            <a:r>
              <a:rPr lang="ja-JP" altLang="en-US" smtClean="0">
                <a:latin typeface="Century" panose="02040604050505020304" pitchFamily="18" charset="0"/>
              </a:rPr>
              <a:t>版「音楽・数学・物理　第</a:t>
            </a:r>
            <a:r>
              <a:rPr lang="en-US" altLang="ja-JP" smtClean="0">
                <a:latin typeface="Century" panose="02040604050505020304" pitchFamily="18" charset="0"/>
              </a:rPr>
              <a:t>3</a:t>
            </a:r>
            <a:r>
              <a:rPr lang="ja-JP" altLang="en-US" smtClean="0">
                <a:latin typeface="Century" panose="02040604050505020304" pitchFamily="18" charset="0"/>
              </a:rPr>
              <a:t>巻　音色と波形」</a:t>
            </a:r>
            <a:r>
              <a:rPr lang="en-US" altLang="ja-JP" smtClean="0">
                <a:latin typeface="Century" panose="02040604050505020304" pitchFamily="18" charset="0"/>
              </a:rPr>
              <a:t>3.2</a:t>
            </a:r>
            <a:r>
              <a:rPr lang="ja-JP" altLang="en-US">
                <a:latin typeface="Century" panose="02040604050505020304" pitchFamily="18" charset="0"/>
              </a:rPr>
              <a:t> </a:t>
            </a:r>
            <a:r>
              <a:rPr lang="ja-JP" altLang="en-US" smtClean="0">
                <a:latin typeface="Century" panose="02040604050505020304" pitchFamily="18" charset="0"/>
              </a:rPr>
              <a:t>フーリエ変換</a:t>
            </a:r>
            <a:endParaRPr lang="en-US" altLang="ja-JP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５．５</a:t>
            </a:r>
            <a:r>
              <a:rPr lang="ja-JP" altLang="en-US" sz="3600"/>
              <a:t>　</a:t>
            </a:r>
            <a:r>
              <a:rPr lang="ja-JP" altLang="en-US" sz="3600" smtClean="0"/>
              <a:t>色々な離散フーリエ変換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（１）信号の長さ４の離散時間信号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5896" y="2438401"/>
            <a:ext cx="310816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{1, 0, 0, 0}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956796"/>
              </p:ext>
            </p:extLst>
          </p:nvPr>
        </p:nvGraphicFramePr>
        <p:xfrm>
          <a:off x="1061177" y="3174181"/>
          <a:ext cx="5384800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数式" r:id="rId3" imgW="2552400" imgH="431640" progId="Equation.3">
                  <p:embed/>
                </p:oleObj>
              </mc:Choice>
              <mc:Fallback>
                <p:oleObj name="数式" r:id="rId3" imgW="2552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1177" y="3174181"/>
                        <a:ext cx="5384800" cy="969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5209663" y="2623267"/>
            <a:ext cx="3108167" cy="553070"/>
          </a:xfrm>
          <a:prstGeom prst="wedgeRoundRectCallout">
            <a:avLst>
              <a:gd name="adj1" fmla="val -23414"/>
              <a:gd name="adj2" fmla="val 82804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連続時間インパルス信号のフーリエ変換を思い出そう！！</a:t>
            </a:r>
            <a:endParaRPr lang="en-US" altLang="ja-JP" sz="16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725895" y="4144144"/>
            <a:ext cx="3108167" cy="5509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{1, 1, 1, 0}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167465"/>
              </p:ext>
            </p:extLst>
          </p:nvPr>
        </p:nvGraphicFramePr>
        <p:xfrm>
          <a:off x="1504619" y="4654953"/>
          <a:ext cx="7261225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数式" r:id="rId5" imgW="3441600" imgH="660240" progId="Equation.3">
                  <p:embed/>
                </p:oleObj>
              </mc:Choice>
              <mc:Fallback>
                <p:oleObj name="数式" r:id="rId5" imgW="34416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619" y="4654953"/>
                        <a:ext cx="7261225" cy="1482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5209663" y="6227482"/>
            <a:ext cx="3108167" cy="412893"/>
          </a:xfrm>
          <a:prstGeom prst="wedgeRoundRectCallout">
            <a:avLst>
              <a:gd name="adj1" fmla="val -73479"/>
              <a:gd name="adj2" fmla="val -64248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6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[3]=</a:t>
            </a:r>
            <a:r>
              <a:rPr lang="en-US" altLang="ja-JP" sz="16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[1]*</a:t>
            </a:r>
            <a:r>
              <a:rPr lang="ja-JP" altLang="en-US" sz="1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が成立している</a:t>
            </a:r>
            <a:endParaRPr lang="en-US" altLang="ja-JP" sz="16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（２）複素共役の関係を使う例題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5896" y="2438401"/>
            <a:ext cx="6894104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{1, 1, 0,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･･･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1}  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ただし信号長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kumimoji="1" lang="en-US" altLang="ja-JP" sz="2000" b="1" i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391651"/>
              </p:ext>
            </p:extLst>
          </p:nvPr>
        </p:nvGraphicFramePr>
        <p:xfrm>
          <a:off x="939800" y="3125788"/>
          <a:ext cx="683260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数式" r:id="rId3" imgW="3238200" imgH="660240" progId="Equation.3">
                  <p:embed/>
                </p:oleObj>
              </mc:Choice>
              <mc:Fallback>
                <p:oleObj name="数式" r:id="rId3" imgW="323820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3125788"/>
                        <a:ext cx="6832600" cy="1482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386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508" y="0"/>
            <a:ext cx="7704667" cy="63366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（３）畳み込みの計算（その１）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508" y="633662"/>
            <a:ext cx="6894104" cy="44115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{1, 1, 0, 0},  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{1,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  <a:endParaRPr kumimoji="1" lang="en-US" altLang="ja-JP" sz="1800" b="1" i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7697744"/>
              </p:ext>
            </p:extLst>
          </p:nvPr>
        </p:nvGraphicFramePr>
        <p:xfrm>
          <a:off x="1033991" y="1418474"/>
          <a:ext cx="7759700" cy="436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数式" r:id="rId3" imgW="3606480" imgH="1904760" progId="Equation.3">
                  <p:embed/>
                </p:oleObj>
              </mc:Choice>
              <mc:Fallback>
                <p:oleObj name="数式" r:id="rId3" imgW="3606480" imgH="1904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991" y="1418474"/>
                        <a:ext cx="7759700" cy="4365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871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508" y="0"/>
            <a:ext cx="7704667" cy="63366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畳み込みの計算（その２）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508" y="633662"/>
            <a:ext cx="6894104" cy="44115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{1, 1, 0, 0},  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{1,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  <a:endParaRPr kumimoji="1" lang="en-US" altLang="ja-JP" sz="1800" b="1" i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074577"/>
              </p:ext>
            </p:extLst>
          </p:nvPr>
        </p:nvGraphicFramePr>
        <p:xfrm>
          <a:off x="1316455" y="1267324"/>
          <a:ext cx="7591425" cy="473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数式" r:id="rId3" imgW="3619440" imgH="2120760" progId="Equation.3">
                  <p:embed/>
                </p:oleObj>
              </mc:Choice>
              <mc:Fallback>
                <p:oleObj name="数式" r:id="rId3" imgW="3619440" imgH="2120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455" y="1267324"/>
                        <a:ext cx="7591425" cy="4737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4329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508" y="0"/>
            <a:ext cx="7704667" cy="63366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/>
              <a:t>表</a:t>
            </a:r>
            <a:r>
              <a:rPr lang="ja-JP" altLang="en-US" sz="3600" smtClean="0"/>
              <a:t>を利用した巡回</a:t>
            </a:r>
            <a:r>
              <a:rPr lang="ja-JP" altLang="en-US" sz="3600" smtClean="0"/>
              <a:t>畳み込み計算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66789" y="1476541"/>
            <a:ext cx="6894104" cy="44115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{1, 1, 0, 0},  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{1,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</a:t>
            </a:r>
            <a:r>
              <a:rPr lang="en-US" altLang="ja-JP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  <a:endParaRPr kumimoji="1" lang="en-US" altLang="ja-JP" sz="1800" b="1" i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97343"/>
              </p:ext>
            </p:extLst>
          </p:nvPr>
        </p:nvGraphicFramePr>
        <p:xfrm>
          <a:off x="1732548" y="2760579"/>
          <a:ext cx="6096000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624305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x2</a:t>
                      </a:r>
                    </a:p>
                    <a:p>
                      <a:pPr algn="l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1×1=1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2×1=2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×1=0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0×1=0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0×1=0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1×1=1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2×1=2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0×1=0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0×0=0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0×0=0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×0=0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×0=0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2×0=0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0×0=0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×0=0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×0=0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kumimoji="1" lang="ja-JP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303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508" y="0"/>
            <a:ext cx="7704667" cy="63366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3600" smtClean="0"/>
              <a:t>離散フーリエ変換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508" y="1162192"/>
            <a:ext cx="6894104" cy="441159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lang="ja-JP" altLang="en-US" sz="1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を離散フーリエ変換</a:t>
            </a:r>
            <a:endParaRPr kumimoji="1" lang="en-US" altLang="ja-JP" sz="1800" b="1" i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197015"/>
              </p:ext>
            </p:extLst>
          </p:nvPr>
        </p:nvGraphicFramePr>
        <p:xfrm>
          <a:off x="1643916" y="3101641"/>
          <a:ext cx="5729288" cy="194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数式" r:id="rId3" imgW="3377880" imgH="1079280" progId="Equation.3">
                  <p:embed/>
                </p:oleObj>
              </mc:Choice>
              <mc:Fallback>
                <p:oleObj name="数式" r:id="rId3" imgW="3377880" imgH="1079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916" y="3101641"/>
                        <a:ext cx="5729288" cy="1949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126382"/>
              </p:ext>
            </p:extLst>
          </p:nvPr>
        </p:nvGraphicFramePr>
        <p:xfrm>
          <a:off x="1354196" y="1528904"/>
          <a:ext cx="6526213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数式" r:id="rId5" imgW="3848040" imgH="431640" progId="Equation.3">
                  <p:embed/>
                </p:oleObj>
              </mc:Choice>
              <mc:Fallback>
                <p:oleObj name="数式" r:id="rId5" imgW="3848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196" y="1528904"/>
                        <a:ext cx="6526213" cy="779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061508" y="2439902"/>
            <a:ext cx="6894104" cy="4411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/>
              <a:buNone/>
            </a:pP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　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{1, 1, 0, 0},  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{1, 2, 0, 0}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から離散フーリエ変換</a:t>
            </a:r>
            <a:endParaRPr lang="en-US" altLang="ja-JP" sz="1800" b="1" i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287406"/>
              </p:ext>
            </p:extLst>
          </p:nvPr>
        </p:nvGraphicFramePr>
        <p:xfrm>
          <a:off x="1643916" y="325641"/>
          <a:ext cx="2973387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数式" r:id="rId7" imgW="1752480" imgH="203040" progId="Equation.3">
                  <p:embed/>
                </p:oleObj>
              </mc:Choice>
              <mc:Fallback>
                <p:oleObj name="数式" r:id="rId7" imgW="1752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916" y="325641"/>
                        <a:ext cx="2973387" cy="366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061508" y="5221373"/>
            <a:ext cx="6894104" cy="44115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/>
              <a:buNone/>
            </a:pP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③　①と②の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結果が一致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している</a:t>
            </a:r>
            <a:endParaRPr lang="en-US" altLang="ja-JP" sz="1800" b="1" i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879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6285</TotalTime>
  <Words>122</Words>
  <Application>Microsoft Office PowerPoint</Application>
  <PresentationFormat>画面に合わせる (4:3)</PresentationFormat>
  <Paragraphs>61</Paragraphs>
  <Slides>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HGｺﾞｼｯｸM</vt:lpstr>
      <vt:lpstr>Arial</vt:lpstr>
      <vt:lpstr>Century</vt:lpstr>
      <vt:lpstr>Corbel</vt:lpstr>
      <vt:lpstr>Times New Roman</vt:lpstr>
      <vt:lpstr>視差</vt:lpstr>
      <vt:lpstr>数式</vt:lpstr>
      <vt:lpstr>５．離散フーリエ解析</vt:lpstr>
      <vt:lpstr>５．５　色々な離散フーリエ変換 （１）信号の長さ４の離散時間信号</vt:lpstr>
      <vt:lpstr>（２）複素共役の関係を使う例題</vt:lpstr>
      <vt:lpstr>（３）畳み込みの計算（その１）</vt:lpstr>
      <vt:lpstr>畳み込みの計算（その２）</vt:lpstr>
      <vt:lpstr>表を利用した巡回畳み込み計算</vt:lpstr>
      <vt:lpstr>離散フーリエ変換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335</cp:revision>
  <dcterms:created xsi:type="dcterms:W3CDTF">2018-02-09T02:09:57Z</dcterms:created>
  <dcterms:modified xsi:type="dcterms:W3CDTF">2018-03-31T07:04:57Z</dcterms:modified>
</cp:coreProperties>
</file>