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3" r:id="rId2"/>
    <p:sldId id="257" r:id="rId3"/>
    <p:sldId id="365" r:id="rId4"/>
    <p:sldId id="366" r:id="rId5"/>
    <p:sldId id="367" r:id="rId6"/>
    <p:sldId id="368" r:id="rId7"/>
    <p:sldId id="369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82F"/>
    <a:srgbClr val="FF99CC"/>
    <a:srgbClr val="FFB7DB"/>
    <a:srgbClr val="FFCCFF"/>
    <a:srgbClr val="FFFF99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５</a:t>
            </a:r>
            <a:r>
              <a:rPr kumimoji="1" lang="ja-JP" altLang="en-US" smtClean="0"/>
              <a:t>．離散フーリエ解析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3" y="2089485"/>
            <a:ext cx="7704667" cy="2129589"/>
          </a:xfrm>
        </p:spPr>
        <p:txBody>
          <a:bodyPr anchor="t" anchorCtr="0"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smtClean="0"/>
              <a:t>５．１　離散時間信号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５．２</a:t>
            </a:r>
            <a:r>
              <a:rPr lang="ja-JP" altLang="en-US"/>
              <a:t>　</a:t>
            </a:r>
            <a:r>
              <a:rPr lang="ja-JP" altLang="en-US" smtClean="0"/>
              <a:t>離散時間フーリエ</a:t>
            </a:r>
            <a:r>
              <a:rPr lang="ja-JP" altLang="en-US"/>
              <a:t>変換</a:t>
            </a:r>
            <a:r>
              <a:rPr lang="ja-JP" altLang="en-US" smtClean="0"/>
              <a:t>の定義と性質</a:t>
            </a:r>
            <a:endParaRPr lang="en-US" altLang="ja-JP"/>
          </a:p>
          <a:p>
            <a:pPr marL="0" indent="0">
              <a:buNone/>
            </a:pPr>
            <a:r>
              <a:rPr kumimoji="1" lang="ja-JP" altLang="en-US" smtClean="0"/>
              <a:t>５．３　離散時間フーリエ変換</a:t>
            </a:r>
            <a:r>
              <a:rPr lang="ja-JP" altLang="en-US" smtClean="0"/>
              <a:t>の実際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u="sng" smtClean="0">
                <a:solidFill>
                  <a:srgbClr val="FF0000"/>
                </a:solidFill>
              </a:rPr>
              <a:t>５．４　離散フーリエ変換の定義と性質</a:t>
            </a:r>
            <a:endParaRPr lang="en-US" altLang="ja-JP" u="sng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mtClean="0"/>
              <a:t>５．５</a:t>
            </a:r>
            <a:r>
              <a:rPr lang="ja-JP" altLang="en-US"/>
              <a:t>　色々な</a:t>
            </a:r>
            <a:r>
              <a:rPr lang="ja-JP" altLang="en-US" smtClean="0"/>
              <a:t>離散フーリエ</a:t>
            </a:r>
            <a:r>
              <a:rPr lang="ja-JP" altLang="en-US"/>
              <a:t>変換</a:t>
            </a:r>
            <a:endParaRPr lang="en-US" altLang="ja-JP"/>
          </a:p>
          <a:p>
            <a:pPr marL="0" indent="0">
              <a:buNone/>
            </a:pPr>
            <a:endParaRPr lang="en-US" altLang="ja-JP" smtClean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931249" y="4662237"/>
            <a:ext cx="5907951" cy="17365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vert="horz" lIns="91440" tIns="45720" rIns="91440" bIns="45720" rtlCol="0" anchor="t" anchorCtr="0">
            <a:normAutofit fontScale="47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ja-JP" altLang="en-US" smtClean="0">
                <a:latin typeface="Century" panose="02040604050505020304" pitchFamily="18" charset="0"/>
              </a:rPr>
              <a:t>離散フーリエ変換については</a:t>
            </a:r>
            <a:r>
              <a:rPr lang="ja-JP" altLang="en-US">
                <a:latin typeface="Century" panose="02040604050505020304" pitchFamily="18" charset="0"/>
              </a:rPr>
              <a:t>以下</a:t>
            </a:r>
            <a:r>
              <a:rPr lang="ja-JP" altLang="en-US" smtClean="0">
                <a:latin typeface="Century" panose="02040604050505020304" pitchFamily="18" charset="0"/>
              </a:rPr>
              <a:t>の拙著も参考にして頂けたら幸いです。</a:t>
            </a:r>
            <a:endParaRPr lang="en-US" altLang="ja-JP" smtClean="0">
              <a:latin typeface="Century" panose="02040604050505020304" pitchFamily="18" charset="0"/>
            </a:endParaRPr>
          </a:p>
          <a:p>
            <a:pPr marL="0" indent="0">
              <a:buFont typeface="Arial"/>
              <a:buNone/>
            </a:pPr>
            <a:endParaRPr lang="en-US" altLang="ja-JP" smtClean="0">
              <a:latin typeface="Century" panose="02040604050505020304" pitchFamily="18" charset="0"/>
            </a:endParaRPr>
          </a:p>
          <a:p>
            <a:pPr marL="0" indent="0">
              <a:buFont typeface="Arial"/>
              <a:buNone/>
            </a:pPr>
            <a:r>
              <a:rPr lang="ja-JP" altLang="en-US" smtClean="0">
                <a:latin typeface="Century" panose="02040604050505020304" pitchFamily="18" charset="0"/>
              </a:rPr>
              <a:t>「</a:t>
            </a:r>
            <a:r>
              <a:rPr lang="en-US" altLang="ja-JP" smtClean="0">
                <a:latin typeface="Century" panose="02040604050505020304" pitchFamily="18" charset="0"/>
              </a:rPr>
              <a:t>Excel</a:t>
            </a:r>
            <a:r>
              <a:rPr lang="ja-JP" altLang="en-US" smtClean="0">
                <a:latin typeface="Century" panose="02040604050505020304" pitchFamily="18" charset="0"/>
              </a:rPr>
              <a:t>と</a:t>
            </a:r>
            <a:r>
              <a:rPr lang="en-US" altLang="ja-JP" smtClean="0">
                <a:latin typeface="Century" panose="02040604050505020304" pitchFamily="18" charset="0"/>
              </a:rPr>
              <a:t>VBA</a:t>
            </a:r>
            <a:r>
              <a:rPr lang="ja-JP" altLang="en-US" smtClean="0">
                <a:latin typeface="Century" panose="02040604050505020304" pitchFamily="18" charset="0"/>
              </a:rPr>
              <a:t>による実用数値解析入門」 第</a:t>
            </a:r>
            <a:r>
              <a:rPr lang="en-US" altLang="ja-JP" smtClean="0">
                <a:latin typeface="Century" panose="02040604050505020304" pitchFamily="18" charset="0"/>
              </a:rPr>
              <a:t>6</a:t>
            </a:r>
            <a:r>
              <a:rPr lang="ja-JP" altLang="en-US" smtClean="0">
                <a:latin typeface="Century" panose="02040604050505020304" pitchFamily="18" charset="0"/>
              </a:rPr>
              <a:t>章 フーリエ変換</a:t>
            </a:r>
            <a:endParaRPr lang="en-US" altLang="ja-JP" smtClean="0">
              <a:latin typeface="Century" panose="02040604050505020304" pitchFamily="18" charset="0"/>
            </a:endParaRPr>
          </a:p>
          <a:p>
            <a:pPr marL="0" indent="0">
              <a:buFont typeface="Arial"/>
              <a:buNone/>
            </a:pPr>
            <a:r>
              <a:rPr lang="en-US" altLang="ja-JP" smtClean="0">
                <a:latin typeface="Century" panose="02040604050505020304" pitchFamily="18" charset="0"/>
              </a:rPr>
              <a:t>Kindle</a:t>
            </a:r>
            <a:r>
              <a:rPr lang="ja-JP" altLang="en-US" smtClean="0">
                <a:latin typeface="Century" panose="02040604050505020304" pitchFamily="18" charset="0"/>
              </a:rPr>
              <a:t>版「工学系のための複素数の話　第</a:t>
            </a:r>
            <a:r>
              <a:rPr lang="en-US" altLang="ja-JP" smtClean="0">
                <a:latin typeface="Century" panose="02040604050505020304" pitchFamily="18" charset="0"/>
              </a:rPr>
              <a:t>6</a:t>
            </a:r>
            <a:r>
              <a:rPr lang="ja-JP" altLang="en-US" smtClean="0">
                <a:latin typeface="Century" panose="02040604050505020304" pitchFamily="18" charset="0"/>
              </a:rPr>
              <a:t>巻　複素数とフーリエ変換」</a:t>
            </a:r>
            <a:endParaRPr lang="en-US" altLang="ja-JP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altLang="ja-JP">
                <a:latin typeface="Century" panose="02040604050505020304" pitchFamily="18" charset="0"/>
              </a:rPr>
              <a:t>Kindle</a:t>
            </a:r>
            <a:r>
              <a:rPr lang="ja-JP" altLang="en-US">
                <a:latin typeface="Century" panose="02040604050505020304" pitchFamily="18" charset="0"/>
              </a:rPr>
              <a:t>版</a:t>
            </a:r>
            <a:r>
              <a:rPr lang="ja-JP" altLang="en-US" smtClean="0">
                <a:latin typeface="Century" panose="02040604050505020304" pitchFamily="18" charset="0"/>
              </a:rPr>
              <a:t>「</a:t>
            </a:r>
            <a:r>
              <a:rPr lang="en-US" altLang="ja-JP" smtClean="0">
                <a:latin typeface="Century" panose="02040604050505020304" pitchFamily="18" charset="0"/>
              </a:rPr>
              <a:t>C</a:t>
            </a:r>
            <a:r>
              <a:rPr lang="ja-JP" altLang="en-US" smtClean="0">
                <a:latin typeface="Century" panose="02040604050505020304" pitchFamily="18" charset="0"/>
              </a:rPr>
              <a:t>言語と</a:t>
            </a:r>
            <a:r>
              <a:rPr lang="en-US" altLang="ja-JP" smtClean="0">
                <a:latin typeface="Century" panose="02040604050505020304" pitchFamily="18" charset="0"/>
              </a:rPr>
              <a:t>API</a:t>
            </a:r>
            <a:r>
              <a:rPr lang="ja-JP" altLang="en-US" smtClean="0">
                <a:latin typeface="Century" panose="02040604050505020304" pitchFamily="18" charset="0"/>
              </a:rPr>
              <a:t>に</a:t>
            </a:r>
            <a:r>
              <a:rPr lang="ja-JP" altLang="en-US">
                <a:latin typeface="Century" panose="02040604050505020304" pitchFamily="18" charset="0"/>
              </a:rPr>
              <a:t>よる画像処理　</a:t>
            </a:r>
            <a:r>
              <a:rPr lang="ja-JP" altLang="en-US" smtClean="0">
                <a:latin typeface="Century" panose="02040604050505020304" pitchFamily="18" charset="0"/>
              </a:rPr>
              <a:t>第</a:t>
            </a:r>
            <a:r>
              <a:rPr lang="en-US" altLang="ja-JP" smtClean="0">
                <a:latin typeface="Century" panose="02040604050505020304" pitchFamily="18" charset="0"/>
              </a:rPr>
              <a:t>6</a:t>
            </a:r>
            <a:r>
              <a:rPr lang="ja-JP" altLang="en-US" smtClean="0">
                <a:latin typeface="Century" panose="02040604050505020304" pitchFamily="18" charset="0"/>
              </a:rPr>
              <a:t>巻</a:t>
            </a:r>
            <a:r>
              <a:rPr lang="ja-JP" altLang="en-US">
                <a:latin typeface="Century" panose="02040604050505020304" pitchFamily="18" charset="0"/>
              </a:rPr>
              <a:t>　フーリエ変換」</a:t>
            </a:r>
            <a:endParaRPr lang="en-US" altLang="ja-JP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altLang="ja-JP">
                <a:latin typeface="Century" panose="02040604050505020304" pitchFamily="18" charset="0"/>
              </a:rPr>
              <a:t>Kindle</a:t>
            </a:r>
            <a:r>
              <a:rPr lang="ja-JP" altLang="en-US">
                <a:latin typeface="Century" panose="02040604050505020304" pitchFamily="18" charset="0"/>
              </a:rPr>
              <a:t>版</a:t>
            </a:r>
            <a:r>
              <a:rPr lang="ja-JP" altLang="en-US" smtClean="0">
                <a:latin typeface="Century" panose="02040604050505020304" pitchFamily="18" charset="0"/>
              </a:rPr>
              <a:t>「</a:t>
            </a:r>
            <a:r>
              <a:rPr lang="en-US" altLang="ja-JP" smtClean="0">
                <a:latin typeface="Century" panose="02040604050505020304" pitchFamily="18" charset="0"/>
              </a:rPr>
              <a:t>Python 3.6 </a:t>
            </a:r>
            <a:r>
              <a:rPr lang="ja-JP" altLang="en-US" smtClean="0">
                <a:latin typeface="Century" panose="02040604050505020304" pitchFamily="18" charset="0"/>
              </a:rPr>
              <a:t>に</a:t>
            </a:r>
            <a:r>
              <a:rPr lang="ja-JP" altLang="en-US">
                <a:latin typeface="Century" panose="02040604050505020304" pitchFamily="18" charset="0"/>
              </a:rPr>
              <a:t>よる画像処理　</a:t>
            </a:r>
            <a:r>
              <a:rPr lang="ja-JP" altLang="en-US" smtClean="0">
                <a:latin typeface="Century" panose="02040604050505020304" pitchFamily="18" charset="0"/>
              </a:rPr>
              <a:t>第</a:t>
            </a:r>
            <a:r>
              <a:rPr lang="en-US" altLang="ja-JP" smtClean="0">
                <a:latin typeface="Century" panose="02040604050505020304" pitchFamily="18" charset="0"/>
              </a:rPr>
              <a:t>6</a:t>
            </a:r>
            <a:r>
              <a:rPr lang="ja-JP" altLang="en-US" smtClean="0">
                <a:latin typeface="Century" panose="02040604050505020304" pitchFamily="18" charset="0"/>
              </a:rPr>
              <a:t>巻</a:t>
            </a:r>
            <a:r>
              <a:rPr lang="ja-JP" altLang="en-US">
                <a:latin typeface="Century" panose="02040604050505020304" pitchFamily="18" charset="0"/>
              </a:rPr>
              <a:t>　フーリエ変換</a:t>
            </a:r>
            <a:r>
              <a:rPr lang="ja-JP" altLang="en-US" smtClean="0">
                <a:latin typeface="Century" panose="02040604050505020304" pitchFamily="18" charset="0"/>
              </a:rPr>
              <a:t>」</a:t>
            </a:r>
            <a:endParaRPr lang="en-US" altLang="ja-JP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altLang="ja-JP" smtClean="0">
                <a:latin typeface="Century" panose="02040604050505020304" pitchFamily="18" charset="0"/>
              </a:rPr>
              <a:t>Kindle</a:t>
            </a:r>
            <a:r>
              <a:rPr lang="ja-JP" altLang="en-US" smtClean="0">
                <a:latin typeface="Century" panose="02040604050505020304" pitchFamily="18" charset="0"/>
              </a:rPr>
              <a:t>版「音楽・数学・物理　第</a:t>
            </a:r>
            <a:r>
              <a:rPr lang="en-US" altLang="ja-JP" smtClean="0">
                <a:latin typeface="Century" panose="02040604050505020304" pitchFamily="18" charset="0"/>
              </a:rPr>
              <a:t>3</a:t>
            </a:r>
            <a:r>
              <a:rPr lang="ja-JP" altLang="en-US" smtClean="0">
                <a:latin typeface="Century" panose="02040604050505020304" pitchFamily="18" charset="0"/>
              </a:rPr>
              <a:t>巻　音色と波形」</a:t>
            </a:r>
            <a:r>
              <a:rPr lang="en-US" altLang="ja-JP" smtClean="0">
                <a:latin typeface="Century" panose="02040604050505020304" pitchFamily="18" charset="0"/>
              </a:rPr>
              <a:t>3.2</a:t>
            </a:r>
            <a:r>
              <a:rPr lang="ja-JP" altLang="en-US">
                <a:latin typeface="Century" panose="02040604050505020304" pitchFamily="18" charset="0"/>
              </a:rPr>
              <a:t> </a:t>
            </a:r>
            <a:r>
              <a:rPr lang="ja-JP" altLang="en-US" smtClean="0">
                <a:latin typeface="Century" panose="02040604050505020304" pitchFamily="18" charset="0"/>
              </a:rPr>
              <a:t>フーリエ変換</a:t>
            </a:r>
            <a:endParaRPr lang="en-US" altLang="ja-JP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960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7850" y="16863"/>
            <a:ext cx="7704667" cy="1981200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3600" smtClean="0"/>
              <a:t>５．４</a:t>
            </a:r>
            <a:r>
              <a:rPr lang="ja-JP" altLang="en-US" sz="3600"/>
              <a:t>　</a:t>
            </a:r>
            <a:r>
              <a:rPr lang="ja-JP" altLang="en-US" sz="3600" smtClean="0"/>
              <a:t>離散フーリエ変換の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定義と性質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（１）離散フーリエ変換の導入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en-US" altLang="ja-JP" sz="3600" smtClean="0"/>
              <a:t>DFT(Discreate Fourier transform)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6075" y="2109658"/>
            <a:ext cx="8039947" cy="550914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が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≦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≦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点の離散信号とする</a:t>
            </a:r>
            <a:endParaRPr kumimoji="1"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433270"/>
              </p:ext>
            </p:extLst>
          </p:nvPr>
        </p:nvGraphicFramePr>
        <p:xfrm>
          <a:off x="2788151" y="3396752"/>
          <a:ext cx="3355975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数式" r:id="rId3" imgW="1574640" imgH="431640" progId="Equation.3">
                  <p:embed/>
                </p:oleObj>
              </mc:Choice>
              <mc:Fallback>
                <p:oleObj name="数式" r:id="rId3" imgW="1574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8151" y="3396752"/>
                        <a:ext cx="3355975" cy="969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6095565" y="3739716"/>
            <a:ext cx="2718840" cy="30262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（定義</a:t>
            </a:r>
            <a:r>
              <a:rPr lang="ja-JP" altLang="en-US" sz="1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式</a:t>
            </a:r>
            <a:r>
              <a:rPr lang="ja-JP" altLang="en-US" sz="1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より）</a:t>
            </a:r>
            <a:endParaRPr lang="en-US" altLang="ja-JP" sz="18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2124412" y="5737190"/>
            <a:ext cx="6641431" cy="96546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700"/>
              </a:lnSpc>
              <a:spcBef>
                <a:spcPts val="600"/>
              </a:spcBef>
              <a:buFont typeface="Arial"/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この変換を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離散フーリエ変換（</a:t>
            </a:r>
            <a:r>
              <a:rPr lang="en-US" altLang="ja-JP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DFT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という</a:t>
            </a:r>
            <a:endParaRPr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700"/>
              </a:lnSpc>
              <a:spcBef>
                <a:spcPts val="600"/>
              </a:spcBef>
              <a:buFont typeface="Arial"/>
              <a:buNone/>
            </a:pPr>
            <a:r>
              <a:rPr lang="en-US" altLang="ja-JP" b="1" i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を明記する場合</a:t>
            </a:r>
            <a:r>
              <a:rPr lang="en-US" altLang="ja-JP" b="1" i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ja-JP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DFT</a:t>
            </a: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725896" y="2871778"/>
            <a:ext cx="8039947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標本化間隔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2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=2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πk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で標本化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1654736" y="4351485"/>
            <a:ext cx="4713980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ja-JP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=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πk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と定義すると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892853"/>
              </p:ext>
            </p:extLst>
          </p:nvPr>
        </p:nvGraphicFramePr>
        <p:xfrm>
          <a:off x="3063875" y="4786211"/>
          <a:ext cx="2895600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数式" r:id="rId5" imgW="1358640" imgH="431640" progId="Equation.3">
                  <p:embed/>
                </p:oleObj>
              </mc:Choice>
              <mc:Fallback>
                <p:oleObj name="数式" r:id="rId5" imgW="1358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75" y="4786211"/>
                        <a:ext cx="2895600" cy="969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963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7850" y="16863"/>
            <a:ext cx="7704667" cy="1981200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周波数スペクトル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570" y="1740068"/>
            <a:ext cx="7831835" cy="1092785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2700"/>
              </a:lnSpc>
              <a:spcBef>
                <a:spcPts val="600"/>
              </a:spcBef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を離散時間信号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x(n)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周波数スペクトル</a:t>
            </a:r>
            <a:endParaRPr lang="en-US" altLang="ja-JP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あるいは単に</a:t>
            </a:r>
            <a:r>
              <a:rPr kumimoji="1"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スペクトル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という</a:t>
            </a:r>
            <a:endParaRPr kumimoji="1"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982570" y="3445811"/>
            <a:ext cx="7831835" cy="55091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共に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個だけを考えればよい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421433"/>
              </p:ext>
            </p:extLst>
          </p:nvPr>
        </p:nvGraphicFramePr>
        <p:xfrm>
          <a:off x="1570538" y="392227"/>
          <a:ext cx="2895600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数式" r:id="rId3" imgW="1358640" imgH="431640" progId="Equation.3">
                  <p:embed/>
                </p:oleObj>
              </mc:Choice>
              <mc:Fallback>
                <p:oleObj name="数式" r:id="rId3" imgW="1358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538" y="392227"/>
                        <a:ext cx="2895600" cy="969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下矢印 3"/>
          <p:cNvSpPr/>
          <p:nvPr/>
        </p:nvSpPr>
        <p:spPr>
          <a:xfrm>
            <a:off x="4604084" y="4170947"/>
            <a:ext cx="566099" cy="5293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971215" y="4874559"/>
            <a:ext cx="7831835" cy="55091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非常に</a:t>
            </a:r>
            <a:r>
              <a:rPr lang="ja-JP" alt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簡単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にな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る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。積分 ⇒ 加算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604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7850" y="16863"/>
            <a:ext cx="7704667" cy="1981200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極形式による表現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570" y="1740069"/>
            <a:ext cx="7831835" cy="448602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2700"/>
              </a:lnSpc>
              <a:spcBef>
                <a:spcPts val="600"/>
              </a:spcBef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は複素数なので極形式で表現できる。</a:t>
            </a:r>
            <a:endParaRPr kumimoji="1"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58324"/>
              </p:ext>
            </p:extLst>
          </p:nvPr>
        </p:nvGraphicFramePr>
        <p:xfrm>
          <a:off x="1570538" y="440353"/>
          <a:ext cx="2895600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数式" r:id="rId3" imgW="1358640" imgH="431640" progId="Equation.3">
                  <p:embed/>
                </p:oleObj>
              </mc:Choice>
              <mc:Fallback>
                <p:oleObj name="数式" r:id="rId3" imgW="1358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538" y="440353"/>
                        <a:ext cx="2895600" cy="969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031789"/>
              </p:ext>
            </p:extLst>
          </p:nvPr>
        </p:nvGraphicFramePr>
        <p:xfrm>
          <a:off x="2308003" y="2462063"/>
          <a:ext cx="3744834" cy="671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数式" r:id="rId5" imgW="1346040" imgH="228600" progId="Equation.3">
                  <p:embed/>
                </p:oleObj>
              </mc:Choice>
              <mc:Fallback>
                <p:oleObj name="数式" r:id="rId5" imgW="1346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8003" y="2462063"/>
                        <a:ext cx="3744834" cy="6714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2470484" y="4024670"/>
            <a:ext cx="6343922" cy="55091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の絶対値。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振幅スペクトル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という。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114310"/>
              </p:ext>
            </p:extLst>
          </p:nvPr>
        </p:nvGraphicFramePr>
        <p:xfrm>
          <a:off x="811774" y="4072635"/>
          <a:ext cx="1012152" cy="486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数式" r:id="rId7" imgW="419040" imgH="190440" progId="Equation.3">
                  <p:embed/>
                </p:oleObj>
              </mc:Choice>
              <mc:Fallback>
                <p:oleObj name="数式" r:id="rId7" imgW="41904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774" y="4072635"/>
                        <a:ext cx="1012152" cy="4867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2470484" y="5309756"/>
            <a:ext cx="6343922" cy="55091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の偏角。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位相スペクトル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という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オブジェクト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409011"/>
              </p:ext>
            </p:extLst>
          </p:nvPr>
        </p:nvGraphicFramePr>
        <p:xfrm>
          <a:off x="876782" y="5317231"/>
          <a:ext cx="1431221" cy="443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数式" r:id="rId9" imgW="647640" imgH="190440" progId="Equation.3">
                  <p:embed/>
                </p:oleObj>
              </mc:Choice>
              <mc:Fallback>
                <p:oleObj name="数式" r:id="rId9" imgW="64764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782" y="5317231"/>
                        <a:ext cx="1431221" cy="4438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4018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-23167"/>
            <a:ext cx="7704667" cy="1152188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逆離散フーリエ変換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en-US" altLang="ja-JP" sz="2000" smtClean="0"/>
              <a:t>IDFT(Inverse Discreate Fourie Transform)</a:t>
            </a:r>
            <a:endParaRPr kumimoji="1" lang="ja-JP" altLang="en-US" sz="20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570" y="1231786"/>
            <a:ext cx="7831835" cy="448602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2700"/>
              </a:lnSpc>
              <a:spcBef>
                <a:spcPts val="600"/>
              </a:spcBef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逆離散フーリエ変換の式</a:t>
            </a:r>
            <a:endParaRPr kumimoji="1"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009477"/>
              </p:ext>
            </p:extLst>
          </p:nvPr>
        </p:nvGraphicFramePr>
        <p:xfrm>
          <a:off x="1570538" y="79598"/>
          <a:ext cx="2895600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数式" r:id="rId3" imgW="1358640" imgH="431640" progId="Equation.3">
                  <p:embed/>
                </p:oleObj>
              </mc:Choice>
              <mc:Fallback>
                <p:oleObj name="数式" r:id="rId3" imgW="1358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538" y="79598"/>
                        <a:ext cx="2895600" cy="969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604014"/>
              </p:ext>
            </p:extLst>
          </p:nvPr>
        </p:nvGraphicFramePr>
        <p:xfrm>
          <a:off x="2813718" y="1823263"/>
          <a:ext cx="3304840" cy="1031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" name="数式" r:id="rId5" imgW="1460160" imgH="431640" progId="Equation.3">
                  <p:embed/>
                </p:oleObj>
              </mc:Choice>
              <mc:Fallback>
                <p:oleObj name="数式" r:id="rId5" imgW="1460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3718" y="1823263"/>
                        <a:ext cx="3304840" cy="10314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910998"/>
              </p:ext>
            </p:extLst>
          </p:nvPr>
        </p:nvGraphicFramePr>
        <p:xfrm>
          <a:off x="1386143" y="3525444"/>
          <a:ext cx="7024688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5" name="数式" r:id="rId7" imgW="3860640" imgH="431640" progId="Equation.3">
                  <p:embed/>
                </p:oleObj>
              </mc:Choice>
              <mc:Fallback>
                <p:oleObj name="数式" r:id="rId7" imgW="3860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6143" y="3525444"/>
                        <a:ext cx="7024688" cy="830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982570" y="2962148"/>
            <a:ext cx="7831835" cy="4486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700"/>
              </a:lnSpc>
              <a:spcBef>
                <a:spcPts val="600"/>
              </a:spcBef>
              <a:buFont typeface="Arial"/>
              <a:buNone/>
            </a:pPr>
            <a:r>
              <a:rPr lang="ja-JP" alt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確認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（縦横合計は行・列いずれを先に計を求めても結果は同じ）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235698"/>
              </p:ext>
            </p:extLst>
          </p:nvPr>
        </p:nvGraphicFramePr>
        <p:xfrm>
          <a:off x="2307724" y="4470400"/>
          <a:ext cx="6492875" cy="238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数式" r:id="rId9" imgW="3568680" imgH="1244520" progId="Equation.3">
                  <p:embed/>
                </p:oleObj>
              </mc:Choice>
              <mc:Fallback>
                <p:oleObj name="数式" r:id="rId9" imgW="356868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7724" y="4470400"/>
                        <a:ext cx="6492875" cy="2387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0270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7850" y="16863"/>
            <a:ext cx="7704667" cy="769200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（２）</a:t>
            </a:r>
            <a:r>
              <a:rPr lang="ja-JP" altLang="en-US" sz="3600" smtClean="0"/>
              <a:t>離散フーリエ変換</a:t>
            </a:r>
            <a:r>
              <a:rPr lang="ja-JP" altLang="en-US" sz="3600" smtClean="0"/>
              <a:t>の性質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endParaRPr kumimoji="1" lang="ja-JP" altLang="en-US" sz="2800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1028220" y="960109"/>
            <a:ext cx="1712630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①線形性</a:t>
            </a:r>
            <a:endParaRPr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971287"/>
              </p:ext>
            </p:extLst>
          </p:nvPr>
        </p:nvGraphicFramePr>
        <p:xfrm>
          <a:off x="4406900" y="1020763"/>
          <a:ext cx="416877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数式" r:id="rId3" imgW="1955520" imgH="190440" progId="Equation.3">
                  <p:embed/>
                </p:oleObj>
              </mc:Choice>
              <mc:Fallback>
                <p:oleObj name="数式" r:id="rId3" imgW="195552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6900" y="1020763"/>
                        <a:ext cx="4168775" cy="427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2740849" y="2033520"/>
            <a:ext cx="5857719" cy="50059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振幅スペクトル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</a:t>
            </a:r>
            <a:r>
              <a:rPr lang="ja-JP" altLang="en-US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偶関数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ja-JP" altLang="en-US" sz="1800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位相スペクトル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</a:t>
            </a:r>
            <a:r>
              <a:rPr lang="ja-JP" altLang="en-US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奇関数</a:t>
            </a:r>
            <a:endParaRPr lang="en-US" altLang="ja-JP" sz="18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1028219" y="1482606"/>
            <a:ext cx="2725633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②信号の実数値性</a:t>
            </a:r>
            <a:endParaRPr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オブジェクト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822395"/>
              </p:ext>
            </p:extLst>
          </p:nvPr>
        </p:nvGraphicFramePr>
        <p:xfrm>
          <a:off x="4181475" y="1498600"/>
          <a:ext cx="2192338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数式" r:id="rId5" imgW="1028520" imgH="228600" progId="Equation.3">
                  <p:embed/>
                </p:oleObj>
              </mc:Choice>
              <mc:Fallback>
                <p:oleObj name="数式" r:id="rId5" imgW="1028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1475" y="1498600"/>
                        <a:ext cx="2192338" cy="512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コンテンツ プレースホルダー 2"/>
          <p:cNvSpPr txBox="1">
            <a:spLocks/>
          </p:cNvSpPr>
          <p:nvPr/>
        </p:nvSpPr>
        <p:spPr>
          <a:xfrm>
            <a:off x="6591714" y="1623888"/>
            <a:ext cx="2511923" cy="27330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u="sng" smtClean="0">
                <a:solidFill>
                  <a:srgbClr val="0068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＊印は共役複素数</a:t>
            </a:r>
            <a:endParaRPr lang="en-US" altLang="ja-JP" sz="1800" b="1" u="sng" smtClean="0">
              <a:solidFill>
                <a:srgbClr val="00682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2740849" y="2874993"/>
            <a:ext cx="5857719" cy="284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周期性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を考慮した</a:t>
            </a:r>
            <a:r>
              <a:rPr lang="ja-JP" altLang="en-US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巡回シフト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。周波数領域での</a:t>
            </a:r>
            <a:r>
              <a:rPr lang="ja-JP" altLang="en-US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乗算</a:t>
            </a:r>
            <a:endParaRPr lang="en-US" altLang="ja-JP" sz="18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コンテンツ プレースホルダー 2"/>
          <p:cNvSpPr txBox="1">
            <a:spLocks/>
          </p:cNvSpPr>
          <p:nvPr/>
        </p:nvSpPr>
        <p:spPr>
          <a:xfrm>
            <a:off x="1028219" y="2324079"/>
            <a:ext cx="2725633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③巡回時間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シフト</a:t>
            </a:r>
            <a:endParaRPr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オブジェクト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214066"/>
              </p:ext>
            </p:extLst>
          </p:nvPr>
        </p:nvGraphicFramePr>
        <p:xfrm>
          <a:off x="3762375" y="2339975"/>
          <a:ext cx="3030538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数式" r:id="rId7" imgW="1422360" imgH="228600" progId="Equation.3">
                  <p:embed/>
                </p:oleObj>
              </mc:Choice>
              <mc:Fallback>
                <p:oleObj name="数式" r:id="rId7" imgW="1422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75" y="2339975"/>
                        <a:ext cx="3030538" cy="512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コンテンツ プレースホルダー 2"/>
          <p:cNvSpPr txBox="1">
            <a:spLocks/>
          </p:cNvSpPr>
          <p:nvPr/>
        </p:nvSpPr>
        <p:spPr>
          <a:xfrm>
            <a:off x="2809643" y="4284495"/>
            <a:ext cx="6146477" cy="2278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時間領域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ja-JP" altLang="en-US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畳み込み演算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は，</a:t>
            </a:r>
            <a:r>
              <a:rPr lang="ja-JP" altLang="en-US" sz="1800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周波数領域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ja-JP" altLang="en-US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乗算</a:t>
            </a:r>
            <a:endParaRPr lang="en-US" altLang="ja-JP" sz="18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コンテンツ プレースホルダー 2"/>
          <p:cNvSpPr txBox="1">
            <a:spLocks/>
          </p:cNvSpPr>
          <p:nvPr/>
        </p:nvSpPr>
        <p:spPr>
          <a:xfrm>
            <a:off x="1028219" y="3275754"/>
            <a:ext cx="3607188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④巡回畳み込み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演算</a:t>
            </a:r>
            <a:endParaRPr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" name="オブジェクト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620611"/>
              </p:ext>
            </p:extLst>
          </p:nvPr>
        </p:nvGraphicFramePr>
        <p:xfrm>
          <a:off x="4208522" y="3255944"/>
          <a:ext cx="419735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数式" r:id="rId9" imgW="1968480" imgH="431640" progId="Equation.3">
                  <p:embed/>
                </p:oleObj>
              </mc:Choice>
              <mc:Fallback>
                <p:oleObj name="数式" r:id="rId9" imgW="1968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8522" y="3255944"/>
                        <a:ext cx="4197350" cy="968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コンテンツ プレースホルダー 2"/>
          <p:cNvSpPr txBox="1">
            <a:spLocks/>
          </p:cNvSpPr>
          <p:nvPr/>
        </p:nvSpPr>
        <p:spPr>
          <a:xfrm>
            <a:off x="2813297" y="6188970"/>
            <a:ext cx="6146477" cy="2278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離散時間信号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ja-JP" altLang="en-US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エネルギー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は，</a:t>
            </a:r>
            <a:r>
              <a:rPr lang="ja-JP" altLang="en-US" sz="1800" b="1" u="sng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振幅スペクトル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二乗</a:t>
            </a:r>
            <a:r>
              <a:rPr lang="ja-JP" altLang="en-US" sz="1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ja-JP" altLang="en-US" sz="1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平均</a:t>
            </a:r>
            <a:endParaRPr lang="en-US" altLang="ja-JP" sz="18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コンテンツ プレースホルダー 2"/>
          <p:cNvSpPr txBox="1">
            <a:spLocks/>
          </p:cNvSpPr>
          <p:nvPr/>
        </p:nvSpPr>
        <p:spPr>
          <a:xfrm>
            <a:off x="1028219" y="4529315"/>
            <a:ext cx="3036842" cy="55091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⑥パーセバルの公式</a:t>
            </a:r>
            <a:endParaRPr lang="en-US" altLang="ja-JP" sz="20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1" name="オブジェクト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5608531"/>
              </p:ext>
            </p:extLst>
          </p:nvPr>
        </p:nvGraphicFramePr>
        <p:xfrm>
          <a:off x="4065061" y="5006327"/>
          <a:ext cx="316865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数式" r:id="rId11" imgW="1485720" imgH="431640" progId="Equation.3">
                  <p:embed/>
                </p:oleObj>
              </mc:Choice>
              <mc:Fallback>
                <p:oleObj name="数式" r:id="rId11" imgW="14857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5061" y="5006327"/>
                        <a:ext cx="3168650" cy="968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5331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0606" y="0"/>
            <a:ext cx="7704667" cy="713069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（３）高速フーリエ変換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28220" y="960109"/>
            <a:ext cx="7859106" cy="550914"/>
          </a:xfrm>
          <a:noFill/>
          <a:ln>
            <a:noFill/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DFT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ja-JP" altLang="en-US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演算順序を変える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ことで，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全体の演算量を大幅に減らす方法。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J.W.Cooley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と</a:t>
            </a:r>
            <a:r>
              <a:rPr lang="en-US" altLang="ja-JP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J.W.Tukey</a:t>
            </a: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が提案した。</a:t>
            </a:r>
            <a:endParaRPr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時間間引きアルゴリズムと周波数間引きアルゴリズムがある。</a:t>
            </a:r>
            <a:endParaRPr lang="en-US" altLang="ja-JP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endParaRPr lang="en-US" altLang="ja-JP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詳しくは，章の先頭下方に示した拙著を参照頂ければ幸いです。</a:t>
            </a:r>
            <a:endParaRPr kumimoji="1" lang="en-US" altLang="ja-JP" sz="200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4822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6115</TotalTime>
  <Words>304</Words>
  <Application>Microsoft Office PowerPoint</Application>
  <PresentationFormat>画面に合わせる (4:3)</PresentationFormat>
  <Paragraphs>49</Paragraphs>
  <Slides>7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HGｺﾞｼｯｸM</vt:lpstr>
      <vt:lpstr>Arial</vt:lpstr>
      <vt:lpstr>Century</vt:lpstr>
      <vt:lpstr>Corbel</vt:lpstr>
      <vt:lpstr>Times New Roman</vt:lpstr>
      <vt:lpstr>視差</vt:lpstr>
      <vt:lpstr>数式</vt:lpstr>
      <vt:lpstr>Microsoft 数式 3.0</vt:lpstr>
      <vt:lpstr>５．離散フーリエ解析</vt:lpstr>
      <vt:lpstr>５．４　離散フーリエ変換の 定義と性質 （１）離散フーリエ変換の導入 DFT(Discreate Fourier transform)</vt:lpstr>
      <vt:lpstr>周波数スペクトル</vt:lpstr>
      <vt:lpstr>極形式による表現</vt:lpstr>
      <vt:lpstr>逆離散フーリエ変換 IDFT(Inverse Discreate Fourie Transform)</vt:lpstr>
      <vt:lpstr> （２）離散フーリエ変換の性質 </vt:lpstr>
      <vt:lpstr>（３）高速フーリエ変換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320</cp:revision>
  <dcterms:created xsi:type="dcterms:W3CDTF">2018-02-09T02:09:57Z</dcterms:created>
  <dcterms:modified xsi:type="dcterms:W3CDTF">2018-03-16T00:09:18Z</dcterms:modified>
</cp:coreProperties>
</file>