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72" r:id="rId4"/>
    <p:sldId id="366" r:id="rId5"/>
    <p:sldId id="367" r:id="rId6"/>
    <p:sldId id="368" r:id="rId7"/>
    <p:sldId id="369" r:id="rId8"/>
    <p:sldId id="370" r:id="rId9"/>
    <p:sldId id="371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82F"/>
    <a:srgbClr val="FF99CC"/>
    <a:srgbClr val="FFB7DB"/>
    <a:srgbClr val="FFCCFF"/>
    <a:srgbClr val="FFFF99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５</a:t>
            </a:r>
            <a:r>
              <a:rPr kumimoji="1" lang="ja-JP" altLang="en-US" smtClean="0"/>
              <a:t>．離散フーリエ解析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07775" y="1961149"/>
            <a:ext cx="7704667" cy="2129589"/>
          </a:xfrm>
        </p:spPr>
        <p:txBody>
          <a:bodyPr anchor="t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mtClean="0"/>
              <a:t>５．１　離散時間信号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５．２</a:t>
            </a:r>
            <a:r>
              <a:rPr lang="ja-JP" altLang="en-US"/>
              <a:t>　</a:t>
            </a:r>
            <a:r>
              <a:rPr lang="ja-JP" altLang="en-US" smtClean="0"/>
              <a:t>離散時間フーリエ</a:t>
            </a:r>
            <a:r>
              <a:rPr lang="ja-JP" altLang="en-US"/>
              <a:t>変換</a:t>
            </a:r>
            <a:r>
              <a:rPr lang="ja-JP" altLang="en-US" smtClean="0"/>
              <a:t>の定義と性質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５．３　離散時間フーリエ変換</a:t>
            </a:r>
            <a:r>
              <a:rPr lang="ja-JP" altLang="en-US" u="sng" smtClean="0">
                <a:solidFill>
                  <a:srgbClr val="FF0000"/>
                </a:solidFill>
              </a:rPr>
              <a:t>の実際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/>
              <a:t>５．４　離散フーリエ変換の定義と性質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５．５　色々な離散フーリエ</a:t>
            </a:r>
            <a:r>
              <a:rPr lang="ja-JP" altLang="en-US" smtClean="0"/>
              <a:t>変換</a:t>
            </a:r>
            <a:endParaRPr lang="en-US" altLang="ja-JP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931249" y="4662237"/>
            <a:ext cx="5907951" cy="17365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t" anchorCtr="0">
            <a:normAutofit fontScale="4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mtClean="0">
                <a:latin typeface="Century" panose="02040604050505020304" pitchFamily="18" charset="0"/>
              </a:rPr>
              <a:t>離散フーリエ変換については</a:t>
            </a:r>
            <a:r>
              <a:rPr lang="ja-JP" altLang="en-US">
                <a:latin typeface="Century" panose="02040604050505020304" pitchFamily="18" charset="0"/>
              </a:rPr>
              <a:t>以下</a:t>
            </a:r>
            <a:r>
              <a:rPr lang="ja-JP" altLang="en-US" smtClean="0">
                <a:latin typeface="Century" panose="02040604050505020304" pitchFamily="18" charset="0"/>
              </a:rPr>
              <a:t>の拙著も参考にして頂けたら幸いです。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Excel</a:t>
            </a:r>
            <a:r>
              <a:rPr lang="ja-JP" altLang="en-US" smtClean="0">
                <a:latin typeface="Century" panose="02040604050505020304" pitchFamily="18" charset="0"/>
              </a:rPr>
              <a:t>と</a:t>
            </a:r>
            <a:r>
              <a:rPr lang="en-US" altLang="ja-JP" smtClean="0">
                <a:latin typeface="Century" panose="02040604050505020304" pitchFamily="18" charset="0"/>
              </a:rPr>
              <a:t>VBA</a:t>
            </a:r>
            <a:r>
              <a:rPr lang="ja-JP" altLang="en-US" smtClean="0">
                <a:latin typeface="Century" panose="02040604050505020304" pitchFamily="18" charset="0"/>
              </a:rPr>
              <a:t>による実用数値解析入門」 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章 フーリエ変換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r>
              <a:rPr lang="en-US" altLang="ja-JP" smtClean="0">
                <a:latin typeface="Century" panose="02040604050505020304" pitchFamily="18" charset="0"/>
              </a:rPr>
              <a:t>Kindle</a:t>
            </a:r>
            <a:r>
              <a:rPr lang="ja-JP" altLang="en-US" smtClean="0">
                <a:latin typeface="Century" panose="02040604050505020304" pitchFamily="18" charset="0"/>
              </a:rPr>
              <a:t>版「工学系のための複素数の話　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　複素数とフーリエ変換」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>
                <a:latin typeface="Century" panose="02040604050505020304" pitchFamily="18" charset="0"/>
              </a:rPr>
              <a:t>Kindle</a:t>
            </a:r>
            <a:r>
              <a:rPr lang="ja-JP" altLang="en-US">
                <a:latin typeface="Century" panose="02040604050505020304" pitchFamily="18" charset="0"/>
              </a:rPr>
              <a:t>版</a:t>
            </a: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C</a:t>
            </a:r>
            <a:r>
              <a:rPr lang="ja-JP" altLang="en-US" smtClean="0">
                <a:latin typeface="Century" panose="02040604050505020304" pitchFamily="18" charset="0"/>
              </a:rPr>
              <a:t>言語と</a:t>
            </a:r>
            <a:r>
              <a:rPr lang="en-US" altLang="ja-JP" smtClean="0">
                <a:latin typeface="Century" panose="02040604050505020304" pitchFamily="18" charset="0"/>
              </a:rPr>
              <a:t>API</a:t>
            </a:r>
            <a:r>
              <a:rPr lang="ja-JP" altLang="en-US" smtClean="0">
                <a:latin typeface="Century" panose="02040604050505020304" pitchFamily="18" charset="0"/>
              </a:rPr>
              <a:t>に</a:t>
            </a:r>
            <a:r>
              <a:rPr lang="ja-JP" altLang="en-US">
                <a:latin typeface="Century" panose="02040604050505020304" pitchFamily="18" charset="0"/>
              </a:rPr>
              <a:t>よる画像処理　</a:t>
            </a:r>
            <a:r>
              <a:rPr lang="ja-JP" altLang="en-US" smtClean="0">
                <a:latin typeface="Century" panose="02040604050505020304" pitchFamily="18" charset="0"/>
              </a:rPr>
              <a:t>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</a:t>
            </a:r>
            <a:r>
              <a:rPr lang="ja-JP" altLang="en-US">
                <a:latin typeface="Century" panose="02040604050505020304" pitchFamily="18" charset="0"/>
              </a:rPr>
              <a:t>　フーリエ変換」</a:t>
            </a:r>
            <a:endParaRPr lang="en-US" altLang="ja-JP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>
                <a:latin typeface="Century" panose="02040604050505020304" pitchFamily="18" charset="0"/>
              </a:rPr>
              <a:t>Kindle</a:t>
            </a:r>
            <a:r>
              <a:rPr lang="ja-JP" altLang="en-US">
                <a:latin typeface="Century" panose="02040604050505020304" pitchFamily="18" charset="0"/>
              </a:rPr>
              <a:t>版</a:t>
            </a: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Python 3.6 </a:t>
            </a:r>
            <a:r>
              <a:rPr lang="ja-JP" altLang="en-US" smtClean="0">
                <a:latin typeface="Century" panose="02040604050505020304" pitchFamily="18" charset="0"/>
              </a:rPr>
              <a:t>に</a:t>
            </a:r>
            <a:r>
              <a:rPr lang="ja-JP" altLang="en-US">
                <a:latin typeface="Century" panose="02040604050505020304" pitchFamily="18" charset="0"/>
              </a:rPr>
              <a:t>よる画像処理　</a:t>
            </a:r>
            <a:r>
              <a:rPr lang="ja-JP" altLang="en-US" smtClean="0">
                <a:latin typeface="Century" panose="02040604050505020304" pitchFamily="18" charset="0"/>
              </a:rPr>
              <a:t>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</a:t>
            </a:r>
            <a:r>
              <a:rPr lang="ja-JP" altLang="en-US">
                <a:latin typeface="Century" panose="02040604050505020304" pitchFamily="18" charset="0"/>
              </a:rPr>
              <a:t>　フーリエ変換</a:t>
            </a:r>
            <a:r>
              <a:rPr lang="ja-JP" altLang="en-US" smtClean="0">
                <a:latin typeface="Century" panose="02040604050505020304" pitchFamily="18" charset="0"/>
              </a:rPr>
              <a:t>」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 smtClean="0">
                <a:latin typeface="Century" panose="02040604050505020304" pitchFamily="18" charset="0"/>
              </a:rPr>
              <a:t>Kindle</a:t>
            </a:r>
            <a:r>
              <a:rPr lang="ja-JP" altLang="en-US" smtClean="0">
                <a:latin typeface="Century" panose="02040604050505020304" pitchFamily="18" charset="0"/>
              </a:rPr>
              <a:t>版「音楽・数学・物理　第</a:t>
            </a:r>
            <a:r>
              <a:rPr lang="en-US" altLang="ja-JP" smtClean="0">
                <a:latin typeface="Century" panose="02040604050505020304" pitchFamily="18" charset="0"/>
              </a:rPr>
              <a:t>3</a:t>
            </a:r>
            <a:r>
              <a:rPr lang="ja-JP" altLang="en-US" smtClean="0">
                <a:latin typeface="Century" panose="02040604050505020304" pitchFamily="18" charset="0"/>
              </a:rPr>
              <a:t>巻　音色と波形」</a:t>
            </a:r>
            <a:r>
              <a:rPr lang="en-US" altLang="ja-JP" smtClean="0">
                <a:latin typeface="Century" panose="02040604050505020304" pitchFamily="18" charset="0"/>
              </a:rPr>
              <a:t>3.2</a:t>
            </a:r>
            <a:r>
              <a:rPr lang="ja-JP" altLang="en-US">
                <a:latin typeface="Century" panose="02040604050505020304" pitchFamily="18" charset="0"/>
              </a:rPr>
              <a:t> </a:t>
            </a:r>
            <a:r>
              <a:rPr lang="ja-JP" altLang="en-US" smtClean="0">
                <a:latin typeface="Century" panose="02040604050505020304" pitchFamily="18" charset="0"/>
              </a:rPr>
              <a:t>フーリエ変換</a:t>
            </a:r>
            <a:endParaRPr lang="en-US" altLang="ja-JP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５．３</a:t>
            </a:r>
            <a:r>
              <a:rPr lang="ja-JP" altLang="en-US" sz="3600"/>
              <a:t>　</a:t>
            </a:r>
            <a:r>
              <a:rPr lang="ja-JP" altLang="en-US" sz="3600" smtClean="0"/>
              <a:t>離散時間フーリエ変換の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実際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（１）単位インパルス信号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5896" y="2438401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のとき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であるため，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002271"/>
              </p:ext>
            </p:extLst>
          </p:nvPr>
        </p:nvGraphicFramePr>
        <p:xfrm>
          <a:off x="2728950" y="3449639"/>
          <a:ext cx="40338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数式" r:id="rId3" imgW="1892160" imgH="431640" progId="Equation.3">
                  <p:embed/>
                </p:oleObj>
              </mc:Choice>
              <mc:Fallback>
                <p:oleObj name="数式" r:id="rId3" imgW="1892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8950" y="3449639"/>
                        <a:ext cx="4033838" cy="969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665746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（２）正弦波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71692" y="818148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定義どおり計算すると（ここでは余弦波を考える）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439332" y="4084168"/>
            <a:ext cx="7415909" cy="56981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ー∞で発散。これは周期性が考慮されていないため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797211"/>
              </p:ext>
            </p:extLst>
          </p:nvPr>
        </p:nvGraphicFramePr>
        <p:xfrm>
          <a:off x="1439333" y="1728871"/>
          <a:ext cx="7231063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数式" r:id="rId3" imgW="3390840" imgH="876240" progId="Equation.3">
                  <p:embed/>
                </p:oleObj>
              </mc:Choice>
              <mc:Fallback>
                <p:oleObj name="数式" r:id="rId3" imgW="339084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333" y="1728871"/>
                        <a:ext cx="7231063" cy="1995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下矢印 3"/>
          <p:cNvSpPr/>
          <p:nvPr/>
        </p:nvSpPr>
        <p:spPr>
          <a:xfrm>
            <a:off x="4409350" y="4692578"/>
            <a:ext cx="336884" cy="4491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399227" y="5180351"/>
            <a:ext cx="6694014" cy="96377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周期性を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考慮 ⇒ 離散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フーリエ変換（後述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（ー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に相当する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の範囲内で合計を計算する）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93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1"/>
            <a:ext cx="7704667" cy="990785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離散フーリエ変換の導入までは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r>
              <a:rPr lang="en-US" altLang="ja-JP" sz="2400" smtClean="0"/>
              <a:t>DTFT</a:t>
            </a:r>
            <a:r>
              <a:rPr lang="ja-JP" altLang="en-US" sz="2400" smtClean="0"/>
              <a:t>の</a:t>
            </a:r>
            <a:r>
              <a:rPr lang="ja-JP" altLang="en-US" sz="2400" smtClean="0"/>
              <a:t>性質で解釈する</a:t>
            </a:r>
            <a:endParaRPr kumimoji="1" lang="ja-JP" altLang="en-US" sz="24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71692" y="917238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DTFT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の性質を使うと簡単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467418"/>
              </p:ext>
            </p:extLst>
          </p:nvPr>
        </p:nvGraphicFramePr>
        <p:xfrm>
          <a:off x="1671553" y="1490847"/>
          <a:ext cx="40068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数式" r:id="rId3" imgW="1879560" imgH="368280" progId="Equation.3">
                  <p:embed/>
                </p:oleObj>
              </mc:Choice>
              <mc:Fallback>
                <p:oleObj name="数式" r:id="rId3" imgW="18795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553" y="1490847"/>
                        <a:ext cx="4006850" cy="828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629749" y="1613225"/>
            <a:ext cx="214527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を考える。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271692" y="2502541"/>
            <a:ext cx="214527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すなわち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738658"/>
              </p:ext>
            </p:extLst>
          </p:nvPr>
        </p:nvGraphicFramePr>
        <p:xfrm>
          <a:off x="5544328" y="2563685"/>
          <a:ext cx="20574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数式" r:id="rId5" imgW="965160" imgH="190440" progId="Equation.3">
                  <p:embed/>
                </p:oleObj>
              </mc:Choice>
              <mc:Fallback>
                <p:oleObj name="数式" r:id="rId5" imgW="9651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4328" y="2563685"/>
                        <a:ext cx="2057400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271692" y="3123078"/>
            <a:ext cx="3861782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周波数シフトの性質から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702426"/>
              </p:ext>
            </p:extLst>
          </p:nvPr>
        </p:nvGraphicFramePr>
        <p:xfrm>
          <a:off x="5519684" y="3123078"/>
          <a:ext cx="33289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数式" r:id="rId7" imgW="1562040" imgH="228600" progId="Equation.3">
                  <p:embed/>
                </p:oleObj>
              </mc:Choice>
              <mc:Fallback>
                <p:oleObj name="数式" r:id="rId7" imgW="1562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684" y="3123078"/>
                        <a:ext cx="3328988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271692" y="3800114"/>
            <a:ext cx="3861782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オイラーの公式から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148446"/>
              </p:ext>
            </p:extLst>
          </p:nvPr>
        </p:nvGraphicFramePr>
        <p:xfrm>
          <a:off x="1439333" y="4410367"/>
          <a:ext cx="790257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数式" r:id="rId9" imgW="3708360" imgH="431640" progId="Equation.3">
                  <p:embed/>
                </p:oleObj>
              </mc:Choice>
              <mc:Fallback>
                <p:oleObj name="数式" r:id="rId9" imgW="3708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333" y="4410367"/>
                        <a:ext cx="7902575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271692" y="5381917"/>
            <a:ext cx="3861782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線形性より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441266"/>
              </p:ext>
            </p:extLst>
          </p:nvPr>
        </p:nvGraphicFramePr>
        <p:xfrm>
          <a:off x="2840511" y="5881979"/>
          <a:ext cx="55784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数式" r:id="rId11" imgW="2616120" imgH="419040" progId="Equation.3">
                  <p:embed/>
                </p:oleObj>
              </mc:Choice>
              <mc:Fallback>
                <p:oleObj name="数式" r:id="rId11" imgW="26161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511" y="5881979"/>
                        <a:ext cx="5578475" cy="942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43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665746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正弦波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2034" y="1045606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図示すると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271692" y="2502541"/>
            <a:ext cx="214527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nΩ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654228"/>
              </p:ext>
            </p:extLst>
          </p:nvPr>
        </p:nvGraphicFramePr>
        <p:xfrm>
          <a:off x="1671553" y="138101"/>
          <a:ext cx="55784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数式" r:id="rId3" imgW="2616120" imgH="419040" progId="Equation.3">
                  <p:embed/>
                </p:oleObj>
              </mc:Choice>
              <mc:Fallback>
                <p:oleObj name="数式" r:id="rId3" imgW="26161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553" y="138101"/>
                        <a:ext cx="5578475" cy="942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直線矢印コネクタ 14"/>
          <p:cNvCxnSpPr/>
          <p:nvPr/>
        </p:nvCxnSpPr>
        <p:spPr>
          <a:xfrm>
            <a:off x="3946495" y="3283150"/>
            <a:ext cx="385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5261811" y="3254156"/>
            <a:ext cx="818147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6127000" y="3225163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4460790" y="3283150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線矢印コネクタ 19"/>
          <p:cNvCxnSpPr>
            <a:stCxn id="18" idx="0"/>
          </p:cNvCxnSpPr>
          <p:nvPr/>
        </p:nvCxnSpPr>
        <p:spPr>
          <a:xfrm flipV="1">
            <a:off x="4974138" y="2323382"/>
            <a:ext cx="0" cy="9597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6640347" y="2323382"/>
            <a:ext cx="0" cy="9597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5872495" y="3128910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099838" y="3136932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412533" y="3145653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6912925" y="3217653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en-US" altLang="ja-JP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3635638" y="3200910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4042828" y="5155487"/>
            <a:ext cx="385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5358144" y="5126493"/>
            <a:ext cx="818147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6416785" y="5097500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4557123" y="5155487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直線矢印コネクタ 31"/>
          <p:cNvCxnSpPr>
            <a:stCxn id="31" idx="0"/>
          </p:cNvCxnSpPr>
          <p:nvPr/>
        </p:nvCxnSpPr>
        <p:spPr>
          <a:xfrm flipV="1">
            <a:off x="5070471" y="4195719"/>
            <a:ext cx="0" cy="9597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6767543" y="5161020"/>
            <a:ext cx="0" cy="9597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968828" y="5001247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196171" y="5009269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7508866" y="5017990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コンテンツ プレースホルダー 2"/>
          <p:cNvSpPr txBox="1">
            <a:spLocks/>
          </p:cNvSpPr>
          <p:nvPr/>
        </p:nvSpPr>
        <p:spPr>
          <a:xfrm>
            <a:off x="7009258" y="5089990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endParaRPr lang="en-US" altLang="ja-JP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>
          <a:xfrm>
            <a:off x="3731971" y="5073247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</a:p>
        </p:txBody>
      </p:sp>
      <p:sp>
        <p:nvSpPr>
          <p:cNvPr id="39" name="コンテンツ プレースホルダー 2"/>
          <p:cNvSpPr txBox="1">
            <a:spLocks/>
          </p:cNvSpPr>
          <p:nvPr/>
        </p:nvSpPr>
        <p:spPr>
          <a:xfrm>
            <a:off x="1406220" y="4742533"/>
            <a:ext cx="214527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nΩ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コンテンツ プレースホルダー 2"/>
          <p:cNvSpPr txBox="1">
            <a:spLocks/>
          </p:cNvSpPr>
          <p:nvPr/>
        </p:nvSpPr>
        <p:spPr>
          <a:xfrm>
            <a:off x="7566395" y="2997453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コンテンツ プレースホルダー 2"/>
          <p:cNvSpPr txBox="1">
            <a:spLocks/>
          </p:cNvSpPr>
          <p:nvPr/>
        </p:nvSpPr>
        <p:spPr>
          <a:xfrm>
            <a:off x="7699878" y="4867959"/>
            <a:ext cx="1026695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0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665746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（３）パルス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71692" y="818148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以下のパルス信号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801512"/>
              </p:ext>
            </p:extLst>
          </p:nvPr>
        </p:nvGraphicFramePr>
        <p:xfrm>
          <a:off x="2543648" y="1450026"/>
          <a:ext cx="30861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数式" r:id="rId3" imgW="1447560" imgH="431640" progId="Equation.3">
                  <p:embed/>
                </p:oleObj>
              </mc:Choice>
              <mc:Fallback>
                <p:oleObj name="数式" r:id="rId3" imgW="1447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648" y="1450026"/>
                        <a:ext cx="308610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271692" y="2502541"/>
            <a:ext cx="214527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定義より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940363"/>
              </p:ext>
            </p:extLst>
          </p:nvPr>
        </p:nvGraphicFramePr>
        <p:xfrm>
          <a:off x="2768238" y="3053455"/>
          <a:ext cx="4629150" cy="1503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数式" r:id="rId5" imgW="2171520" imgH="660240" progId="Equation.3">
                  <p:embed/>
                </p:oleObj>
              </mc:Choice>
              <mc:Fallback>
                <p:oleObj name="数式" r:id="rId5" imgW="21715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238" y="3053455"/>
                        <a:ext cx="4629150" cy="15036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1271691" y="4913573"/>
            <a:ext cx="7246667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（信号値が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の係数値であることに注意）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10545"/>
              </p:ext>
            </p:extLst>
          </p:nvPr>
        </p:nvGraphicFramePr>
        <p:xfrm>
          <a:off x="3356448" y="4913573"/>
          <a:ext cx="7302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数式" r:id="rId7" imgW="342720" imgH="203040" progId="Equation.3">
                  <p:embed/>
                </p:oleObj>
              </mc:Choice>
              <mc:Fallback>
                <p:oleObj name="数式" r:id="rId7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6448" y="4913573"/>
                        <a:ext cx="730250" cy="461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200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665746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（４）べき信号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71692" y="818148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以下のパルス信号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053743"/>
              </p:ext>
            </p:extLst>
          </p:nvPr>
        </p:nvGraphicFramePr>
        <p:xfrm>
          <a:off x="2665413" y="1420813"/>
          <a:ext cx="28416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数式" r:id="rId3" imgW="1333440" imgH="457200" progId="Equation.3">
                  <p:embed/>
                </p:oleObj>
              </mc:Choice>
              <mc:Fallback>
                <p:oleObj name="数式" r:id="rId3" imgW="1333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1420813"/>
                        <a:ext cx="2841625" cy="1028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211172" y="2314946"/>
            <a:ext cx="214527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定義より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4387"/>
              </p:ext>
            </p:extLst>
          </p:nvPr>
        </p:nvGraphicFramePr>
        <p:xfrm>
          <a:off x="1862138" y="2775743"/>
          <a:ext cx="644366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数式" r:id="rId5" imgW="3022560" imgH="431640" progId="Equation.3">
                  <p:embed/>
                </p:oleObj>
              </mc:Choice>
              <mc:Fallback>
                <p:oleObj name="数式" r:id="rId5" imgW="3022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138" y="2775743"/>
                        <a:ext cx="6443662" cy="98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1059133" y="3945333"/>
            <a:ext cx="7246667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振幅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位相スペクトルを計算するために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528276"/>
              </p:ext>
            </p:extLst>
          </p:nvPr>
        </p:nvGraphicFramePr>
        <p:xfrm>
          <a:off x="751681" y="4376710"/>
          <a:ext cx="866457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数式" r:id="rId7" imgW="4063680" imgH="406080" progId="Equation.3">
                  <p:embed/>
                </p:oleObj>
              </mc:Choice>
              <mc:Fallback>
                <p:oleObj name="数式" r:id="rId7" imgW="40636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681" y="4376710"/>
                        <a:ext cx="8664575" cy="925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3899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665746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振幅</a:t>
            </a:r>
            <a:r>
              <a:rPr lang="en-US" altLang="ja-JP" sz="3600" smtClean="0"/>
              <a:t>/</a:t>
            </a:r>
            <a:r>
              <a:rPr lang="ja-JP" altLang="en-US" sz="3600" smtClean="0"/>
              <a:t>位相スペクトル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59133" y="1090307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振幅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位相スペクトルを計算するため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に次のように変形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567091"/>
              </p:ext>
            </p:extLst>
          </p:nvPr>
        </p:nvGraphicFramePr>
        <p:xfrm>
          <a:off x="1767389" y="111111"/>
          <a:ext cx="2462212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数式" r:id="rId3" imgW="1155600" imgH="380880" progId="Equation.3">
                  <p:embed/>
                </p:oleObj>
              </mc:Choice>
              <mc:Fallback>
                <p:oleObj name="数式" r:id="rId3" imgW="115560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7389" y="111111"/>
                        <a:ext cx="2462212" cy="868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1059133" y="4009206"/>
            <a:ext cx="2919309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振幅スペクトル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990165"/>
              </p:ext>
            </p:extLst>
          </p:nvPr>
        </p:nvGraphicFramePr>
        <p:xfrm>
          <a:off x="1439333" y="1867764"/>
          <a:ext cx="7553325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数式" r:id="rId5" imgW="3543120" imgH="812520" progId="Equation.3">
                  <p:embed/>
                </p:oleObj>
              </mc:Choice>
              <mc:Fallback>
                <p:oleObj name="数式" r:id="rId5" imgW="35431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333" y="1867764"/>
                        <a:ext cx="7553325" cy="1851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786324"/>
              </p:ext>
            </p:extLst>
          </p:nvPr>
        </p:nvGraphicFramePr>
        <p:xfrm>
          <a:off x="3759701" y="5234013"/>
          <a:ext cx="427513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数式" r:id="rId7" imgW="2006280" imgH="406080" progId="Equation.3">
                  <p:embed/>
                </p:oleObj>
              </mc:Choice>
              <mc:Fallback>
                <p:oleObj name="数式" r:id="rId7" imgW="20062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701" y="5234013"/>
                        <a:ext cx="4275138" cy="92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615873"/>
              </p:ext>
            </p:extLst>
          </p:nvPr>
        </p:nvGraphicFramePr>
        <p:xfrm>
          <a:off x="3756526" y="3869147"/>
          <a:ext cx="4278313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数式" r:id="rId9" imgW="2006280" imgH="444240" progId="Equation.3">
                  <p:embed/>
                </p:oleObj>
              </mc:Choice>
              <mc:Fallback>
                <p:oleObj name="数式" r:id="rId9" imgW="20062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526" y="3869147"/>
                        <a:ext cx="4278313" cy="1012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059133" y="5420518"/>
            <a:ext cx="2919309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位相スペクトル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62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665746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（５）三角波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71692" y="818148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以下のパルス信号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171201"/>
              </p:ext>
            </p:extLst>
          </p:nvPr>
        </p:nvGraphicFramePr>
        <p:xfrm>
          <a:off x="2530475" y="1449388"/>
          <a:ext cx="31115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数式" r:id="rId3" imgW="1460160" imgH="431640" progId="Equation.3">
                  <p:embed/>
                </p:oleObj>
              </mc:Choice>
              <mc:Fallback>
                <p:oleObj name="数式" r:id="rId3" imgW="1460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1449388"/>
                        <a:ext cx="311150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211172" y="2314946"/>
            <a:ext cx="214527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定義より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066679"/>
              </p:ext>
            </p:extLst>
          </p:nvPr>
        </p:nvGraphicFramePr>
        <p:xfrm>
          <a:off x="1684171" y="2865860"/>
          <a:ext cx="6769100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数式" r:id="rId5" imgW="3174840" imgH="634680" progId="Equation.3">
                  <p:embed/>
                </p:oleObj>
              </mc:Choice>
              <mc:Fallback>
                <p:oleObj name="数式" r:id="rId5" imgW="317484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171" y="2865860"/>
                        <a:ext cx="6769100" cy="1446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1215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6156</TotalTime>
  <Words>121</Words>
  <Application>Microsoft Office PowerPoint</Application>
  <PresentationFormat>画面に合わせる (4:3)</PresentationFormat>
  <Paragraphs>58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HGｺﾞｼｯｸM</vt:lpstr>
      <vt:lpstr>Arial</vt:lpstr>
      <vt:lpstr>Century</vt:lpstr>
      <vt:lpstr>Corbel</vt:lpstr>
      <vt:lpstr>Times New Roman</vt:lpstr>
      <vt:lpstr>視差</vt:lpstr>
      <vt:lpstr>数式</vt:lpstr>
      <vt:lpstr>５．離散フーリエ解析</vt:lpstr>
      <vt:lpstr>５．３　離散時間フーリエ変換の 実際 （１）単位インパルス信号</vt:lpstr>
      <vt:lpstr>（２）正弦波</vt:lpstr>
      <vt:lpstr>離散フーリエ変換の導入までは DTFTの性質で解釈する</vt:lpstr>
      <vt:lpstr>正弦波</vt:lpstr>
      <vt:lpstr>（３）パルス</vt:lpstr>
      <vt:lpstr>（４）べき信号</vt:lpstr>
      <vt:lpstr>振幅/位相スペクトル</vt:lpstr>
      <vt:lpstr>（５）三角波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324</cp:revision>
  <dcterms:created xsi:type="dcterms:W3CDTF">2018-02-09T02:09:57Z</dcterms:created>
  <dcterms:modified xsi:type="dcterms:W3CDTF">2018-03-16T02:20:41Z</dcterms:modified>
</cp:coreProperties>
</file>