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59" r:id="rId4"/>
    <p:sldId id="360" r:id="rId5"/>
    <p:sldId id="361" r:id="rId6"/>
    <p:sldId id="362" r:id="rId7"/>
    <p:sldId id="363" r:id="rId8"/>
    <p:sldId id="364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82F"/>
    <a:srgbClr val="FF99CC"/>
    <a:srgbClr val="FFB7DB"/>
    <a:srgbClr val="FFCCFF"/>
    <a:srgbClr val="FFFF99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8.wmf"/><Relationship Id="rId4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8.wmf"/><Relationship Id="rId1" Type="http://schemas.openxmlformats.org/officeDocument/2006/relationships/image" Target="../media/image6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4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５</a:t>
            </a:r>
            <a:r>
              <a:rPr kumimoji="1" lang="ja-JP" altLang="en-US" smtClean="0"/>
              <a:t>．離散フーリエ解析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129589"/>
          </a:xfrm>
        </p:spPr>
        <p:txBody>
          <a:bodyPr anchor="t" anchorCtr="0"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smtClean="0"/>
              <a:t>５．１　離散時間信号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５．２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離散時間フーリエ</a:t>
            </a:r>
            <a:r>
              <a:rPr lang="ja-JP" altLang="en-US" u="sng">
                <a:solidFill>
                  <a:srgbClr val="FF0000"/>
                </a:solidFill>
              </a:rPr>
              <a:t>変換</a:t>
            </a:r>
            <a:r>
              <a:rPr lang="ja-JP" altLang="en-US" u="sng" smtClean="0">
                <a:solidFill>
                  <a:srgbClr val="FF0000"/>
                </a:solidFill>
              </a:rPr>
              <a:t>の定義と性質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mtClean="0"/>
              <a:t>５．３　離散時間フーリエ変換</a:t>
            </a:r>
            <a:r>
              <a:rPr lang="ja-JP" altLang="en-US" smtClean="0"/>
              <a:t>の実際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５．４　離散フーリエ変換の定義と性質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５．５</a:t>
            </a:r>
            <a:r>
              <a:rPr lang="ja-JP" altLang="en-US"/>
              <a:t>　色々な</a:t>
            </a:r>
            <a:r>
              <a:rPr lang="ja-JP" altLang="en-US" smtClean="0"/>
              <a:t>離散フーリエ</a:t>
            </a:r>
            <a:r>
              <a:rPr lang="ja-JP" altLang="en-US"/>
              <a:t>変換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2931249" y="4662237"/>
            <a:ext cx="5907951" cy="173655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vert="horz" lIns="91440" tIns="45720" rIns="91440" bIns="45720" rtlCol="0" anchor="t" anchorCtr="0">
            <a:normAutofit fontScale="47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離散フーリエ変換については</a:t>
            </a:r>
            <a:r>
              <a:rPr lang="ja-JP" altLang="en-US">
                <a:latin typeface="Century" panose="02040604050505020304" pitchFamily="18" charset="0"/>
              </a:rPr>
              <a:t>以下</a:t>
            </a:r>
            <a:r>
              <a:rPr lang="ja-JP" altLang="en-US" smtClean="0">
                <a:latin typeface="Century" panose="02040604050505020304" pitchFamily="18" charset="0"/>
              </a:rPr>
              <a:t>の拙著も参考にして頂けたら幸いです。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Excel</a:t>
            </a:r>
            <a:r>
              <a:rPr lang="ja-JP" altLang="en-US" smtClean="0">
                <a:latin typeface="Century" panose="02040604050505020304" pitchFamily="18" charset="0"/>
              </a:rPr>
              <a:t>と</a:t>
            </a:r>
            <a:r>
              <a:rPr lang="en-US" altLang="ja-JP" smtClean="0">
                <a:latin typeface="Century" panose="02040604050505020304" pitchFamily="18" charset="0"/>
              </a:rPr>
              <a:t>VBA</a:t>
            </a:r>
            <a:r>
              <a:rPr lang="ja-JP" altLang="en-US" smtClean="0">
                <a:latin typeface="Century" panose="02040604050505020304" pitchFamily="18" charset="0"/>
              </a:rPr>
              <a:t>による実用数値解析入門」 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章 フーリエ変換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Font typeface="Arial"/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版「工学系のための複素数の話　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　複素数とフーリエ変換」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C</a:t>
            </a:r>
            <a:r>
              <a:rPr lang="ja-JP" altLang="en-US" smtClean="0">
                <a:latin typeface="Century" panose="02040604050505020304" pitchFamily="18" charset="0"/>
              </a:rPr>
              <a:t>言語と</a:t>
            </a:r>
            <a:r>
              <a:rPr lang="en-US" altLang="ja-JP" smtClean="0">
                <a:latin typeface="Century" panose="02040604050505020304" pitchFamily="18" charset="0"/>
              </a:rPr>
              <a:t>API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フーリエ変換」</a:t>
            </a:r>
            <a:endParaRPr lang="en-US" altLang="ja-JP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>
                <a:latin typeface="Century" panose="02040604050505020304" pitchFamily="18" charset="0"/>
              </a:rPr>
              <a:t>Kindle</a:t>
            </a:r>
            <a:r>
              <a:rPr lang="ja-JP" altLang="en-US">
                <a:latin typeface="Century" panose="02040604050505020304" pitchFamily="18" charset="0"/>
              </a:rPr>
              <a:t>版</a:t>
            </a:r>
            <a:r>
              <a:rPr lang="ja-JP" altLang="en-US" smtClean="0">
                <a:latin typeface="Century" panose="02040604050505020304" pitchFamily="18" charset="0"/>
              </a:rPr>
              <a:t>「</a:t>
            </a:r>
            <a:r>
              <a:rPr lang="en-US" altLang="ja-JP" smtClean="0">
                <a:latin typeface="Century" panose="02040604050505020304" pitchFamily="18" charset="0"/>
              </a:rPr>
              <a:t>Python 3.6 </a:t>
            </a:r>
            <a:r>
              <a:rPr lang="ja-JP" altLang="en-US" smtClean="0">
                <a:latin typeface="Century" panose="02040604050505020304" pitchFamily="18" charset="0"/>
              </a:rPr>
              <a:t>に</a:t>
            </a:r>
            <a:r>
              <a:rPr lang="ja-JP" altLang="en-US">
                <a:latin typeface="Century" panose="02040604050505020304" pitchFamily="18" charset="0"/>
              </a:rPr>
              <a:t>よる画像処理　</a:t>
            </a:r>
            <a:r>
              <a:rPr lang="ja-JP" altLang="en-US" smtClean="0">
                <a:latin typeface="Century" panose="02040604050505020304" pitchFamily="18" charset="0"/>
              </a:rPr>
              <a:t>第</a:t>
            </a:r>
            <a:r>
              <a:rPr lang="en-US" altLang="ja-JP" smtClean="0">
                <a:latin typeface="Century" panose="02040604050505020304" pitchFamily="18" charset="0"/>
              </a:rPr>
              <a:t>6</a:t>
            </a:r>
            <a:r>
              <a:rPr lang="ja-JP" altLang="en-US" smtClean="0">
                <a:latin typeface="Century" panose="02040604050505020304" pitchFamily="18" charset="0"/>
              </a:rPr>
              <a:t>巻</a:t>
            </a:r>
            <a:r>
              <a:rPr lang="ja-JP" altLang="en-US">
                <a:latin typeface="Century" panose="02040604050505020304" pitchFamily="18" charset="0"/>
              </a:rPr>
              <a:t>　フーリエ変換</a:t>
            </a:r>
            <a:r>
              <a:rPr lang="ja-JP" altLang="en-US" smtClean="0">
                <a:latin typeface="Century" panose="02040604050505020304" pitchFamily="18" charset="0"/>
              </a:rPr>
              <a:t>」</a:t>
            </a:r>
            <a:endParaRPr lang="en-US" altLang="ja-JP" smtClean="0"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US" altLang="ja-JP" smtClean="0">
                <a:latin typeface="Century" panose="02040604050505020304" pitchFamily="18" charset="0"/>
              </a:rPr>
              <a:t>Kindle</a:t>
            </a:r>
            <a:r>
              <a:rPr lang="ja-JP" altLang="en-US" smtClean="0">
                <a:latin typeface="Century" panose="02040604050505020304" pitchFamily="18" charset="0"/>
              </a:rPr>
              <a:t>版「音楽・数学・物理　第</a:t>
            </a:r>
            <a:r>
              <a:rPr lang="en-US" altLang="ja-JP" smtClean="0">
                <a:latin typeface="Century" panose="02040604050505020304" pitchFamily="18" charset="0"/>
              </a:rPr>
              <a:t>3</a:t>
            </a:r>
            <a:r>
              <a:rPr lang="ja-JP" altLang="en-US" smtClean="0">
                <a:latin typeface="Century" panose="02040604050505020304" pitchFamily="18" charset="0"/>
              </a:rPr>
              <a:t>巻　音色と波形」</a:t>
            </a:r>
            <a:r>
              <a:rPr lang="en-US" altLang="ja-JP" smtClean="0">
                <a:latin typeface="Century" panose="02040604050505020304" pitchFamily="18" charset="0"/>
              </a:rPr>
              <a:t>3.2</a:t>
            </a:r>
            <a:r>
              <a:rPr lang="ja-JP" altLang="en-US">
                <a:latin typeface="Century" panose="02040604050505020304" pitchFamily="18" charset="0"/>
              </a:rPr>
              <a:t> </a:t>
            </a:r>
            <a:r>
              <a:rPr lang="ja-JP" altLang="en-US" smtClean="0">
                <a:latin typeface="Century" panose="02040604050505020304" pitchFamily="18" charset="0"/>
              </a:rPr>
              <a:t>フーリエ変換</a:t>
            </a:r>
            <a:endParaRPr lang="en-US" altLang="ja-JP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５．２</a:t>
            </a:r>
            <a:r>
              <a:rPr lang="ja-JP" altLang="en-US" sz="3600"/>
              <a:t>　</a:t>
            </a:r>
            <a:r>
              <a:rPr lang="ja-JP" altLang="en-US" sz="3600" smtClean="0"/>
              <a:t>離散時間信号フーリエ変換の</a:t>
            </a:r>
            <a:r>
              <a:rPr lang="ja-JP" altLang="en-US" sz="3600"/>
              <a:t>定義</a:t>
            </a:r>
            <a:r>
              <a:rPr lang="ja-JP" altLang="en-US" sz="3600" smtClean="0"/>
              <a:t>と性質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3600" smtClean="0"/>
              <a:t>（１）離散時間フーリエ変換の導入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25896" y="2438401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フーリエ変換の式を変形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>
          <a:xfrm>
            <a:off x="3962400" y="5175654"/>
            <a:ext cx="2630609" cy="3063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8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sz="18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altLang="ja-JP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を取り出す）</a:t>
            </a:r>
            <a:endParaRPr lang="en-US" altLang="ja-JP" sz="18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320207"/>
              </p:ext>
            </p:extLst>
          </p:nvPr>
        </p:nvGraphicFramePr>
        <p:xfrm>
          <a:off x="725896" y="2989315"/>
          <a:ext cx="8310562" cy="196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数式" r:id="rId3" imgW="3898800" imgH="876240" progId="Equation.3">
                  <p:embed/>
                </p:oleObj>
              </mc:Choice>
              <mc:Fallback>
                <p:oleObj name="数式" r:id="rId3" imgW="3898800" imgH="876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896" y="2989315"/>
                        <a:ext cx="8310562" cy="1968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5879728" y="3387060"/>
            <a:ext cx="2718840" cy="30262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（フーリエ変換の式）</a:t>
            </a:r>
            <a:endParaRPr lang="en-US" altLang="ja-JP" sz="1800" b="1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2740849" y="4630151"/>
            <a:ext cx="154004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6285714" y="4630151"/>
            <a:ext cx="612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3962400" y="4630151"/>
            <a:ext cx="318492" cy="45519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6144126" y="4630151"/>
            <a:ext cx="447588" cy="41797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498541" y="5570619"/>
            <a:ext cx="7100027" cy="5509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から標本化した信号 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18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18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1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を計算できる！！</a:t>
            </a:r>
            <a:endParaRPr lang="en-US" altLang="ja-JP" sz="18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61177" y="457201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離散時間フーリエ変換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000" smtClean="0"/>
              <a:t>（</a:t>
            </a:r>
            <a:r>
              <a:rPr lang="en-US" altLang="ja-JP" sz="2000" smtClean="0"/>
              <a:t>DTFT : Discrete-Time Fourier Transform</a:t>
            </a:r>
            <a:r>
              <a:rPr lang="ja-JP" altLang="en-US" sz="2000" smtClean="0"/>
              <a:t>）</a:t>
            </a:r>
            <a:endParaRPr kumimoji="1" lang="ja-JP" altLang="en-US" sz="20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604211" y="2438401"/>
            <a:ext cx="7161632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さらに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ωT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と置いて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として定義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54185"/>
              </p:ext>
            </p:extLst>
          </p:nvPr>
        </p:nvGraphicFramePr>
        <p:xfrm>
          <a:off x="1061177" y="797565"/>
          <a:ext cx="286861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数式" r:id="rId3" imgW="1346040" imgH="431640" progId="Equation.3">
                  <p:embed/>
                </p:oleObj>
              </mc:Choice>
              <mc:Fallback>
                <p:oleObj name="数式" r:id="rId3" imgW="13460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177" y="797565"/>
                        <a:ext cx="2868612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5184208"/>
              </p:ext>
            </p:extLst>
          </p:nvPr>
        </p:nvGraphicFramePr>
        <p:xfrm>
          <a:off x="2900363" y="3309938"/>
          <a:ext cx="276066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数式" r:id="rId5" imgW="1295280" imgH="431640" progId="Equation.3">
                  <p:embed/>
                </p:oleObj>
              </mc:Choice>
              <mc:Fallback>
                <p:oleObj name="数式" r:id="rId5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363" y="3309938"/>
                        <a:ext cx="2760662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1604211" y="4419601"/>
            <a:ext cx="7161631" cy="180473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この式を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離散時間フーリエ変換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という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を離散時間信号 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ja-JP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周波数スペクトル</a:t>
            </a:r>
            <a:endParaRPr lang="en-US" altLang="ja-JP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（あるいは単に</a:t>
            </a:r>
            <a:r>
              <a:rPr lang="ja-JP" altLang="en-US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）という</a:t>
            </a:r>
            <a:endParaRPr lang="en-US" altLang="ja-JP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861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63329"/>
            <a:ext cx="7704667" cy="761999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lang="en-US" altLang="ja-JP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の関係（その１）</a:t>
            </a:r>
            <a:endParaRPr kumimoji="1"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6563" y="1061156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/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倍伸張したスペクトル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に相当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≦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の範囲で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( 1 /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baseline="-2500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を 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/ 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倍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伸張した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( 1 / </a:t>
            </a:r>
            <a:r>
              <a:rPr lang="en-US" altLang="ja-JP" sz="2000" b="1" i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altLang="ja-JP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i="1" baseline="-2500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 / T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804870"/>
              </p:ext>
            </p:extLst>
          </p:nvPr>
        </p:nvGraphicFramePr>
        <p:xfrm>
          <a:off x="971550" y="2913063"/>
          <a:ext cx="266223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数式" r:id="rId3" imgW="1447560" imgH="355320" progId="Equation.3">
                  <p:embed/>
                </p:oleObj>
              </mc:Choice>
              <mc:Fallback>
                <p:oleObj name="数式" r:id="rId3" imgW="144756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2913063"/>
                        <a:ext cx="2662238" cy="796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5589275"/>
              </p:ext>
            </p:extLst>
          </p:nvPr>
        </p:nvGraphicFramePr>
        <p:xfrm>
          <a:off x="4635500" y="2884488"/>
          <a:ext cx="30130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数式" r:id="rId5" imgW="1638000" imgH="368280" progId="Equation.3">
                  <p:embed/>
                </p:oleObj>
              </mc:Choice>
              <mc:Fallback>
                <p:oleObj name="数式" r:id="rId5" imgW="16380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5500" y="2884488"/>
                        <a:ext cx="3013075" cy="82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09436"/>
              </p:ext>
            </p:extLst>
          </p:nvPr>
        </p:nvGraphicFramePr>
        <p:xfrm>
          <a:off x="971550" y="3709988"/>
          <a:ext cx="2989262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数式" r:id="rId7" imgW="1625400" imgH="431640" progId="Equation.3">
                  <p:embed/>
                </p:oleObj>
              </mc:Choice>
              <mc:Fallback>
                <p:oleObj name="数式" r:id="rId7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709988"/>
                        <a:ext cx="2989262" cy="9667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035196"/>
              </p:ext>
            </p:extLst>
          </p:nvPr>
        </p:nvGraphicFramePr>
        <p:xfrm>
          <a:off x="971550" y="4850142"/>
          <a:ext cx="276066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数式" r:id="rId9" imgW="1295280" imgH="431640" progId="Equation.3">
                  <p:embed/>
                </p:oleObj>
              </mc:Choice>
              <mc:Fallback>
                <p:oleObj name="数式" r:id="rId9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850142"/>
                        <a:ext cx="2760662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8413060"/>
              </p:ext>
            </p:extLst>
          </p:nvPr>
        </p:nvGraphicFramePr>
        <p:xfrm>
          <a:off x="4936536" y="4850142"/>
          <a:ext cx="3202908" cy="793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数式" r:id="rId11" imgW="1625400" imgH="368280" progId="Equation.3">
                  <p:embed/>
                </p:oleObj>
              </mc:Choice>
              <mc:Fallback>
                <p:oleObj name="数式" r:id="rId11" imgW="16254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6536" y="4850142"/>
                        <a:ext cx="3202908" cy="793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4657725" y="4401319"/>
            <a:ext cx="1277854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（後述）</a:t>
            </a:r>
            <a:endParaRPr lang="en-US" altLang="ja-JP" sz="200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52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63329"/>
            <a:ext cx="7704667" cy="761999"/>
          </a:xfrm>
        </p:spPr>
        <p:txBody>
          <a:bodyPr>
            <a:normAutofit fontScale="90000"/>
          </a:bodyPr>
          <a:lstStyle/>
          <a:p>
            <a:pPr algn="r"/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lang="en-US" altLang="ja-JP" sz="3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／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の関係（その２）</a:t>
            </a:r>
            <a:endParaRPr kumimoji="1"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71692" y="1125324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図示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470400" y="3064933"/>
            <a:ext cx="33189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4470399" y="4267200"/>
            <a:ext cx="33189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4470399" y="5418667"/>
            <a:ext cx="33189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 flipH="1" flipV="1">
            <a:off x="6129865" y="3064933"/>
            <a:ext cx="0" cy="235373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 flipV="1">
            <a:off x="5130799" y="3064933"/>
            <a:ext cx="0" cy="235373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H="1" flipV="1">
            <a:off x="7128931" y="3064934"/>
            <a:ext cx="0" cy="2353734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/>
          <p:cNvGrpSpPr/>
          <p:nvPr/>
        </p:nvGrpSpPr>
        <p:grpSpPr>
          <a:xfrm>
            <a:off x="5769503" y="3906838"/>
            <a:ext cx="720000" cy="360000"/>
            <a:chOff x="5769503" y="3906838"/>
            <a:chExt cx="720000" cy="360000"/>
          </a:xfrm>
        </p:grpSpPr>
        <p:cxnSp>
          <p:nvCxnSpPr>
            <p:cNvPr id="18" name="直線コネクタ 17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/>
          <p:cNvGrpSpPr/>
          <p:nvPr/>
        </p:nvGrpSpPr>
        <p:grpSpPr>
          <a:xfrm>
            <a:off x="6768568" y="3906838"/>
            <a:ext cx="720000" cy="360000"/>
            <a:chOff x="5769503" y="3906838"/>
            <a:chExt cx="720000" cy="360000"/>
          </a:xfrm>
        </p:grpSpPr>
        <p:cxnSp>
          <p:nvCxnSpPr>
            <p:cNvPr id="27" name="直線コネクタ 26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グループ化 28"/>
          <p:cNvGrpSpPr/>
          <p:nvPr/>
        </p:nvGrpSpPr>
        <p:grpSpPr>
          <a:xfrm>
            <a:off x="4770438" y="3906838"/>
            <a:ext cx="720000" cy="360000"/>
            <a:chOff x="5769503" y="3906838"/>
            <a:chExt cx="720000" cy="360000"/>
          </a:xfrm>
        </p:grpSpPr>
        <p:cxnSp>
          <p:nvCxnSpPr>
            <p:cNvPr id="30" name="直線コネクタ 29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グループ化 31"/>
          <p:cNvGrpSpPr/>
          <p:nvPr/>
        </p:nvGrpSpPr>
        <p:grpSpPr>
          <a:xfrm>
            <a:off x="5769503" y="2704932"/>
            <a:ext cx="720000" cy="360000"/>
            <a:chOff x="5769503" y="3906838"/>
            <a:chExt cx="720000" cy="360000"/>
          </a:xfrm>
        </p:grpSpPr>
        <p:cxnSp>
          <p:nvCxnSpPr>
            <p:cNvPr id="33" name="直線コネクタ 32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グループ化 34"/>
          <p:cNvGrpSpPr/>
          <p:nvPr/>
        </p:nvGrpSpPr>
        <p:grpSpPr>
          <a:xfrm>
            <a:off x="5790473" y="5058304"/>
            <a:ext cx="720000" cy="360000"/>
            <a:chOff x="5769503" y="3906838"/>
            <a:chExt cx="720000" cy="360000"/>
          </a:xfrm>
        </p:grpSpPr>
        <p:cxnSp>
          <p:nvCxnSpPr>
            <p:cNvPr id="36" name="直線コネクタ 35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グループ化 37"/>
          <p:cNvGrpSpPr/>
          <p:nvPr/>
        </p:nvGrpSpPr>
        <p:grpSpPr>
          <a:xfrm>
            <a:off x="6789538" y="5058304"/>
            <a:ext cx="720000" cy="360000"/>
            <a:chOff x="5769503" y="3906838"/>
            <a:chExt cx="720000" cy="360000"/>
          </a:xfrm>
        </p:grpSpPr>
        <p:cxnSp>
          <p:nvCxnSpPr>
            <p:cNvPr id="39" name="直線コネクタ 38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グループ化 40"/>
          <p:cNvGrpSpPr/>
          <p:nvPr/>
        </p:nvGrpSpPr>
        <p:grpSpPr>
          <a:xfrm>
            <a:off x="4791408" y="5058304"/>
            <a:ext cx="720000" cy="360000"/>
            <a:chOff x="5769503" y="3906838"/>
            <a:chExt cx="720000" cy="360000"/>
          </a:xfrm>
        </p:grpSpPr>
        <p:cxnSp>
          <p:nvCxnSpPr>
            <p:cNvPr id="42" name="直線コネクタ 41"/>
            <p:cNvCxnSpPr/>
            <p:nvPr/>
          </p:nvCxnSpPr>
          <p:spPr>
            <a:xfrm flipH="1">
              <a:off x="576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/>
            <p:cNvCxnSpPr/>
            <p:nvPr/>
          </p:nvCxnSpPr>
          <p:spPr>
            <a:xfrm>
              <a:off x="6129503" y="3906838"/>
              <a:ext cx="360000" cy="360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コンテンツ プレースホルダー 2"/>
          <p:cNvSpPr txBox="1">
            <a:spLocks/>
          </p:cNvSpPr>
          <p:nvPr/>
        </p:nvSpPr>
        <p:spPr>
          <a:xfrm>
            <a:off x="7601332" y="2789475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45" name="コンテンツ プレースホルダー 2"/>
          <p:cNvSpPr txBox="1">
            <a:spLocks/>
          </p:cNvSpPr>
          <p:nvPr/>
        </p:nvSpPr>
        <p:spPr>
          <a:xfrm>
            <a:off x="7601332" y="3940941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7601332" y="5138689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5645141" y="5392691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48" name="コンテンツ プレースホルダー 2"/>
          <p:cNvSpPr txBox="1">
            <a:spLocks/>
          </p:cNvSpPr>
          <p:nvPr/>
        </p:nvSpPr>
        <p:spPr>
          <a:xfrm>
            <a:off x="6614590" y="5392691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sp>
        <p:nvSpPr>
          <p:cNvPr id="49" name="コンテンツ プレースホルダー 2"/>
          <p:cNvSpPr txBox="1">
            <a:spLocks/>
          </p:cNvSpPr>
          <p:nvPr/>
        </p:nvSpPr>
        <p:spPr>
          <a:xfrm>
            <a:off x="4581872" y="5380439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5695359" y="4173550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1" name="コンテンツ プレースホルダー 2"/>
          <p:cNvSpPr txBox="1">
            <a:spLocks/>
          </p:cNvSpPr>
          <p:nvPr/>
        </p:nvSpPr>
        <p:spPr>
          <a:xfrm>
            <a:off x="6837096" y="4190424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1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4818441" y="4180953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ja-JP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1600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6200756" y="2382299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6129503" y="3550436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i="1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5" name="コンテンツ プレースホルダー 2"/>
          <p:cNvSpPr txBox="1">
            <a:spLocks/>
          </p:cNvSpPr>
          <p:nvPr/>
        </p:nvSpPr>
        <p:spPr>
          <a:xfrm>
            <a:off x="6180083" y="4686076"/>
            <a:ext cx="105260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>
          <a:xfrm>
            <a:off x="1145254" y="3940941"/>
            <a:ext cx="199740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1263544" y="5058544"/>
            <a:ext cx="199740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右矢印 58"/>
          <p:cNvSpPr/>
          <p:nvPr/>
        </p:nvSpPr>
        <p:spPr>
          <a:xfrm>
            <a:off x="3263455" y="2382300"/>
            <a:ext cx="1055552" cy="598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コンテンツ プレースホルダー 2"/>
          <p:cNvSpPr txBox="1">
            <a:spLocks/>
          </p:cNvSpPr>
          <p:nvPr/>
        </p:nvSpPr>
        <p:spPr>
          <a:xfrm>
            <a:off x="1152923" y="2756760"/>
            <a:ext cx="1997406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アナログ信号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コンテンツ プレースホルダー 2"/>
          <p:cNvSpPr txBox="1">
            <a:spLocks/>
          </p:cNvSpPr>
          <p:nvPr/>
        </p:nvSpPr>
        <p:spPr>
          <a:xfrm>
            <a:off x="3239616" y="2481372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</p:txBody>
      </p:sp>
      <p:sp>
        <p:nvSpPr>
          <p:cNvPr id="62" name="右矢印 61"/>
          <p:cNvSpPr/>
          <p:nvPr/>
        </p:nvSpPr>
        <p:spPr>
          <a:xfrm>
            <a:off x="3332785" y="3758877"/>
            <a:ext cx="1055552" cy="598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コンテンツ プレースホルダー 2"/>
          <p:cNvSpPr txBox="1">
            <a:spLocks/>
          </p:cNvSpPr>
          <p:nvPr/>
        </p:nvSpPr>
        <p:spPr>
          <a:xfrm>
            <a:off x="3308946" y="3857949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FT</a:t>
            </a:r>
          </a:p>
        </p:txBody>
      </p:sp>
      <p:sp>
        <p:nvSpPr>
          <p:cNvPr id="64" name="右矢印 63"/>
          <p:cNvSpPr/>
          <p:nvPr/>
        </p:nvSpPr>
        <p:spPr>
          <a:xfrm>
            <a:off x="3332785" y="4807802"/>
            <a:ext cx="1055552" cy="5980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コンテンツ プレースホルダー 2"/>
          <p:cNvSpPr txBox="1">
            <a:spLocks/>
          </p:cNvSpPr>
          <p:nvPr/>
        </p:nvSpPr>
        <p:spPr>
          <a:xfrm>
            <a:off x="3308946" y="4906874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DTFT</a:t>
            </a:r>
          </a:p>
        </p:txBody>
      </p:sp>
      <p:sp>
        <p:nvSpPr>
          <p:cNvPr id="66" name="右矢印 65"/>
          <p:cNvSpPr/>
          <p:nvPr/>
        </p:nvSpPr>
        <p:spPr>
          <a:xfrm flipH="1">
            <a:off x="3336602" y="5268392"/>
            <a:ext cx="1055552" cy="598090"/>
          </a:xfrm>
          <a:prstGeom prst="rightArrow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コンテンツ プレースホルダー 2"/>
          <p:cNvSpPr txBox="1">
            <a:spLocks/>
          </p:cNvSpPr>
          <p:nvPr/>
        </p:nvSpPr>
        <p:spPr>
          <a:xfrm>
            <a:off x="3596836" y="5345301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IDTFT</a:t>
            </a:r>
          </a:p>
        </p:txBody>
      </p:sp>
      <p:sp>
        <p:nvSpPr>
          <p:cNvPr id="68" name="右矢印 67"/>
          <p:cNvSpPr/>
          <p:nvPr/>
        </p:nvSpPr>
        <p:spPr>
          <a:xfrm flipH="1">
            <a:off x="3320363" y="4217512"/>
            <a:ext cx="1055552" cy="598090"/>
          </a:xfrm>
          <a:prstGeom prst="rightArrow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コンテンツ プレースホルダー 2"/>
          <p:cNvSpPr txBox="1">
            <a:spLocks/>
          </p:cNvSpPr>
          <p:nvPr/>
        </p:nvSpPr>
        <p:spPr>
          <a:xfrm>
            <a:off x="3580597" y="4294421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IFT</a:t>
            </a:r>
          </a:p>
        </p:txBody>
      </p:sp>
      <p:sp>
        <p:nvSpPr>
          <p:cNvPr id="70" name="右矢印 69"/>
          <p:cNvSpPr/>
          <p:nvPr/>
        </p:nvSpPr>
        <p:spPr>
          <a:xfrm flipH="1">
            <a:off x="3270105" y="2863098"/>
            <a:ext cx="1055552" cy="598090"/>
          </a:xfrm>
          <a:prstGeom prst="rightArrow">
            <a:avLst/>
          </a:prstGeom>
          <a:solidFill>
            <a:srgbClr val="FF99CC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コンテンツ プレースホルダー 2"/>
          <p:cNvSpPr txBox="1">
            <a:spLocks/>
          </p:cNvSpPr>
          <p:nvPr/>
        </p:nvSpPr>
        <p:spPr>
          <a:xfrm>
            <a:off x="3530339" y="2940007"/>
            <a:ext cx="841317" cy="42210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IFT</a:t>
            </a:r>
          </a:p>
        </p:txBody>
      </p:sp>
    </p:spTree>
    <p:extLst>
      <p:ext uri="{BB962C8B-B14F-4D97-AF65-F5344CB8AC3E}">
        <p14:creationId xmlns:p14="http://schemas.microsoft.com/office/powerpoint/2010/main" val="2080126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63329"/>
            <a:ext cx="7704667" cy="761999"/>
          </a:xfrm>
        </p:spPr>
        <p:txBody>
          <a:bodyPr>
            <a:normAutofit/>
          </a:bodyPr>
          <a:lstStyle/>
          <a:p>
            <a:pPr algn="r"/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3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の極形式による表現</a:t>
            </a:r>
            <a:endParaRPr kumimoji="1"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6563" y="1061156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は一般に複素数 ⇒　極形式で表現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052831"/>
              </p:ext>
            </p:extLst>
          </p:nvPr>
        </p:nvGraphicFramePr>
        <p:xfrm>
          <a:off x="2542562" y="1936908"/>
          <a:ext cx="3357562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数式" r:id="rId3" imgW="1574640" imgH="228600" progId="Equation.3">
                  <p:embed/>
                </p:oleObj>
              </mc:Choice>
              <mc:Fallback>
                <p:oleObj name="数式" r:id="rId3" imgW="1574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562" y="1936908"/>
                        <a:ext cx="3357562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542562" y="2783642"/>
            <a:ext cx="5220760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の絶対値。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振幅スペクトル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685149"/>
              </p:ext>
            </p:extLst>
          </p:nvPr>
        </p:nvGraphicFramePr>
        <p:xfrm>
          <a:off x="1439333" y="2833032"/>
          <a:ext cx="10287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数式" r:id="rId5" imgW="482400" imgH="190440" progId="Equation.3">
                  <p:embed/>
                </p:oleObj>
              </mc:Choice>
              <mc:Fallback>
                <p:oleObj name="数式" r:id="rId5" imgW="482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2833032"/>
                        <a:ext cx="1028700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2542562" y="3750703"/>
            <a:ext cx="5220760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の偏角。</a:t>
            </a:r>
            <a:r>
              <a:rPr lang="ja-JP" altLang="en-US" sz="2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541648"/>
              </p:ext>
            </p:extLst>
          </p:nvPr>
        </p:nvGraphicFramePr>
        <p:xfrm>
          <a:off x="1209675" y="3800475"/>
          <a:ext cx="148907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数式" r:id="rId7" imgW="698400" imgH="190440" progId="Equation.3">
                  <p:embed/>
                </p:oleObj>
              </mc:Choice>
              <mc:Fallback>
                <p:oleObj name="数式" r:id="rId7" imgW="69840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675" y="3800475"/>
                        <a:ext cx="1489075" cy="4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76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63329"/>
            <a:ext cx="7704667" cy="761999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逆変換</a:t>
            </a:r>
            <a:endParaRPr kumimoji="1" lang="ja-JP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6563" y="1061156"/>
            <a:ext cx="8039947" cy="550914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フーリエ逆変換で 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jωt</a:t>
            </a:r>
            <a:r>
              <a:rPr lang="ja-JP" altLang="en-US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⇒　</a:t>
            </a:r>
            <a:r>
              <a:rPr lang="en-US" altLang="ja-JP" sz="2000" b="1" i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jΩn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とし，積分範囲を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–π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～ </a:t>
            </a:r>
            <a:r>
              <a:rPr lang="en-US" altLang="ja-JP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 </a:t>
            </a:r>
            <a:r>
              <a:rPr lang="ja-JP" altLang="en-US" sz="20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にする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885072"/>
              </p:ext>
            </p:extLst>
          </p:nvPr>
        </p:nvGraphicFramePr>
        <p:xfrm>
          <a:off x="1192212" y="1790228"/>
          <a:ext cx="301307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2" name="数式" r:id="rId3" imgW="1638000" imgH="368280" progId="Equation.3">
                  <p:embed/>
                </p:oleObj>
              </mc:Choice>
              <mc:Fallback>
                <p:oleObj name="数式" r:id="rId3" imgW="16380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2212" y="1790228"/>
                        <a:ext cx="3013075" cy="82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8562595"/>
              </p:ext>
            </p:extLst>
          </p:nvPr>
        </p:nvGraphicFramePr>
        <p:xfrm>
          <a:off x="5152942" y="1779984"/>
          <a:ext cx="3202908" cy="793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3" name="数式" r:id="rId5" imgW="1625400" imgH="368280" progId="Equation.3">
                  <p:embed/>
                </p:oleObj>
              </mc:Choice>
              <mc:Fallback>
                <p:oleObj name="数式" r:id="rId5" imgW="162540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2942" y="1779984"/>
                        <a:ext cx="3202908" cy="7934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右矢印 3"/>
          <p:cNvSpPr/>
          <p:nvPr/>
        </p:nvSpPr>
        <p:spPr>
          <a:xfrm>
            <a:off x="4523874" y="2028217"/>
            <a:ext cx="412662" cy="2747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6060154" y="2720517"/>
            <a:ext cx="308562" cy="295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33389" y="3015917"/>
            <a:ext cx="3813305" cy="9625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580252"/>
              </p:ext>
            </p:extLst>
          </p:nvPr>
        </p:nvGraphicFramePr>
        <p:xfrm>
          <a:off x="4833390" y="3012199"/>
          <a:ext cx="2760662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4" name="数式" r:id="rId7" imgW="1295280" imgH="431640" progId="Equation.3">
                  <p:embed/>
                </p:oleObj>
              </mc:Choice>
              <mc:Fallback>
                <p:oleObj name="数式" r:id="rId7" imgW="1295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390" y="3012199"/>
                        <a:ext cx="2760662" cy="969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7505523" y="3221722"/>
            <a:ext cx="114117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を適用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427875"/>
              </p:ext>
            </p:extLst>
          </p:nvPr>
        </p:nvGraphicFramePr>
        <p:xfrm>
          <a:off x="584200" y="4151313"/>
          <a:ext cx="7659688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5" name="数式" r:id="rId9" imgW="3886200" imgH="431640" progId="Equation.3">
                  <p:embed/>
                </p:oleObj>
              </mc:Choice>
              <mc:Fallback>
                <p:oleObj name="数式" r:id="rId9" imgW="3886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4151313"/>
                        <a:ext cx="7659688" cy="931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9452713"/>
              </p:ext>
            </p:extLst>
          </p:nvPr>
        </p:nvGraphicFramePr>
        <p:xfrm>
          <a:off x="1439333" y="5320589"/>
          <a:ext cx="3478212" cy="931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6" name="数式" r:id="rId11" imgW="1765080" imgH="431640" progId="Equation.3">
                  <p:embed/>
                </p:oleObj>
              </mc:Choice>
              <mc:Fallback>
                <p:oleObj name="数式" r:id="rId11" imgW="1765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333" y="5320589"/>
                        <a:ext cx="3478212" cy="9318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4889224" y="5448563"/>
            <a:ext cx="114117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だから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24772"/>
              </p:ext>
            </p:extLst>
          </p:nvPr>
        </p:nvGraphicFramePr>
        <p:xfrm>
          <a:off x="6030396" y="5334552"/>
          <a:ext cx="26035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7" name="数式" r:id="rId13" imgW="1320480" imgH="368280" progId="Equation.3">
                  <p:embed/>
                </p:oleObj>
              </mc:Choice>
              <mc:Fallback>
                <p:oleObj name="数式" r:id="rId13" imgW="13204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396" y="5334552"/>
                        <a:ext cx="2603500" cy="795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6918433" y="6163828"/>
            <a:ext cx="1931918" cy="55091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確認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OK!!</a:t>
            </a:r>
          </a:p>
        </p:txBody>
      </p:sp>
    </p:spTree>
    <p:extLst>
      <p:ext uri="{BB962C8B-B14F-4D97-AF65-F5344CB8AC3E}">
        <p14:creationId xmlns:p14="http://schemas.microsoft.com/office/powerpoint/2010/main" val="310106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0606" y="0"/>
            <a:ext cx="7704667" cy="713069"/>
          </a:xfrm>
        </p:spPr>
        <p:txBody>
          <a:bodyPr>
            <a:normAutofit/>
          </a:bodyPr>
          <a:lstStyle/>
          <a:p>
            <a:pPr algn="r"/>
            <a:r>
              <a:rPr lang="ja-JP" altLang="en-US" sz="3600" smtClean="0"/>
              <a:t>（２）離散時間フーリエ変換の性質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8220" y="960109"/>
            <a:ext cx="1712630" cy="550914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①線形性</a:t>
            </a:r>
            <a:endParaRPr kumimoji="1"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165414"/>
              </p:ext>
            </p:extLst>
          </p:nvPr>
        </p:nvGraphicFramePr>
        <p:xfrm>
          <a:off x="4232373" y="1020633"/>
          <a:ext cx="4519613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数式" r:id="rId3" imgW="2120760" imgH="190440" progId="Equation.3">
                  <p:embed/>
                </p:oleObj>
              </mc:Choice>
              <mc:Fallback>
                <p:oleObj name="数式" r:id="rId3" imgW="212076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2373" y="1020633"/>
                        <a:ext cx="4519613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740849" y="2033520"/>
            <a:ext cx="5857719" cy="50059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振幅スペクトル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偶関数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位相スペクトル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奇関数</a:t>
            </a:r>
            <a:endParaRPr lang="en-US" altLang="ja-JP" sz="1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コンテンツ プレースホルダー 2"/>
          <p:cNvSpPr txBox="1">
            <a:spLocks/>
          </p:cNvSpPr>
          <p:nvPr/>
        </p:nvSpPr>
        <p:spPr>
          <a:xfrm>
            <a:off x="1028219" y="1482606"/>
            <a:ext cx="272563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②信号の実数値性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80055"/>
              </p:ext>
            </p:extLst>
          </p:nvPr>
        </p:nvGraphicFramePr>
        <p:xfrm>
          <a:off x="4208522" y="1498853"/>
          <a:ext cx="2138363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5" name="数式" r:id="rId5" imgW="1002960" imgH="228600" progId="Equation.3">
                  <p:embed/>
                </p:oleObj>
              </mc:Choice>
              <mc:Fallback>
                <p:oleObj name="数式" r:id="rId5" imgW="10029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8522" y="1498853"/>
                        <a:ext cx="2138363" cy="512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6591714" y="1623888"/>
            <a:ext cx="2511923" cy="27330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u="sng" smtClean="0">
                <a:solidFill>
                  <a:srgbClr val="0068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＊印は共役複素数</a:t>
            </a:r>
            <a:endParaRPr lang="en-US" altLang="ja-JP" sz="1800" b="1" u="sng" smtClean="0">
              <a:solidFill>
                <a:srgbClr val="0068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2740849" y="2874993"/>
            <a:ext cx="5857719" cy="284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このとき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変化せず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 </a:t>
            </a: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-Ωd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だけ</a:t>
            </a:r>
            <a:r>
              <a:rPr lang="ja-JP" altLang="en-US" sz="1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変化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する</a:t>
            </a:r>
            <a:endParaRPr lang="en-US" altLang="ja-JP" sz="1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028219" y="2324079"/>
            <a:ext cx="272563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③時間シフト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2206243"/>
              </p:ext>
            </p:extLst>
          </p:nvPr>
        </p:nvGraphicFramePr>
        <p:xfrm>
          <a:off x="3897313" y="2339975"/>
          <a:ext cx="2760662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6" name="数式" r:id="rId7" imgW="1295280" imgH="228600" progId="Equation.3">
                  <p:embed/>
                </p:oleObj>
              </mc:Choice>
              <mc:Fallback>
                <p:oleObj name="数式" r:id="rId7" imgW="129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2339975"/>
                        <a:ext cx="2760662" cy="512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コンテンツ プレースホルダー 2"/>
          <p:cNvSpPr txBox="1">
            <a:spLocks/>
          </p:cNvSpPr>
          <p:nvPr/>
        </p:nvSpPr>
        <p:spPr>
          <a:xfrm>
            <a:off x="2740849" y="3626665"/>
            <a:ext cx="6146477" cy="2278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信号に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複素正弦波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乗算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すると，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スペクトル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が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移動</a:t>
            </a:r>
            <a:endParaRPr lang="en-US" altLang="ja-JP" sz="1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1028219" y="3075751"/>
            <a:ext cx="272563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④周波数シフト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493168"/>
              </p:ext>
            </p:extLst>
          </p:nvPr>
        </p:nvGraphicFramePr>
        <p:xfrm>
          <a:off x="3802063" y="3090863"/>
          <a:ext cx="2951162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7" name="数式" r:id="rId9" imgW="1384200" imgH="228600" progId="Equation.3">
                  <p:embed/>
                </p:oleObj>
              </mc:Choice>
              <mc:Fallback>
                <p:oleObj name="数式" r:id="rId9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063" y="3090863"/>
                        <a:ext cx="2951162" cy="512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2740849" y="4946150"/>
            <a:ext cx="6146477" cy="2278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時間領域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畳み込み演算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周波数領域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乗算</a:t>
            </a:r>
            <a:endParaRPr lang="en-US" altLang="ja-JP" sz="1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コンテンツ プレースホルダー 2"/>
          <p:cNvSpPr txBox="1">
            <a:spLocks/>
          </p:cNvSpPr>
          <p:nvPr/>
        </p:nvSpPr>
        <p:spPr>
          <a:xfrm>
            <a:off x="1099232" y="4091724"/>
            <a:ext cx="2725633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⑤畳み込み演算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162670"/>
              </p:ext>
            </p:extLst>
          </p:nvPr>
        </p:nvGraphicFramePr>
        <p:xfrm>
          <a:off x="3579681" y="3854563"/>
          <a:ext cx="4468812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8" name="数式" r:id="rId11" imgW="2095200" imgH="431640" progId="Equation.3">
                  <p:embed/>
                </p:oleObj>
              </mc:Choice>
              <mc:Fallback>
                <p:oleObj name="数式" r:id="rId11" imgW="2095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9681" y="3854563"/>
                        <a:ext cx="4468812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コンテンツ プレースホルダー 2"/>
          <p:cNvSpPr txBox="1">
            <a:spLocks/>
          </p:cNvSpPr>
          <p:nvPr/>
        </p:nvSpPr>
        <p:spPr>
          <a:xfrm>
            <a:off x="2813297" y="6188970"/>
            <a:ext cx="6146477" cy="2278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3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離散時間信号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エネルギー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</a:t>
            </a:r>
            <a:r>
              <a:rPr lang="ja-JP" altLang="en-US" sz="1800" b="1" u="sng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振幅スペクトル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積分</a:t>
            </a:r>
            <a:endParaRPr lang="en-US" altLang="ja-JP" sz="18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コンテンツ プレースホルダー 2"/>
          <p:cNvSpPr txBox="1">
            <a:spLocks/>
          </p:cNvSpPr>
          <p:nvPr/>
        </p:nvSpPr>
        <p:spPr>
          <a:xfrm>
            <a:off x="1171680" y="5334544"/>
            <a:ext cx="3036842" cy="550914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⑥パーセバルの公式</a:t>
            </a:r>
            <a:endParaRPr lang="en-US" altLang="ja-JP" sz="2000" b="1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9457910"/>
              </p:ext>
            </p:extLst>
          </p:nvPr>
        </p:nvGraphicFramePr>
        <p:xfrm>
          <a:off x="4314825" y="5100638"/>
          <a:ext cx="4062413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9" name="数式" r:id="rId13" imgW="1904760" imgH="431640" progId="Equation.3">
                  <p:embed/>
                </p:oleObj>
              </mc:Choice>
              <mc:Fallback>
                <p:oleObj name="数式" r:id="rId13" imgW="1904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4825" y="5100638"/>
                        <a:ext cx="4062413" cy="968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6122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5980</TotalTime>
  <Words>386</Words>
  <Application>Microsoft Office PowerPoint</Application>
  <PresentationFormat>画面に合わせる (4:3)</PresentationFormat>
  <Paragraphs>73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6" baseType="lpstr">
      <vt:lpstr>HGｺﾞｼｯｸM</vt:lpstr>
      <vt:lpstr>Arial</vt:lpstr>
      <vt:lpstr>Century</vt:lpstr>
      <vt:lpstr>Corbel</vt:lpstr>
      <vt:lpstr>Times New Roman</vt:lpstr>
      <vt:lpstr>視差</vt:lpstr>
      <vt:lpstr>数式</vt:lpstr>
      <vt:lpstr>Microsoft 数式 3.0</vt:lpstr>
      <vt:lpstr>５．離散フーリエ解析</vt:lpstr>
      <vt:lpstr>５．２　離散時間信号フーリエ変換の定義と性質 （１）離散時間フーリエ変換の導入</vt:lpstr>
      <vt:lpstr>離散時間フーリエ変換 （DTFT : Discrete-Time Fourier Transform）</vt:lpstr>
      <vt:lpstr>Xs(ω)／ Xa(ω)／X(Ω)の関係（その１）</vt:lpstr>
      <vt:lpstr>Xs(ω)／ Xa(ω)／X(Ω)の関係（その２）</vt:lpstr>
      <vt:lpstr>X(Ω)の極形式による表現</vt:lpstr>
      <vt:lpstr>逆変換</vt:lpstr>
      <vt:lpstr>（２）離散時間フーリエ変換の性質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308</cp:revision>
  <dcterms:created xsi:type="dcterms:W3CDTF">2018-02-09T02:09:57Z</dcterms:created>
  <dcterms:modified xsi:type="dcterms:W3CDTF">2018-03-16T00:07:51Z</dcterms:modified>
</cp:coreProperties>
</file>