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56" r:id="rId4"/>
    <p:sldId id="357" r:id="rId5"/>
    <p:sldId id="358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7DB"/>
    <a:srgbClr val="FF99CC"/>
    <a:srgbClr val="FFCCFF"/>
    <a:srgbClr val="FFFF99"/>
    <a:srgbClr val="0000CC"/>
    <a:srgbClr val="00682F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５</a:t>
            </a:r>
            <a:r>
              <a:rPr kumimoji="1" lang="ja-JP" altLang="en-US" smtClean="0"/>
              <a:t>．離散フーリエ解析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2089485"/>
            <a:ext cx="7704667" cy="2129589"/>
          </a:xfrm>
        </p:spPr>
        <p:txBody>
          <a:bodyPr anchor="t" anchorCtr="0"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５．１　離散時間信号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５．２</a:t>
            </a:r>
            <a:r>
              <a:rPr lang="ja-JP" altLang="en-US"/>
              <a:t>　</a:t>
            </a:r>
            <a:r>
              <a:rPr lang="ja-JP" altLang="en-US" smtClean="0"/>
              <a:t>離散時間フーリエ</a:t>
            </a:r>
            <a:r>
              <a:rPr lang="ja-JP" altLang="en-US"/>
              <a:t>変換</a:t>
            </a:r>
            <a:r>
              <a:rPr lang="ja-JP" altLang="en-US" smtClean="0"/>
              <a:t>の定義と性質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smtClean="0"/>
              <a:t>５．３　離散時間フーリエ変換</a:t>
            </a:r>
            <a:r>
              <a:rPr lang="ja-JP" altLang="en-US" smtClean="0"/>
              <a:t>の実際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/>
              <a:t>５．４　離散フーリエ変換の定義と性質</a:t>
            </a:r>
            <a:endParaRPr lang="en-US" altLang="ja-JP"/>
          </a:p>
          <a:p>
            <a:pPr marL="0" indent="0">
              <a:buNone/>
            </a:pPr>
            <a:r>
              <a:rPr lang="ja-JP" altLang="en-US"/>
              <a:t>５．５　色々な離散フーリエ変換</a:t>
            </a:r>
            <a:endParaRPr lang="en-US" altLang="ja-JP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931249" y="4662237"/>
            <a:ext cx="5907951" cy="17365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vert="horz" lIns="91440" tIns="45720" rIns="91440" bIns="45720" rtlCol="0" anchor="t" anchorCtr="0">
            <a:normAutofit fontScale="4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ja-JP" altLang="en-US" smtClean="0">
                <a:latin typeface="Century" panose="02040604050505020304" pitchFamily="18" charset="0"/>
              </a:rPr>
              <a:t>離散フーリエ変換については</a:t>
            </a:r>
            <a:r>
              <a:rPr lang="ja-JP" altLang="en-US">
                <a:latin typeface="Century" panose="02040604050505020304" pitchFamily="18" charset="0"/>
              </a:rPr>
              <a:t>以下</a:t>
            </a:r>
            <a:r>
              <a:rPr lang="ja-JP" altLang="en-US" smtClean="0">
                <a:latin typeface="Century" panose="02040604050505020304" pitchFamily="18" charset="0"/>
              </a:rPr>
              <a:t>の拙著も参考にして頂けたら幸いです。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Font typeface="Arial"/>
              <a:buNone/>
            </a:pP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Font typeface="Arial"/>
              <a:buNone/>
            </a:pPr>
            <a:r>
              <a:rPr lang="ja-JP" altLang="en-US" smtClean="0">
                <a:latin typeface="Century" panose="02040604050505020304" pitchFamily="18" charset="0"/>
              </a:rPr>
              <a:t>「</a:t>
            </a:r>
            <a:r>
              <a:rPr lang="en-US" altLang="ja-JP" smtClean="0">
                <a:latin typeface="Century" panose="02040604050505020304" pitchFamily="18" charset="0"/>
              </a:rPr>
              <a:t>Excel</a:t>
            </a:r>
            <a:r>
              <a:rPr lang="ja-JP" altLang="en-US" smtClean="0">
                <a:latin typeface="Century" panose="02040604050505020304" pitchFamily="18" charset="0"/>
              </a:rPr>
              <a:t>と</a:t>
            </a:r>
            <a:r>
              <a:rPr lang="en-US" altLang="ja-JP" smtClean="0">
                <a:latin typeface="Century" panose="02040604050505020304" pitchFamily="18" charset="0"/>
              </a:rPr>
              <a:t>VBA</a:t>
            </a:r>
            <a:r>
              <a:rPr lang="ja-JP" altLang="en-US" smtClean="0">
                <a:latin typeface="Century" panose="02040604050505020304" pitchFamily="18" charset="0"/>
              </a:rPr>
              <a:t>による実用数値解析入門」 第</a:t>
            </a:r>
            <a:r>
              <a:rPr lang="en-US" altLang="ja-JP" smtClean="0">
                <a:latin typeface="Century" panose="02040604050505020304" pitchFamily="18" charset="0"/>
              </a:rPr>
              <a:t>6</a:t>
            </a:r>
            <a:r>
              <a:rPr lang="ja-JP" altLang="en-US" smtClean="0">
                <a:latin typeface="Century" panose="02040604050505020304" pitchFamily="18" charset="0"/>
              </a:rPr>
              <a:t>章 フーリエ変換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Font typeface="Arial"/>
              <a:buNone/>
            </a:pPr>
            <a:r>
              <a:rPr lang="en-US" altLang="ja-JP" smtClean="0">
                <a:latin typeface="Century" panose="02040604050505020304" pitchFamily="18" charset="0"/>
              </a:rPr>
              <a:t>Kindle</a:t>
            </a:r>
            <a:r>
              <a:rPr lang="ja-JP" altLang="en-US" smtClean="0">
                <a:latin typeface="Century" panose="02040604050505020304" pitchFamily="18" charset="0"/>
              </a:rPr>
              <a:t>版「工学系のための複素数の話　第</a:t>
            </a:r>
            <a:r>
              <a:rPr lang="en-US" altLang="ja-JP" smtClean="0">
                <a:latin typeface="Century" panose="02040604050505020304" pitchFamily="18" charset="0"/>
              </a:rPr>
              <a:t>6</a:t>
            </a:r>
            <a:r>
              <a:rPr lang="ja-JP" altLang="en-US" smtClean="0">
                <a:latin typeface="Century" panose="02040604050505020304" pitchFamily="18" charset="0"/>
              </a:rPr>
              <a:t>巻　複素数とフーリエ変換」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altLang="ja-JP">
                <a:latin typeface="Century" panose="02040604050505020304" pitchFamily="18" charset="0"/>
              </a:rPr>
              <a:t>Kindle</a:t>
            </a:r>
            <a:r>
              <a:rPr lang="ja-JP" altLang="en-US">
                <a:latin typeface="Century" panose="02040604050505020304" pitchFamily="18" charset="0"/>
              </a:rPr>
              <a:t>版</a:t>
            </a:r>
            <a:r>
              <a:rPr lang="ja-JP" altLang="en-US" smtClean="0">
                <a:latin typeface="Century" panose="02040604050505020304" pitchFamily="18" charset="0"/>
              </a:rPr>
              <a:t>「</a:t>
            </a:r>
            <a:r>
              <a:rPr lang="en-US" altLang="ja-JP" smtClean="0">
                <a:latin typeface="Century" panose="02040604050505020304" pitchFamily="18" charset="0"/>
              </a:rPr>
              <a:t>C</a:t>
            </a:r>
            <a:r>
              <a:rPr lang="ja-JP" altLang="en-US" smtClean="0">
                <a:latin typeface="Century" panose="02040604050505020304" pitchFamily="18" charset="0"/>
              </a:rPr>
              <a:t>言語と</a:t>
            </a:r>
            <a:r>
              <a:rPr lang="en-US" altLang="ja-JP" smtClean="0">
                <a:latin typeface="Century" panose="02040604050505020304" pitchFamily="18" charset="0"/>
              </a:rPr>
              <a:t>API</a:t>
            </a:r>
            <a:r>
              <a:rPr lang="ja-JP" altLang="en-US" smtClean="0">
                <a:latin typeface="Century" panose="02040604050505020304" pitchFamily="18" charset="0"/>
              </a:rPr>
              <a:t>に</a:t>
            </a:r>
            <a:r>
              <a:rPr lang="ja-JP" altLang="en-US">
                <a:latin typeface="Century" panose="02040604050505020304" pitchFamily="18" charset="0"/>
              </a:rPr>
              <a:t>よる画像処理　</a:t>
            </a:r>
            <a:r>
              <a:rPr lang="ja-JP" altLang="en-US" smtClean="0">
                <a:latin typeface="Century" panose="02040604050505020304" pitchFamily="18" charset="0"/>
              </a:rPr>
              <a:t>第</a:t>
            </a:r>
            <a:r>
              <a:rPr lang="en-US" altLang="ja-JP" smtClean="0">
                <a:latin typeface="Century" panose="02040604050505020304" pitchFamily="18" charset="0"/>
              </a:rPr>
              <a:t>6</a:t>
            </a:r>
            <a:r>
              <a:rPr lang="ja-JP" altLang="en-US" smtClean="0">
                <a:latin typeface="Century" panose="02040604050505020304" pitchFamily="18" charset="0"/>
              </a:rPr>
              <a:t>巻</a:t>
            </a:r>
            <a:r>
              <a:rPr lang="ja-JP" altLang="en-US">
                <a:latin typeface="Century" panose="02040604050505020304" pitchFamily="18" charset="0"/>
              </a:rPr>
              <a:t>　フーリエ変換」</a:t>
            </a:r>
            <a:endParaRPr lang="en-US" altLang="ja-JP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altLang="ja-JP">
                <a:latin typeface="Century" panose="02040604050505020304" pitchFamily="18" charset="0"/>
              </a:rPr>
              <a:t>Kindle</a:t>
            </a:r>
            <a:r>
              <a:rPr lang="ja-JP" altLang="en-US">
                <a:latin typeface="Century" panose="02040604050505020304" pitchFamily="18" charset="0"/>
              </a:rPr>
              <a:t>版</a:t>
            </a:r>
            <a:r>
              <a:rPr lang="ja-JP" altLang="en-US" smtClean="0">
                <a:latin typeface="Century" panose="02040604050505020304" pitchFamily="18" charset="0"/>
              </a:rPr>
              <a:t>「</a:t>
            </a:r>
            <a:r>
              <a:rPr lang="en-US" altLang="ja-JP" smtClean="0">
                <a:latin typeface="Century" panose="02040604050505020304" pitchFamily="18" charset="0"/>
              </a:rPr>
              <a:t>Python 3.6 </a:t>
            </a:r>
            <a:r>
              <a:rPr lang="ja-JP" altLang="en-US" smtClean="0">
                <a:latin typeface="Century" panose="02040604050505020304" pitchFamily="18" charset="0"/>
              </a:rPr>
              <a:t>に</a:t>
            </a:r>
            <a:r>
              <a:rPr lang="ja-JP" altLang="en-US">
                <a:latin typeface="Century" panose="02040604050505020304" pitchFamily="18" charset="0"/>
              </a:rPr>
              <a:t>よる画像処理　</a:t>
            </a:r>
            <a:r>
              <a:rPr lang="ja-JP" altLang="en-US" smtClean="0">
                <a:latin typeface="Century" panose="02040604050505020304" pitchFamily="18" charset="0"/>
              </a:rPr>
              <a:t>第</a:t>
            </a:r>
            <a:r>
              <a:rPr lang="en-US" altLang="ja-JP" smtClean="0">
                <a:latin typeface="Century" panose="02040604050505020304" pitchFamily="18" charset="0"/>
              </a:rPr>
              <a:t>6</a:t>
            </a:r>
            <a:r>
              <a:rPr lang="ja-JP" altLang="en-US" smtClean="0">
                <a:latin typeface="Century" panose="02040604050505020304" pitchFamily="18" charset="0"/>
              </a:rPr>
              <a:t>巻</a:t>
            </a:r>
            <a:r>
              <a:rPr lang="ja-JP" altLang="en-US">
                <a:latin typeface="Century" panose="02040604050505020304" pitchFamily="18" charset="0"/>
              </a:rPr>
              <a:t>　フーリエ変換</a:t>
            </a:r>
            <a:r>
              <a:rPr lang="ja-JP" altLang="en-US" smtClean="0">
                <a:latin typeface="Century" panose="02040604050505020304" pitchFamily="18" charset="0"/>
              </a:rPr>
              <a:t>」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altLang="ja-JP" smtClean="0">
                <a:latin typeface="Century" panose="02040604050505020304" pitchFamily="18" charset="0"/>
              </a:rPr>
              <a:t>Kindle</a:t>
            </a:r>
            <a:r>
              <a:rPr lang="ja-JP" altLang="en-US" smtClean="0">
                <a:latin typeface="Century" panose="02040604050505020304" pitchFamily="18" charset="0"/>
              </a:rPr>
              <a:t>版「音楽・数学・物理　第</a:t>
            </a:r>
            <a:r>
              <a:rPr lang="en-US" altLang="ja-JP" smtClean="0">
                <a:latin typeface="Century" panose="02040604050505020304" pitchFamily="18" charset="0"/>
              </a:rPr>
              <a:t>3</a:t>
            </a:r>
            <a:r>
              <a:rPr lang="ja-JP" altLang="en-US" smtClean="0">
                <a:latin typeface="Century" panose="02040604050505020304" pitchFamily="18" charset="0"/>
              </a:rPr>
              <a:t>巻　音色と波形」</a:t>
            </a:r>
            <a:r>
              <a:rPr lang="en-US" altLang="ja-JP" smtClean="0">
                <a:latin typeface="Century" panose="02040604050505020304" pitchFamily="18" charset="0"/>
              </a:rPr>
              <a:t>3.2</a:t>
            </a:r>
            <a:r>
              <a:rPr lang="ja-JP" altLang="en-US">
                <a:latin typeface="Century" panose="02040604050505020304" pitchFamily="18" charset="0"/>
              </a:rPr>
              <a:t> </a:t>
            </a:r>
            <a:r>
              <a:rPr lang="ja-JP" altLang="en-US" smtClean="0">
                <a:latin typeface="Century" panose="02040604050505020304" pitchFamily="18" charset="0"/>
              </a:rPr>
              <a:t>フーリエ変換</a:t>
            </a:r>
            <a:endParaRPr lang="en-US" altLang="ja-JP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177" y="457201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５．１</a:t>
            </a:r>
            <a:r>
              <a:rPr lang="ja-JP" altLang="en-US" sz="3600"/>
              <a:t>　</a:t>
            </a:r>
            <a:r>
              <a:rPr lang="ja-JP" altLang="en-US" sz="3600" smtClean="0"/>
              <a:t>離散時間信号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（１）離散時間信号とは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1177" y="2128118"/>
            <a:ext cx="8039947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離散時間信号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i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を標本化した信号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i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1061176" y="3982041"/>
            <a:ext cx="7704667" cy="3679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標本値 </a:t>
            </a:r>
            <a:r>
              <a:rPr lang="en-US" altLang="ja-JP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x(nT) 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を取り出してできる以下の数列を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離散時間信号</a:t>
            </a:r>
            <a:r>
              <a:rPr lang="ja-JP" alt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と呼ぶ。</a:t>
            </a:r>
            <a:endParaRPr lang="en-US" altLang="ja-JP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5150890"/>
              </p:ext>
            </p:extLst>
          </p:nvPr>
        </p:nvGraphicFramePr>
        <p:xfrm>
          <a:off x="2870368" y="2665529"/>
          <a:ext cx="3355975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数式" r:id="rId3" imgW="1574640" imgH="431640" progId="Equation.3">
                  <p:embed/>
                </p:oleObj>
              </mc:Choice>
              <mc:Fallback>
                <p:oleObj name="数式" r:id="rId3" imgW="15746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368" y="2665529"/>
                        <a:ext cx="3355975" cy="969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949919"/>
              </p:ext>
            </p:extLst>
          </p:nvPr>
        </p:nvGraphicFramePr>
        <p:xfrm>
          <a:off x="3683000" y="4470400"/>
          <a:ext cx="17319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数式" r:id="rId5" imgW="812520" imgH="203040" progId="Equation.3">
                  <p:embed/>
                </p:oleObj>
              </mc:Choice>
              <mc:Fallback>
                <p:oleObj name="数式" r:id="rId5" imgW="8125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4470400"/>
                        <a:ext cx="1731963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直線矢印コネクタ 25"/>
          <p:cNvCxnSpPr/>
          <p:nvPr/>
        </p:nvCxnSpPr>
        <p:spPr>
          <a:xfrm>
            <a:off x="2555320" y="4753831"/>
            <a:ext cx="4716379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177" y="457201"/>
            <a:ext cx="7704667" cy="1211178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（２）単位インパルス信号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74525" y="1788830"/>
            <a:ext cx="6318191" cy="124072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離散時間信号の場合の単位インパルス信号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で振幅 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 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で振幅 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582897"/>
              </p:ext>
            </p:extLst>
          </p:nvPr>
        </p:nvGraphicFramePr>
        <p:xfrm>
          <a:off x="3188035" y="3321027"/>
          <a:ext cx="2300288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数式" r:id="rId3" imgW="1079280" imgH="431640" progId="Equation.3">
                  <p:embed/>
                </p:oleObj>
              </mc:Choice>
              <mc:Fallback>
                <p:oleObj name="数式" r:id="rId3" imgW="1079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8035" y="3321027"/>
                        <a:ext cx="2300288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線矢印コネクタ 4"/>
          <p:cNvCxnSpPr/>
          <p:nvPr/>
        </p:nvCxnSpPr>
        <p:spPr>
          <a:xfrm>
            <a:off x="2555320" y="5775157"/>
            <a:ext cx="471637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V="1">
            <a:off x="4913509" y="4764505"/>
            <a:ext cx="0" cy="1008000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4841086" y="470785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4239506" y="5726527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5482769" y="572026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3581802" y="572264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6109954" y="5719384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4769446" y="5804589"/>
            <a:ext cx="291382" cy="5320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5391078" y="5830644"/>
            <a:ext cx="291382" cy="5320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6031633" y="5823788"/>
            <a:ext cx="291382" cy="5320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4113369" y="5808411"/>
            <a:ext cx="547237" cy="5320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</p:txBody>
      </p:sp>
      <p:sp>
        <p:nvSpPr>
          <p:cNvPr id="24" name="コンテンツ プレースホルダー 2"/>
          <p:cNvSpPr txBox="1">
            <a:spLocks/>
          </p:cNvSpPr>
          <p:nvPr/>
        </p:nvSpPr>
        <p:spPr>
          <a:xfrm>
            <a:off x="3442082" y="5817758"/>
            <a:ext cx="547237" cy="5320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</p:txBody>
      </p:sp>
      <p:cxnSp>
        <p:nvCxnSpPr>
          <p:cNvPr id="27" name="直線矢印コネクタ 26"/>
          <p:cNvCxnSpPr/>
          <p:nvPr/>
        </p:nvCxnSpPr>
        <p:spPr>
          <a:xfrm flipV="1">
            <a:off x="3188035" y="4761853"/>
            <a:ext cx="0" cy="1010652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コンテンツ プレースホルダー 2"/>
          <p:cNvSpPr txBox="1">
            <a:spLocks/>
          </p:cNvSpPr>
          <p:nvPr/>
        </p:nvSpPr>
        <p:spPr>
          <a:xfrm>
            <a:off x="2648578" y="4991811"/>
            <a:ext cx="291382" cy="5320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4685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177" y="457201"/>
            <a:ext cx="7704667" cy="1211178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（３）正弦波信号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74525" y="1788830"/>
            <a:ext cx="6318191" cy="51087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離散時間信号の正弦波，余弦波の表現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561491"/>
              </p:ext>
            </p:extLst>
          </p:nvPr>
        </p:nvGraphicFramePr>
        <p:xfrm>
          <a:off x="3707610" y="2772128"/>
          <a:ext cx="19748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数式" r:id="rId3" imgW="927000" imgH="406080" progId="Equation.3">
                  <p:embed/>
                </p:oleObj>
              </mc:Choice>
              <mc:Fallback>
                <p:oleObj name="数式" r:id="rId3" imgW="9270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610" y="2772128"/>
                        <a:ext cx="1974850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1957137" y="2697286"/>
            <a:ext cx="1624665" cy="5320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正弦波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1957136" y="3192882"/>
            <a:ext cx="1624665" cy="5320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余弦波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1181301" y="3825058"/>
            <a:ext cx="6871835" cy="5320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離散信号では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の範囲内の角周波数を考える。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( 0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≦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≦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または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–π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≦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≦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9468" y="5250280"/>
            <a:ext cx="3609975" cy="1371600"/>
          </a:xfrm>
          <a:prstGeom prst="rect">
            <a:avLst/>
          </a:prstGeom>
        </p:spPr>
      </p:pic>
      <p:cxnSp>
        <p:nvCxnSpPr>
          <p:cNvPr id="8" name="直線矢印コネクタ 7"/>
          <p:cNvCxnSpPr/>
          <p:nvPr/>
        </p:nvCxnSpPr>
        <p:spPr>
          <a:xfrm>
            <a:off x="2769468" y="5903996"/>
            <a:ext cx="360997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flipV="1">
            <a:off x="2777490" y="5250280"/>
            <a:ext cx="0" cy="1260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コンテンツ プレースホルダー 2"/>
          <p:cNvSpPr txBox="1">
            <a:spLocks/>
          </p:cNvSpPr>
          <p:nvPr/>
        </p:nvSpPr>
        <p:spPr>
          <a:xfrm>
            <a:off x="6515494" y="5614259"/>
            <a:ext cx="513348" cy="5320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3" name="コンテンツ プレースホルダー 2"/>
          <p:cNvSpPr txBox="1">
            <a:spLocks/>
          </p:cNvSpPr>
          <p:nvPr/>
        </p:nvSpPr>
        <p:spPr>
          <a:xfrm>
            <a:off x="2463211" y="5670059"/>
            <a:ext cx="513348" cy="5320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227878" y="595326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840110" y="556620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077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177" y="457201"/>
            <a:ext cx="7704667" cy="1211178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（４）複素正弦波信号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74525" y="1788830"/>
            <a:ext cx="6318191" cy="51087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離散時間信号の複素数表現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193732"/>
              </p:ext>
            </p:extLst>
          </p:nvPr>
        </p:nvGraphicFramePr>
        <p:xfrm>
          <a:off x="3811203" y="2755668"/>
          <a:ext cx="143351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数式" r:id="rId3" imgW="672840" imgH="228600" progId="Equation.3">
                  <p:embed/>
                </p:oleObj>
              </mc:Choice>
              <mc:Fallback>
                <p:oleObj name="数式" r:id="rId3" imgW="672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1203" y="2755668"/>
                        <a:ext cx="1433513" cy="514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1574525" y="3304972"/>
            <a:ext cx="4674067" cy="5320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オイラーの公式による表現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コンテンツ プレースホルダー 2"/>
          <p:cNvSpPr txBox="1">
            <a:spLocks/>
          </p:cNvSpPr>
          <p:nvPr/>
        </p:nvSpPr>
        <p:spPr>
          <a:xfrm>
            <a:off x="1181300" y="4719091"/>
            <a:ext cx="6871835" cy="5320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複素正弦波でも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の範囲内の角周波数を考える。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( 0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≦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≦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または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–π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≦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≦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856671"/>
              </p:ext>
            </p:extLst>
          </p:nvPr>
        </p:nvGraphicFramePr>
        <p:xfrm>
          <a:off x="2685967" y="4060975"/>
          <a:ext cx="34353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数式" r:id="rId5" imgW="1612800" imgH="190440" progId="Equation.3">
                  <p:embed/>
                </p:oleObj>
              </mc:Choice>
              <mc:Fallback>
                <p:oleObj name="数式" r:id="rId5" imgW="16128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5967" y="4060975"/>
                        <a:ext cx="3435350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0164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5583</TotalTime>
  <Words>197</Words>
  <Application>Microsoft Office PowerPoint</Application>
  <PresentationFormat>画面に合わせる (4:3)</PresentationFormat>
  <Paragraphs>40</Paragraphs>
  <Slides>5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HGｺﾞｼｯｸM</vt:lpstr>
      <vt:lpstr>Arial</vt:lpstr>
      <vt:lpstr>Century</vt:lpstr>
      <vt:lpstr>Corbel</vt:lpstr>
      <vt:lpstr>Times New Roman</vt:lpstr>
      <vt:lpstr>視差</vt:lpstr>
      <vt:lpstr>数式</vt:lpstr>
      <vt:lpstr>５．離散フーリエ解析</vt:lpstr>
      <vt:lpstr>５．１　離散時間信号 （１）離散時間信号とは</vt:lpstr>
      <vt:lpstr>（２）単位インパルス信号</vt:lpstr>
      <vt:lpstr>（３）正弦波信号</vt:lpstr>
      <vt:lpstr>（４）複素正弦波信号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285</cp:revision>
  <dcterms:created xsi:type="dcterms:W3CDTF">2018-02-09T02:09:57Z</dcterms:created>
  <dcterms:modified xsi:type="dcterms:W3CDTF">2018-03-15T19:26:07Z</dcterms:modified>
</cp:coreProperties>
</file>