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72" r:id="rId4"/>
    <p:sldId id="390" r:id="rId5"/>
    <p:sldId id="391" r:id="rId6"/>
    <p:sldId id="392" r:id="rId7"/>
    <p:sldId id="393" r:id="rId8"/>
    <p:sldId id="394" r:id="rId9"/>
    <p:sldId id="395" r:id="rId10"/>
    <p:sldId id="399" r:id="rId11"/>
    <p:sldId id="400" r:id="rId12"/>
    <p:sldId id="401" r:id="rId13"/>
    <p:sldId id="402" r:id="rId14"/>
    <p:sldId id="396" r:id="rId15"/>
    <p:sldId id="397" r:id="rId16"/>
    <p:sldId id="398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B7DB"/>
    <a:srgbClr val="FF99CC"/>
    <a:srgbClr val="FFCCFF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４</a:t>
            </a:r>
            <a:r>
              <a:rPr kumimoji="1" lang="ja-JP" altLang="en-US" smtClean="0"/>
              <a:t>．</a:t>
            </a:r>
            <a:r>
              <a:rPr lang="ja-JP" altLang="en-US" smtClean="0"/>
              <a:t>サンプリング定理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mtClean="0"/>
              <a:t>４．１　</a:t>
            </a:r>
            <a:r>
              <a:rPr lang="en-US" altLang="ja-JP" smtClean="0"/>
              <a:t>A/D</a:t>
            </a:r>
            <a:r>
              <a:rPr lang="ja-JP" altLang="en-US" smtClean="0"/>
              <a:t>変換と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４．２　サンプリング定理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４．３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４．４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量子化</a:t>
            </a:r>
            <a:endParaRPr kumimoji="1" lang="ja-JP" altLang="en-US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非線形</a:t>
            </a:r>
            <a:r>
              <a:rPr lang="ja-JP" altLang="en-US" sz="2400" smtClean="0"/>
              <a:t>量子化（その２）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098416"/>
            <a:ext cx="694267" cy="64725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227045"/>
              </p:ext>
            </p:extLst>
          </p:nvPr>
        </p:nvGraphicFramePr>
        <p:xfrm>
          <a:off x="843492" y="2058609"/>
          <a:ext cx="3718183" cy="80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数式" r:id="rId3" imgW="2158920" imgH="444240" progId="Equation.3">
                  <p:embed/>
                </p:oleObj>
              </mc:Choice>
              <mc:Fallback>
                <p:oleObj name="数式" r:id="rId3" imgW="2158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492" y="2058609"/>
                        <a:ext cx="3718183" cy="8083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オブジェクト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8581"/>
              </p:ext>
            </p:extLst>
          </p:nvPr>
        </p:nvGraphicFramePr>
        <p:xfrm>
          <a:off x="5151002" y="2264720"/>
          <a:ext cx="3577362" cy="4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数式" r:id="rId5" imgW="1752480" imgH="228600" progId="Equation.3">
                  <p:embed/>
                </p:oleObj>
              </mc:Choice>
              <mc:Fallback>
                <p:oleObj name="数式" r:id="rId5" imgW="1752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002" y="2264720"/>
                        <a:ext cx="3577362" cy="49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3492" y="3226810"/>
            <a:ext cx="3718183" cy="1982500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1002" y="3226811"/>
            <a:ext cx="3647800" cy="19825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656901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非線形</a:t>
            </a:r>
            <a:r>
              <a:rPr lang="ja-JP" altLang="en-US" sz="2400" smtClean="0"/>
              <a:t>量子化（その</a:t>
            </a:r>
            <a:r>
              <a:rPr lang="ja-JP" altLang="en-US" sz="2400" smtClean="0"/>
              <a:t>３</a:t>
            </a:r>
            <a:r>
              <a:rPr lang="ja-JP" altLang="en-US" sz="2400" smtClean="0"/>
              <a:t>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098416"/>
            <a:ext cx="694267" cy="64725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/>
          </p:nvPr>
        </p:nvGraphicFramePr>
        <p:xfrm>
          <a:off x="843492" y="2058609"/>
          <a:ext cx="3718183" cy="80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数式" r:id="rId3" imgW="2158920" imgH="444240" progId="Equation.3">
                  <p:embed/>
                </p:oleObj>
              </mc:Choice>
              <mc:Fallback>
                <p:oleObj name="数式" r:id="rId3" imgW="2158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492" y="2058609"/>
                        <a:ext cx="3718183" cy="8083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オブジェクト 35"/>
          <p:cNvGraphicFramePr>
            <a:graphicFrameLocks noChangeAspect="1"/>
          </p:cNvGraphicFramePr>
          <p:nvPr>
            <p:extLst/>
          </p:nvPr>
        </p:nvGraphicFramePr>
        <p:xfrm>
          <a:off x="5151002" y="2264720"/>
          <a:ext cx="3577362" cy="4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数式" r:id="rId5" imgW="1752480" imgH="228600" progId="Equation.3">
                  <p:embed/>
                </p:oleObj>
              </mc:Choice>
              <mc:Fallback>
                <p:oleObj name="数式" r:id="rId5" imgW="1752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002" y="2264720"/>
                        <a:ext cx="3577362" cy="49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3492" y="3226810"/>
            <a:ext cx="3718183" cy="1982500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1002" y="3226811"/>
            <a:ext cx="3647800" cy="19825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13581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非線形</a:t>
            </a:r>
            <a:r>
              <a:rPr lang="ja-JP" altLang="en-US" sz="2400" smtClean="0"/>
              <a:t>量子化（その４）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098416"/>
            <a:ext cx="2218267" cy="64725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量子化誤差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177" y="2234045"/>
            <a:ext cx="5285999" cy="27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230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非線形</a:t>
            </a:r>
            <a:r>
              <a:rPr lang="ja-JP" altLang="en-US" sz="2400" smtClean="0"/>
              <a:t>量子化（その５）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098415"/>
            <a:ext cx="7372158" cy="136769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低レベル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を使う場合，実装上は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関数計算の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替わりに表索引を行い，線形補間を行う。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333" y="2682205"/>
            <a:ext cx="7393017" cy="355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15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線形予測符号化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2" y="1098416"/>
            <a:ext cx="7455285" cy="64725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信号波形は離れた標本間に相関がある⇒これを利用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オブジェクト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385048"/>
              </p:ext>
            </p:extLst>
          </p:nvPr>
        </p:nvGraphicFramePr>
        <p:xfrm>
          <a:off x="2856188" y="3957059"/>
          <a:ext cx="40957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数式" r:id="rId3" imgW="164880" imgH="203040" progId="Equation.3">
                  <p:embed/>
                </p:oleObj>
              </mc:Choice>
              <mc:Fallback>
                <p:oleObj name="数式" r:id="rId3" imgW="164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188" y="3957059"/>
                        <a:ext cx="409575" cy="531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2709946" y="3441470"/>
            <a:ext cx="448891" cy="425735"/>
            <a:chOff x="2709946" y="3441470"/>
            <a:chExt cx="448891" cy="425735"/>
          </a:xfrm>
        </p:grpSpPr>
        <p:sp>
          <p:nvSpPr>
            <p:cNvPr id="5" name="正方形/長方形 4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mtClean="0"/>
                <a:t>Ｔ</a:t>
              </a:r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643743" y="3441469"/>
            <a:ext cx="448891" cy="425735"/>
            <a:chOff x="2709946" y="3441470"/>
            <a:chExt cx="448891" cy="425735"/>
          </a:xfrm>
        </p:grpSpPr>
        <p:sp>
          <p:nvSpPr>
            <p:cNvPr id="36" name="正方形/長方形 35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mtClean="0"/>
                <a:t>Ｔ</a:t>
              </a:r>
              <a:endParaRPr kumimoji="1" lang="ja-JP" altLang="en-US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4577540" y="3441468"/>
            <a:ext cx="448891" cy="425735"/>
            <a:chOff x="2709946" y="3441470"/>
            <a:chExt cx="448891" cy="425735"/>
          </a:xfrm>
        </p:grpSpPr>
        <p:sp>
          <p:nvSpPr>
            <p:cNvPr id="39" name="正方形/長方形 38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mtClean="0"/>
                <a:t>Ｔ</a:t>
              </a:r>
              <a:endParaRPr kumimoji="1" lang="ja-JP" altLang="en-US"/>
            </a:p>
          </p:txBody>
        </p:sp>
      </p:grpSp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50519"/>
              </p:ext>
            </p:extLst>
          </p:nvPr>
        </p:nvGraphicFramePr>
        <p:xfrm>
          <a:off x="1847212" y="3322022"/>
          <a:ext cx="377825" cy="53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数式" r:id="rId5" imgW="152280" imgH="203040" progId="Equation.3">
                  <p:embed/>
                </p:oleObj>
              </mc:Choice>
              <mc:Fallback>
                <p:oleObj name="数式" r:id="rId5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212" y="3322022"/>
                        <a:ext cx="377825" cy="538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グループ化 41"/>
          <p:cNvGrpSpPr/>
          <p:nvPr/>
        </p:nvGrpSpPr>
        <p:grpSpPr>
          <a:xfrm>
            <a:off x="6474842" y="3441468"/>
            <a:ext cx="448891" cy="425735"/>
            <a:chOff x="2709946" y="3441470"/>
            <a:chExt cx="448891" cy="425735"/>
          </a:xfrm>
        </p:grpSpPr>
        <p:sp>
          <p:nvSpPr>
            <p:cNvPr id="43" name="正方形/長方形 42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mtClean="0"/>
                <a:t>Ｔ</a:t>
              </a:r>
              <a:endParaRPr kumimoji="1" lang="ja-JP" altLang="en-US"/>
            </a:p>
          </p:txBody>
        </p:sp>
      </p:grpSp>
      <p:sp>
        <p:nvSpPr>
          <p:cNvPr id="12" name="二等辺三角形 11"/>
          <p:cNvSpPr/>
          <p:nvPr/>
        </p:nvSpPr>
        <p:spPr>
          <a:xfrm flipV="1">
            <a:off x="3203168" y="4156363"/>
            <a:ext cx="374075" cy="33250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endCxn id="5" idx="1"/>
          </p:cNvCxnSpPr>
          <p:nvPr/>
        </p:nvCxnSpPr>
        <p:spPr>
          <a:xfrm>
            <a:off x="2225037" y="3654335"/>
            <a:ext cx="484909" cy="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stCxn id="5" idx="3"/>
            <a:endCxn id="36" idx="1"/>
          </p:cNvCxnSpPr>
          <p:nvPr/>
        </p:nvCxnSpPr>
        <p:spPr>
          <a:xfrm flipV="1">
            <a:off x="3158837" y="3654337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V="1">
            <a:off x="4114418" y="3665911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5026431" y="3654335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5994708" y="3665911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5556440" y="3654334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6923733" y="3654334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endCxn id="12" idx="3"/>
          </p:cNvCxnSpPr>
          <p:nvPr/>
        </p:nvCxnSpPr>
        <p:spPr>
          <a:xfrm flipH="1">
            <a:off x="3390206" y="3665912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二等辺三角形 57"/>
          <p:cNvSpPr/>
          <p:nvPr/>
        </p:nvSpPr>
        <p:spPr>
          <a:xfrm flipV="1">
            <a:off x="4114418" y="4156363"/>
            <a:ext cx="374075" cy="33250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矢印コネクタ 58"/>
          <p:cNvCxnSpPr>
            <a:endCxn id="58" idx="3"/>
          </p:cNvCxnSpPr>
          <p:nvPr/>
        </p:nvCxnSpPr>
        <p:spPr>
          <a:xfrm flipH="1">
            <a:off x="4301456" y="3665912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二等辺三角形 59"/>
          <p:cNvSpPr/>
          <p:nvPr/>
        </p:nvSpPr>
        <p:spPr>
          <a:xfrm flipV="1">
            <a:off x="7208381" y="4151911"/>
            <a:ext cx="374075" cy="33250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矢印コネクタ 60"/>
          <p:cNvCxnSpPr>
            <a:endCxn id="60" idx="3"/>
          </p:cNvCxnSpPr>
          <p:nvPr/>
        </p:nvCxnSpPr>
        <p:spPr>
          <a:xfrm flipH="1">
            <a:off x="7395419" y="3661460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二等辺三角形 61"/>
          <p:cNvSpPr/>
          <p:nvPr/>
        </p:nvSpPr>
        <p:spPr>
          <a:xfrm flipV="1">
            <a:off x="5063948" y="4147457"/>
            <a:ext cx="374075" cy="33250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矢印コネクタ 62"/>
          <p:cNvCxnSpPr>
            <a:endCxn id="62" idx="3"/>
          </p:cNvCxnSpPr>
          <p:nvPr/>
        </p:nvCxnSpPr>
        <p:spPr>
          <a:xfrm flipH="1">
            <a:off x="5250986" y="3657006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390206" y="4488872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H="1">
            <a:off x="4301456" y="4488872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H="1">
            <a:off x="5250986" y="4479966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 flipH="1">
            <a:off x="7392014" y="4488872"/>
            <a:ext cx="0" cy="4904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グループ化 69"/>
          <p:cNvGrpSpPr/>
          <p:nvPr/>
        </p:nvGrpSpPr>
        <p:grpSpPr>
          <a:xfrm>
            <a:off x="3178230" y="4979323"/>
            <a:ext cx="423950" cy="385966"/>
            <a:chOff x="3178230" y="4979323"/>
            <a:chExt cx="423950" cy="385966"/>
          </a:xfrm>
        </p:grpSpPr>
        <p:sp>
          <p:nvSpPr>
            <p:cNvPr id="68" name="円/楕円 67"/>
            <p:cNvSpPr/>
            <p:nvPr/>
          </p:nvSpPr>
          <p:spPr>
            <a:xfrm>
              <a:off x="3178230" y="4979323"/>
              <a:ext cx="423950" cy="3859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269063" y="5023056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4092634" y="4979323"/>
            <a:ext cx="423950" cy="385966"/>
            <a:chOff x="3178230" y="4979323"/>
            <a:chExt cx="423950" cy="385966"/>
          </a:xfrm>
        </p:grpSpPr>
        <p:sp>
          <p:nvSpPr>
            <p:cNvPr id="74" name="円/楕円 73"/>
            <p:cNvSpPr/>
            <p:nvPr/>
          </p:nvSpPr>
          <p:spPr>
            <a:xfrm>
              <a:off x="3178230" y="4979323"/>
              <a:ext cx="423950" cy="3859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269063" y="5023056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5039010" y="4989111"/>
            <a:ext cx="423950" cy="385966"/>
            <a:chOff x="3178230" y="4979323"/>
            <a:chExt cx="423950" cy="385966"/>
          </a:xfrm>
        </p:grpSpPr>
        <p:sp>
          <p:nvSpPr>
            <p:cNvPr id="77" name="円/楕円 76"/>
            <p:cNvSpPr/>
            <p:nvPr/>
          </p:nvSpPr>
          <p:spPr>
            <a:xfrm>
              <a:off x="3178230" y="4979323"/>
              <a:ext cx="423950" cy="3859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269063" y="5023056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7208381" y="4976437"/>
            <a:ext cx="423950" cy="385966"/>
            <a:chOff x="3178230" y="4979323"/>
            <a:chExt cx="423950" cy="385966"/>
          </a:xfrm>
        </p:grpSpPr>
        <p:sp>
          <p:nvSpPr>
            <p:cNvPr id="80" name="円/楕円 79"/>
            <p:cNvSpPr/>
            <p:nvPr/>
          </p:nvSpPr>
          <p:spPr>
            <a:xfrm>
              <a:off x="3178230" y="4979323"/>
              <a:ext cx="423950" cy="3859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3269063" y="5023056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  <p:cxnSp>
        <p:nvCxnSpPr>
          <p:cNvPr id="82" name="直線矢印コネクタ 81"/>
          <p:cNvCxnSpPr/>
          <p:nvPr/>
        </p:nvCxnSpPr>
        <p:spPr>
          <a:xfrm flipV="1">
            <a:off x="5490558" y="5188114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6458835" y="5183065"/>
            <a:ext cx="75600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6020567" y="5188113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V="1">
            <a:off x="3620940" y="5165844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4522132" y="5171275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V="1">
            <a:off x="7632330" y="5174235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オブジェクト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82271"/>
              </p:ext>
            </p:extLst>
          </p:nvPr>
        </p:nvGraphicFramePr>
        <p:xfrm>
          <a:off x="8080442" y="4916188"/>
          <a:ext cx="4730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数式" r:id="rId7" imgW="190440" imgH="203040" progId="Equation.3">
                  <p:embed/>
                </p:oleObj>
              </mc:Choice>
              <mc:Fallback>
                <p:oleObj name="数式" r:id="rId7" imgW="190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442" y="4916188"/>
                        <a:ext cx="473075" cy="531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オブジェクト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116559"/>
              </p:ext>
            </p:extLst>
          </p:nvPr>
        </p:nvGraphicFramePr>
        <p:xfrm>
          <a:off x="3692525" y="3984625"/>
          <a:ext cx="47307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数式" r:id="rId9" imgW="190440" imgH="203040" progId="Equation.3">
                  <p:embed/>
                </p:oleObj>
              </mc:Choice>
              <mc:Fallback>
                <p:oleObj name="数式" r:id="rId9" imgW="190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3984625"/>
                        <a:ext cx="473075" cy="531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オブジェクト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02125"/>
              </p:ext>
            </p:extLst>
          </p:nvPr>
        </p:nvGraphicFramePr>
        <p:xfrm>
          <a:off x="4643438" y="3957638"/>
          <a:ext cx="44132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数式" r:id="rId11" imgW="177480" imgH="203040" progId="Equation.3">
                  <p:embed/>
                </p:oleObj>
              </mc:Choice>
              <mc:Fallback>
                <p:oleObj name="数式" r:id="rId11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957638"/>
                        <a:ext cx="441325" cy="531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447966"/>
              </p:ext>
            </p:extLst>
          </p:nvPr>
        </p:nvGraphicFramePr>
        <p:xfrm>
          <a:off x="6821488" y="3992563"/>
          <a:ext cx="4730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数式" r:id="rId13" imgW="190440" imgH="203040" progId="Equation.3">
                  <p:embed/>
                </p:oleObj>
              </mc:Choice>
              <mc:Fallback>
                <p:oleObj name="数式" r:id="rId13" imgW="190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3992563"/>
                        <a:ext cx="473075" cy="531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オブジェクト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983277"/>
              </p:ext>
            </p:extLst>
          </p:nvPr>
        </p:nvGraphicFramePr>
        <p:xfrm>
          <a:off x="3966653" y="1902425"/>
          <a:ext cx="2144713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数式" r:id="rId15" imgW="863280" imgH="431640" progId="Equation.3">
                  <p:embed/>
                </p:oleObj>
              </mc:Choice>
              <mc:Fallback>
                <p:oleObj name="数式" r:id="rId15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6653" y="1902425"/>
                        <a:ext cx="2144713" cy="113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686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差分ＰＣＭ（ＤＰＣＭ）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0778" y="1098415"/>
            <a:ext cx="7863839" cy="1503987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現在の標本値と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つ前の標本値の差は小さい⇒これを利用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kumimoji="1"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符号化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のビット数を少なくできる。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（同じビット数なら量子化誤差を少なくできる）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410427" y="4026585"/>
            <a:ext cx="448891" cy="425735"/>
            <a:chOff x="2709946" y="3441470"/>
            <a:chExt cx="448891" cy="425735"/>
          </a:xfrm>
        </p:grpSpPr>
        <p:sp>
          <p:nvSpPr>
            <p:cNvPr id="5" name="正方形/長方形 4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mtClean="0"/>
                <a:t>Ｔ</a:t>
              </a:r>
              <a:endParaRPr kumimoji="1" lang="ja-JP" altLang="en-US"/>
            </a:p>
          </p:txBody>
        </p:sp>
      </p:grpSp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983205"/>
              </p:ext>
            </p:extLst>
          </p:nvPr>
        </p:nvGraphicFramePr>
        <p:xfrm>
          <a:off x="1990170" y="3271013"/>
          <a:ext cx="377825" cy="53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数式" r:id="rId3" imgW="152280" imgH="203040" progId="Equation.3">
                  <p:embed/>
                </p:oleObj>
              </mc:Choice>
              <mc:Fallback>
                <p:oleObj name="数式" r:id="rId3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170" y="3271013"/>
                        <a:ext cx="377825" cy="538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線矢印コネクタ 13"/>
          <p:cNvCxnSpPr>
            <a:endCxn id="5" idx="1"/>
          </p:cNvCxnSpPr>
          <p:nvPr/>
        </p:nvCxnSpPr>
        <p:spPr>
          <a:xfrm>
            <a:off x="2925518" y="4239450"/>
            <a:ext cx="484909" cy="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stCxn id="5" idx="3"/>
          </p:cNvCxnSpPr>
          <p:nvPr/>
        </p:nvCxnSpPr>
        <p:spPr>
          <a:xfrm>
            <a:off x="3859318" y="4239453"/>
            <a:ext cx="118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H="1">
            <a:off x="2931889" y="3581350"/>
            <a:ext cx="0" cy="68400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グループ化 69"/>
          <p:cNvGrpSpPr/>
          <p:nvPr/>
        </p:nvGrpSpPr>
        <p:grpSpPr>
          <a:xfrm>
            <a:off x="4869925" y="3371742"/>
            <a:ext cx="423950" cy="385966"/>
            <a:chOff x="3178230" y="4979323"/>
            <a:chExt cx="423950" cy="385966"/>
          </a:xfrm>
        </p:grpSpPr>
        <p:sp>
          <p:nvSpPr>
            <p:cNvPr id="68" name="円/楕円 67"/>
            <p:cNvSpPr/>
            <p:nvPr/>
          </p:nvSpPr>
          <p:spPr>
            <a:xfrm>
              <a:off x="3178230" y="4979323"/>
              <a:ext cx="423950" cy="3859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269063" y="5023056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  <p:cxnSp>
        <p:nvCxnSpPr>
          <p:cNvPr id="86" name="直線矢印コネクタ 85"/>
          <p:cNvCxnSpPr/>
          <p:nvPr/>
        </p:nvCxnSpPr>
        <p:spPr>
          <a:xfrm flipV="1">
            <a:off x="2508745" y="3570842"/>
            <a:ext cx="237600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>
            <a:off x="5057228" y="3757708"/>
            <a:ext cx="0" cy="4680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flipV="1">
            <a:off x="5307163" y="3564725"/>
            <a:ext cx="48490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グループ化 87"/>
          <p:cNvGrpSpPr/>
          <p:nvPr/>
        </p:nvGrpSpPr>
        <p:grpSpPr>
          <a:xfrm>
            <a:off x="5803830" y="3351857"/>
            <a:ext cx="1206253" cy="425735"/>
            <a:chOff x="2709946" y="3441470"/>
            <a:chExt cx="448891" cy="425735"/>
          </a:xfrm>
        </p:grpSpPr>
        <p:sp>
          <p:nvSpPr>
            <p:cNvPr id="93" name="正方形/長方形 92"/>
            <p:cNvSpPr/>
            <p:nvPr/>
          </p:nvSpPr>
          <p:spPr>
            <a:xfrm>
              <a:off x="2709946" y="3441470"/>
              <a:ext cx="448891" cy="425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2759821" y="3497873"/>
              <a:ext cx="38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/>
                <a:t>符号化</a:t>
              </a:r>
              <a:endParaRPr kumimoji="1" lang="ja-JP" altLang="en-US"/>
            </a:p>
          </p:txBody>
        </p:sp>
      </p:grpSp>
      <p:sp>
        <p:nvSpPr>
          <p:cNvPr id="96" name="テキスト ボックス 95"/>
          <p:cNvSpPr txBox="1"/>
          <p:nvPr/>
        </p:nvSpPr>
        <p:spPr>
          <a:xfrm>
            <a:off x="4528285" y="3214055"/>
            <a:ext cx="2422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mtClean="0"/>
              <a:t>＋</a:t>
            </a:r>
            <a:endParaRPr kumimoji="1" lang="ja-JP" alt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748783" y="3832076"/>
            <a:ext cx="2422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mtClean="0"/>
              <a:t>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719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適応</a:t>
            </a:r>
            <a:r>
              <a:rPr lang="ja-JP" altLang="en-US" sz="2400"/>
              <a:t>Ｄ</a:t>
            </a:r>
            <a:r>
              <a:rPr lang="ja-JP" altLang="en-US" sz="2400" smtClean="0"/>
              <a:t>ＰＣＭ（ＡＤＰＣＭ）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25648" y="1267017"/>
            <a:ext cx="7863839" cy="101301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予測誤差の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乗平均値を最小とする予測係数を用いる適応線形予測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誤差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の変化に適応して量子化ステップを変化させる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724163" y="3296999"/>
            <a:ext cx="5676922" cy="2389732"/>
            <a:chOff x="1657661" y="2399224"/>
            <a:chExt cx="5676922" cy="2389732"/>
          </a:xfrm>
        </p:grpSpPr>
        <p:graphicFrame>
          <p:nvGraphicFramePr>
            <p:cNvPr id="41" name="オブジェクト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1499782"/>
                </p:ext>
              </p:extLst>
            </p:nvPr>
          </p:nvGraphicFramePr>
          <p:xfrm>
            <a:off x="1657661" y="2472317"/>
            <a:ext cx="377825" cy="53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39" name="数式" r:id="rId3" imgW="152280" imgH="203040" progId="Equation.3">
                    <p:embed/>
                  </p:oleObj>
                </mc:Choice>
                <mc:Fallback>
                  <p:oleObj name="数式" r:id="rId3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7661" y="2472317"/>
                          <a:ext cx="377825" cy="5389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4" name="直線矢印コネクタ 13"/>
            <p:cNvCxnSpPr/>
            <p:nvPr/>
          </p:nvCxnSpPr>
          <p:spPr>
            <a:xfrm flipH="1">
              <a:off x="5376623" y="4549623"/>
              <a:ext cx="484909" cy="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 flipH="1">
              <a:off x="5855135" y="2817333"/>
              <a:ext cx="0" cy="68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グループ化 69"/>
            <p:cNvGrpSpPr/>
            <p:nvPr/>
          </p:nvGrpSpPr>
          <p:grpSpPr>
            <a:xfrm>
              <a:off x="2719914" y="2585789"/>
              <a:ext cx="423950" cy="385966"/>
              <a:chOff x="3178230" y="4979323"/>
              <a:chExt cx="423950" cy="385966"/>
            </a:xfrm>
          </p:grpSpPr>
          <p:sp>
            <p:nvSpPr>
              <p:cNvPr id="68" name="円/楕円 67"/>
              <p:cNvSpPr/>
              <p:nvPr/>
            </p:nvSpPr>
            <p:spPr>
              <a:xfrm>
                <a:off x="3178230" y="4979323"/>
                <a:ext cx="423950" cy="3859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3269063" y="5023056"/>
                <a:ext cx="24228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mtClean="0"/>
                  <a:t>＋</a:t>
                </a:r>
                <a:endParaRPr kumimoji="1" lang="ja-JP" altLang="en-US"/>
              </a:p>
            </p:txBody>
          </p:sp>
        </p:grpSp>
        <p:cxnSp>
          <p:nvCxnSpPr>
            <p:cNvPr id="86" name="直線矢印コネクタ 85"/>
            <p:cNvCxnSpPr/>
            <p:nvPr/>
          </p:nvCxnSpPr>
          <p:spPr>
            <a:xfrm flipV="1">
              <a:off x="2926268" y="3654919"/>
              <a:ext cx="2736000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 flipV="1">
              <a:off x="2252643" y="2817334"/>
              <a:ext cx="48490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グループ化 87"/>
            <p:cNvGrpSpPr/>
            <p:nvPr/>
          </p:nvGrpSpPr>
          <p:grpSpPr>
            <a:xfrm>
              <a:off x="3646755" y="2554891"/>
              <a:ext cx="1976423" cy="478667"/>
              <a:chOff x="2709946" y="3441470"/>
              <a:chExt cx="448891" cy="425735"/>
            </a:xfrm>
          </p:grpSpPr>
          <p:sp>
            <p:nvSpPr>
              <p:cNvPr id="93" name="正方形/長方形 92"/>
              <p:cNvSpPr/>
              <p:nvPr/>
            </p:nvSpPr>
            <p:spPr>
              <a:xfrm>
                <a:off x="2709946" y="3441470"/>
                <a:ext cx="448891" cy="425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2759821" y="3497873"/>
                <a:ext cx="3823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/>
                  <a:t>適応量子化</a:t>
                </a:r>
                <a:endParaRPr kumimoji="1" lang="ja-JP" altLang="en-US"/>
              </a:p>
            </p:txBody>
          </p:sp>
        </p:grpSp>
        <p:sp>
          <p:nvSpPr>
            <p:cNvPr id="96" name="テキスト ボックス 95"/>
            <p:cNvSpPr txBox="1"/>
            <p:nvPr/>
          </p:nvSpPr>
          <p:spPr>
            <a:xfrm>
              <a:off x="2523047" y="2399224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2577111" y="2950254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ー</a:t>
              </a:r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6126069" y="2565904"/>
              <a:ext cx="1208514" cy="425735"/>
              <a:chOff x="2709946" y="3441470"/>
              <a:chExt cx="448891" cy="425735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2709946" y="3441470"/>
                <a:ext cx="448891" cy="425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2759821" y="3497873"/>
                <a:ext cx="3823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/>
                  <a:t>符号化</a:t>
                </a:r>
                <a:endParaRPr kumimoji="1" lang="ja-JP" altLang="en-US"/>
              </a:p>
            </p:txBody>
          </p:sp>
        </p:grpSp>
        <p:cxnSp>
          <p:nvCxnSpPr>
            <p:cNvPr id="25" name="直線矢印コネクタ 24"/>
            <p:cNvCxnSpPr/>
            <p:nvPr/>
          </p:nvCxnSpPr>
          <p:spPr>
            <a:xfrm flipV="1">
              <a:off x="3150797" y="2796272"/>
              <a:ext cx="48490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V="1">
              <a:off x="5612682" y="2817333"/>
              <a:ext cx="48490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グループ化 26"/>
            <p:cNvGrpSpPr/>
            <p:nvPr/>
          </p:nvGrpSpPr>
          <p:grpSpPr>
            <a:xfrm>
              <a:off x="5671048" y="3485944"/>
              <a:ext cx="423950" cy="385966"/>
              <a:chOff x="3178230" y="4979323"/>
              <a:chExt cx="423950" cy="385966"/>
            </a:xfrm>
          </p:grpSpPr>
          <p:sp>
            <p:nvSpPr>
              <p:cNvPr id="28" name="円/楕円 27"/>
              <p:cNvSpPr/>
              <p:nvPr/>
            </p:nvSpPr>
            <p:spPr>
              <a:xfrm>
                <a:off x="3178230" y="4979323"/>
                <a:ext cx="423950" cy="3859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269063" y="5023056"/>
                <a:ext cx="24228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mtClean="0"/>
                  <a:t>＋</a:t>
                </a:r>
                <a:endParaRPr kumimoji="1" lang="ja-JP" altLang="en-US"/>
              </a:p>
            </p:txBody>
          </p:sp>
        </p:grpSp>
        <p:cxnSp>
          <p:nvCxnSpPr>
            <p:cNvPr id="30" name="直線矢印コネクタ 29"/>
            <p:cNvCxnSpPr/>
            <p:nvPr/>
          </p:nvCxnSpPr>
          <p:spPr>
            <a:xfrm flipH="1">
              <a:off x="5872143" y="3871910"/>
              <a:ext cx="0" cy="68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グループ化 30"/>
            <p:cNvGrpSpPr/>
            <p:nvPr/>
          </p:nvGrpSpPr>
          <p:grpSpPr>
            <a:xfrm>
              <a:off x="3646755" y="4310289"/>
              <a:ext cx="1717386" cy="478667"/>
              <a:chOff x="2709946" y="3441470"/>
              <a:chExt cx="448891" cy="425735"/>
            </a:xfrm>
          </p:grpSpPr>
          <p:sp>
            <p:nvSpPr>
              <p:cNvPr id="32" name="正方形/長方形 31"/>
              <p:cNvSpPr/>
              <p:nvPr/>
            </p:nvSpPr>
            <p:spPr>
              <a:xfrm>
                <a:off x="2709946" y="3441470"/>
                <a:ext cx="448891" cy="425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2759821" y="3497873"/>
                <a:ext cx="382391" cy="328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/>
                  <a:t>適応予測</a:t>
                </a:r>
                <a:endParaRPr kumimoji="1" lang="ja-JP" altLang="en-US"/>
              </a:p>
            </p:txBody>
          </p:sp>
        </p:grpSp>
        <p:cxnSp>
          <p:nvCxnSpPr>
            <p:cNvPr id="34" name="直線矢印コネクタ 33"/>
            <p:cNvCxnSpPr/>
            <p:nvPr/>
          </p:nvCxnSpPr>
          <p:spPr>
            <a:xfrm flipH="1">
              <a:off x="2925197" y="4549619"/>
              <a:ext cx="720000" cy="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flipH="1">
              <a:off x="2931888" y="2971755"/>
              <a:ext cx="0" cy="158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5886086" y="3209208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5442376" y="3345855"/>
              <a:ext cx="24228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mtClean="0"/>
                <a:t>＋</a:t>
              </a:r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082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４．４</a:t>
            </a:r>
            <a:r>
              <a:rPr lang="ja-JP" altLang="en-US" sz="3600"/>
              <a:t>　</a:t>
            </a:r>
            <a:r>
              <a:rPr lang="ja-JP" altLang="en-US" sz="3600" smtClean="0"/>
              <a:t>量子化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400" smtClean="0"/>
              <a:t>（１）量子化誤差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5150" y="1896565"/>
            <a:ext cx="7072154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連続量の振幅 ⇒ 有限個の離散値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045149" y="3187018"/>
            <a:ext cx="7072155" cy="6907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誤差が発生。この誤差を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量子化誤差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642157"/>
              </p:ext>
            </p:extLst>
          </p:nvPr>
        </p:nvGraphicFramePr>
        <p:xfrm>
          <a:off x="2966027" y="4240992"/>
          <a:ext cx="246380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数式" r:id="rId3" imgW="1155600" imgH="457200" progId="Equation.3">
                  <p:embed/>
                </p:oleObj>
              </mc:Choice>
              <mc:Fallback>
                <p:oleObj name="数式" r:id="rId3" imgW="1155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6027" y="4240992"/>
                        <a:ext cx="2463800" cy="1027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下矢印 8"/>
          <p:cNvSpPr/>
          <p:nvPr/>
        </p:nvSpPr>
        <p:spPr>
          <a:xfrm>
            <a:off x="3990109" y="2660073"/>
            <a:ext cx="415636" cy="5269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（２</a:t>
            </a:r>
            <a:r>
              <a:rPr lang="ja-JP" altLang="en-US" sz="2400"/>
              <a:t>）</a:t>
            </a:r>
            <a:r>
              <a:rPr lang="ja-JP" altLang="en-US" sz="2400" smtClean="0"/>
              <a:t>量子化過程の例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960391"/>
            <a:ext cx="7072154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以下の例を用いる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02481"/>
              </p:ext>
            </p:extLst>
          </p:nvPr>
        </p:nvGraphicFramePr>
        <p:xfrm>
          <a:off x="2871036" y="1666994"/>
          <a:ext cx="2841625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数式" r:id="rId3" imgW="1333440" imgH="457200" progId="Equation.3">
                  <p:embed/>
                </p:oleObj>
              </mc:Choice>
              <mc:Fallback>
                <p:oleObj name="数式" r:id="rId3" imgW="1333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036" y="1666994"/>
                        <a:ext cx="2841625" cy="1027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9333" y="2772180"/>
            <a:ext cx="7295862" cy="3275693"/>
          </a:xfrm>
          <a:prstGeom prst="rect">
            <a:avLst/>
          </a:prstGeom>
        </p:spPr>
      </p:pic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345712" y="6125946"/>
            <a:ext cx="3862583" cy="628529"/>
          </a:xfrm>
          <a:prstGeom prst="wedgeRectCallout">
            <a:avLst>
              <a:gd name="adj1" fmla="val -41702"/>
              <a:gd name="adj2" fmla="val -82983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数点以下桁数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になっている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1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80" y="2601120"/>
            <a:ext cx="5208180" cy="356466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量子化過程の例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960391"/>
            <a:ext cx="7072154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量子化レベル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量子化ステップサイズ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733243"/>
              </p:ext>
            </p:extLst>
          </p:nvPr>
        </p:nvGraphicFramePr>
        <p:xfrm>
          <a:off x="2133786" y="-1474"/>
          <a:ext cx="2325920" cy="840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数式" r:id="rId4" imgW="1333440" imgH="457200" progId="Equation.3">
                  <p:embed/>
                </p:oleObj>
              </mc:Choice>
              <mc:Fallback>
                <p:oleObj name="数式" r:id="rId4" imgW="1333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786" y="-1474"/>
                        <a:ext cx="2325920" cy="840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1363581" y="2681330"/>
            <a:ext cx="957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360941" y="5801519"/>
            <a:ext cx="957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1776219" y="2681330"/>
            <a:ext cx="0" cy="31201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187117" y="3928657"/>
            <a:ext cx="1169577" cy="607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量子化の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範囲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7542424" y="3960741"/>
            <a:ext cx="432000" cy="603235"/>
            <a:chOff x="7542424" y="3960741"/>
            <a:chExt cx="432000" cy="603235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7542424" y="4101056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7542424" y="4397835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flipH="1">
              <a:off x="7716253" y="3960741"/>
              <a:ext cx="0" cy="1620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flipH="1" flipV="1">
              <a:off x="7708233" y="4401897"/>
              <a:ext cx="0" cy="1620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7974423" y="3928657"/>
            <a:ext cx="1169577" cy="607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ステップ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サイズ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8073636" y="3242590"/>
            <a:ext cx="887031" cy="607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レベル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直線矢印コネクタ 21"/>
          <p:cNvCxnSpPr>
            <a:stCxn id="20" idx="1"/>
          </p:cNvCxnSpPr>
          <p:nvPr/>
        </p:nvCxnSpPr>
        <p:spPr>
          <a:xfrm flipH="1">
            <a:off x="7454188" y="3546508"/>
            <a:ext cx="6194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2615050" y="2055366"/>
            <a:ext cx="1860884" cy="366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(0.9)</a:t>
            </a:r>
            <a:r>
              <a:rPr lang="en-US" altLang="ja-JP" sz="20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</a:p>
        </p:txBody>
      </p:sp>
      <p:cxnSp>
        <p:nvCxnSpPr>
          <p:cNvPr id="27" name="直線矢印コネクタ 26"/>
          <p:cNvCxnSpPr>
            <a:stCxn id="25" idx="2"/>
          </p:cNvCxnSpPr>
          <p:nvPr/>
        </p:nvCxnSpPr>
        <p:spPr>
          <a:xfrm flipH="1">
            <a:off x="3545306" y="2422357"/>
            <a:ext cx="186" cy="99461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4170320" y="2247042"/>
            <a:ext cx="1860884" cy="366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</a:t>
            </a:r>
            <a:endParaRPr lang="en-US" altLang="ja-JP" sz="2000" i="1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4834128" y="2535443"/>
            <a:ext cx="186" cy="12240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4828676" y="4154904"/>
            <a:ext cx="0" cy="792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rot="5400000">
            <a:off x="5123792" y="6342265"/>
            <a:ext cx="43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rot="5400000">
            <a:off x="4612676" y="6351103"/>
            <a:ext cx="43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5400000" flipH="1">
            <a:off x="5100762" y="5999646"/>
            <a:ext cx="0" cy="5040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3898234" y="4831694"/>
            <a:ext cx="1860884" cy="394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</a:t>
            </a:r>
            <a:endParaRPr lang="en-US" altLang="ja-JP" sz="2000" i="1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コンテンツ プレースホルダー 2"/>
          <p:cNvSpPr txBox="1">
            <a:spLocks/>
          </p:cNvSpPr>
          <p:nvPr/>
        </p:nvSpPr>
        <p:spPr>
          <a:xfrm>
            <a:off x="4788350" y="6383608"/>
            <a:ext cx="564412" cy="34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z="2000" i="1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/>
              <a:t>切捨</a:t>
            </a:r>
            <a:r>
              <a:rPr lang="ja-JP" altLang="en-US" sz="2400" smtClean="0"/>
              <a:t>てと四捨五入の違い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297275"/>
            <a:ext cx="7072154" cy="11869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切捨て誤差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	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ー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四捨五入誤差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	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 Δ 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1439333" y="2899184"/>
            <a:ext cx="7072154" cy="178511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平均誤差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切捨て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	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ー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 Δ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四捨五入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	      0</a:t>
            </a:r>
          </a:p>
        </p:txBody>
      </p:sp>
    </p:spTree>
    <p:extLst>
      <p:ext uri="{BB962C8B-B14F-4D97-AF65-F5344CB8AC3E}">
        <p14:creationId xmlns:p14="http://schemas.microsoft.com/office/powerpoint/2010/main" val="399042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量子化レベル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297276"/>
            <a:ext cx="7072154" cy="980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7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離散信号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x(n)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の定義域を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量子化レベル数を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とすると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758634"/>
              </p:ext>
            </p:extLst>
          </p:nvPr>
        </p:nvGraphicFramePr>
        <p:xfrm>
          <a:off x="3536950" y="2773363"/>
          <a:ext cx="2238335" cy="96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数式" r:id="rId3" imgW="901440" imgH="368280" progId="Equation.3">
                  <p:embed/>
                </p:oleObj>
              </mc:Choice>
              <mc:Fallback>
                <p:oleObj name="数式" r:id="rId3" imgW="901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2773363"/>
                        <a:ext cx="2238335" cy="964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42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9138" y="156807"/>
            <a:ext cx="7704667" cy="867750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z="2400" smtClean="0"/>
              <a:t>【</a:t>
            </a:r>
            <a:r>
              <a:rPr lang="ja-JP" altLang="en-US" sz="2400" smtClean="0"/>
              <a:t>発展</a:t>
            </a:r>
            <a:r>
              <a:rPr lang="en-US" altLang="ja-JP" sz="2400" smtClean="0"/>
              <a:t>】</a:t>
            </a:r>
            <a:br>
              <a:rPr lang="en-US" altLang="ja-JP" sz="2400" smtClean="0"/>
            </a:br>
            <a:r>
              <a:rPr lang="ja-JP" altLang="en-US" sz="2400" smtClean="0"/>
              <a:t>音は小さいほど雑音が大きく聴こえる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7833" y="1261285"/>
            <a:ext cx="7072154" cy="51548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7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音声信号は，相対誤差で評価する必要がある。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179" y="3098732"/>
            <a:ext cx="3806881" cy="19886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790297" y="2204940"/>
            <a:ext cx="5325948" cy="5154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正弦波の場合の量子化誤差（相対誤差）分布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212804" y="5216472"/>
            <a:ext cx="3806881" cy="5154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（横軸：正弦波の値　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075" y="3148595"/>
            <a:ext cx="3788806" cy="1972143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375037" y="5245604"/>
            <a:ext cx="3424844" cy="5154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（横軸：角度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437833" y="3578798"/>
            <a:ext cx="1576300" cy="1124957"/>
          </a:xfrm>
          <a:custGeom>
            <a:avLst/>
            <a:gdLst>
              <a:gd name="connsiteX0" fmla="*/ 0 w 1388534"/>
              <a:gd name="connsiteY0" fmla="*/ 558800 h 1744133"/>
              <a:gd name="connsiteX1" fmla="*/ 728134 w 1388534"/>
              <a:gd name="connsiteY1" fmla="*/ 1744133 h 1744133"/>
              <a:gd name="connsiteX2" fmla="*/ 1388534 w 1388534"/>
              <a:gd name="connsiteY2" fmla="*/ 575733 h 1744133"/>
              <a:gd name="connsiteX3" fmla="*/ 1354667 w 1388534"/>
              <a:gd name="connsiteY3" fmla="*/ 0 h 1744133"/>
              <a:gd name="connsiteX0" fmla="*/ 0 w 1388534"/>
              <a:gd name="connsiteY0" fmla="*/ 0 h 1185333"/>
              <a:gd name="connsiteX1" fmla="*/ 728134 w 1388534"/>
              <a:gd name="connsiteY1" fmla="*/ 1185333 h 1185333"/>
              <a:gd name="connsiteX2" fmla="*/ 1388534 w 1388534"/>
              <a:gd name="connsiteY2" fmla="*/ 16933 h 1185333"/>
              <a:gd name="connsiteX0" fmla="*/ 0 w 1388534"/>
              <a:gd name="connsiteY0" fmla="*/ 0 h 1185340"/>
              <a:gd name="connsiteX1" fmla="*/ 728134 w 1388534"/>
              <a:gd name="connsiteY1" fmla="*/ 1185333 h 1185340"/>
              <a:gd name="connsiteX2" fmla="*/ 1388534 w 1388534"/>
              <a:gd name="connsiteY2" fmla="*/ 16933 h 1185340"/>
              <a:gd name="connsiteX0" fmla="*/ 0 w 1388534"/>
              <a:gd name="connsiteY0" fmla="*/ 0 h 1185516"/>
              <a:gd name="connsiteX1" fmla="*/ 728134 w 1388534"/>
              <a:gd name="connsiteY1" fmla="*/ 1185333 h 1185516"/>
              <a:gd name="connsiteX2" fmla="*/ 1388534 w 1388534"/>
              <a:gd name="connsiteY2" fmla="*/ 16933 h 1185516"/>
              <a:gd name="connsiteX0" fmla="*/ 0 w 1388534"/>
              <a:gd name="connsiteY0" fmla="*/ 0 h 1185516"/>
              <a:gd name="connsiteX1" fmla="*/ 728134 w 1388534"/>
              <a:gd name="connsiteY1" fmla="*/ 1185333 h 1185516"/>
              <a:gd name="connsiteX2" fmla="*/ 1388534 w 1388534"/>
              <a:gd name="connsiteY2" fmla="*/ 16933 h 1185516"/>
              <a:gd name="connsiteX0" fmla="*/ 0 w 1388534"/>
              <a:gd name="connsiteY0" fmla="*/ 0 h 1185564"/>
              <a:gd name="connsiteX1" fmla="*/ 728134 w 1388534"/>
              <a:gd name="connsiteY1" fmla="*/ 1185333 h 1185564"/>
              <a:gd name="connsiteX2" fmla="*/ 1388534 w 1388534"/>
              <a:gd name="connsiteY2" fmla="*/ 16933 h 118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8534" h="1185564">
                <a:moveTo>
                  <a:pt x="0" y="0"/>
                </a:moveTo>
                <a:cubicBezTo>
                  <a:pt x="90311" y="564444"/>
                  <a:pt x="-45155" y="1199444"/>
                  <a:pt x="728134" y="1185333"/>
                </a:cubicBezTo>
                <a:cubicBezTo>
                  <a:pt x="1501423" y="1171222"/>
                  <a:pt x="1320801" y="508000"/>
                  <a:pt x="1388534" y="16933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5554569" y="3572187"/>
            <a:ext cx="3417490" cy="1104938"/>
            <a:chOff x="5554569" y="3970229"/>
            <a:chExt cx="3417490" cy="706896"/>
          </a:xfrm>
        </p:grpSpPr>
        <p:sp>
          <p:nvSpPr>
            <p:cNvPr id="12" name="フリーフォーム 11"/>
            <p:cNvSpPr/>
            <p:nvPr/>
          </p:nvSpPr>
          <p:spPr>
            <a:xfrm>
              <a:off x="5554569" y="3970230"/>
              <a:ext cx="1686482" cy="706895"/>
            </a:xfrm>
            <a:custGeom>
              <a:avLst/>
              <a:gdLst>
                <a:gd name="connsiteX0" fmla="*/ 0 w 1388534"/>
                <a:gd name="connsiteY0" fmla="*/ 558800 h 1744133"/>
                <a:gd name="connsiteX1" fmla="*/ 728134 w 1388534"/>
                <a:gd name="connsiteY1" fmla="*/ 1744133 h 1744133"/>
                <a:gd name="connsiteX2" fmla="*/ 1388534 w 1388534"/>
                <a:gd name="connsiteY2" fmla="*/ 575733 h 1744133"/>
                <a:gd name="connsiteX3" fmla="*/ 1354667 w 1388534"/>
                <a:gd name="connsiteY3" fmla="*/ 0 h 1744133"/>
                <a:gd name="connsiteX0" fmla="*/ 0 w 1388534"/>
                <a:gd name="connsiteY0" fmla="*/ 0 h 1185333"/>
                <a:gd name="connsiteX1" fmla="*/ 728134 w 1388534"/>
                <a:gd name="connsiteY1" fmla="*/ 1185333 h 1185333"/>
                <a:gd name="connsiteX2" fmla="*/ 1388534 w 1388534"/>
                <a:gd name="connsiteY2" fmla="*/ 16933 h 1185333"/>
                <a:gd name="connsiteX0" fmla="*/ 0 w 1388534"/>
                <a:gd name="connsiteY0" fmla="*/ 0 h 1185340"/>
                <a:gd name="connsiteX1" fmla="*/ 728134 w 1388534"/>
                <a:gd name="connsiteY1" fmla="*/ 1185333 h 1185340"/>
                <a:gd name="connsiteX2" fmla="*/ 1388534 w 1388534"/>
                <a:gd name="connsiteY2" fmla="*/ 16933 h 1185340"/>
                <a:gd name="connsiteX0" fmla="*/ 0 w 1388534"/>
                <a:gd name="connsiteY0" fmla="*/ 0 h 1185516"/>
                <a:gd name="connsiteX1" fmla="*/ 728134 w 1388534"/>
                <a:gd name="connsiteY1" fmla="*/ 1185333 h 1185516"/>
                <a:gd name="connsiteX2" fmla="*/ 1388534 w 1388534"/>
                <a:gd name="connsiteY2" fmla="*/ 16933 h 1185516"/>
                <a:gd name="connsiteX0" fmla="*/ 0 w 1388534"/>
                <a:gd name="connsiteY0" fmla="*/ 0 h 1185516"/>
                <a:gd name="connsiteX1" fmla="*/ 728134 w 1388534"/>
                <a:gd name="connsiteY1" fmla="*/ 1185333 h 1185516"/>
                <a:gd name="connsiteX2" fmla="*/ 1388534 w 1388534"/>
                <a:gd name="connsiteY2" fmla="*/ 16933 h 1185516"/>
                <a:gd name="connsiteX0" fmla="*/ 0 w 1388534"/>
                <a:gd name="connsiteY0" fmla="*/ 0 h 1185564"/>
                <a:gd name="connsiteX1" fmla="*/ 728134 w 1388534"/>
                <a:gd name="connsiteY1" fmla="*/ 1185333 h 1185564"/>
                <a:gd name="connsiteX2" fmla="*/ 1388534 w 1388534"/>
                <a:gd name="connsiteY2" fmla="*/ 16933 h 1185564"/>
                <a:gd name="connsiteX0" fmla="*/ 0 w 660400"/>
                <a:gd name="connsiteY0" fmla="*/ 1168400 h 1168401"/>
                <a:gd name="connsiteX1" fmla="*/ 660400 w 660400"/>
                <a:gd name="connsiteY1" fmla="*/ 0 h 1168401"/>
                <a:gd name="connsiteX0" fmla="*/ 0 w 660400"/>
                <a:gd name="connsiteY0" fmla="*/ 1168400 h 1168400"/>
                <a:gd name="connsiteX1" fmla="*/ 660400 w 660400"/>
                <a:gd name="connsiteY1" fmla="*/ 0 h 1168400"/>
                <a:gd name="connsiteX0" fmla="*/ 0 w 1223204"/>
                <a:gd name="connsiteY0" fmla="*/ 1346856 h 1346856"/>
                <a:gd name="connsiteX1" fmla="*/ 1223204 w 1223204"/>
                <a:gd name="connsiteY1" fmla="*/ 0 h 1346856"/>
                <a:gd name="connsiteX0" fmla="*/ 0 w 1223204"/>
                <a:gd name="connsiteY0" fmla="*/ 1346856 h 1346856"/>
                <a:gd name="connsiteX1" fmla="*/ 886402 w 1223204"/>
                <a:gd name="connsiteY1" fmla="*/ 858562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88730 w 1223204"/>
                <a:gd name="connsiteY1" fmla="*/ 107270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88730 w 1223204"/>
                <a:gd name="connsiteY1" fmla="*/ 107270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55759"/>
                <a:gd name="connsiteY0" fmla="*/ 1346856 h 1346856"/>
                <a:gd name="connsiteX1" fmla="*/ 979159 w 1255759"/>
                <a:gd name="connsiteY1" fmla="*/ 787179 h 1346856"/>
                <a:gd name="connsiteX2" fmla="*/ 1223204 w 1255759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91830 w 1191830"/>
                <a:gd name="connsiteY2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13393 w 1191830"/>
                <a:gd name="connsiteY2" fmla="*/ 305347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13393 w 1191830"/>
                <a:gd name="connsiteY2" fmla="*/ 305347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1830" h="1114862">
                  <a:moveTo>
                    <a:pt x="0" y="1114862"/>
                  </a:moveTo>
                  <a:cubicBezTo>
                    <a:pt x="744714" y="958045"/>
                    <a:pt x="849112" y="749079"/>
                    <a:pt x="979159" y="555185"/>
                  </a:cubicBezTo>
                  <a:cubicBezTo>
                    <a:pt x="1109206" y="361291"/>
                    <a:pt x="1088978" y="360234"/>
                    <a:pt x="1124423" y="267703"/>
                  </a:cubicBezTo>
                  <a:cubicBezTo>
                    <a:pt x="1159868" y="175172"/>
                    <a:pt x="1186601" y="59814"/>
                    <a:pt x="1191830" y="0"/>
                  </a:cubicBezTo>
                </a:path>
              </a:pathLst>
            </a:cu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リーフォーム 12"/>
            <p:cNvSpPr/>
            <p:nvPr/>
          </p:nvSpPr>
          <p:spPr>
            <a:xfrm flipH="1">
              <a:off x="7241052" y="3970229"/>
              <a:ext cx="1731007" cy="706895"/>
            </a:xfrm>
            <a:custGeom>
              <a:avLst/>
              <a:gdLst>
                <a:gd name="connsiteX0" fmla="*/ 0 w 1388534"/>
                <a:gd name="connsiteY0" fmla="*/ 558800 h 1744133"/>
                <a:gd name="connsiteX1" fmla="*/ 728134 w 1388534"/>
                <a:gd name="connsiteY1" fmla="*/ 1744133 h 1744133"/>
                <a:gd name="connsiteX2" fmla="*/ 1388534 w 1388534"/>
                <a:gd name="connsiteY2" fmla="*/ 575733 h 1744133"/>
                <a:gd name="connsiteX3" fmla="*/ 1354667 w 1388534"/>
                <a:gd name="connsiteY3" fmla="*/ 0 h 1744133"/>
                <a:gd name="connsiteX0" fmla="*/ 0 w 1388534"/>
                <a:gd name="connsiteY0" fmla="*/ 0 h 1185333"/>
                <a:gd name="connsiteX1" fmla="*/ 728134 w 1388534"/>
                <a:gd name="connsiteY1" fmla="*/ 1185333 h 1185333"/>
                <a:gd name="connsiteX2" fmla="*/ 1388534 w 1388534"/>
                <a:gd name="connsiteY2" fmla="*/ 16933 h 1185333"/>
                <a:gd name="connsiteX0" fmla="*/ 0 w 1388534"/>
                <a:gd name="connsiteY0" fmla="*/ 0 h 1185340"/>
                <a:gd name="connsiteX1" fmla="*/ 728134 w 1388534"/>
                <a:gd name="connsiteY1" fmla="*/ 1185333 h 1185340"/>
                <a:gd name="connsiteX2" fmla="*/ 1388534 w 1388534"/>
                <a:gd name="connsiteY2" fmla="*/ 16933 h 1185340"/>
                <a:gd name="connsiteX0" fmla="*/ 0 w 1388534"/>
                <a:gd name="connsiteY0" fmla="*/ 0 h 1185516"/>
                <a:gd name="connsiteX1" fmla="*/ 728134 w 1388534"/>
                <a:gd name="connsiteY1" fmla="*/ 1185333 h 1185516"/>
                <a:gd name="connsiteX2" fmla="*/ 1388534 w 1388534"/>
                <a:gd name="connsiteY2" fmla="*/ 16933 h 1185516"/>
                <a:gd name="connsiteX0" fmla="*/ 0 w 1388534"/>
                <a:gd name="connsiteY0" fmla="*/ 0 h 1185516"/>
                <a:gd name="connsiteX1" fmla="*/ 728134 w 1388534"/>
                <a:gd name="connsiteY1" fmla="*/ 1185333 h 1185516"/>
                <a:gd name="connsiteX2" fmla="*/ 1388534 w 1388534"/>
                <a:gd name="connsiteY2" fmla="*/ 16933 h 1185516"/>
                <a:gd name="connsiteX0" fmla="*/ 0 w 1388534"/>
                <a:gd name="connsiteY0" fmla="*/ 0 h 1185564"/>
                <a:gd name="connsiteX1" fmla="*/ 728134 w 1388534"/>
                <a:gd name="connsiteY1" fmla="*/ 1185333 h 1185564"/>
                <a:gd name="connsiteX2" fmla="*/ 1388534 w 1388534"/>
                <a:gd name="connsiteY2" fmla="*/ 16933 h 1185564"/>
                <a:gd name="connsiteX0" fmla="*/ 0 w 660400"/>
                <a:gd name="connsiteY0" fmla="*/ 1168400 h 1168401"/>
                <a:gd name="connsiteX1" fmla="*/ 660400 w 660400"/>
                <a:gd name="connsiteY1" fmla="*/ 0 h 1168401"/>
                <a:gd name="connsiteX0" fmla="*/ 0 w 660400"/>
                <a:gd name="connsiteY0" fmla="*/ 1168400 h 1168400"/>
                <a:gd name="connsiteX1" fmla="*/ 660400 w 660400"/>
                <a:gd name="connsiteY1" fmla="*/ 0 h 1168400"/>
                <a:gd name="connsiteX0" fmla="*/ 0 w 1223204"/>
                <a:gd name="connsiteY0" fmla="*/ 1346856 h 1346856"/>
                <a:gd name="connsiteX1" fmla="*/ 1223204 w 1223204"/>
                <a:gd name="connsiteY1" fmla="*/ 0 h 1346856"/>
                <a:gd name="connsiteX0" fmla="*/ 0 w 1223204"/>
                <a:gd name="connsiteY0" fmla="*/ 1346856 h 1346856"/>
                <a:gd name="connsiteX1" fmla="*/ 886402 w 1223204"/>
                <a:gd name="connsiteY1" fmla="*/ 858562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88730 w 1223204"/>
                <a:gd name="connsiteY1" fmla="*/ 107270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88730 w 1223204"/>
                <a:gd name="connsiteY1" fmla="*/ 107270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869348 w 1223204"/>
                <a:gd name="connsiteY1" fmla="*/ 1144091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55759"/>
                <a:gd name="connsiteY0" fmla="*/ 1346856 h 1346856"/>
                <a:gd name="connsiteX1" fmla="*/ 979159 w 1255759"/>
                <a:gd name="connsiteY1" fmla="*/ 787179 h 1346856"/>
                <a:gd name="connsiteX2" fmla="*/ 1223204 w 1255759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223204"/>
                <a:gd name="connsiteY0" fmla="*/ 1346856 h 1346856"/>
                <a:gd name="connsiteX1" fmla="*/ 979159 w 1223204"/>
                <a:gd name="connsiteY1" fmla="*/ 787179 h 1346856"/>
                <a:gd name="connsiteX2" fmla="*/ 1223204 w 1223204"/>
                <a:gd name="connsiteY2" fmla="*/ 0 h 1346856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91830 w 1191830"/>
                <a:gd name="connsiteY2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13393 w 1191830"/>
                <a:gd name="connsiteY2" fmla="*/ 305347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13393 w 1191830"/>
                <a:gd name="connsiteY2" fmla="*/ 305347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  <a:gd name="connsiteX0" fmla="*/ 0 w 1191830"/>
                <a:gd name="connsiteY0" fmla="*/ 1114862 h 1114862"/>
                <a:gd name="connsiteX1" fmla="*/ 979159 w 1191830"/>
                <a:gd name="connsiteY1" fmla="*/ 555185 h 1114862"/>
                <a:gd name="connsiteX2" fmla="*/ 1124423 w 1191830"/>
                <a:gd name="connsiteY2" fmla="*/ 267703 h 1114862"/>
                <a:gd name="connsiteX3" fmla="*/ 1191830 w 1191830"/>
                <a:gd name="connsiteY3" fmla="*/ 0 h 1114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1830" h="1114862">
                  <a:moveTo>
                    <a:pt x="0" y="1114862"/>
                  </a:moveTo>
                  <a:cubicBezTo>
                    <a:pt x="744714" y="958045"/>
                    <a:pt x="849112" y="749079"/>
                    <a:pt x="979159" y="555185"/>
                  </a:cubicBezTo>
                  <a:cubicBezTo>
                    <a:pt x="1109206" y="361291"/>
                    <a:pt x="1088978" y="360234"/>
                    <a:pt x="1124423" y="267703"/>
                  </a:cubicBezTo>
                  <a:cubicBezTo>
                    <a:pt x="1159868" y="175172"/>
                    <a:pt x="1186601" y="59814"/>
                    <a:pt x="1191830" y="0"/>
                  </a:cubicBezTo>
                </a:path>
              </a:pathLst>
            </a:cu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フリーフォーム 14"/>
          <p:cNvSpPr/>
          <p:nvPr/>
        </p:nvSpPr>
        <p:spPr>
          <a:xfrm>
            <a:off x="3035410" y="3562176"/>
            <a:ext cx="1576300" cy="1124957"/>
          </a:xfrm>
          <a:custGeom>
            <a:avLst/>
            <a:gdLst>
              <a:gd name="connsiteX0" fmla="*/ 0 w 1388534"/>
              <a:gd name="connsiteY0" fmla="*/ 558800 h 1744133"/>
              <a:gd name="connsiteX1" fmla="*/ 728134 w 1388534"/>
              <a:gd name="connsiteY1" fmla="*/ 1744133 h 1744133"/>
              <a:gd name="connsiteX2" fmla="*/ 1388534 w 1388534"/>
              <a:gd name="connsiteY2" fmla="*/ 575733 h 1744133"/>
              <a:gd name="connsiteX3" fmla="*/ 1354667 w 1388534"/>
              <a:gd name="connsiteY3" fmla="*/ 0 h 1744133"/>
              <a:gd name="connsiteX0" fmla="*/ 0 w 1388534"/>
              <a:gd name="connsiteY0" fmla="*/ 0 h 1185333"/>
              <a:gd name="connsiteX1" fmla="*/ 728134 w 1388534"/>
              <a:gd name="connsiteY1" fmla="*/ 1185333 h 1185333"/>
              <a:gd name="connsiteX2" fmla="*/ 1388534 w 1388534"/>
              <a:gd name="connsiteY2" fmla="*/ 16933 h 1185333"/>
              <a:gd name="connsiteX0" fmla="*/ 0 w 1388534"/>
              <a:gd name="connsiteY0" fmla="*/ 0 h 1185340"/>
              <a:gd name="connsiteX1" fmla="*/ 728134 w 1388534"/>
              <a:gd name="connsiteY1" fmla="*/ 1185333 h 1185340"/>
              <a:gd name="connsiteX2" fmla="*/ 1388534 w 1388534"/>
              <a:gd name="connsiteY2" fmla="*/ 16933 h 1185340"/>
              <a:gd name="connsiteX0" fmla="*/ 0 w 1388534"/>
              <a:gd name="connsiteY0" fmla="*/ 0 h 1185516"/>
              <a:gd name="connsiteX1" fmla="*/ 728134 w 1388534"/>
              <a:gd name="connsiteY1" fmla="*/ 1185333 h 1185516"/>
              <a:gd name="connsiteX2" fmla="*/ 1388534 w 1388534"/>
              <a:gd name="connsiteY2" fmla="*/ 16933 h 1185516"/>
              <a:gd name="connsiteX0" fmla="*/ 0 w 1388534"/>
              <a:gd name="connsiteY0" fmla="*/ 0 h 1185516"/>
              <a:gd name="connsiteX1" fmla="*/ 728134 w 1388534"/>
              <a:gd name="connsiteY1" fmla="*/ 1185333 h 1185516"/>
              <a:gd name="connsiteX2" fmla="*/ 1388534 w 1388534"/>
              <a:gd name="connsiteY2" fmla="*/ 16933 h 1185516"/>
              <a:gd name="connsiteX0" fmla="*/ 0 w 1388534"/>
              <a:gd name="connsiteY0" fmla="*/ 0 h 1185564"/>
              <a:gd name="connsiteX1" fmla="*/ 728134 w 1388534"/>
              <a:gd name="connsiteY1" fmla="*/ 1185333 h 1185564"/>
              <a:gd name="connsiteX2" fmla="*/ 1388534 w 1388534"/>
              <a:gd name="connsiteY2" fmla="*/ 16933 h 118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8534" h="1185564">
                <a:moveTo>
                  <a:pt x="0" y="0"/>
                </a:moveTo>
                <a:cubicBezTo>
                  <a:pt x="90311" y="564444"/>
                  <a:pt x="-45155" y="1199444"/>
                  <a:pt x="728134" y="1185333"/>
                </a:cubicBezTo>
                <a:cubicBezTo>
                  <a:pt x="1501423" y="1171222"/>
                  <a:pt x="1320801" y="508000"/>
                  <a:pt x="1388534" y="16933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18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量子化雑音の低減方法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447551"/>
            <a:ext cx="7072154" cy="222698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①非線形量子化</a:t>
            </a:r>
            <a:endParaRPr lang="en-US" altLang="ja-JP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②予測符号化</a:t>
            </a:r>
            <a:endParaRPr lang="en-US" altLang="ja-JP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kumimoji="1"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③適応量子化</a:t>
            </a:r>
            <a:endParaRPr kumimoji="1" lang="en-US" altLang="ja-JP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6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4567"/>
            <a:ext cx="7704667" cy="867750"/>
          </a:xfrm>
        </p:spPr>
        <p:txBody>
          <a:bodyPr>
            <a:normAutofit/>
          </a:bodyPr>
          <a:lstStyle/>
          <a:p>
            <a:pPr algn="r"/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非線形</a:t>
            </a:r>
            <a:r>
              <a:rPr lang="ja-JP" altLang="en-US" sz="2400" smtClean="0"/>
              <a:t>量子化（その１）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9333" y="1098416"/>
            <a:ext cx="7072154" cy="64725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4300"/>
              </a:lnSpc>
              <a:spcBef>
                <a:spcPts val="600"/>
              </a:spcBef>
              <a:buNone/>
              <a:tabLst>
                <a:tab pos="197326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標本値が大きいほど量子化ステップを大きくする（例）対数圧縮伸縮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998622" y="2464780"/>
            <a:ext cx="5081337" cy="3085788"/>
            <a:chOff x="966537" y="1983517"/>
            <a:chExt cx="7401825" cy="366900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537" y="1983517"/>
              <a:ext cx="7401825" cy="3669008"/>
            </a:xfrm>
            <a:prstGeom prst="rect">
              <a:avLst/>
            </a:prstGeom>
            <a:ln>
              <a:solidFill>
                <a:srgbClr val="0000CC"/>
              </a:solidFill>
            </a:ln>
          </p:spPr>
        </p:pic>
        <p:grpSp>
          <p:nvGrpSpPr>
            <p:cNvPr id="20" name="グループ化 19"/>
            <p:cNvGrpSpPr/>
            <p:nvPr/>
          </p:nvGrpSpPr>
          <p:grpSpPr>
            <a:xfrm>
              <a:off x="4916906" y="2181725"/>
              <a:ext cx="3379268" cy="1652338"/>
              <a:chOff x="4916906" y="2181725"/>
              <a:chExt cx="3379268" cy="1652338"/>
            </a:xfrm>
          </p:grpSpPr>
          <p:cxnSp>
            <p:nvCxnSpPr>
              <p:cNvPr id="6" name="直線コネクタ 5"/>
              <p:cNvCxnSpPr/>
              <p:nvPr/>
            </p:nvCxnSpPr>
            <p:spPr>
              <a:xfrm>
                <a:off x="5149516" y="3400926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/>
              <p:cNvCxnSpPr/>
              <p:nvPr/>
            </p:nvCxnSpPr>
            <p:spPr>
              <a:xfrm>
                <a:off x="5574632" y="3015915"/>
                <a:ext cx="0" cy="39600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6464970" y="2598820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8296174" y="2181725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6464970" y="2598820"/>
                <a:ext cx="1831204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5558590" y="3015915"/>
                <a:ext cx="900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5149516" y="3416968"/>
                <a:ext cx="396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4916906" y="3834063"/>
                <a:ext cx="216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グループ化 20"/>
            <p:cNvGrpSpPr/>
            <p:nvPr/>
          </p:nvGrpSpPr>
          <p:grpSpPr>
            <a:xfrm flipH="1" flipV="1">
              <a:off x="1553680" y="3834063"/>
              <a:ext cx="3379268" cy="1652338"/>
              <a:chOff x="4916906" y="2181725"/>
              <a:chExt cx="3379268" cy="1652338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5149516" y="3400926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5558590" y="2983831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6464970" y="2598820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8296174" y="2181725"/>
                <a:ext cx="0" cy="41709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6464970" y="2598820"/>
                <a:ext cx="1831204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5558590" y="2999873"/>
                <a:ext cx="900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5149516" y="3416968"/>
                <a:ext cx="396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4916906" y="3834063"/>
                <a:ext cx="216000" cy="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右矢印 30"/>
          <p:cNvSpPr/>
          <p:nvPr/>
        </p:nvSpPr>
        <p:spPr>
          <a:xfrm>
            <a:off x="6351812" y="3832277"/>
            <a:ext cx="498764" cy="332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7033676" y="3647833"/>
            <a:ext cx="1841706" cy="64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300"/>
              </a:lnSpc>
              <a:spcBef>
                <a:spcPts val="600"/>
              </a:spcBef>
              <a:buFont typeface="Arial"/>
              <a:buNone/>
              <a:tabLst>
                <a:tab pos="197326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比改善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049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7078</TotalTime>
  <Words>298</Words>
  <Application>Microsoft Office PowerPoint</Application>
  <PresentationFormat>画面に合わせる (4:3)</PresentationFormat>
  <Paragraphs>85</Paragraphs>
  <Slides>16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HGｺﾞｼｯｸM</vt:lpstr>
      <vt:lpstr>Arial</vt:lpstr>
      <vt:lpstr>Corbel</vt:lpstr>
      <vt:lpstr>Times New Roman</vt:lpstr>
      <vt:lpstr>視差</vt:lpstr>
      <vt:lpstr>数式</vt:lpstr>
      <vt:lpstr>Microsoft 数式 3.0</vt:lpstr>
      <vt:lpstr>４．サンプリング定理</vt:lpstr>
      <vt:lpstr>４．４　量子化 （１）量子化誤差</vt:lpstr>
      <vt:lpstr>（２）量子化過程の例</vt:lpstr>
      <vt:lpstr>量子化過程の例</vt:lpstr>
      <vt:lpstr>切捨てと四捨五入の違い</vt:lpstr>
      <vt:lpstr>量子化レベル</vt:lpstr>
      <vt:lpstr>【発展】 音は小さいほど雑音が大きく聴こえる </vt:lpstr>
      <vt:lpstr> 量子化雑音の低減方法</vt:lpstr>
      <vt:lpstr> 非線形量子化（その１）</vt:lpstr>
      <vt:lpstr> 非線形量子化（その２）</vt:lpstr>
      <vt:lpstr> 非線形量子化（その３）</vt:lpstr>
      <vt:lpstr> 非線形量子化（その４）</vt:lpstr>
      <vt:lpstr> 非線形量子化（その５）</vt:lpstr>
      <vt:lpstr> 線形予測符号化</vt:lpstr>
      <vt:lpstr> 差分ＰＣＭ（ＤＰＣＭ）</vt:lpstr>
      <vt:lpstr> 適応ＤＰＣＭ（ＡＤＰＣＭ）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 豊</cp:lastModifiedBy>
  <cp:revision>367</cp:revision>
  <dcterms:created xsi:type="dcterms:W3CDTF">2018-02-09T02:09:57Z</dcterms:created>
  <dcterms:modified xsi:type="dcterms:W3CDTF">2018-05-29T07:02:41Z</dcterms:modified>
</cp:coreProperties>
</file>