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3" r:id="rId2"/>
    <p:sldId id="257" r:id="rId3"/>
    <p:sldId id="372" r:id="rId4"/>
    <p:sldId id="374" r:id="rId5"/>
    <p:sldId id="373" r:id="rId6"/>
    <p:sldId id="375" r:id="rId7"/>
    <p:sldId id="356" r:id="rId8"/>
    <p:sldId id="376" r:id="rId9"/>
    <p:sldId id="377" r:id="rId10"/>
    <p:sldId id="378" r:id="rId11"/>
    <p:sldId id="379" r:id="rId12"/>
    <p:sldId id="380" r:id="rId13"/>
    <p:sldId id="381" r:id="rId14"/>
    <p:sldId id="382" r:id="rId15"/>
    <p:sldId id="383" r:id="rId16"/>
    <p:sldId id="384" r:id="rId17"/>
    <p:sldId id="385" r:id="rId18"/>
    <p:sldId id="386" r:id="rId19"/>
    <p:sldId id="387" r:id="rId20"/>
    <p:sldId id="388" r:id="rId21"/>
    <p:sldId id="389"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FF99"/>
    <a:srgbClr val="FFB7DB"/>
    <a:srgbClr val="FF99CC"/>
    <a:srgbClr val="FFCCFF"/>
    <a:srgbClr val="00682F"/>
    <a:srgbClr val="FF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58" d="100"/>
          <a:sy n="58" d="100"/>
        </p:scale>
        <p:origin x="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2018/3/14</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4.png"/><Relationship Id="rId4" Type="http://schemas.openxmlformats.org/officeDocument/2006/relationships/image" Target="../media/image1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2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４</a:t>
            </a:r>
            <a:r>
              <a:rPr kumimoji="1" lang="ja-JP" altLang="en-US" smtClean="0"/>
              <a:t>．</a:t>
            </a:r>
            <a:r>
              <a:rPr lang="ja-JP" altLang="en-US" smtClean="0"/>
              <a:t>サンプリング定理</a:t>
            </a:r>
            <a:endParaRPr kumimoji="1" lang="ja-JP" altLang="en-US"/>
          </a:p>
        </p:txBody>
      </p:sp>
      <p:sp>
        <p:nvSpPr>
          <p:cNvPr id="3" name="コンテンツ プレースホルダー 2"/>
          <p:cNvSpPr>
            <a:spLocks noGrp="1"/>
          </p:cNvSpPr>
          <p:nvPr>
            <p:ph idx="1"/>
          </p:nvPr>
        </p:nvSpPr>
        <p:spPr/>
        <p:txBody>
          <a:bodyPr anchor="t" anchorCtr="0">
            <a:normAutofit/>
          </a:bodyPr>
          <a:lstStyle/>
          <a:p>
            <a:pPr marL="0" indent="0">
              <a:buNone/>
            </a:pPr>
            <a:r>
              <a:rPr lang="ja-JP" altLang="en-US" smtClean="0"/>
              <a:t>４．１　</a:t>
            </a:r>
            <a:r>
              <a:rPr lang="en-US" altLang="ja-JP" smtClean="0"/>
              <a:t>A/D</a:t>
            </a:r>
            <a:r>
              <a:rPr lang="ja-JP" altLang="en-US" smtClean="0"/>
              <a:t>変換と</a:t>
            </a:r>
            <a:r>
              <a:rPr lang="en-US" altLang="ja-JP" smtClean="0"/>
              <a:t>D/A</a:t>
            </a:r>
            <a:r>
              <a:rPr lang="ja-JP" altLang="en-US" smtClean="0"/>
              <a:t>変換</a:t>
            </a:r>
            <a:endParaRPr lang="en-US" altLang="ja-JP" smtClean="0"/>
          </a:p>
          <a:p>
            <a:pPr marL="0" indent="0">
              <a:buNone/>
            </a:pPr>
            <a:r>
              <a:rPr kumimoji="1" lang="ja-JP" altLang="en-US" smtClean="0"/>
              <a:t>４．２　サンプリング定理</a:t>
            </a:r>
            <a:endParaRPr lang="en-US" altLang="ja-JP" smtClean="0"/>
          </a:p>
          <a:p>
            <a:pPr marL="0" indent="0">
              <a:buNone/>
            </a:pPr>
            <a:r>
              <a:rPr lang="ja-JP" altLang="en-US" u="sng" smtClean="0">
                <a:solidFill>
                  <a:srgbClr val="FF0000"/>
                </a:solidFill>
              </a:rPr>
              <a:t>４．３　</a:t>
            </a:r>
            <a:r>
              <a:rPr lang="en-US" altLang="ja-JP" u="sng" smtClean="0">
                <a:solidFill>
                  <a:srgbClr val="FF0000"/>
                </a:solidFill>
              </a:rPr>
              <a:t>D/A</a:t>
            </a:r>
            <a:r>
              <a:rPr lang="ja-JP" altLang="en-US" u="sng" smtClean="0">
                <a:solidFill>
                  <a:srgbClr val="FF0000"/>
                </a:solidFill>
              </a:rPr>
              <a:t>変換</a:t>
            </a:r>
            <a:endParaRPr lang="en-US" altLang="ja-JP" u="sng" smtClean="0">
              <a:solidFill>
                <a:srgbClr val="FF0000"/>
              </a:solidFill>
            </a:endParaRPr>
          </a:p>
          <a:p>
            <a:pPr marL="0" indent="0">
              <a:buNone/>
            </a:pPr>
            <a:r>
              <a:rPr lang="ja-JP" altLang="en-US" smtClean="0"/>
              <a:t>４．４</a:t>
            </a:r>
            <a:r>
              <a:rPr lang="ja-JP" altLang="en-US"/>
              <a:t>　</a:t>
            </a:r>
            <a:r>
              <a:rPr lang="ja-JP" altLang="en-US" smtClean="0"/>
              <a:t>量子化</a:t>
            </a:r>
            <a:endParaRPr kumimoji="1" lang="ja-JP" altLang="en-US"/>
          </a:p>
        </p:txBody>
      </p:sp>
    </p:spTree>
    <p:extLst>
      <p:ext uri="{BB962C8B-B14F-4D97-AF65-F5344CB8AC3E}">
        <p14:creationId xmlns:p14="http://schemas.microsoft.com/office/powerpoint/2010/main" val="559960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981200"/>
          </a:xfrm>
        </p:spPr>
        <p:txBody>
          <a:bodyPr>
            <a:normAutofit/>
          </a:bodyPr>
          <a:lstStyle/>
          <a:p>
            <a:pPr algn="r"/>
            <a:r>
              <a:rPr lang="ja-JP" altLang="en-US" sz="2800" smtClean="0"/>
              <a:t>代表的な窓関数</a:t>
            </a:r>
            <a:r>
              <a:rPr lang="en-US" altLang="ja-JP" sz="2800" smtClean="0"/>
              <a:t> </a:t>
            </a:r>
            <a:endParaRPr kumimoji="1" lang="ja-JP" altLang="en-US" sz="2800"/>
          </a:p>
        </p:txBody>
      </p:sp>
      <p:sp>
        <p:nvSpPr>
          <p:cNvPr id="34" name="テキスト ボックス 33"/>
          <p:cNvSpPr txBox="1"/>
          <p:nvPr/>
        </p:nvSpPr>
        <p:spPr>
          <a:xfrm>
            <a:off x="1014608" y="1333957"/>
            <a:ext cx="8129391" cy="1631216"/>
          </a:xfrm>
          <a:prstGeom prst="rect">
            <a:avLst/>
          </a:prstGeom>
          <a:noFill/>
        </p:spPr>
        <p:txBody>
          <a:bodyPr wrap="square" rtlCol="0">
            <a:spAutoFit/>
          </a:bodyPr>
          <a:lstStyle/>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smtClean="0">
                <a:latin typeface="Times New Roman" panose="02020603050405020304" pitchFamily="18" charset="0"/>
                <a:cs typeface="Times New Roman" panose="02020603050405020304" pitchFamily="18" charset="0"/>
              </a:rPr>
              <a:t>) = 1</a:t>
            </a: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ハニング窓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smtClean="0">
                <a:latin typeface="Times New Roman" panose="02020603050405020304" pitchFamily="18" charset="0"/>
                <a:cs typeface="Times New Roman" panose="02020603050405020304" pitchFamily="18" charset="0"/>
              </a:rPr>
              <a:t>) = 0.5</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0.5</a:t>
            </a:r>
            <a:r>
              <a:rPr lang="ja-JP" altLang="en-US" sz="200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cos(2 </a:t>
            </a:r>
            <a:r>
              <a:rPr lang="en-US" altLang="ja-JP" sz="2000" i="1" smtClean="0">
                <a:latin typeface="Times New Roman" panose="02020603050405020304" pitchFamily="18" charset="0"/>
                <a:cs typeface="Times New Roman" panose="02020603050405020304" pitchFamily="18" charset="0"/>
              </a:rPr>
              <a:t>π t</a:t>
            </a:r>
            <a:r>
              <a:rPr lang="en-US" altLang="ja-JP" sz="2000" smtClean="0">
                <a:latin typeface="Times New Roman" panose="02020603050405020304" pitchFamily="18" charset="0"/>
                <a:cs typeface="Times New Roman" panose="02020603050405020304" pitchFamily="18" charset="0"/>
              </a:rPr>
              <a:t> / </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ハミング窓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a:latin typeface="Times New Roman" panose="02020603050405020304" pitchFamily="18" charset="0"/>
                <a:cs typeface="Times New Roman" panose="02020603050405020304" pitchFamily="18" charset="0"/>
              </a:rPr>
              <a:t>) = </a:t>
            </a:r>
            <a:r>
              <a:rPr lang="en-US" altLang="ja-JP" sz="2000" smtClean="0">
                <a:latin typeface="Times New Roman" panose="02020603050405020304" pitchFamily="18" charset="0"/>
                <a:cs typeface="Times New Roman" panose="02020603050405020304" pitchFamily="18" charset="0"/>
              </a:rPr>
              <a:t>0.54</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0.46</a:t>
            </a:r>
            <a:r>
              <a:rPr lang="ja-JP" altLang="en-US" sz="2000" smtClean="0">
                <a:latin typeface="Times New Roman" panose="02020603050405020304" pitchFamily="18" charset="0"/>
                <a:cs typeface="Times New Roman" panose="02020603050405020304" pitchFamily="18" charset="0"/>
              </a:rPr>
              <a:t> </a:t>
            </a:r>
            <a:r>
              <a:rPr lang="en-US" altLang="ja-JP" sz="2000">
                <a:latin typeface="Times New Roman" panose="02020603050405020304" pitchFamily="18" charset="0"/>
                <a:cs typeface="Times New Roman" panose="02020603050405020304" pitchFamily="18" charset="0"/>
              </a:rPr>
              <a:t>cos(2 </a:t>
            </a:r>
            <a:r>
              <a:rPr lang="en-US" altLang="ja-JP" sz="2000" i="1">
                <a:latin typeface="Times New Roman" panose="02020603050405020304" pitchFamily="18" charset="0"/>
                <a:cs typeface="Times New Roman" panose="02020603050405020304" pitchFamily="18" charset="0"/>
              </a:rPr>
              <a:t>π t</a:t>
            </a:r>
            <a:r>
              <a:rPr lang="en-US" altLang="ja-JP" sz="2000">
                <a:latin typeface="Times New Roman" panose="02020603050405020304" pitchFamily="18" charset="0"/>
                <a:cs typeface="Times New Roman" panose="02020603050405020304" pitchFamily="18" charset="0"/>
              </a:rPr>
              <a:t> / </a:t>
            </a:r>
            <a:r>
              <a:rPr lang="en-US" altLang="ja-JP" sz="2000" i="1">
                <a:latin typeface="Times New Roman" panose="02020603050405020304" pitchFamily="18" charset="0"/>
                <a:cs typeface="Times New Roman" panose="02020603050405020304" pitchFamily="18" charset="0"/>
              </a:rPr>
              <a:t>T</a:t>
            </a:r>
            <a:r>
              <a:rPr lang="en-US" altLang="ja-JP" sz="2000" i="1" baseline="-25000">
                <a:latin typeface="Times New Roman" panose="02020603050405020304" pitchFamily="18" charset="0"/>
                <a:cs typeface="Times New Roman" panose="02020603050405020304" pitchFamily="18" charset="0"/>
              </a:rPr>
              <a:t>w</a:t>
            </a:r>
            <a:r>
              <a:rPr lang="en-US" altLang="ja-JP" sz="2000">
                <a:latin typeface="Times New Roman" panose="02020603050405020304" pitchFamily="18" charset="0"/>
                <a:cs typeface="Times New Roman" panose="02020603050405020304" pitchFamily="18" charset="0"/>
              </a:rPr>
              <a:t>)</a:t>
            </a: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ブラックマン窓</a:t>
            </a:r>
            <a:r>
              <a:rPr lang="en-US" altLang="ja-JP" sz="2000" smtClean="0">
                <a:latin typeface="Times New Roman" panose="02020603050405020304" pitchFamily="18" charset="0"/>
                <a:cs typeface="Times New Roman" panose="02020603050405020304" pitchFamily="18" charset="0"/>
              </a:rPr>
              <a:t>	</a:t>
            </a:r>
            <a:r>
              <a:rPr lang="ja-JP" altLang="en-US" sz="2000" smtClean="0">
                <a:latin typeface="Times New Roman" panose="02020603050405020304" pitchFamily="18" charset="0"/>
                <a:cs typeface="Times New Roman" panose="02020603050405020304" pitchFamily="18" charset="0"/>
              </a:rPr>
              <a:t>：</a:t>
            </a:r>
            <a:r>
              <a:rPr lang="en-US" altLang="ja-JP" sz="2000" i="1">
                <a:latin typeface="Times New Roman" panose="02020603050405020304" pitchFamily="18" charset="0"/>
                <a:cs typeface="Times New Roman" panose="02020603050405020304" pitchFamily="18" charset="0"/>
              </a:rPr>
              <a:t>w</a:t>
            </a:r>
            <a:r>
              <a:rPr lang="en-US" altLang="ja-JP" sz="2000">
                <a:latin typeface="Times New Roman" panose="02020603050405020304" pitchFamily="18" charset="0"/>
                <a:cs typeface="Times New Roman" panose="02020603050405020304" pitchFamily="18" charset="0"/>
              </a:rPr>
              <a:t>(</a:t>
            </a:r>
            <a:r>
              <a:rPr lang="en-US" altLang="ja-JP" sz="2000" i="1">
                <a:latin typeface="Times New Roman" panose="02020603050405020304" pitchFamily="18" charset="0"/>
                <a:cs typeface="Times New Roman" panose="02020603050405020304" pitchFamily="18" charset="0"/>
              </a:rPr>
              <a:t>t</a:t>
            </a:r>
            <a:r>
              <a:rPr lang="en-US" altLang="ja-JP" sz="2000">
                <a:latin typeface="Times New Roman" panose="02020603050405020304" pitchFamily="18" charset="0"/>
                <a:cs typeface="Times New Roman" panose="02020603050405020304" pitchFamily="18" charset="0"/>
              </a:rPr>
              <a:t>) = </a:t>
            </a:r>
            <a:r>
              <a:rPr lang="en-US" altLang="ja-JP" sz="2000" smtClean="0">
                <a:latin typeface="Times New Roman" panose="02020603050405020304" pitchFamily="18" charset="0"/>
                <a:cs typeface="Times New Roman" panose="02020603050405020304" pitchFamily="18" charset="0"/>
              </a:rPr>
              <a:t>0.42</a:t>
            </a:r>
            <a:r>
              <a:rPr lang="ja-JP" altLang="en-US" sz="2000" smtClean="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0.5</a:t>
            </a:r>
            <a:r>
              <a:rPr lang="ja-JP" altLang="en-US" sz="2000" smtClean="0">
                <a:latin typeface="Times New Roman" panose="02020603050405020304" pitchFamily="18" charset="0"/>
                <a:cs typeface="Times New Roman" panose="02020603050405020304" pitchFamily="18" charset="0"/>
              </a:rPr>
              <a:t> </a:t>
            </a:r>
            <a:r>
              <a:rPr lang="en-US" altLang="ja-JP" sz="2000">
                <a:latin typeface="Times New Roman" panose="02020603050405020304" pitchFamily="18" charset="0"/>
                <a:cs typeface="Times New Roman" panose="02020603050405020304" pitchFamily="18" charset="0"/>
              </a:rPr>
              <a:t>cos(2 </a:t>
            </a:r>
            <a:r>
              <a:rPr lang="en-US" altLang="ja-JP" sz="2000" i="1">
                <a:latin typeface="Times New Roman" panose="02020603050405020304" pitchFamily="18" charset="0"/>
                <a:cs typeface="Times New Roman" panose="02020603050405020304" pitchFamily="18" charset="0"/>
              </a:rPr>
              <a:t>π t</a:t>
            </a:r>
            <a:r>
              <a:rPr lang="en-US" altLang="ja-JP" sz="2000">
                <a:latin typeface="Times New Roman" panose="02020603050405020304" pitchFamily="18" charset="0"/>
                <a:cs typeface="Times New Roman" panose="02020603050405020304" pitchFamily="18" charset="0"/>
              </a:rPr>
              <a:t> / </a:t>
            </a:r>
            <a:r>
              <a:rPr lang="en-US" altLang="ja-JP" sz="2000" i="1">
                <a:latin typeface="Times New Roman" panose="02020603050405020304" pitchFamily="18" charset="0"/>
                <a:cs typeface="Times New Roman" panose="02020603050405020304" pitchFamily="18" charset="0"/>
              </a:rPr>
              <a:t>T</a:t>
            </a:r>
            <a:r>
              <a:rPr lang="en-US" altLang="ja-JP" sz="2000" i="1" baseline="-2500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a:t>
            </a:r>
            <a:r>
              <a:rPr lang="ja-JP" altLang="en-US" sz="200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+0.08</a:t>
            </a:r>
            <a:r>
              <a:rPr lang="ja-JP" altLang="en-US" sz="2000" smtClean="0">
                <a:latin typeface="Times New Roman" panose="02020603050405020304" pitchFamily="18" charset="0"/>
                <a:cs typeface="Times New Roman" panose="02020603050405020304" pitchFamily="18" charset="0"/>
              </a:rPr>
              <a:t> </a:t>
            </a:r>
            <a:r>
              <a:rPr lang="en-US" altLang="ja-JP" sz="2000" smtClean="0">
                <a:latin typeface="Times New Roman" panose="02020603050405020304" pitchFamily="18" charset="0"/>
                <a:cs typeface="Times New Roman" panose="02020603050405020304" pitchFamily="18" charset="0"/>
              </a:rPr>
              <a:t>cos(4 </a:t>
            </a:r>
            <a:r>
              <a:rPr lang="en-US" altLang="ja-JP" sz="2000" i="1">
                <a:latin typeface="Times New Roman" panose="02020603050405020304" pitchFamily="18" charset="0"/>
                <a:cs typeface="Times New Roman" panose="02020603050405020304" pitchFamily="18" charset="0"/>
              </a:rPr>
              <a:t>π t</a:t>
            </a:r>
            <a:r>
              <a:rPr lang="en-US" altLang="ja-JP" sz="2000">
                <a:latin typeface="Times New Roman" panose="02020603050405020304" pitchFamily="18" charset="0"/>
                <a:cs typeface="Times New Roman" panose="02020603050405020304" pitchFamily="18" charset="0"/>
              </a:rPr>
              <a:t> / </a:t>
            </a:r>
            <a:r>
              <a:rPr lang="en-US" altLang="ja-JP" sz="2000" i="1">
                <a:latin typeface="Times New Roman" panose="02020603050405020304" pitchFamily="18" charset="0"/>
                <a:cs typeface="Times New Roman" panose="02020603050405020304" pitchFamily="18" charset="0"/>
              </a:rPr>
              <a:t>T</a:t>
            </a:r>
            <a:r>
              <a:rPr lang="en-US" altLang="ja-JP" sz="2000" i="1" baseline="-25000">
                <a:latin typeface="Times New Roman" panose="02020603050405020304" pitchFamily="18" charset="0"/>
                <a:cs typeface="Times New Roman" panose="02020603050405020304" pitchFamily="18" charset="0"/>
              </a:rPr>
              <a:t>w</a:t>
            </a:r>
            <a:r>
              <a:rPr lang="en-US" altLang="ja-JP" sz="2000">
                <a:latin typeface="Times New Roman" panose="02020603050405020304" pitchFamily="18" charset="0"/>
                <a:cs typeface="Times New Roman" panose="02020603050405020304" pitchFamily="18" charset="0"/>
              </a:rPr>
              <a:t>)</a:t>
            </a:r>
          </a:p>
          <a:p>
            <a:pPr defTabSz="1169988">
              <a:tabLst>
                <a:tab pos="2241550" algn="l"/>
              </a:tabLst>
            </a:pPr>
            <a:endParaRPr lang="en-US" altLang="ja-JP" sz="2000">
              <a:latin typeface="Times New Roman" panose="02020603050405020304" pitchFamily="18" charset="0"/>
              <a:cs typeface="Times New Roman" panose="02020603050405020304" pitchFamily="18" charset="0"/>
            </a:endParaRPr>
          </a:p>
        </p:txBody>
      </p:sp>
      <p:grpSp>
        <p:nvGrpSpPr>
          <p:cNvPr id="3" name="グループ化 2"/>
          <p:cNvGrpSpPr/>
          <p:nvPr/>
        </p:nvGrpSpPr>
        <p:grpSpPr>
          <a:xfrm>
            <a:off x="1014609" y="845861"/>
            <a:ext cx="8129391" cy="461665"/>
            <a:chOff x="784202" y="1808000"/>
            <a:chExt cx="8129391" cy="461665"/>
          </a:xfrm>
        </p:grpSpPr>
        <p:sp>
          <p:nvSpPr>
            <p:cNvPr id="29" name="テキスト ボックス 28"/>
            <p:cNvSpPr txBox="1"/>
            <p:nvPr/>
          </p:nvSpPr>
          <p:spPr>
            <a:xfrm>
              <a:off x="784202" y="1808000"/>
              <a:ext cx="8129391" cy="461665"/>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以下，                    のときの式</a:t>
              </a:r>
              <a:endParaRPr lang="en-US" altLang="ja-JP" sz="2400" smtClean="0">
                <a:latin typeface="Times New Roman" panose="02020603050405020304" pitchFamily="18" charset="0"/>
                <a:cs typeface="Times New Roman" panose="02020603050405020304" pitchFamily="18" charset="0"/>
              </a:endParaRPr>
            </a:p>
          </p:txBody>
        </p:sp>
        <p:graphicFrame>
          <p:nvGraphicFramePr>
            <p:cNvPr id="35" name="オブジェクト 34"/>
            <p:cNvGraphicFramePr>
              <a:graphicFrameLocks noChangeAspect="1"/>
            </p:cNvGraphicFramePr>
            <p:nvPr>
              <p:extLst/>
            </p:nvPr>
          </p:nvGraphicFramePr>
          <p:xfrm>
            <a:off x="1682080" y="1855198"/>
            <a:ext cx="1581150" cy="393700"/>
          </p:xfrm>
          <a:graphic>
            <a:graphicData uri="http://schemas.openxmlformats.org/presentationml/2006/ole">
              <mc:AlternateContent xmlns:mc="http://schemas.openxmlformats.org/markup-compatibility/2006">
                <mc:Choice xmlns:v="urn:schemas-microsoft-com:vml" Requires="v">
                  <p:oleObj spid="_x0000_s12291" name="数式" r:id="rId3" imgW="812520" imgH="203040" progId="Equation.3">
                    <p:embed/>
                  </p:oleObj>
                </mc:Choice>
                <mc:Fallback>
                  <p:oleObj name="数式" r:id="rId3" imgW="812520" imgH="203040" progId="Equation.3">
                    <p:embed/>
                    <p:pic>
                      <p:nvPicPr>
                        <p:cNvPr id="0" name=""/>
                        <p:cNvPicPr>
                          <a:picLocks noChangeAspect="1" noChangeArrowheads="1"/>
                        </p:cNvPicPr>
                        <p:nvPr/>
                      </p:nvPicPr>
                      <p:blipFill>
                        <a:blip r:embed="rId4"/>
                        <a:srcRect/>
                        <a:stretch>
                          <a:fillRect/>
                        </a:stretch>
                      </p:blipFill>
                      <p:spPr bwMode="auto">
                        <a:xfrm>
                          <a:off x="1682080" y="1855198"/>
                          <a:ext cx="1581150" cy="393700"/>
                        </a:xfrm>
                        <a:prstGeom prst="rect">
                          <a:avLst/>
                        </a:prstGeom>
                        <a:noFill/>
                      </p:spPr>
                    </p:pic>
                  </p:oleObj>
                </mc:Fallback>
              </mc:AlternateContent>
            </a:graphicData>
          </a:graphic>
        </p:graphicFrame>
      </p:grpSp>
      <p:pic>
        <p:nvPicPr>
          <p:cNvPr id="4" name="図 3"/>
          <p:cNvPicPr>
            <a:picLocks noChangeAspect="1"/>
          </p:cNvPicPr>
          <p:nvPr/>
        </p:nvPicPr>
        <p:blipFill>
          <a:blip r:embed="rId5"/>
          <a:stretch>
            <a:fillRect/>
          </a:stretch>
        </p:blipFill>
        <p:spPr>
          <a:xfrm>
            <a:off x="1985767" y="2938675"/>
            <a:ext cx="6980780" cy="3595703"/>
          </a:xfrm>
          <a:prstGeom prst="rect">
            <a:avLst/>
          </a:prstGeom>
          <a:ln>
            <a:solidFill>
              <a:schemeClr val="accent1"/>
            </a:solidFill>
          </a:ln>
        </p:spPr>
      </p:pic>
      <p:sp>
        <p:nvSpPr>
          <p:cNvPr id="39" name="テキスト ボックス 38"/>
          <p:cNvSpPr txBox="1"/>
          <p:nvPr/>
        </p:nvSpPr>
        <p:spPr>
          <a:xfrm>
            <a:off x="4573585" y="4308385"/>
            <a:ext cx="2820444" cy="1323439"/>
          </a:xfrm>
          <a:prstGeom prst="rect">
            <a:avLst/>
          </a:prstGeom>
          <a:noFill/>
        </p:spPr>
        <p:txBody>
          <a:bodyPr wrap="square" rtlCol="0">
            <a:spAutoFit/>
          </a:bodyPr>
          <a:lstStyle/>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紫：方形窓</a:t>
            </a:r>
            <a:endParaRPr lang="en-US" altLang="ja-JP" sz="2000" smtClean="0">
              <a:latin typeface="Times New Roman" panose="02020603050405020304" pitchFamily="18" charset="0"/>
              <a:cs typeface="Times New Roman" panose="02020603050405020304" pitchFamily="18" charset="0"/>
            </a:endParaRP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赤：ハニング窓</a:t>
            </a:r>
            <a:endParaRPr lang="en-US" altLang="ja-JP" sz="2000" smtClean="0">
              <a:latin typeface="Times New Roman" panose="02020603050405020304" pitchFamily="18" charset="0"/>
              <a:cs typeface="Times New Roman" panose="02020603050405020304" pitchFamily="18" charset="0"/>
            </a:endParaRP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青：ハミング窓</a:t>
            </a:r>
            <a:endParaRPr lang="en-US" altLang="ja-JP" sz="2000" smtClean="0">
              <a:latin typeface="Times New Roman" panose="02020603050405020304" pitchFamily="18" charset="0"/>
              <a:cs typeface="Times New Roman" panose="02020603050405020304" pitchFamily="18" charset="0"/>
            </a:endParaRPr>
          </a:p>
          <a:p>
            <a:pPr defTabSz="1169988">
              <a:tabLst>
                <a:tab pos="1979613" algn="l"/>
              </a:tabLst>
            </a:pPr>
            <a:r>
              <a:rPr lang="ja-JP" altLang="en-US" sz="2000" smtClean="0">
                <a:latin typeface="Times New Roman" panose="02020603050405020304" pitchFamily="18" charset="0"/>
                <a:cs typeface="Times New Roman" panose="02020603050405020304" pitchFamily="18" charset="0"/>
              </a:rPr>
              <a:t>黒：ブラックマン窓</a:t>
            </a:r>
            <a:endParaRPr lang="en-US" altLang="ja-JP"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561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669900"/>
          </a:xfrm>
        </p:spPr>
        <p:txBody>
          <a:bodyPr>
            <a:normAutofit/>
          </a:bodyPr>
          <a:lstStyle/>
          <a:p>
            <a:pPr algn="r"/>
            <a:r>
              <a:rPr lang="ja-JP" altLang="en-US" sz="2800" smtClean="0"/>
              <a:t>数値実験用窓関数（</a:t>
            </a:r>
            <a:r>
              <a:rPr lang="en-US" altLang="ja-JP" sz="2800" smtClean="0"/>
              <a:t>VB for Excel</a:t>
            </a:r>
            <a:r>
              <a:rPr lang="ja-JP" altLang="en-US" sz="2800" smtClean="0"/>
              <a:t>）（その１）</a:t>
            </a:r>
            <a:r>
              <a:rPr lang="en-US" altLang="ja-JP" sz="2800" smtClean="0"/>
              <a:t> </a:t>
            </a:r>
            <a:endParaRPr kumimoji="1" lang="ja-JP" altLang="en-US" sz="2800"/>
          </a:p>
        </p:txBody>
      </p:sp>
      <p:sp>
        <p:nvSpPr>
          <p:cNvPr id="34" name="テキスト ボックス 33"/>
          <p:cNvSpPr txBox="1"/>
          <p:nvPr/>
        </p:nvSpPr>
        <p:spPr>
          <a:xfrm>
            <a:off x="1014609" y="1508914"/>
            <a:ext cx="8129391" cy="4401205"/>
          </a:xfrm>
          <a:prstGeom prst="rect">
            <a:avLst/>
          </a:prstGeom>
          <a:noFill/>
        </p:spPr>
        <p:txBody>
          <a:bodyPr wrap="square" rtlCol="0">
            <a:spAutoFit/>
          </a:bodyPr>
          <a:lstStyle/>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Public Function hammingWin(N,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hammingWin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Pi = 3.14159265358979: T = N - N0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hammingWin = 0.54 - 0.46 * Cos(2 * Pi * T /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End If</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Function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Public Function hanningWin(N,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hanningWin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Pi = 3.14159265358979: T = N - N0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hanningWin = 0.5 - 0.5 * Cos(2 * Pi * T /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End If</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Function</a:t>
            </a:r>
            <a:endPar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9" name="テキスト ボックス 28"/>
          <p:cNvSpPr txBox="1"/>
          <p:nvPr/>
        </p:nvSpPr>
        <p:spPr>
          <a:xfrm>
            <a:off x="1014609" y="677917"/>
            <a:ext cx="8129391" cy="830997"/>
          </a:xfrm>
          <a:prstGeom prst="rect">
            <a:avLst/>
          </a:prstGeom>
          <a:noFill/>
        </p:spPr>
        <p:txBody>
          <a:bodyPr wrap="square" rtlCol="0">
            <a:spAutoFit/>
          </a:bodyPr>
          <a:lstStyle/>
          <a:p>
            <a:pPr defTabSz="1169988"/>
            <a:r>
              <a:rPr lang="ja-JP" altLang="en-US" sz="2400" smtClean="0">
                <a:latin typeface="Times New Roman" panose="02020603050405020304" pitchFamily="18" charset="0"/>
                <a:cs typeface="Times New Roman" panose="02020603050405020304" pitchFamily="18" charset="0"/>
              </a:rPr>
              <a:t>グラフ化や</a:t>
            </a:r>
            <a:r>
              <a:rPr lang="en-US" altLang="ja-JP" sz="2400" smtClean="0">
                <a:latin typeface="Times New Roman" panose="02020603050405020304" pitchFamily="18" charset="0"/>
                <a:cs typeface="Times New Roman" panose="02020603050405020304" pitchFamily="18" charset="0"/>
              </a:rPr>
              <a:t>Excel</a:t>
            </a:r>
            <a:r>
              <a:rPr lang="ja-JP" altLang="en-US" sz="2400" smtClean="0">
                <a:latin typeface="Times New Roman" panose="02020603050405020304" pitchFamily="18" charset="0"/>
                <a:cs typeface="Times New Roman" panose="02020603050405020304" pitchFamily="18" charset="0"/>
              </a:rPr>
              <a:t>での数値実験のため</a:t>
            </a:r>
            <a:endParaRPr lang="en-US" altLang="ja-JP" sz="2400" smtClean="0">
              <a:latin typeface="Times New Roman" panose="02020603050405020304" pitchFamily="18" charset="0"/>
              <a:cs typeface="Times New Roman" panose="02020603050405020304" pitchFamily="18" charset="0"/>
            </a:endParaRPr>
          </a:p>
          <a:p>
            <a:pPr defTabSz="1169988"/>
            <a:r>
              <a:rPr lang="ja-JP" altLang="en-US" sz="2400" smtClean="0">
                <a:latin typeface="Times New Roman" panose="02020603050405020304" pitchFamily="18" charset="0"/>
                <a:cs typeface="Times New Roman" panose="02020603050405020304" pitchFamily="18" charset="0"/>
              </a:rPr>
              <a:t>以下の関数を定義してみた。</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70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669900"/>
          </a:xfrm>
        </p:spPr>
        <p:txBody>
          <a:bodyPr>
            <a:normAutofit/>
          </a:bodyPr>
          <a:lstStyle/>
          <a:p>
            <a:pPr algn="r"/>
            <a:r>
              <a:rPr lang="ja-JP" altLang="en-US" sz="2800" smtClean="0"/>
              <a:t>数値実験用窓関数（</a:t>
            </a:r>
            <a:r>
              <a:rPr lang="en-US" altLang="ja-JP" sz="2800" smtClean="0"/>
              <a:t>VB for Excel</a:t>
            </a:r>
            <a:r>
              <a:rPr lang="ja-JP" altLang="en-US" sz="2800" smtClean="0"/>
              <a:t>）（その２）</a:t>
            </a:r>
            <a:r>
              <a:rPr lang="en-US" altLang="ja-JP" sz="2800" smtClean="0"/>
              <a:t> </a:t>
            </a:r>
            <a:endParaRPr kumimoji="1" lang="ja-JP" altLang="en-US" sz="2800"/>
          </a:p>
        </p:txBody>
      </p:sp>
      <p:sp>
        <p:nvSpPr>
          <p:cNvPr id="34" name="テキスト ボックス 33"/>
          <p:cNvSpPr txBox="1"/>
          <p:nvPr/>
        </p:nvSpPr>
        <p:spPr>
          <a:xfrm>
            <a:off x="1014609" y="1508914"/>
            <a:ext cx="8129391" cy="3785652"/>
          </a:xfrm>
          <a:prstGeom prst="rect">
            <a:avLst/>
          </a:prstGeom>
          <a:noFill/>
        </p:spPr>
        <p:txBody>
          <a:bodyPr wrap="square" rtlCol="0">
            <a:spAutoFit/>
          </a:bodyPr>
          <a:lstStyle/>
          <a:p>
            <a:pPr defTabSz="1169988">
              <a:tabLst>
                <a:tab pos="1979613" algn="l"/>
              </a:tabLst>
            </a:pP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Public </a:t>
            </a: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Function BlackmanWin(N,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BlackmanWin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Pi = 3.14159265358979: T = N - N0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BlackmanWin = 0.42 - 0.5 * Cos(2 * Pi * T / Tw)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200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_</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0.08 * Cos(2 * Pi * T /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End If</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Function</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Public Function rectangleWin(N, N0, Tw)</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rectangleWin = 0</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    If N &gt;= N0 And N &lt;= (N0 + Tw) Then rectangleWin = 1</a:t>
            </a:r>
          </a:p>
          <a:p>
            <a:pPr defTabSz="1169988">
              <a:tabLst>
                <a:tab pos="1979613" algn="l"/>
              </a:tabLst>
            </a:pPr>
            <a:r>
              <a:rPr lang="en-US" altLang="ja-JP" sz="2000">
                <a:latin typeface="ＭＳ ゴシック" panose="020B0609070205080204" pitchFamily="49" charset="-128"/>
                <a:ea typeface="ＭＳ ゴシック" panose="020B0609070205080204" pitchFamily="49" charset="-128"/>
                <a:cs typeface="Times New Roman" panose="02020603050405020304" pitchFamily="18" charset="0"/>
              </a:rPr>
              <a:t>End Function</a:t>
            </a:r>
            <a:r>
              <a:rPr lang="ja-JP" altLang="en-US" sz="2000" smtClean="0">
                <a:latin typeface="ＭＳ ゴシック" panose="020B0609070205080204" pitchFamily="49" charset="-128"/>
                <a:ea typeface="ＭＳ ゴシック" panose="020B0609070205080204" pitchFamily="49" charset="-128"/>
                <a:cs typeface="Times New Roman" panose="02020603050405020304" pitchFamily="18" charset="0"/>
              </a:rPr>
              <a:t>方形窓</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i="1" smtClean="0">
                <a:latin typeface="ＭＳ ゴシック" panose="020B0609070205080204" pitchFamily="49" charset="-128"/>
                <a:ea typeface="ＭＳ ゴシック" panose="020B0609070205080204" pitchFamily="49" charset="-128"/>
                <a:cs typeface="Times New Roman" panose="02020603050405020304" pitchFamily="18" charset="0"/>
              </a:rPr>
              <a:t>w</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i="1" smtClean="0">
                <a:latin typeface="ＭＳ ゴシック" panose="020B0609070205080204" pitchFamily="49" charset="-128"/>
                <a:ea typeface="ＭＳ ゴシック" panose="020B0609070205080204" pitchFamily="49" charset="-128"/>
                <a:cs typeface="Times New Roman" panose="02020603050405020304" pitchFamily="18" charset="0"/>
              </a:rPr>
              <a:t>t</a:t>
            </a:r>
            <a:r>
              <a:rPr lang="en-US" altLang="ja-JP" sz="2000" smtClean="0">
                <a:latin typeface="ＭＳ ゴシック" panose="020B0609070205080204" pitchFamily="49" charset="-128"/>
                <a:ea typeface="ＭＳ ゴシック" panose="020B0609070205080204" pitchFamily="49" charset="-128"/>
                <a:cs typeface="Times New Roman" panose="02020603050405020304" pitchFamily="18" charset="0"/>
              </a:rPr>
              <a:t>) = 1</a:t>
            </a:r>
          </a:p>
        </p:txBody>
      </p:sp>
    </p:spTree>
    <p:extLst>
      <p:ext uri="{BB962C8B-B14F-4D97-AF65-F5344CB8AC3E}">
        <p14:creationId xmlns:p14="http://schemas.microsoft.com/office/powerpoint/2010/main" val="284737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425587"/>
          </a:xfrm>
        </p:spPr>
        <p:txBody>
          <a:bodyPr>
            <a:normAutofit/>
          </a:bodyPr>
          <a:lstStyle/>
          <a:p>
            <a:pPr algn="r"/>
            <a:r>
              <a:rPr lang="ja-JP" altLang="en-US" sz="2800" smtClean="0"/>
              <a:t>窓</a:t>
            </a:r>
            <a:r>
              <a:rPr lang="ja-JP" altLang="en-US" sz="2800" smtClean="0"/>
              <a:t>かけによるスペクトルの変化</a:t>
            </a:r>
            <a:r>
              <a:rPr lang="en-US" altLang="ja-JP" sz="2800" smtClean="0"/>
              <a:t/>
            </a:r>
            <a:br>
              <a:rPr lang="en-US" altLang="ja-JP" sz="2800" smtClean="0"/>
            </a:br>
            <a:endParaRPr kumimoji="1" lang="ja-JP" altLang="en-US" sz="2800"/>
          </a:p>
        </p:txBody>
      </p:sp>
      <p:sp>
        <p:nvSpPr>
          <p:cNvPr id="29" name="テキスト ボックス 28"/>
          <p:cNvSpPr txBox="1"/>
          <p:nvPr/>
        </p:nvSpPr>
        <p:spPr>
          <a:xfrm>
            <a:off x="1375463" y="1017862"/>
            <a:ext cx="7610881" cy="954107"/>
          </a:xfrm>
          <a:prstGeom prst="rect">
            <a:avLst/>
          </a:prstGeom>
          <a:noFill/>
        </p:spPr>
        <p:txBody>
          <a:bodyPr wrap="square" rtlCol="0">
            <a:spAutoFit/>
          </a:bodyPr>
          <a:lstStyle/>
          <a:p>
            <a:pPr defTabSz="1169988"/>
            <a:r>
              <a:rPr lang="ja-JP" altLang="en-US" sz="2800" smtClean="0"/>
              <a:t>窓かけは，時間領域の</a:t>
            </a:r>
            <a:r>
              <a:rPr lang="ja-JP" altLang="en-US" sz="2800" smtClean="0">
                <a:solidFill>
                  <a:srgbClr val="FF0000"/>
                </a:solidFill>
              </a:rPr>
              <a:t>乗算</a:t>
            </a:r>
            <a:r>
              <a:rPr lang="ja-JP" altLang="en-US" sz="2800" smtClean="0"/>
              <a:t>なので，</a:t>
            </a:r>
            <a:endParaRPr lang="en-US" altLang="ja-JP" sz="2800" smtClean="0"/>
          </a:p>
          <a:p>
            <a:pPr defTabSz="1169988"/>
            <a:r>
              <a:rPr lang="ja-JP" altLang="en-US" sz="2800" smtClean="0"/>
              <a:t>周波数領域で</a:t>
            </a:r>
            <a:r>
              <a:rPr lang="ja-JP" altLang="en-US" sz="2800" smtClean="0">
                <a:solidFill>
                  <a:srgbClr val="FF0000"/>
                </a:solidFill>
              </a:rPr>
              <a:t>畳み込み</a:t>
            </a:r>
            <a:r>
              <a:rPr lang="ja-JP" altLang="en-US" sz="2800" smtClean="0"/>
              <a:t>をすることに相当する。</a:t>
            </a:r>
            <a:endParaRPr lang="en-US" altLang="ja-JP" sz="2800" smtClean="0"/>
          </a:p>
        </p:txBody>
      </p:sp>
      <p:sp>
        <p:nvSpPr>
          <p:cNvPr id="15" name="コンテンツ プレースホルダー 2"/>
          <p:cNvSpPr txBox="1">
            <a:spLocks/>
          </p:cNvSpPr>
          <p:nvPr/>
        </p:nvSpPr>
        <p:spPr>
          <a:xfrm>
            <a:off x="2438110" y="2639061"/>
            <a:ext cx="5485585" cy="657390"/>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3200" i="1" smtClean="0">
                <a:latin typeface="Times New Roman" panose="02020603050405020304" pitchFamily="18" charset="0"/>
                <a:cs typeface="Times New Roman" panose="02020603050405020304" pitchFamily="18" charset="0"/>
              </a:rPr>
              <a:t>x</a:t>
            </a:r>
            <a:r>
              <a:rPr lang="en-US" altLang="ja-JP" sz="3200" i="1" baseline="-25000"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t</a:t>
            </a:r>
            <a:r>
              <a:rPr lang="en-US" altLang="ja-JP" sz="3200" smtClean="0">
                <a:latin typeface="Times New Roman" panose="02020603050405020304" pitchFamily="18" charset="0"/>
                <a:cs typeface="Times New Roman" panose="02020603050405020304" pitchFamily="18" charset="0"/>
              </a:rPr>
              <a:t>)   =      </a:t>
            </a:r>
            <a:r>
              <a:rPr lang="en-US" altLang="ja-JP" sz="3200" i="1" smtClean="0">
                <a:latin typeface="Times New Roman" panose="02020603050405020304" pitchFamily="18" charset="0"/>
                <a:cs typeface="Times New Roman" panose="02020603050405020304" pitchFamily="18" charset="0"/>
              </a:rPr>
              <a:t>x</a:t>
            </a:r>
            <a:r>
              <a:rPr lang="en-US" altLang="ja-JP"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t</a:t>
            </a:r>
            <a:r>
              <a:rPr lang="en-US" altLang="ja-JP" sz="3200" smtClean="0">
                <a:latin typeface="Times New Roman" panose="02020603050405020304" pitchFamily="18" charset="0"/>
                <a:cs typeface="Times New Roman" panose="02020603050405020304" pitchFamily="18" charset="0"/>
              </a:rPr>
              <a:t>)    ×        </a:t>
            </a:r>
            <a:r>
              <a:rPr lang="en-US" altLang="ja-JP" sz="3200" i="1"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t</a:t>
            </a:r>
            <a:r>
              <a:rPr lang="en-US" altLang="ja-JP" sz="3200" smtClean="0">
                <a:latin typeface="Times New Roman" panose="02020603050405020304" pitchFamily="18" charset="0"/>
                <a:cs typeface="Times New Roman" panose="02020603050405020304" pitchFamily="18" charset="0"/>
              </a:rPr>
              <a:t>) </a:t>
            </a:r>
            <a:endParaRPr lang="ja-JP" altLang="en-US" sz="3200">
              <a:latin typeface="Times New Roman" panose="02020603050405020304" pitchFamily="18" charset="0"/>
              <a:cs typeface="Times New Roman" panose="02020603050405020304" pitchFamily="18" charset="0"/>
            </a:endParaRPr>
          </a:p>
        </p:txBody>
      </p:sp>
      <p:sp>
        <p:nvSpPr>
          <p:cNvPr id="13" name="コンテンツ プレースホルダー 2"/>
          <p:cNvSpPr txBox="1">
            <a:spLocks/>
          </p:cNvSpPr>
          <p:nvPr/>
        </p:nvSpPr>
        <p:spPr>
          <a:xfrm>
            <a:off x="716602" y="2758086"/>
            <a:ext cx="1445462" cy="339948"/>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時間領域</a:t>
            </a:r>
            <a:endParaRPr lang="en-US" altLang="ja-JP" sz="1800" smtClean="0">
              <a:latin typeface="Times New Roman" panose="02020603050405020304" pitchFamily="18" charset="0"/>
              <a:cs typeface="Times New Roman" panose="02020603050405020304" pitchFamily="18" charset="0"/>
            </a:endParaRPr>
          </a:p>
        </p:txBody>
      </p:sp>
      <p:sp>
        <p:nvSpPr>
          <p:cNvPr id="16" name="コンテンツ プレースホルダー 2"/>
          <p:cNvSpPr txBox="1">
            <a:spLocks/>
          </p:cNvSpPr>
          <p:nvPr/>
        </p:nvSpPr>
        <p:spPr>
          <a:xfrm>
            <a:off x="716602" y="4554337"/>
            <a:ext cx="1445462" cy="339948"/>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周波数領域</a:t>
            </a:r>
            <a:endParaRPr lang="en-US" altLang="ja-JP" sz="1800" smtClean="0">
              <a:latin typeface="Times New Roman" panose="02020603050405020304" pitchFamily="18" charset="0"/>
              <a:cs typeface="Times New Roman" panose="02020603050405020304" pitchFamily="18" charset="0"/>
            </a:endParaRPr>
          </a:p>
        </p:txBody>
      </p:sp>
      <p:sp>
        <p:nvSpPr>
          <p:cNvPr id="17" name="コンテンツ プレースホルダー 2"/>
          <p:cNvSpPr txBox="1">
            <a:spLocks/>
          </p:cNvSpPr>
          <p:nvPr/>
        </p:nvSpPr>
        <p:spPr>
          <a:xfrm>
            <a:off x="4258588" y="2165889"/>
            <a:ext cx="1445462" cy="339948"/>
          </a:xfrm>
          <a:prstGeom prst="rect">
            <a:avLst/>
          </a:prstGeom>
          <a:solidFill>
            <a:srgbClr val="DDC4F4"/>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原信号</a:t>
            </a:r>
            <a:endParaRPr lang="en-US" altLang="ja-JP" sz="1800" smtClean="0">
              <a:latin typeface="Times New Roman" panose="02020603050405020304" pitchFamily="18" charset="0"/>
              <a:cs typeface="Times New Roman" panose="02020603050405020304" pitchFamily="18" charset="0"/>
            </a:endParaRPr>
          </a:p>
        </p:txBody>
      </p:sp>
      <p:sp>
        <p:nvSpPr>
          <p:cNvPr id="18" name="コンテンツ プレースホルダー 2"/>
          <p:cNvSpPr txBox="1">
            <a:spLocks/>
          </p:cNvSpPr>
          <p:nvPr/>
        </p:nvSpPr>
        <p:spPr>
          <a:xfrm>
            <a:off x="6478233" y="2168020"/>
            <a:ext cx="1445462" cy="339948"/>
          </a:xfrm>
          <a:prstGeom prst="rect">
            <a:avLst/>
          </a:prstGeom>
          <a:solidFill>
            <a:schemeClr val="accent1">
              <a:lumMod val="40000"/>
              <a:lumOff val="60000"/>
            </a:schemeClr>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窓関数</a:t>
            </a:r>
            <a:endParaRPr lang="en-US" altLang="ja-JP" sz="1800" smtClean="0">
              <a:latin typeface="Times New Roman" panose="02020603050405020304" pitchFamily="18" charset="0"/>
              <a:cs typeface="Times New Roman" panose="02020603050405020304" pitchFamily="18" charset="0"/>
            </a:endParaRPr>
          </a:p>
        </p:txBody>
      </p:sp>
      <p:sp>
        <p:nvSpPr>
          <p:cNvPr id="19" name="コンテンツ プレースホルダー 2"/>
          <p:cNvSpPr txBox="1">
            <a:spLocks/>
          </p:cNvSpPr>
          <p:nvPr/>
        </p:nvSpPr>
        <p:spPr>
          <a:xfrm>
            <a:off x="1381672" y="3598246"/>
            <a:ext cx="1765737" cy="368392"/>
          </a:xfrm>
          <a:prstGeom prst="homePlate">
            <a:avLst/>
          </a:prstGeom>
          <a:solidFill>
            <a:schemeClr val="accent1">
              <a:lumMod val="40000"/>
              <a:lumOff val="60000"/>
            </a:schemeClr>
          </a:solidFill>
          <a:ln>
            <a:solidFill>
              <a:srgbClr val="0070C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フーリエ変換</a:t>
            </a:r>
            <a:endParaRPr lang="en-US" altLang="ja-JP" sz="1800" smtClean="0">
              <a:latin typeface="Times New Roman" panose="02020603050405020304" pitchFamily="18" charset="0"/>
              <a:cs typeface="Times New Roman" panose="02020603050405020304" pitchFamily="18" charset="0"/>
            </a:endParaRPr>
          </a:p>
        </p:txBody>
      </p:sp>
      <p:sp>
        <p:nvSpPr>
          <p:cNvPr id="3" name="上下矢印 2"/>
          <p:cNvSpPr/>
          <p:nvPr/>
        </p:nvSpPr>
        <p:spPr>
          <a:xfrm>
            <a:off x="3090041" y="3427544"/>
            <a:ext cx="331076" cy="813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上下矢印 19"/>
          <p:cNvSpPr/>
          <p:nvPr/>
        </p:nvSpPr>
        <p:spPr>
          <a:xfrm>
            <a:off x="4782644" y="3375752"/>
            <a:ext cx="331076" cy="813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上下矢印 20"/>
          <p:cNvSpPr/>
          <p:nvPr/>
        </p:nvSpPr>
        <p:spPr>
          <a:xfrm>
            <a:off x="7035426" y="3375752"/>
            <a:ext cx="331076" cy="813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コンテンツ プレースホルダー 2"/>
          <p:cNvSpPr txBox="1">
            <a:spLocks/>
          </p:cNvSpPr>
          <p:nvPr/>
        </p:nvSpPr>
        <p:spPr>
          <a:xfrm>
            <a:off x="2515282" y="4471295"/>
            <a:ext cx="5552768" cy="657390"/>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3200" i="1" smtClean="0">
                <a:latin typeface="Times New Roman" panose="02020603050405020304" pitchFamily="18" charset="0"/>
                <a:cs typeface="Times New Roman" panose="02020603050405020304" pitchFamily="18" charset="0"/>
              </a:rPr>
              <a:t>X</a:t>
            </a:r>
            <a:r>
              <a:rPr lang="en-US" altLang="ja-JP" sz="3200" i="1" baseline="-25000"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   =     </a:t>
            </a:r>
            <a:r>
              <a:rPr lang="en-US" altLang="ja-JP" sz="3200" i="1" smtClean="0">
                <a:latin typeface="Times New Roman" panose="02020603050405020304" pitchFamily="18" charset="0"/>
                <a:cs typeface="Times New Roman" panose="02020603050405020304" pitchFamily="18" charset="0"/>
              </a:rPr>
              <a:t>X</a:t>
            </a:r>
            <a:r>
              <a:rPr lang="en-US" altLang="ja-JP" sz="3200" smtClean="0">
                <a:latin typeface="Times New Roman" panose="02020603050405020304" pitchFamily="18" charset="0"/>
                <a:cs typeface="Times New Roman" panose="02020603050405020304" pitchFamily="18" charset="0"/>
              </a:rPr>
              <a:t>(</a:t>
            </a:r>
            <a:r>
              <a:rPr lang="en-US" altLang="ja-JP" sz="3200" i="1">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    </a:t>
            </a:r>
            <a:r>
              <a:rPr lang="ja-JP" altLang="en-US" sz="3200" smtClean="0">
                <a:latin typeface="Times New Roman" panose="02020603050405020304" pitchFamily="18" charset="0"/>
                <a:cs typeface="Times New Roman" panose="02020603050405020304" pitchFamily="18" charset="0"/>
              </a:rPr>
              <a:t>＊</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 </a:t>
            </a:r>
            <a:endParaRPr lang="ja-JP" altLang="en-US" sz="3200">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1375461" y="5338355"/>
            <a:ext cx="7610881" cy="954107"/>
          </a:xfrm>
          <a:prstGeom prst="rect">
            <a:avLst/>
          </a:prstGeom>
          <a:noFill/>
        </p:spPr>
        <p:txBody>
          <a:bodyPr wrap="square" rtlCol="0">
            <a:spAutoFit/>
          </a:bodyPr>
          <a:lstStyle/>
          <a:p>
            <a:pPr defTabSz="1169988"/>
            <a:r>
              <a:rPr lang="ja-JP" altLang="en-US" sz="2800" smtClean="0"/>
              <a:t>窓かけ後，原信号のスペクトルに窓関数のスペクトルが畳み込まれたことと同じ</a:t>
            </a:r>
            <a:endParaRPr lang="en-US" altLang="ja-JP" sz="2800" smtClean="0"/>
          </a:p>
        </p:txBody>
      </p:sp>
    </p:spTree>
    <p:extLst>
      <p:ext uri="{BB962C8B-B14F-4D97-AF65-F5344CB8AC3E}">
        <p14:creationId xmlns:p14="http://schemas.microsoft.com/office/powerpoint/2010/main" val="1787588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425587"/>
          </a:xfrm>
        </p:spPr>
        <p:txBody>
          <a:bodyPr>
            <a:normAutofit/>
          </a:bodyPr>
          <a:lstStyle/>
          <a:p>
            <a:pPr algn="r"/>
            <a:r>
              <a:rPr lang="ja-JP" altLang="en-US" sz="2800" smtClean="0"/>
              <a:t>正弦波の場合</a:t>
            </a:r>
            <a:r>
              <a:rPr lang="en-US" altLang="ja-JP" sz="2800" smtClean="0"/>
              <a:t/>
            </a:r>
            <a:br>
              <a:rPr lang="en-US" altLang="ja-JP" sz="2800" smtClean="0"/>
            </a:br>
            <a:endParaRPr kumimoji="1" lang="ja-JP" altLang="en-US" sz="2800"/>
          </a:p>
        </p:txBody>
      </p:sp>
      <p:sp>
        <p:nvSpPr>
          <p:cNvPr id="29" name="テキスト ボックス 28"/>
          <p:cNvSpPr txBox="1"/>
          <p:nvPr/>
        </p:nvSpPr>
        <p:spPr>
          <a:xfrm>
            <a:off x="1375463" y="1017862"/>
            <a:ext cx="7610881" cy="1815882"/>
          </a:xfrm>
          <a:prstGeom prst="rect">
            <a:avLst/>
          </a:prstGeom>
          <a:noFill/>
        </p:spPr>
        <p:txBody>
          <a:bodyPr wrap="square" rtlCol="0">
            <a:spAutoFit/>
          </a:bodyPr>
          <a:lstStyle/>
          <a:p>
            <a:pPr defTabSz="1169988"/>
            <a:r>
              <a:rPr lang="ja-JP" altLang="en-US" sz="2800" smtClean="0">
                <a:latin typeface="Times New Roman" panose="02020603050405020304" pitchFamily="18" charset="0"/>
                <a:cs typeface="Times New Roman" panose="02020603050405020304" pitchFamily="18" charset="0"/>
              </a:rPr>
              <a:t>周波数 </a:t>
            </a:r>
            <a:r>
              <a:rPr lang="en-US" altLang="ja-JP" sz="2800" i="1" smtClean="0">
                <a:latin typeface="Times New Roman" panose="02020603050405020304" pitchFamily="18" charset="0"/>
                <a:cs typeface="Times New Roman" panose="02020603050405020304" pitchFamily="18" charset="0"/>
              </a:rPr>
              <a:t>f</a:t>
            </a:r>
            <a:r>
              <a:rPr lang="en-US" altLang="ja-JP" sz="2800" baseline="-25000" smtClean="0">
                <a:latin typeface="Times New Roman" panose="02020603050405020304" pitchFamily="18" charset="0"/>
                <a:cs typeface="Times New Roman" panose="02020603050405020304" pitchFamily="18" charset="0"/>
              </a:rPr>
              <a:t>0</a:t>
            </a:r>
            <a:r>
              <a:rPr lang="en-US" altLang="ja-JP" sz="2800" smtClean="0">
                <a:latin typeface="Times New Roman" panose="02020603050405020304" pitchFamily="18" charset="0"/>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の正弦波のスペクトルは，</a:t>
            </a:r>
            <a:endParaRPr lang="en-US" altLang="ja-JP" sz="2800" smtClean="0">
              <a:latin typeface="Times New Roman" panose="02020603050405020304" pitchFamily="18" charset="0"/>
              <a:cs typeface="Times New Roman" panose="02020603050405020304" pitchFamily="18" charset="0"/>
            </a:endParaRPr>
          </a:p>
          <a:p>
            <a:pPr defTabSz="1169988"/>
            <a:r>
              <a:rPr lang="en-US" altLang="ja-JP" sz="2800" i="1" smtClean="0">
                <a:latin typeface="Times New Roman" panose="02020603050405020304" pitchFamily="18" charset="0"/>
                <a:cs typeface="Times New Roman" panose="02020603050405020304" pitchFamily="18" charset="0"/>
              </a:rPr>
              <a:t>f</a:t>
            </a:r>
            <a:r>
              <a:rPr lang="en-US" altLang="ja-JP" sz="2800" smtClean="0">
                <a:latin typeface="Times New Roman" panose="02020603050405020304" pitchFamily="18" charset="0"/>
                <a:cs typeface="Times New Roman" panose="02020603050405020304" pitchFamily="18" charset="0"/>
              </a:rPr>
              <a:t> = </a:t>
            </a:r>
            <a:r>
              <a:rPr lang="en-US" altLang="ja-JP" sz="2800" i="1" smtClean="0">
                <a:latin typeface="Times New Roman" panose="02020603050405020304" pitchFamily="18" charset="0"/>
                <a:cs typeface="Times New Roman" panose="02020603050405020304" pitchFamily="18" charset="0"/>
              </a:rPr>
              <a:t>f</a:t>
            </a:r>
            <a:r>
              <a:rPr lang="en-US" altLang="ja-JP" sz="2800" baseline="-25000" smtClean="0">
                <a:latin typeface="Times New Roman" panose="02020603050405020304" pitchFamily="18" charset="0"/>
                <a:cs typeface="Times New Roman" panose="02020603050405020304" pitchFamily="18" charset="0"/>
              </a:rPr>
              <a:t>0</a:t>
            </a:r>
            <a:r>
              <a:rPr lang="ja-JP" altLang="en-US" sz="2800" smtClean="0">
                <a:latin typeface="Times New Roman" panose="02020603050405020304" pitchFamily="18" charset="0"/>
                <a:cs typeface="Times New Roman" panose="02020603050405020304" pitchFamily="18" charset="0"/>
              </a:rPr>
              <a:t>におけるパルスになるので </a:t>
            </a:r>
            <a:r>
              <a:rPr lang="en-US" altLang="ja-JP" sz="2800" i="1" smtClean="0">
                <a:latin typeface="Times New Roman" panose="02020603050405020304" pitchFamily="18" charset="0"/>
                <a:cs typeface="Times New Roman" panose="02020603050405020304" pitchFamily="18" charset="0"/>
              </a:rPr>
              <a:t>δ</a:t>
            </a:r>
            <a:r>
              <a:rPr lang="en-US" altLang="ja-JP" sz="2800" smtClean="0">
                <a:latin typeface="Times New Roman" panose="02020603050405020304" pitchFamily="18" charset="0"/>
                <a:cs typeface="Times New Roman" panose="02020603050405020304" pitchFamily="18" charset="0"/>
              </a:rPr>
              <a:t>( </a:t>
            </a:r>
            <a:r>
              <a:rPr lang="en-US" altLang="ja-JP" sz="2800" i="1" smtClean="0">
                <a:latin typeface="Times New Roman" panose="02020603050405020304" pitchFamily="18" charset="0"/>
                <a:cs typeface="Times New Roman" panose="02020603050405020304" pitchFamily="18" charset="0"/>
              </a:rPr>
              <a:t>f</a:t>
            </a:r>
            <a:r>
              <a:rPr lang="ja-JP" altLang="en-US" sz="2800" smtClean="0">
                <a:latin typeface="Times New Roman" panose="02020603050405020304" pitchFamily="18" charset="0"/>
                <a:cs typeface="Times New Roman" panose="02020603050405020304" pitchFamily="18" charset="0"/>
              </a:rPr>
              <a:t>－</a:t>
            </a:r>
            <a:r>
              <a:rPr lang="en-US" altLang="ja-JP" sz="2800" i="1" smtClean="0">
                <a:latin typeface="Times New Roman" panose="02020603050405020304" pitchFamily="18" charset="0"/>
                <a:cs typeface="Times New Roman" panose="02020603050405020304" pitchFamily="18" charset="0"/>
              </a:rPr>
              <a:t>f</a:t>
            </a:r>
            <a:r>
              <a:rPr lang="en-US" altLang="ja-JP" sz="2800" baseline="-25000" smtClean="0">
                <a:latin typeface="Times New Roman" panose="02020603050405020304" pitchFamily="18" charset="0"/>
                <a:cs typeface="Times New Roman" panose="02020603050405020304" pitchFamily="18" charset="0"/>
              </a:rPr>
              <a:t>0</a:t>
            </a:r>
            <a:r>
              <a:rPr lang="en-US" altLang="ja-JP" sz="2800" smtClean="0">
                <a:latin typeface="Times New Roman" panose="02020603050405020304" pitchFamily="18" charset="0"/>
                <a:cs typeface="Times New Roman" panose="02020603050405020304" pitchFamily="18" charset="0"/>
              </a:rPr>
              <a:t>)</a:t>
            </a:r>
            <a:r>
              <a:rPr lang="ja-JP" altLang="en-US" sz="2800" smtClean="0">
                <a:latin typeface="Times New Roman" panose="02020603050405020304" pitchFamily="18" charset="0"/>
                <a:cs typeface="Times New Roman" panose="02020603050405020304" pitchFamily="18" charset="0"/>
              </a:rPr>
              <a:t>となる。</a:t>
            </a:r>
            <a:endParaRPr lang="en-US" altLang="ja-JP" sz="2800" smtClean="0">
              <a:latin typeface="Times New Roman" panose="02020603050405020304" pitchFamily="18" charset="0"/>
              <a:cs typeface="Times New Roman" panose="02020603050405020304" pitchFamily="18" charset="0"/>
            </a:endParaRPr>
          </a:p>
          <a:p>
            <a:pPr defTabSz="1169988"/>
            <a:r>
              <a:rPr lang="ja-JP" altLang="en-US" sz="2800"/>
              <a:t>畳み込まれた結果，以下のように変化する。</a:t>
            </a:r>
            <a:endParaRPr lang="en-US" altLang="ja-JP" sz="2800"/>
          </a:p>
          <a:p>
            <a:pPr defTabSz="1169988"/>
            <a:endParaRPr lang="en-US" altLang="ja-JP" sz="2800" smtClean="0">
              <a:latin typeface="Times New Roman" panose="02020603050405020304" pitchFamily="18" charset="0"/>
              <a:cs typeface="Times New Roman" panose="02020603050405020304" pitchFamily="18" charset="0"/>
            </a:endParaRPr>
          </a:p>
        </p:txBody>
      </p:sp>
      <p:sp>
        <p:nvSpPr>
          <p:cNvPr id="22" name="コンテンツ プレースホルダー 2"/>
          <p:cNvSpPr txBox="1">
            <a:spLocks/>
          </p:cNvSpPr>
          <p:nvPr/>
        </p:nvSpPr>
        <p:spPr>
          <a:xfrm>
            <a:off x="1673606" y="2485175"/>
            <a:ext cx="6363170" cy="657390"/>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3200" i="1" smtClean="0">
                <a:latin typeface="Times New Roman" panose="02020603050405020304" pitchFamily="18" charset="0"/>
                <a:cs typeface="Times New Roman" panose="02020603050405020304" pitchFamily="18" charset="0"/>
              </a:rPr>
              <a:t>δ</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a:t>
            </a:r>
            <a:r>
              <a:rPr lang="ja-JP" altLang="en-US" sz="3200" smtClean="0">
                <a:latin typeface="Times New Roman" panose="02020603050405020304" pitchFamily="18" charset="0"/>
                <a:cs typeface="Times New Roman" panose="02020603050405020304" pitchFamily="18" charset="0"/>
              </a:rPr>
              <a:t>－</a:t>
            </a:r>
            <a:r>
              <a:rPr lang="en-US" altLang="ja-JP" sz="3200" i="1" smtClean="0">
                <a:latin typeface="Times New Roman" panose="02020603050405020304" pitchFamily="18" charset="0"/>
                <a:cs typeface="Times New Roman" panose="02020603050405020304" pitchFamily="18" charset="0"/>
              </a:rPr>
              <a:t>f</a:t>
            </a:r>
            <a:r>
              <a:rPr lang="en-US" altLang="ja-JP" sz="3200" baseline="-25000" smtClean="0">
                <a:latin typeface="Times New Roman" panose="02020603050405020304" pitchFamily="18" charset="0"/>
                <a:cs typeface="Times New Roman" panose="02020603050405020304" pitchFamily="18" charset="0"/>
              </a:rPr>
              <a:t>0</a:t>
            </a:r>
            <a:r>
              <a:rPr lang="en-US" altLang="ja-JP" sz="3200" smtClean="0">
                <a:latin typeface="Times New Roman" panose="02020603050405020304" pitchFamily="18" charset="0"/>
                <a:cs typeface="Times New Roman" panose="02020603050405020304" pitchFamily="18" charset="0"/>
              </a:rPr>
              <a:t>)   </a:t>
            </a:r>
            <a:r>
              <a:rPr lang="ja-JP" altLang="en-US" sz="3200" smtClean="0">
                <a:latin typeface="Times New Roman" panose="02020603050405020304" pitchFamily="18" charset="0"/>
                <a:cs typeface="Times New Roman" panose="02020603050405020304" pitchFamily="18" charset="0"/>
              </a:rPr>
              <a:t>＊</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W</a:t>
            </a:r>
            <a:r>
              <a:rPr lang="en-US" altLang="ja-JP" sz="3200" smtClean="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 </a:t>
            </a:r>
            <a:r>
              <a:rPr lang="en-US" altLang="ja-JP" sz="3200" smtClean="0">
                <a:latin typeface="Times New Roman" panose="02020603050405020304" pitchFamily="18" charset="0"/>
                <a:cs typeface="Times New Roman" panose="02020603050405020304" pitchFamily="18" charset="0"/>
              </a:rPr>
              <a:t>)</a:t>
            </a:r>
            <a:r>
              <a:rPr lang="ja-JP" altLang="en-US" sz="3200">
                <a:latin typeface="Times New Roman" panose="02020603050405020304" pitchFamily="18" charset="0"/>
                <a:cs typeface="Times New Roman" panose="02020603050405020304" pitchFamily="18" charset="0"/>
              </a:rPr>
              <a:t>　⇒ </a:t>
            </a:r>
            <a:r>
              <a:rPr lang="en-US" altLang="ja-JP" sz="3200" smtClean="0">
                <a:latin typeface="Times New Roman" panose="02020603050405020304" pitchFamily="18" charset="0"/>
                <a:cs typeface="Times New Roman" panose="02020603050405020304" pitchFamily="18" charset="0"/>
              </a:rPr>
              <a:t> </a:t>
            </a:r>
            <a:r>
              <a:rPr lang="en-US" altLang="ja-JP" sz="3200" i="1">
                <a:latin typeface="Times New Roman" panose="02020603050405020304" pitchFamily="18" charset="0"/>
                <a:cs typeface="Times New Roman" panose="02020603050405020304" pitchFamily="18" charset="0"/>
              </a:rPr>
              <a:t>W</a:t>
            </a:r>
            <a:r>
              <a:rPr lang="en-US" altLang="ja-JP" sz="3200">
                <a:latin typeface="Times New Roman" panose="02020603050405020304" pitchFamily="18" charset="0"/>
                <a:cs typeface="Times New Roman" panose="02020603050405020304" pitchFamily="18" charset="0"/>
              </a:rPr>
              <a:t>( </a:t>
            </a:r>
            <a:r>
              <a:rPr lang="en-US" altLang="ja-JP" sz="3200" i="1" smtClean="0">
                <a:latin typeface="Times New Roman" panose="02020603050405020304" pitchFamily="18" charset="0"/>
                <a:cs typeface="Times New Roman" panose="02020603050405020304" pitchFamily="18" charset="0"/>
              </a:rPr>
              <a:t>f</a:t>
            </a:r>
            <a:r>
              <a:rPr lang="ja-JP" altLang="en-US" sz="3200" smtClean="0">
                <a:latin typeface="Times New Roman" panose="02020603050405020304" pitchFamily="18" charset="0"/>
                <a:cs typeface="Times New Roman" panose="02020603050405020304" pitchFamily="18" charset="0"/>
              </a:rPr>
              <a:t>－</a:t>
            </a:r>
            <a:r>
              <a:rPr lang="en-US" altLang="ja-JP" sz="3200" i="1">
                <a:latin typeface="Times New Roman" panose="02020603050405020304" pitchFamily="18" charset="0"/>
                <a:cs typeface="Times New Roman" panose="02020603050405020304" pitchFamily="18" charset="0"/>
              </a:rPr>
              <a:t>f</a:t>
            </a:r>
            <a:r>
              <a:rPr lang="en-US" altLang="ja-JP" sz="3200" baseline="-25000">
                <a:latin typeface="Times New Roman" panose="02020603050405020304" pitchFamily="18" charset="0"/>
                <a:cs typeface="Times New Roman" panose="02020603050405020304" pitchFamily="18" charset="0"/>
              </a:rPr>
              <a:t>0</a:t>
            </a:r>
            <a:r>
              <a:rPr lang="en-US" altLang="ja-JP" sz="3200" smtClean="0">
                <a:latin typeface="Times New Roman" panose="02020603050405020304" pitchFamily="18" charset="0"/>
                <a:cs typeface="Times New Roman" panose="02020603050405020304" pitchFamily="18" charset="0"/>
              </a:rPr>
              <a:t>) </a:t>
            </a:r>
            <a:r>
              <a:rPr lang="ja-JP" altLang="en-US" sz="3200" smtClean="0">
                <a:latin typeface="Times New Roman" panose="02020603050405020304" pitchFamily="18" charset="0"/>
                <a:cs typeface="Times New Roman" panose="02020603050405020304" pitchFamily="18" charset="0"/>
              </a:rPr>
              <a:t>　</a:t>
            </a:r>
            <a:r>
              <a:rPr lang="en-US" altLang="ja-JP" sz="3200" smtClean="0">
                <a:latin typeface="Times New Roman" panose="02020603050405020304" pitchFamily="18" charset="0"/>
                <a:cs typeface="Times New Roman" panose="02020603050405020304" pitchFamily="18" charset="0"/>
              </a:rPr>
              <a:t> </a:t>
            </a:r>
            <a:endParaRPr lang="ja-JP" altLang="en-US" sz="3200">
              <a:latin typeface="Times New Roman" panose="02020603050405020304" pitchFamily="18" charset="0"/>
              <a:cs typeface="Times New Roman" panose="02020603050405020304" pitchFamily="18" charset="0"/>
            </a:endParaRPr>
          </a:p>
        </p:txBody>
      </p:sp>
      <p:sp>
        <p:nvSpPr>
          <p:cNvPr id="24" name="テキスト ボックス 23"/>
          <p:cNvSpPr txBox="1"/>
          <p:nvPr/>
        </p:nvSpPr>
        <p:spPr>
          <a:xfrm>
            <a:off x="1375463" y="3334588"/>
            <a:ext cx="7211381" cy="1384995"/>
          </a:xfrm>
          <a:prstGeom prst="rect">
            <a:avLst/>
          </a:prstGeom>
          <a:noFill/>
        </p:spPr>
        <p:txBody>
          <a:bodyPr wrap="square" rtlCol="0">
            <a:spAutoFit/>
          </a:bodyPr>
          <a:lstStyle/>
          <a:p>
            <a:pPr defTabSz="1169988"/>
            <a:r>
              <a:rPr lang="ja-JP" altLang="en-US" sz="2800" smtClean="0">
                <a:latin typeface="Times New Roman" panose="02020603050405020304" pitchFamily="18" charset="0"/>
                <a:cs typeface="Times New Roman" panose="02020603050405020304" pitchFamily="18" charset="0"/>
              </a:rPr>
              <a:t>たとえば，方形窓を使う場合，時間領域で正弦波のスペクトルは，</a:t>
            </a:r>
            <a:r>
              <a:rPr lang="ja-JP" altLang="en-US" sz="2800" smtClean="0">
                <a:solidFill>
                  <a:srgbClr val="FF0000"/>
                </a:solidFill>
                <a:latin typeface="Times New Roman" panose="02020603050405020304" pitchFamily="18" charset="0"/>
                <a:cs typeface="Times New Roman" panose="02020603050405020304" pitchFamily="18" charset="0"/>
              </a:rPr>
              <a:t>時間領域の矩形波</a:t>
            </a:r>
            <a:r>
              <a:rPr lang="ja-JP" altLang="en-US" sz="2800" smtClean="0">
                <a:latin typeface="Times New Roman" panose="02020603050405020304" pitchFamily="18" charset="0"/>
                <a:cs typeface="Times New Roman" panose="02020603050405020304" pitchFamily="18" charset="0"/>
              </a:rPr>
              <a:t>と同じスペクトルに変化する。</a:t>
            </a:r>
            <a:endParaRPr lang="en-US" altLang="ja-JP" sz="2800" smtClean="0">
              <a:latin typeface="Times New Roman" panose="02020603050405020304" pitchFamily="18" charset="0"/>
              <a:cs typeface="Times New Roman" panose="02020603050405020304" pitchFamily="18" charset="0"/>
            </a:endParaRPr>
          </a:p>
        </p:txBody>
      </p:sp>
      <p:sp>
        <p:nvSpPr>
          <p:cNvPr id="25" name="テキスト ボックス 24"/>
          <p:cNvSpPr txBox="1"/>
          <p:nvPr/>
        </p:nvSpPr>
        <p:spPr>
          <a:xfrm>
            <a:off x="1438525" y="4911606"/>
            <a:ext cx="7610881" cy="1384995"/>
          </a:xfrm>
          <a:prstGeom prst="rect">
            <a:avLst/>
          </a:prstGeom>
          <a:noFill/>
        </p:spPr>
        <p:txBody>
          <a:bodyPr wrap="square" rtlCol="0">
            <a:spAutoFit/>
          </a:bodyPr>
          <a:lstStyle/>
          <a:p>
            <a:pPr defTabSz="1169988"/>
            <a:r>
              <a:rPr lang="ja-JP" altLang="en-US" sz="2800" smtClean="0">
                <a:latin typeface="Times New Roman" panose="02020603050405020304" pitchFamily="18" charset="0"/>
                <a:cs typeface="Times New Roman" panose="02020603050405020304" pitchFamily="18" charset="0"/>
              </a:rPr>
              <a:t>どのようなスペクトル構成を分析するには，</a:t>
            </a:r>
            <a:r>
              <a:rPr lang="ja-JP" altLang="en-US" sz="2800" smtClean="0">
                <a:solidFill>
                  <a:srgbClr val="FF0000"/>
                </a:solidFill>
                <a:latin typeface="Times New Roman" panose="02020603050405020304" pitchFamily="18" charset="0"/>
                <a:cs typeface="Times New Roman" panose="02020603050405020304" pitchFamily="18" charset="0"/>
              </a:rPr>
              <a:t>ピークとなる位置</a:t>
            </a:r>
            <a:r>
              <a:rPr lang="ja-JP" altLang="en-US" sz="2800" smtClean="0">
                <a:latin typeface="Times New Roman" panose="02020603050405020304" pitchFamily="18" charset="0"/>
                <a:cs typeface="Times New Roman" panose="02020603050405020304" pitchFamily="18" charset="0"/>
              </a:rPr>
              <a:t>が分かればよいので</a:t>
            </a:r>
            <a:endParaRPr lang="en-US" altLang="ja-JP" sz="2800" smtClean="0">
              <a:latin typeface="Times New Roman" panose="02020603050405020304" pitchFamily="18" charset="0"/>
              <a:cs typeface="Times New Roman" panose="02020603050405020304" pitchFamily="18" charset="0"/>
            </a:endParaRPr>
          </a:p>
          <a:p>
            <a:pPr defTabSz="1169988"/>
            <a:r>
              <a:rPr lang="ja-JP" altLang="en-US" sz="2800" smtClean="0">
                <a:latin typeface="Times New Roman" panose="02020603050405020304" pitchFamily="18" charset="0"/>
                <a:cs typeface="Times New Roman" panose="02020603050405020304" pitchFamily="18" charset="0"/>
              </a:rPr>
              <a:t>問題は生じない。</a:t>
            </a:r>
            <a:endParaRPr lang="en-US" altLang="ja-JP" sz="28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213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800" smtClean="0"/>
              <a:t>窓</a:t>
            </a:r>
            <a:r>
              <a:rPr lang="ja-JP" altLang="en-US" sz="2800" smtClean="0"/>
              <a:t>関数のスペクトル</a:t>
            </a:r>
            <a:r>
              <a:rPr lang="en-US" altLang="ja-JP" sz="2800" smtClean="0"/>
              <a:t/>
            </a:r>
            <a:br>
              <a:rPr lang="en-US" altLang="ja-JP" sz="2800" smtClean="0"/>
            </a:br>
            <a:r>
              <a:rPr lang="ja-JP" altLang="en-US" sz="2800" smtClean="0"/>
              <a:t>スペクトルの広がり</a:t>
            </a:r>
            <a:endParaRPr kumimoji="1" lang="ja-JP" altLang="en-US" sz="28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①方形窓は正弦波信号の持つ周波数以外にも影響を及ぼす。</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②ハミング波もー</a:t>
            </a:r>
            <a:r>
              <a:rPr lang="en-US" altLang="ja-JP" sz="2000" smtClean="0">
                <a:latin typeface="Times New Roman" panose="02020603050405020304" pitchFamily="18" charset="0"/>
                <a:cs typeface="Times New Roman" panose="02020603050405020304" pitchFamily="18" charset="0"/>
              </a:rPr>
              <a:t>40 dB</a:t>
            </a:r>
            <a:r>
              <a:rPr lang="ja-JP" altLang="en-US" sz="2000" smtClean="0">
                <a:latin typeface="Times New Roman" panose="02020603050405020304" pitchFamily="18" charset="0"/>
                <a:cs typeface="Times New Roman" panose="02020603050405020304" pitchFamily="18" charset="0"/>
              </a:rPr>
              <a:t>程度の影響を及ぼす。</a:t>
            </a:r>
            <a:endParaRPr lang="en-US" altLang="ja-JP" sz="2000" smtClean="0">
              <a:latin typeface="Times New Roman" panose="02020603050405020304" pitchFamily="18" charset="0"/>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1800345" y="2173161"/>
            <a:ext cx="3491321" cy="1835954"/>
          </a:xfrm>
          <a:prstGeom prst="rect">
            <a:avLst/>
          </a:prstGeom>
          <a:ln>
            <a:solidFill>
              <a:schemeClr val="accent1"/>
            </a:solidFill>
          </a:ln>
        </p:spPr>
      </p:pic>
      <p:pic>
        <p:nvPicPr>
          <p:cNvPr id="4" name="図 3"/>
          <p:cNvPicPr>
            <a:picLocks noChangeAspect="1"/>
          </p:cNvPicPr>
          <p:nvPr/>
        </p:nvPicPr>
        <p:blipFill>
          <a:blip r:embed="rId3"/>
          <a:stretch>
            <a:fillRect/>
          </a:stretch>
        </p:blipFill>
        <p:spPr>
          <a:xfrm>
            <a:off x="5520106" y="2148109"/>
            <a:ext cx="3530107" cy="1835954"/>
          </a:xfrm>
          <a:prstGeom prst="rect">
            <a:avLst/>
          </a:prstGeom>
          <a:ln>
            <a:solidFill>
              <a:schemeClr val="accent1"/>
            </a:solidFill>
          </a:ln>
        </p:spPr>
      </p:pic>
      <p:pic>
        <p:nvPicPr>
          <p:cNvPr id="5" name="図 4"/>
          <p:cNvPicPr>
            <a:picLocks noChangeAspect="1"/>
          </p:cNvPicPr>
          <p:nvPr/>
        </p:nvPicPr>
        <p:blipFill>
          <a:blip r:embed="rId4"/>
          <a:stretch>
            <a:fillRect/>
          </a:stretch>
        </p:blipFill>
        <p:spPr>
          <a:xfrm>
            <a:off x="1800345" y="4469055"/>
            <a:ext cx="3491321" cy="1865534"/>
          </a:xfrm>
          <a:prstGeom prst="rect">
            <a:avLst/>
          </a:prstGeom>
          <a:ln>
            <a:solidFill>
              <a:schemeClr val="accent1"/>
            </a:solidFill>
          </a:ln>
        </p:spPr>
      </p:pic>
      <p:pic>
        <p:nvPicPr>
          <p:cNvPr id="7" name="図 6"/>
          <p:cNvPicPr>
            <a:picLocks noChangeAspect="1"/>
          </p:cNvPicPr>
          <p:nvPr/>
        </p:nvPicPr>
        <p:blipFill>
          <a:blip r:embed="rId5"/>
          <a:stretch>
            <a:fillRect/>
          </a:stretch>
        </p:blipFill>
        <p:spPr>
          <a:xfrm>
            <a:off x="5520107" y="4454307"/>
            <a:ext cx="3530107" cy="1870655"/>
          </a:xfrm>
          <a:prstGeom prst="rect">
            <a:avLst/>
          </a:prstGeom>
          <a:ln>
            <a:solidFill>
              <a:schemeClr val="accent1"/>
            </a:solidFill>
          </a:ln>
        </p:spPr>
      </p:pic>
      <p:sp>
        <p:nvSpPr>
          <p:cNvPr id="12" name="コンテンツ プレースホルダー 2"/>
          <p:cNvSpPr txBox="1">
            <a:spLocks/>
          </p:cNvSpPr>
          <p:nvPr/>
        </p:nvSpPr>
        <p:spPr>
          <a:xfrm>
            <a:off x="1800345" y="1833213"/>
            <a:ext cx="1445462"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方形窓</a:t>
            </a:r>
            <a:endParaRPr lang="en-US" altLang="ja-JP" sz="1800" smtClean="0">
              <a:latin typeface="Times New Roman" panose="02020603050405020304" pitchFamily="18" charset="0"/>
              <a:cs typeface="Times New Roman" panose="02020603050405020304" pitchFamily="18" charset="0"/>
            </a:endParaRPr>
          </a:p>
        </p:txBody>
      </p:sp>
      <p:sp>
        <p:nvSpPr>
          <p:cNvPr id="14" name="コンテンツ プレースホルダー 2"/>
          <p:cNvSpPr txBox="1">
            <a:spLocks/>
          </p:cNvSpPr>
          <p:nvPr/>
        </p:nvSpPr>
        <p:spPr>
          <a:xfrm>
            <a:off x="5520106" y="1833213"/>
            <a:ext cx="1445462"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ハミング窓</a:t>
            </a:r>
            <a:endParaRPr lang="en-US" altLang="ja-JP" sz="1800" smtClean="0">
              <a:latin typeface="Times New Roman" panose="02020603050405020304" pitchFamily="18" charset="0"/>
              <a:cs typeface="Times New Roman" panose="02020603050405020304" pitchFamily="18" charset="0"/>
            </a:endParaRPr>
          </a:p>
        </p:txBody>
      </p:sp>
      <p:sp>
        <p:nvSpPr>
          <p:cNvPr id="15" name="コンテンツ プレースホルダー 2"/>
          <p:cNvSpPr txBox="1">
            <a:spLocks/>
          </p:cNvSpPr>
          <p:nvPr/>
        </p:nvSpPr>
        <p:spPr>
          <a:xfrm>
            <a:off x="1800345" y="4129106"/>
            <a:ext cx="1445462"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ハニング窓</a:t>
            </a:r>
            <a:endParaRPr lang="en-US" altLang="ja-JP" sz="1800" smtClean="0">
              <a:latin typeface="Times New Roman" panose="02020603050405020304" pitchFamily="18" charset="0"/>
              <a:cs typeface="Times New Roman" panose="02020603050405020304" pitchFamily="18" charset="0"/>
            </a:endParaRPr>
          </a:p>
        </p:txBody>
      </p:sp>
      <p:sp>
        <p:nvSpPr>
          <p:cNvPr id="16" name="コンテンツ プレースホルダー 2"/>
          <p:cNvSpPr txBox="1">
            <a:spLocks/>
          </p:cNvSpPr>
          <p:nvPr/>
        </p:nvSpPr>
        <p:spPr>
          <a:xfrm>
            <a:off x="5327514" y="4143468"/>
            <a:ext cx="1810861" cy="339948"/>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ブラックマン窓</a:t>
            </a:r>
            <a:endParaRPr lang="en-US" altLang="ja-JP" sz="1800" smtClean="0">
              <a:latin typeface="Times New Roman" panose="02020603050405020304" pitchFamily="18" charset="0"/>
              <a:cs typeface="Times New Roman" panose="02020603050405020304" pitchFamily="18" charset="0"/>
            </a:endParaRPr>
          </a:p>
        </p:txBody>
      </p:sp>
      <p:sp>
        <p:nvSpPr>
          <p:cNvPr id="17" name="コンテンツ プレースホルダー 2"/>
          <p:cNvSpPr txBox="1">
            <a:spLocks/>
          </p:cNvSpPr>
          <p:nvPr/>
        </p:nvSpPr>
        <p:spPr>
          <a:xfrm>
            <a:off x="2144110" y="6442728"/>
            <a:ext cx="6432331" cy="322220"/>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buNone/>
            </a:pPr>
            <a:r>
              <a:rPr lang="ja-JP" altLang="en-US" sz="1800" smtClean="0">
                <a:latin typeface="Times New Roman" panose="02020603050405020304" pitchFamily="18" charset="0"/>
                <a:cs typeface="Times New Roman" panose="02020603050405020304" pitchFamily="18" charset="0"/>
              </a:rPr>
              <a:t>（注）ハニング窓とブラックマン窓の縦方向スケールは１／２</a:t>
            </a:r>
            <a:endParaRPr lang="en-US" altLang="ja-JP" sz="1800" smtClean="0">
              <a:latin typeface="Times New Roman" panose="02020603050405020304" pitchFamily="18" charset="0"/>
              <a:cs typeface="Times New Roman" panose="02020603050405020304" pitchFamily="18" charset="0"/>
            </a:endParaRPr>
          </a:p>
        </p:txBody>
      </p:sp>
      <p:cxnSp>
        <p:nvCxnSpPr>
          <p:cNvPr id="8" name="直線コネクタ 7"/>
          <p:cNvCxnSpPr/>
          <p:nvPr/>
        </p:nvCxnSpPr>
        <p:spPr>
          <a:xfrm flipV="1">
            <a:off x="1800345" y="2705622"/>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コンテンツ プレースホルダー 2"/>
          <p:cNvSpPr txBox="1">
            <a:spLocks/>
          </p:cNvSpPr>
          <p:nvPr/>
        </p:nvSpPr>
        <p:spPr>
          <a:xfrm>
            <a:off x="988145" y="2618352"/>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30 dB</a:t>
            </a:r>
          </a:p>
        </p:txBody>
      </p:sp>
      <p:cxnSp>
        <p:nvCxnSpPr>
          <p:cNvPr id="19" name="直線コネクタ 18"/>
          <p:cNvCxnSpPr/>
          <p:nvPr/>
        </p:nvCxnSpPr>
        <p:spPr>
          <a:xfrm flipV="1">
            <a:off x="1790509" y="2858022"/>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コンテンツ プレースホルダー 2"/>
          <p:cNvSpPr txBox="1">
            <a:spLocks/>
          </p:cNvSpPr>
          <p:nvPr/>
        </p:nvSpPr>
        <p:spPr>
          <a:xfrm>
            <a:off x="978309" y="2770752"/>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40 dB</a:t>
            </a:r>
          </a:p>
        </p:txBody>
      </p:sp>
      <p:cxnSp>
        <p:nvCxnSpPr>
          <p:cNvPr id="21" name="直線コネクタ 20"/>
          <p:cNvCxnSpPr/>
          <p:nvPr/>
        </p:nvCxnSpPr>
        <p:spPr>
          <a:xfrm flipV="1">
            <a:off x="1790509" y="4883467"/>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コンテンツ プレースホルダー 2"/>
          <p:cNvSpPr txBox="1">
            <a:spLocks/>
          </p:cNvSpPr>
          <p:nvPr/>
        </p:nvSpPr>
        <p:spPr>
          <a:xfrm>
            <a:off x="978309" y="4796197"/>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40 dB</a:t>
            </a:r>
          </a:p>
        </p:txBody>
      </p:sp>
      <p:cxnSp>
        <p:nvCxnSpPr>
          <p:cNvPr id="24" name="直線コネクタ 23"/>
          <p:cNvCxnSpPr/>
          <p:nvPr/>
        </p:nvCxnSpPr>
        <p:spPr>
          <a:xfrm flipV="1">
            <a:off x="1800345" y="5212847"/>
            <a:ext cx="724986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コンテンツ プレースホルダー 2"/>
          <p:cNvSpPr txBox="1">
            <a:spLocks/>
          </p:cNvSpPr>
          <p:nvPr/>
        </p:nvSpPr>
        <p:spPr>
          <a:xfrm>
            <a:off x="983229" y="5110828"/>
            <a:ext cx="679468" cy="287081"/>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ja-JP" altLang="en-US" sz="1200" smtClean="0">
                <a:latin typeface="Times New Roman" panose="02020603050405020304" pitchFamily="18" charset="0"/>
                <a:cs typeface="Times New Roman" panose="02020603050405020304" pitchFamily="18" charset="0"/>
              </a:rPr>
              <a:t>ー</a:t>
            </a:r>
            <a:r>
              <a:rPr lang="en-US" altLang="ja-JP" sz="1200" smtClean="0">
                <a:latin typeface="Times New Roman" panose="02020603050405020304" pitchFamily="18" charset="0"/>
                <a:cs typeface="Times New Roman" panose="02020603050405020304" pitchFamily="18" charset="0"/>
              </a:rPr>
              <a:t>80 dB</a:t>
            </a:r>
          </a:p>
        </p:txBody>
      </p:sp>
      <p:cxnSp>
        <p:nvCxnSpPr>
          <p:cNvPr id="26" name="直線コネクタ 25"/>
          <p:cNvCxnSpPr/>
          <p:nvPr/>
        </p:nvCxnSpPr>
        <p:spPr>
          <a:xfrm flipV="1">
            <a:off x="3304799" y="1937193"/>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3958644" y="1947024"/>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7060722" y="1892949"/>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V="1">
            <a:off x="7685070" y="1867897"/>
            <a:ext cx="0" cy="16024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3304799" y="4217723"/>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3958644" y="4227554"/>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7060722" y="4217723"/>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V="1">
            <a:off x="7685070" y="4192671"/>
            <a:ext cx="0" cy="16024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37" name="コンテンツ プレースホルダー 2"/>
          <p:cNvSpPr txBox="1">
            <a:spLocks/>
          </p:cNvSpPr>
          <p:nvPr/>
        </p:nvSpPr>
        <p:spPr>
          <a:xfrm>
            <a:off x="3388375" y="1849542"/>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
        <p:nvSpPr>
          <p:cNvPr id="38" name="コンテンツ プレースホルダー 2"/>
          <p:cNvSpPr txBox="1">
            <a:spLocks/>
          </p:cNvSpPr>
          <p:nvPr/>
        </p:nvSpPr>
        <p:spPr>
          <a:xfrm>
            <a:off x="7124214" y="1809507"/>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
        <p:nvSpPr>
          <p:cNvPr id="39" name="コンテンツ プレースホルダー 2"/>
          <p:cNvSpPr txBox="1">
            <a:spLocks/>
          </p:cNvSpPr>
          <p:nvPr/>
        </p:nvSpPr>
        <p:spPr>
          <a:xfrm>
            <a:off x="3388375" y="4138856"/>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
        <p:nvSpPr>
          <p:cNvPr id="40" name="コンテンツ プレースホルダー 2"/>
          <p:cNvSpPr txBox="1">
            <a:spLocks/>
          </p:cNvSpPr>
          <p:nvPr/>
        </p:nvSpPr>
        <p:spPr>
          <a:xfrm>
            <a:off x="7124214" y="4128317"/>
            <a:ext cx="497364" cy="27937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2000" smtClean="0">
                <a:latin typeface="Times New Roman" panose="02020603050405020304" pitchFamily="18" charset="0"/>
                <a:cs typeface="Times New Roman" panose="02020603050405020304" pitchFamily="18" charset="0"/>
              </a:rPr>
              <a:t>T</a:t>
            </a:r>
            <a:r>
              <a:rPr lang="en-US" altLang="ja-JP" sz="2000" baseline="-25000" smtClean="0">
                <a:latin typeface="Times New Roman" panose="02020603050405020304" pitchFamily="18" charset="0"/>
                <a:cs typeface="Times New Roman" panose="02020603050405020304" pitchFamily="18" charset="0"/>
              </a:rPr>
              <a:t>w</a:t>
            </a:r>
          </a:p>
        </p:txBody>
      </p:sp>
    </p:spTree>
    <p:extLst>
      <p:ext uri="{BB962C8B-B14F-4D97-AF65-F5344CB8AC3E}">
        <p14:creationId xmlns:p14="http://schemas.microsoft.com/office/powerpoint/2010/main" val="1192452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800" smtClean="0"/>
              <a:t>スペクトルのピーク幅</a:t>
            </a:r>
            <a:r>
              <a:rPr lang="en-US" altLang="ja-JP" sz="2800"/>
              <a:t/>
            </a:r>
            <a:br>
              <a:rPr lang="en-US" altLang="ja-JP" sz="2800"/>
            </a:br>
            <a:r>
              <a:rPr lang="ja-JP" altLang="en-US" sz="2800" smtClean="0"/>
              <a:t>窓の中央部分を拡大してみると・・・</a:t>
            </a:r>
            <a:endParaRPr kumimoji="1" lang="ja-JP" altLang="en-US" sz="2800"/>
          </a:p>
        </p:txBody>
      </p:sp>
      <p:sp>
        <p:nvSpPr>
          <p:cNvPr id="29" name="テキスト ボックス 28"/>
          <p:cNvSpPr txBox="1"/>
          <p:nvPr/>
        </p:nvSpPr>
        <p:spPr>
          <a:xfrm>
            <a:off x="1060960" y="852202"/>
            <a:ext cx="4110129"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①方形窓は主成分が鋭い。</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②ハミングは第２成分が小さい。</a:t>
            </a:r>
            <a:endParaRPr lang="en-US" altLang="ja-JP" sz="2000" smtClean="0">
              <a:latin typeface="Times New Roman" panose="02020603050405020304" pitchFamily="18" charset="0"/>
              <a:cs typeface="Times New Roman" panose="02020603050405020304" pitchFamily="18" charset="0"/>
            </a:endParaRPr>
          </a:p>
        </p:txBody>
      </p:sp>
      <p:pic>
        <p:nvPicPr>
          <p:cNvPr id="41" name="図 40"/>
          <p:cNvPicPr>
            <a:picLocks noChangeAspect="1"/>
          </p:cNvPicPr>
          <p:nvPr/>
        </p:nvPicPr>
        <p:blipFill>
          <a:blip r:embed="rId2"/>
          <a:stretch>
            <a:fillRect/>
          </a:stretch>
        </p:blipFill>
        <p:spPr>
          <a:xfrm>
            <a:off x="2416229" y="1866788"/>
            <a:ext cx="6182080" cy="5035297"/>
          </a:xfrm>
          <a:prstGeom prst="rect">
            <a:avLst/>
          </a:prstGeom>
          <a:ln>
            <a:solidFill>
              <a:schemeClr val="accent1"/>
            </a:solidFill>
          </a:ln>
        </p:spPr>
      </p:pic>
      <p:sp>
        <p:nvSpPr>
          <p:cNvPr id="42" name="テキスト ボックス 41"/>
          <p:cNvSpPr txBox="1"/>
          <p:nvPr/>
        </p:nvSpPr>
        <p:spPr>
          <a:xfrm>
            <a:off x="5033871" y="864310"/>
            <a:ext cx="4110129" cy="1015663"/>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③ハニングとブラックマンは近い。</a:t>
            </a:r>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④ピークあたりの幅は，ブラックマンが最も広い。</a:t>
            </a:r>
            <a:endParaRPr lang="en-US" altLang="ja-JP" sz="2000" smtClean="0">
              <a:latin typeface="Times New Roman" panose="02020603050405020304" pitchFamily="18" charset="0"/>
              <a:cs typeface="Times New Roman" panose="02020603050405020304" pitchFamily="18" charset="0"/>
            </a:endParaRPr>
          </a:p>
        </p:txBody>
      </p:sp>
      <p:sp>
        <p:nvSpPr>
          <p:cNvPr id="43" name="テキスト ボックス 42"/>
          <p:cNvSpPr txBox="1"/>
          <p:nvPr/>
        </p:nvSpPr>
        <p:spPr>
          <a:xfrm>
            <a:off x="564346" y="4007626"/>
            <a:ext cx="1749974" cy="1323439"/>
          </a:xfrm>
          <a:prstGeom prst="rect">
            <a:avLst/>
          </a:prstGeom>
          <a:solidFill>
            <a:srgbClr val="FFFF00"/>
          </a:solidFill>
          <a:ln>
            <a:solidFill>
              <a:srgbClr val="FF0000"/>
            </a:solid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主成分が広い</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と周波数分解</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能が低下する</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ことに注意</a:t>
            </a:r>
            <a:endParaRPr lang="en-US" altLang="ja-JP"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4042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800" smtClean="0"/>
              <a:t>窓</a:t>
            </a:r>
            <a:r>
              <a:rPr lang="ja-JP" altLang="en-US" sz="2800" smtClean="0"/>
              <a:t>関数の違いによる分析結果の違い</a:t>
            </a:r>
            <a:r>
              <a:rPr lang="en-US" altLang="ja-JP" sz="2800" smtClean="0"/>
              <a:t/>
            </a:r>
            <a:br>
              <a:rPr lang="en-US" altLang="ja-JP" sz="2800" smtClean="0"/>
            </a:br>
            <a:r>
              <a:rPr lang="ja-JP" altLang="en-US" sz="2800" smtClean="0"/>
              <a:t>振幅に大きな差があるとき</a:t>
            </a:r>
            <a:endParaRPr kumimoji="1" lang="ja-JP" altLang="en-US" sz="28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×50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の波と，全体基本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×200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0.0005</a:t>
            </a:r>
            <a:r>
              <a:rPr lang="ja-JP" altLang="en-US" sz="2000" smtClean="0">
                <a:latin typeface="Times New Roman" panose="02020603050405020304" pitchFamily="18" charset="0"/>
                <a:cs typeface="Times New Roman" panose="02020603050405020304" pitchFamily="18" charset="0"/>
              </a:rPr>
              <a:t>の波を合成した波を</a:t>
            </a:r>
            <a:r>
              <a:rPr lang="en-US" altLang="ja-JP" sz="2000" smtClean="0">
                <a:latin typeface="Times New Roman" panose="02020603050405020304" pitchFamily="18" charset="0"/>
                <a:cs typeface="Times New Roman" panose="02020603050405020304" pitchFamily="18" charset="0"/>
              </a:rPr>
              <a:t>DFT</a:t>
            </a:r>
            <a:r>
              <a:rPr lang="ja-JP" altLang="en-US" sz="2000" smtClean="0">
                <a:latin typeface="Times New Roman" panose="02020603050405020304" pitchFamily="18" charset="0"/>
                <a:cs typeface="Times New Roman" panose="02020603050405020304" pitchFamily="18" charset="0"/>
              </a:rPr>
              <a:t>すると</a:t>
            </a:r>
            <a:endParaRPr lang="en-US" altLang="ja-JP" sz="2000" smtClean="0">
              <a:latin typeface="Times New Roman" panose="02020603050405020304" pitchFamily="18" charset="0"/>
              <a:cs typeface="Times New Roman" panose="02020603050405020304" pitchFamily="18" charset="0"/>
            </a:endParaRPr>
          </a:p>
        </p:txBody>
      </p:sp>
      <p:grpSp>
        <p:nvGrpSpPr>
          <p:cNvPr id="23" name="グループ化 22"/>
          <p:cNvGrpSpPr/>
          <p:nvPr/>
        </p:nvGrpSpPr>
        <p:grpSpPr>
          <a:xfrm>
            <a:off x="870280" y="1977218"/>
            <a:ext cx="8038224" cy="3389183"/>
            <a:chOff x="854514" y="2655135"/>
            <a:chExt cx="8038224" cy="3389183"/>
          </a:xfrm>
        </p:grpSpPr>
        <p:grpSp>
          <p:nvGrpSpPr>
            <p:cNvPr id="11" name="グループ化 10"/>
            <p:cNvGrpSpPr/>
            <p:nvPr/>
          </p:nvGrpSpPr>
          <p:grpSpPr>
            <a:xfrm>
              <a:off x="854514" y="3134887"/>
              <a:ext cx="3908753" cy="2909431"/>
              <a:chOff x="796599" y="3197115"/>
              <a:chExt cx="3908753" cy="2909431"/>
            </a:xfrm>
          </p:grpSpPr>
          <p:pic>
            <p:nvPicPr>
              <p:cNvPr id="6" name="図 5"/>
              <p:cNvPicPr>
                <a:picLocks noChangeAspect="1"/>
              </p:cNvPicPr>
              <p:nvPr/>
            </p:nvPicPr>
            <p:blipFill>
              <a:blip r:embed="rId2"/>
              <a:stretch>
                <a:fillRect/>
              </a:stretch>
            </p:blipFill>
            <p:spPr>
              <a:xfrm>
                <a:off x="796599" y="3197115"/>
                <a:ext cx="3908752" cy="2042260"/>
              </a:xfrm>
              <a:prstGeom prst="rect">
                <a:avLst/>
              </a:prstGeom>
              <a:ln>
                <a:solidFill>
                  <a:schemeClr val="accent1"/>
                </a:solidFill>
              </a:ln>
            </p:spPr>
          </p:pic>
          <p:sp>
            <p:nvSpPr>
              <p:cNvPr id="10" name="円/楕円 9"/>
              <p:cNvSpPr/>
              <p:nvPr/>
            </p:nvSpPr>
            <p:spPr>
              <a:xfrm>
                <a:off x="1923392" y="4218245"/>
                <a:ext cx="425669" cy="10211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3314371" y="4210179"/>
                <a:ext cx="425669" cy="10211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796599" y="5398660"/>
                <a:ext cx="3908753" cy="707886"/>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　それらしき僅かなピークを観察できるが，さだかではない。</a:t>
                </a:r>
                <a:endParaRPr lang="en-US" altLang="ja-JP" sz="2000" smtClean="0">
                  <a:latin typeface="Times New Roman" panose="02020603050405020304" pitchFamily="18" charset="0"/>
                  <a:cs typeface="Times New Roman" panose="02020603050405020304" pitchFamily="18" charset="0"/>
                </a:endParaRPr>
              </a:p>
            </p:txBody>
          </p:sp>
        </p:grpSp>
        <p:grpSp>
          <p:nvGrpSpPr>
            <p:cNvPr id="13" name="グループ化 12"/>
            <p:cNvGrpSpPr/>
            <p:nvPr/>
          </p:nvGrpSpPr>
          <p:grpSpPr>
            <a:xfrm>
              <a:off x="4983985" y="3134887"/>
              <a:ext cx="3908753" cy="2601655"/>
              <a:chOff x="4952454" y="3180984"/>
              <a:chExt cx="3908753" cy="2601655"/>
            </a:xfrm>
          </p:grpSpPr>
          <p:pic>
            <p:nvPicPr>
              <p:cNvPr id="9" name="図 8"/>
              <p:cNvPicPr>
                <a:picLocks noChangeAspect="1"/>
              </p:cNvPicPr>
              <p:nvPr/>
            </p:nvPicPr>
            <p:blipFill>
              <a:blip r:embed="rId3"/>
              <a:stretch>
                <a:fillRect/>
              </a:stretch>
            </p:blipFill>
            <p:spPr>
              <a:xfrm>
                <a:off x="4952454" y="3180984"/>
                <a:ext cx="3899228" cy="2058391"/>
              </a:xfrm>
              <a:prstGeom prst="rect">
                <a:avLst/>
              </a:prstGeom>
              <a:ln>
                <a:solidFill>
                  <a:schemeClr val="accent1"/>
                </a:solidFill>
              </a:ln>
            </p:spPr>
          </p:pic>
          <p:sp>
            <p:nvSpPr>
              <p:cNvPr id="43" name="円/楕円 42"/>
              <p:cNvSpPr/>
              <p:nvPr/>
            </p:nvSpPr>
            <p:spPr>
              <a:xfrm>
                <a:off x="6064468" y="4745421"/>
                <a:ext cx="425669" cy="4939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a:off x="7458075" y="4745421"/>
                <a:ext cx="425669" cy="4939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4952454" y="5382529"/>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　はっきりとピークが分かる</a:t>
                </a:r>
                <a:endParaRPr lang="en-US" altLang="ja-JP" sz="2000" smtClean="0">
                  <a:latin typeface="Times New Roman" panose="02020603050405020304" pitchFamily="18" charset="0"/>
                  <a:cs typeface="Times New Roman" panose="02020603050405020304" pitchFamily="18" charset="0"/>
                </a:endParaRPr>
              </a:p>
            </p:txBody>
          </p:sp>
        </p:grpSp>
        <p:sp>
          <p:nvSpPr>
            <p:cNvPr id="46" name="テキスト ボックス 45"/>
            <p:cNvSpPr txBox="1"/>
            <p:nvPr/>
          </p:nvSpPr>
          <p:spPr>
            <a:xfrm>
              <a:off x="854514" y="2655135"/>
              <a:ext cx="1368424"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endParaRPr lang="en-US" altLang="ja-JP" sz="2000" smtClean="0">
                <a:latin typeface="Times New Roman" panose="02020603050405020304" pitchFamily="18" charset="0"/>
                <a:cs typeface="Times New Roman" panose="02020603050405020304" pitchFamily="18" charset="0"/>
              </a:endParaRPr>
            </a:p>
          </p:txBody>
        </p:sp>
        <p:sp>
          <p:nvSpPr>
            <p:cNvPr id="47" name="テキスト ボックス 46"/>
            <p:cNvSpPr txBox="1"/>
            <p:nvPr/>
          </p:nvSpPr>
          <p:spPr>
            <a:xfrm>
              <a:off x="4983985" y="2734777"/>
              <a:ext cx="1826718"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ハニング窓</a:t>
              </a:r>
              <a:endParaRPr lang="en-US" altLang="ja-JP" sz="2000" smtClean="0">
                <a:latin typeface="Times New Roman" panose="02020603050405020304" pitchFamily="18" charset="0"/>
                <a:cs typeface="Times New Roman" panose="02020603050405020304" pitchFamily="18" charset="0"/>
              </a:endParaRPr>
            </a:p>
          </p:txBody>
        </p:sp>
      </p:grpSp>
      <p:sp>
        <p:nvSpPr>
          <p:cNvPr id="48" name="テキスト ボックス 47"/>
          <p:cNvSpPr txBox="1"/>
          <p:nvPr/>
        </p:nvSpPr>
        <p:spPr>
          <a:xfrm>
            <a:off x="2148578" y="5536491"/>
            <a:ext cx="6286175" cy="830997"/>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方形窓は，振幅に大きな差がある</a:t>
            </a:r>
            <a:endParaRPr lang="en-US" altLang="ja-JP" sz="2400" smtClean="0">
              <a:latin typeface="Times New Roman" panose="02020603050405020304" pitchFamily="18" charset="0"/>
              <a:cs typeface="Times New Roman" panose="02020603050405020304" pitchFamily="18" charset="0"/>
            </a:endParaRPr>
          </a:p>
          <a:p>
            <a:pPr algn="ctr" defTabSz="1169988"/>
            <a:r>
              <a:rPr lang="ja-JP" altLang="en-US" sz="2400" smtClean="0">
                <a:latin typeface="Times New Roman" panose="02020603050405020304" pitchFamily="18" charset="0"/>
                <a:cs typeface="Times New Roman" panose="02020603050405020304" pitchFamily="18" charset="0"/>
              </a:rPr>
              <a:t>周波数成分の分析には不向きである。</a:t>
            </a:r>
            <a:endParaRPr lang="en-US" altLang="ja-JP" sz="2400" smtClean="0">
              <a:latin typeface="Times New Roman" panose="02020603050405020304" pitchFamily="18" charset="0"/>
              <a:cs typeface="Times New Roman" panose="02020603050405020304" pitchFamily="18" charset="0"/>
            </a:endParaRPr>
          </a:p>
        </p:txBody>
      </p:sp>
      <p:pic>
        <p:nvPicPr>
          <p:cNvPr id="3" name="図 2"/>
          <p:cNvPicPr>
            <a:picLocks noChangeAspect="1"/>
          </p:cNvPicPr>
          <p:nvPr/>
        </p:nvPicPr>
        <p:blipFill>
          <a:blip r:embed="rId4"/>
          <a:stretch>
            <a:fillRect/>
          </a:stretch>
        </p:blipFill>
        <p:spPr>
          <a:xfrm>
            <a:off x="3411043" y="2500791"/>
            <a:ext cx="1304925" cy="885825"/>
          </a:xfrm>
          <a:prstGeom prst="rect">
            <a:avLst/>
          </a:prstGeom>
          <a:ln>
            <a:solidFill>
              <a:srgbClr val="FF0000"/>
            </a:solidFill>
          </a:ln>
        </p:spPr>
      </p:pic>
      <p:sp>
        <p:nvSpPr>
          <p:cNvPr id="19" name="円/楕円 18"/>
          <p:cNvSpPr/>
          <p:nvPr/>
        </p:nvSpPr>
        <p:spPr>
          <a:xfrm>
            <a:off x="3904155" y="2616255"/>
            <a:ext cx="425669" cy="4895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0410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4999751" y="2439426"/>
            <a:ext cx="3990219" cy="2075935"/>
          </a:xfrm>
          <a:prstGeom prst="rect">
            <a:avLst/>
          </a:prstGeom>
          <a:ln>
            <a:solidFill>
              <a:schemeClr val="accent1"/>
            </a:solidFill>
          </a:ln>
        </p:spPr>
      </p:pic>
      <p:pic>
        <p:nvPicPr>
          <p:cNvPr id="3" name="図 2"/>
          <p:cNvPicPr>
            <a:picLocks noChangeAspect="1"/>
          </p:cNvPicPr>
          <p:nvPr/>
        </p:nvPicPr>
        <p:blipFill>
          <a:blip r:embed="rId3"/>
          <a:stretch>
            <a:fillRect/>
          </a:stretch>
        </p:blipFill>
        <p:spPr>
          <a:xfrm>
            <a:off x="896277" y="2456970"/>
            <a:ext cx="3908753" cy="2089161"/>
          </a:xfrm>
          <a:prstGeom prst="rect">
            <a:avLst/>
          </a:prstGeom>
          <a:ln>
            <a:solidFill>
              <a:schemeClr val="accent1"/>
            </a:solidFill>
          </a:ln>
        </p:spPr>
      </p:pic>
      <p:sp>
        <p:nvSpPr>
          <p:cNvPr id="2" name="タイトル 1"/>
          <p:cNvSpPr>
            <a:spLocks noGrp="1"/>
          </p:cNvSpPr>
          <p:nvPr>
            <p:ph type="title"/>
          </p:nvPr>
        </p:nvSpPr>
        <p:spPr>
          <a:xfrm>
            <a:off x="1439333" y="8017"/>
            <a:ext cx="7704667" cy="843753"/>
          </a:xfrm>
        </p:spPr>
        <p:txBody>
          <a:bodyPr>
            <a:normAutofit/>
          </a:bodyPr>
          <a:lstStyle/>
          <a:p>
            <a:pPr algn="r"/>
            <a:r>
              <a:rPr lang="ja-JP" altLang="en-US" sz="2500" smtClean="0"/>
              <a:t>周波数が近いとき</a:t>
            </a:r>
            <a:endParaRPr kumimoji="1" lang="ja-JP" altLang="en-US" sz="25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×100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の波と，全体基本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×110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の波を合成した波を</a:t>
            </a:r>
            <a:r>
              <a:rPr lang="en-US" altLang="ja-JP" sz="2000" smtClean="0">
                <a:latin typeface="Times New Roman" panose="02020603050405020304" pitchFamily="18" charset="0"/>
                <a:cs typeface="Times New Roman" panose="02020603050405020304" pitchFamily="18" charset="0"/>
              </a:rPr>
              <a:t>DFT</a:t>
            </a:r>
            <a:r>
              <a:rPr lang="ja-JP" altLang="en-US" sz="2000" smtClean="0">
                <a:latin typeface="Times New Roman" panose="02020603050405020304" pitchFamily="18" charset="0"/>
                <a:cs typeface="Times New Roman" panose="02020603050405020304" pitchFamily="18" charset="0"/>
              </a:rPr>
              <a:t>すると</a:t>
            </a:r>
            <a:endParaRPr lang="en-US" altLang="ja-JP" sz="2000" smtClean="0">
              <a:latin typeface="Times New Roman" panose="02020603050405020304" pitchFamily="18" charset="0"/>
              <a:cs typeface="Times New Roman" panose="02020603050405020304" pitchFamily="18" charset="0"/>
            </a:endParaRPr>
          </a:p>
        </p:txBody>
      </p:sp>
      <p:sp>
        <p:nvSpPr>
          <p:cNvPr id="41" name="正方形/長方形 40"/>
          <p:cNvSpPr/>
          <p:nvPr/>
        </p:nvSpPr>
        <p:spPr>
          <a:xfrm>
            <a:off x="3091838" y="2750879"/>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870280" y="4688138"/>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ピークがはっきり分かれている。</a:t>
            </a:r>
            <a:endParaRPr lang="en-US" altLang="ja-JP" sz="2000" smtClean="0">
              <a:latin typeface="Times New Roman" panose="02020603050405020304" pitchFamily="18" charset="0"/>
              <a:cs typeface="Times New Roman" panose="02020603050405020304" pitchFamily="18" charset="0"/>
            </a:endParaRPr>
          </a:p>
        </p:txBody>
      </p:sp>
      <p:sp>
        <p:nvSpPr>
          <p:cNvPr id="45" name="テキスト ボックス 44"/>
          <p:cNvSpPr txBox="1"/>
          <p:nvPr/>
        </p:nvSpPr>
        <p:spPr>
          <a:xfrm>
            <a:off x="4999751" y="4658515"/>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ピークが分かれていない。</a:t>
            </a:r>
            <a:endParaRPr lang="en-US" altLang="ja-JP" sz="2000" smtClean="0">
              <a:latin typeface="Times New Roman" panose="02020603050405020304" pitchFamily="18" charset="0"/>
              <a:cs typeface="Times New Roman" panose="02020603050405020304" pitchFamily="18" charset="0"/>
            </a:endParaRPr>
          </a:p>
        </p:txBody>
      </p:sp>
      <p:sp>
        <p:nvSpPr>
          <p:cNvPr id="46" name="テキスト ボックス 45"/>
          <p:cNvSpPr txBox="1"/>
          <p:nvPr/>
        </p:nvSpPr>
        <p:spPr>
          <a:xfrm>
            <a:off x="870280" y="1977218"/>
            <a:ext cx="1368424"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endParaRPr lang="en-US" altLang="ja-JP" sz="2000" smtClean="0">
              <a:latin typeface="Times New Roman" panose="02020603050405020304" pitchFamily="18" charset="0"/>
              <a:cs typeface="Times New Roman" panose="02020603050405020304" pitchFamily="18" charset="0"/>
            </a:endParaRPr>
          </a:p>
        </p:txBody>
      </p:sp>
      <p:sp>
        <p:nvSpPr>
          <p:cNvPr id="47" name="テキスト ボックス 46"/>
          <p:cNvSpPr txBox="1"/>
          <p:nvPr/>
        </p:nvSpPr>
        <p:spPr>
          <a:xfrm>
            <a:off x="4999751" y="2056860"/>
            <a:ext cx="1826718"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ハニング窓</a:t>
            </a:r>
            <a:endParaRPr lang="en-US" altLang="ja-JP" sz="2000" smtClean="0">
              <a:latin typeface="Times New Roman" panose="02020603050405020304" pitchFamily="18" charset="0"/>
              <a:cs typeface="Times New Roman" panose="02020603050405020304" pitchFamily="18" charset="0"/>
            </a:endParaRPr>
          </a:p>
        </p:txBody>
      </p:sp>
      <p:sp>
        <p:nvSpPr>
          <p:cNvPr id="48" name="テキスト ボックス 47"/>
          <p:cNvSpPr txBox="1"/>
          <p:nvPr/>
        </p:nvSpPr>
        <p:spPr>
          <a:xfrm>
            <a:off x="2148578" y="5536491"/>
            <a:ext cx="6286175" cy="830997"/>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ハニング窓は，</a:t>
            </a:r>
            <a:endParaRPr lang="en-US" altLang="ja-JP" sz="2400" smtClean="0">
              <a:latin typeface="Times New Roman" panose="02020603050405020304" pitchFamily="18" charset="0"/>
              <a:cs typeface="Times New Roman" panose="02020603050405020304" pitchFamily="18" charset="0"/>
            </a:endParaRPr>
          </a:p>
          <a:p>
            <a:pPr algn="ctr" defTabSz="1169988"/>
            <a:r>
              <a:rPr lang="ja-JP" altLang="en-US" sz="2400" smtClean="0">
                <a:latin typeface="Times New Roman" panose="02020603050405020304" pitchFamily="18" charset="0"/>
                <a:cs typeface="Times New Roman" panose="02020603050405020304" pitchFamily="18" charset="0"/>
              </a:rPr>
              <a:t>周波数差が近いとき分離できない。</a:t>
            </a:r>
            <a:endParaRPr lang="en-US" altLang="ja-JP" sz="2400" smtClean="0">
              <a:latin typeface="Times New Roman" panose="02020603050405020304" pitchFamily="18" charset="0"/>
              <a:cs typeface="Times New Roman" panose="02020603050405020304" pitchFamily="18" charset="0"/>
            </a:endParaRPr>
          </a:p>
        </p:txBody>
      </p:sp>
      <p:sp>
        <p:nvSpPr>
          <p:cNvPr id="16" name="正方形/長方形 15"/>
          <p:cNvSpPr/>
          <p:nvPr/>
        </p:nvSpPr>
        <p:spPr>
          <a:xfrm>
            <a:off x="2294709" y="2750878"/>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7232492" y="2837766"/>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435363" y="2837765"/>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p:nvPicPr>
        <p:blipFill>
          <a:blip r:embed="rId4"/>
          <a:stretch>
            <a:fillRect/>
          </a:stretch>
        </p:blipFill>
        <p:spPr>
          <a:xfrm>
            <a:off x="7775569" y="3555075"/>
            <a:ext cx="1132935" cy="764731"/>
          </a:xfrm>
          <a:prstGeom prst="rect">
            <a:avLst/>
          </a:prstGeom>
          <a:ln>
            <a:solidFill>
              <a:srgbClr val="FF0000"/>
            </a:solidFill>
          </a:ln>
        </p:spPr>
      </p:pic>
      <p:pic>
        <p:nvPicPr>
          <p:cNvPr id="11" name="図 10"/>
          <p:cNvPicPr>
            <a:picLocks noChangeAspect="1"/>
          </p:cNvPicPr>
          <p:nvPr/>
        </p:nvPicPr>
        <p:blipFill>
          <a:blip r:embed="rId5"/>
          <a:stretch>
            <a:fillRect/>
          </a:stretch>
        </p:blipFill>
        <p:spPr>
          <a:xfrm>
            <a:off x="3517507" y="3319863"/>
            <a:ext cx="1208520" cy="999943"/>
          </a:xfrm>
          <a:prstGeom prst="rect">
            <a:avLst/>
          </a:prstGeom>
          <a:ln>
            <a:solidFill>
              <a:srgbClr val="FF0000"/>
            </a:solidFill>
          </a:ln>
        </p:spPr>
      </p:pic>
    </p:spTree>
    <p:extLst>
      <p:ext uri="{BB962C8B-B14F-4D97-AF65-F5344CB8AC3E}">
        <p14:creationId xmlns:p14="http://schemas.microsoft.com/office/powerpoint/2010/main" val="3672862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704509" y="2474488"/>
            <a:ext cx="4174444" cy="2127447"/>
          </a:xfrm>
          <a:prstGeom prst="rect">
            <a:avLst/>
          </a:prstGeom>
          <a:ln>
            <a:solidFill>
              <a:schemeClr val="accent1"/>
            </a:solidFill>
          </a:ln>
        </p:spPr>
      </p:pic>
      <p:pic>
        <p:nvPicPr>
          <p:cNvPr id="6" name="図 5"/>
          <p:cNvPicPr>
            <a:picLocks noChangeAspect="1"/>
          </p:cNvPicPr>
          <p:nvPr/>
        </p:nvPicPr>
        <p:blipFill>
          <a:blip r:embed="rId3"/>
          <a:stretch>
            <a:fillRect/>
          </a:stretch>
        </p:blipFill>
        <p:spPr>
          <a:xfrm>
            <a:off x="5020173" y="2474488"/>
            <a:ext cx="4030041" cy="2127447"/>
          </a:xfrm>
          <a:prstGeom prst="rect">
            <a:avLst/>
          </a:prstGeom>
          <a:ln>
            <a:solidFill>
              <a:schemeClr val="accent1"/>
            </a:solidFill>
          </a:ln>
        </p:spPr>
      </p:pic>
      <p:sp>
        <p:nvSpPr>
          <p:cNvPr id="2" name="タイトル 1"/>
          <p:cNvSpPr>
            <a:spLocks noGrp="1"/>
          </p:cNvSpPr>
          <p:nvPr>
            <p:ph type="title"/>
          </p:nvPr>
        </p:nvSpPr>
        <p:spPr>
          <a:xfrm>
            <a:off x="1439333" y="8017"/>
            <a:ext cx="7704667" cy="843753"/>
          </a:xfrm>
        </p:spPr>
        <p:txBody>
          <a:bodyPr>
            <a:normAutofit/>
          </a:bodyPr>
          <a:lstStyle/>
          <a:p>
            <a:pPr algn="r"/>
            <a:r>
              <a:rPr lang="ja-JP" altLang="en-US" sz="2500" smtClean="0"/>
              <a:t>方形窓でも限界がある・・・</a:t>
            </a:r>
            <a:endParaRPr kumimoji="1" lang="ja-JP" altLang="en-US" sz="25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×100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の波に対して，全体基本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×102</a:t>
            </a:r>
            <a:r>
              <a:rPr lang="ja-JP" altLang="en-US" sz="2000" smtClean="0">
                <a:latin typeface="Times New Roman" panose="02020603050405020304" pitchFamily="18" charset="0"/>
                <a:cs typeface="Times New Roman" panose="02020603050405020304" pitchFamily="18" charset="0"/>
              </a:rPr>
              <a:t>の波の場合と</a:t>
            </a:r>
            <a:r>
              <a:rPr lang="ja-JP" altLang="en-US" sz="2000">
                <a:latin typeface="Times New Roman" panose="02020603050405020304" pitchFamily="18" charset="0"/>
                <a:cs typeface="Times New Roman" panose="02020603050405020304" pitchFamily="18" charset="0"/>
              </a:rPr>
              <a:t>全体基本周波数</a:t>
            </a:r>
            <a:r>
              <a:rPr lang="en-US" altLang="ja-JP" sz="2000">
                <a:latin typeface="Times New Roman" panose="02020603050405020304" pitchFamily="18" charset="0"/>
                <a:cs typeface="Times New Roman" panose="02020603050405020304" pitchFamily="18" charset="0"/>
              </a:rPr>
              <a:t>×</a:t>
            </a:r>
            <a:r>
              <a:rPr lang="en-US" altLang="ja-JP" sz="2000" smtClean="0">
                <a:latin typeface="Times New Roman" panose="02020603050405020304" pitchFamily="18" charset="0"/>
                <a:cs typeface="Times New Roman" panose="02020603050405020304" pitchFamily="18" charset="0"/>
              </a:rPr>
              <a:t>10</a:t>
            </a:r>
            <a:r>
              <a:rPr lang="en-US" altLang="ja-JP" sz="2000">
                <a:latin typeface="Times New Roman" panose="02020603050405020304" pitchFamily="18" charset="0"/>
                <a:cs typeface="Times New Roman" panose="02020603050405020304" pitchFamily="18" charset="0"/>
              </a:rPr>
              <a:t>5</a:t>
            </a:r>
            <a:r>
              <a:rPr lang="ja-JP" altLang="en-US" sz="2000" smtClean="0">
                <a:latin typeface="Times New Roman" panose="02020603050405020304" pitchFamily="18" charset="0"/>
                <a:cs typeface="Times New Roman" panose="02020603050405020304" pitchFamily="18" charset="0"/>
              </a:rPr>
              <a:t>の波を比較</a:t>
            </a:r>
            <a:endParaRPr lang="en-US" altLang="ja-JP" sz="2000" smtClean="0">
              <a:latin typeface="Times New Roman" panose="02020603050405020304" pitchFamily="18" charset="0"/>
              <a:cs typeface="Times New Roman" panose="02020603050405020304" pitchFamily="18" charset="0"/>
            </a:endParaRPr>
          </a:p>
        </p:txBody>
      </p:sp>
      <p:sp>
        <p:nvSpPr>
          <p:cNvPr id="42" name="テキスト ボックス 41"/>
          <p:cNvSpPr txBox="1"/>
          <p:nvPr/>
        </p:nvSpPr>
        <p:spPr>
          <a:xfrm>
            <a:off x="870280" y="4688138"/>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もはや分離していない。</a:t>
            </a:r>
            <a:endParaRPr lang="en-US" altLang="ja-JP" sz="2000" smtClean="0">
              <a:latin typeface="Times New Roman" panose="02020603050405020304" pitchFamily="18" charset="0"/>
              <a:cs typeface="Times New Roman" panose="02020603050405020304" pitchFamily="18" charset="0"/>
            </a:endParaRPr>
          </a:p>
        </p:txBody>
      </p:sp>
      <p:sp>
        <p:nvSpPr>
          <p:cNvPr id="45" name="テキスト ボックス 44"/>
          <p:cNvSpPr txBox="1"/>
          <p:nvPr/>
        </p:nvSpPr>
        <p:spPr>
          <a:xfrm>
            <a:off x="4999751" y="4658515"/>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辛うじて分離している。</a:t>
            </a:r>
            <a:endParaRPr lang="en-US" altLang="ja-JP" sz="2000" smtClean="0">
              <a:latin typeface="Times New Roman" panose="02020603050405020304" pitchFamily="18" charset="0"/>
              <a:cs typeface="Times New Roman" panose="02020603050405020304" pitchFamily="18" charset="0"/>
            </a:endParaRPr>
          </a:p>
        </p:txBody>
      </p:sp>
      <p:sp>
        <p:nvSpPr>
          <p:cNvPr id="46" name="テキスト ボックス 45"/>
          <p:cNvSpPr txBox="1"/>
          <p:nvPr/>
        </p:nvSpPr>
        <p:spPr>
          <a:xfrm>
            <a:off x="870279" y="1977218"/>
            <a:ext cx="3908753"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×102</a:t>
            </a:r>
            <a:r>
              <a:rPr lang="ja-JP" altLang="en-US" sz="2000" smtClean="0">
                <a:latin typeface="Times New Roman" panose="02020603050405020304" pitchFamily="18" charset="0"/>
                <a:cs typeface="Times New Roman" panose="02020603050405020304" pitchFamily="18" charset="0"/>
              </a:rPr>
              <a:t>のとき</a:t>
            </a:r>
            <a:r>
              <a:rPr lang="ja-JP" altLang="en-US" sz="2000">
                <a:latin typeface="Times New Roman" panose="02020603050405020304" pitchFamily="18" charset="0"/>
                <a:cs typeface="Times New Roman" panose="02020603050405020304" pitchFamily="18" charset="0"/>
              </a:rPr>
              <a:t>）</a:t>
            </a:r>
            <a:endParaRPr lang="en-US" altLang="ja-JP" sz="2000" smtClean="0">
              <a:latin typeface="Times New Roman" panose="02020603050405020304" pitchFamily="18" charset="0"/>
              <a:cs typeface="Times New Roman" panose="02020603050405020304" pitchFamily="18" charset="0"/>
            </a:endParaRPr>
          </a:p>
        </p:txBody>
      </p:sp>
      <p:sp>
        <p:nvSpPr>
          <p:cNvPr id="47" name="テキスト ボックス 46"/>
          <p:cNvSpPr txBox="1"/>
          <p:nvPr/>
        </p:nvSpPr>
        <p:spPr>
          <a:xfrm>
            <a:off x="4999750" y="2056860"/>
            <a:ext cx="3990219"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×105</a:t>
            </a:r>
            <a:r>
              <a:rPr lang="ja-JP" altLang="en-US" sz="2000" smtClean="0">
                <a:latin typeface="Times New Roman" panose="02020603050405020304" pitchFamily="18" charset="0"/>
                <a:cs typeface="Times New Roman" panose="02020603050405020304" pitchFamily="18" charset="0"/>
              </a:rPr>
              <a:t>のとき）</a:t>
            </a:r>
            <a:endParaRPr lang="en-US" altLang="ja-JP" sz="2000" smtClean="0">
              <a:latin typeface="Times New Roman" panose="02020603050405020304" pitchFamily="18" charset="0"/>
              <a:cs typeface="Times New Roman" panose="02020603050405020304" pitchFamily="18" charset="0"/>
            </a:endParaRPr>
          </a:p>
        </p:txBody>
      </p:sp>
      <p:sp>
        <p:nvSpPr>
          <p:cNvPr id="48" name="テキスト ボックス 47"/>
          <p:cNvSpPr txBox="1"/>
          <p:nvPr/>
        </p:nvSpPr>
        <p:spPr>
          <a:xfrm>
            <a:off x="2148578" y="5536491"/>
            <a:ext cx="6286175" cy="830997"/>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方形窓でも周波数分解能に限界がある。</a:t>
            </a:r>
            <a:endParaRPr lang="en-US" altLang="ja-JP" sz="2400" smtClean="0">
              <a:latin typeface="Times New Roman" panose="02020603050405020304" pitchFamily="18" charset="0"/>
              <a:cs typeface="Times New Roman" panose="02020603050405020304" pitchFamily="18" charset="0"/>
            </a:endParaRPr>
          </a:p>
          <a:p>
            <a:pPr algn="ctr" defTabSz="1169988"/>
            <a:r>
              <a:rPr lang="ja-JP" altLang="en-US" sz="2400" smtClean="0">
                <a:latin typeface="Times New Roman" panose="02020603050405020304" pitchFamily="18" charset="0"/>
                <a:cs typeface="Times New Roman" panose="02020603050405020304" pitchFamily="18" charset="0"/>
              </a:rPr>
              <a:t>（ピーク幅が問題）</a:t>
            </a:r>
            <a:endParaRPr lang="en-US" altLang="ja-JP" sz="2400" smtClean="0">
              <a:latin typeface="Times New Roman" panose="02020603050405020304" pitchFamily="18" charset="0"/>
              <a:cs typeface="Times New Roman" panose="02020603050405020304" pitchFamily="18" charset="0"/>
            </a:endParaRPr>
          </a:p>
        </p:txBody>
      </p:sp>
      <p:pic>
        <p:nvPicPr>
          <p:cNvPr id="8" name="図 7"/>
          <p:cNvPicPr>
            <a:picLocks noChangeAspect="1"/>
          </p:cNvPicPr>
          <p:nvPr/>
        </p:nvPicPr>
        <p:blipFill>
          <a:blip r:embed="rId4"/>
          <a:stretch>
            <a:fillRect/>
          </a:stretch>
        </p:blipFill>
        <p:spPr>
          <a:xfrm>
            <a:off x="3564791" y="3364207"/>
            <a:ext cx="1214241" cy="1099810"/>
          </a:xfrm>
          <a:prstGeom prst="rect">
            <a:avLst/>
          </a:prstGeom>
          <a:ln>
            <a:solidFill>
              <a:srgbClr val="FF0000"/>
            </a:solidFill>
          </a:ln>
        </p:spPr>
      </p:pic>
      <p:sp>
        <p:nvSpPr>
          <p:cNvPr id="9" name="正方形/長方形 8"/>
          <p:cNvSpPr/>
          <p:nvPr/>
        </p:nvSpPr>
        <p:spPr>
          <a:xfrm>
            <a:off x="3090041" y="2691914"/>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pic>
        <p:nvPicPr>
          <p:cNvPr id="11" name="図 10"/>
          <p:cNvPicPr>
            <a:picLocks noChangeAspect="1"/>
          </p:cNvPicPr>
          <p:nvPr/>
        </p:nvPicPr>
        <p:blipFill>
          <a:blip r:embed="rId5"/>
          <a:stretch>
            <a:fillRect/>
          </a:stretch>
        </p:blipFill>
        <p:spPr>
          <a:xfrm>
            <a:off x="7811540" y="3428165"/>
            <a:ext cx="1096964" cy="973204"/>
          </a:xfrm>
          <a:prstGeom prst="rect">
            <a:avLst/>
          </a:prstGeom>
          <a:ln>
            <a:solidFill>
              <a:srgbClr val="FF0000"/>
            </a:solidFill>
          </a:ln>
        </p:spPr>
      </p:pic>
      <p:sp>
        <p:nvSpPr>
          <p:cNvPr id="21" name="正方形/長方形 20"/>
          <p:cNvSpPr/>
          <p:nvPr/>
        </p:nvSpPr>
        <p:spPr>
          <a:xfrm>
            <a:off x="2312276" y="2675386"/>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2" name="正方形/長方形 21"/>
          <p:cNvSpPr/>
          <p:nvPr/>
        </p:nvSpPr>
        <p:spPr>
          <a:xfrm>
            <a:off x="7327549" y="2759420"/>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3" name="正方形/長方形 22"/>
          <p:cNvSpPr/>
          <p:nvPr/>
        </p:nvSpPr>
        <p:spPr>
          <a:xfrm>
            <a:off x="6549784" y="2742892"/>
            <a:ext cx="331076" cy="319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554817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14566"/>
            <a:ext cx="7704667" cy="1981200"/>
          </a:xfrm>
        </p:spPr>
        <p:txBody>
          <a:bodyPr>
            <a:normAutofit/>
          </a:bodyPr>
          <a:lstStyle/>
          <a:p>
            <a:pPr algn="r"/>
            <a:r>
              <a:rPr lang="ja-JP" altLang="en-US" sz="3600" smtClean="0"/>
              <a:t>４．</a:t>
            </a:r>
            <a:r>
              <a:rPr lang="ja-JP" altLang="en-US" sz="3600" smtClean="0"/>
              <a:t>３</a:t>
            </a:r>
            <a:r>
              <a:rPr lang="ja-JP" altLang="en-US" sz="3600"/>
              <a:t>　</a:t>
            </a:r>
            <a:r>
              <a:rPr lang="en-US" altLang="ja-JP" sz="3600" smtClean="0"/>
              <a:t>D/A</a:t>
            </a:r>
            <a:r>
              <a:rPr lang="ja-JP" altLang="en-US" sz="3600" smtClean="0"/>
              <a:t>変換</a:t>
            </a:r>
            <a:r>
              <a:rPr lang="en-US" altLang="ja-JP" sz="3600" smtClean="0"/>
              <a:t/>
            </a:r>
            <a:br>
              <a:rPr lang="en-US" altLang="ja-JP" sz="3600" smtClean="0"/>
            </a:br>
            <a:r>
              <a:rPr lang="ja-JP" altLang="en-US" sz="2400" smtClean="0"/>
              <a:t>（１</a:t>
            </a:r>
            <a:r>
              <a:rPr lang="ja-JP" altLang="en-US" sz="2400" smtClean="0"/>
              <a:t>）理想的な</a:t>
            </a:r>
            <a:r>
              <a:rPr lang="en-US" altLang="ja-JP" sz="2400" smtClean="0"/>
              <a:t>D/A</a:t>
            </a:r>
            <a:r>
              <a:rPr lang="ja-JP" altLang="en-US" sz="2400" smtClean="0"/>
              <a:t>変換</a:t>
            </a:r>
            <a:endParaRPr kumimoji="1" lang="ja-JP" altLang="en-US" sz="2400"/>
          </a:p>
        </p:txBody>
      </p:sp>
      <p:sp>
        <p:nvSpPr>
          <p:cNvPr id="3" name="コンテンツ プレースホルダー 2"/>
          <p:cNvSpPr>
            <a:spLocks noGrp="1"/>
          </p:cNvSpPr>
          <p:nvPr>
            <p:ph idx="1"/>
          </p:nvPr>
        </p:nvSpPr>
        <p:spPr>
          <a:xfrm>
            <a:off x="1045150" y="1896565"/>
            <a:ext cx="7072154" cy="628529"/>
          </a:xfrm>
          <a:solidFill>
            <a:schemeClr val="accent1">
              <a:lumMod val="40000"/>
              <a:lumOff val="60000"/>
            </a:schemeClr>
          </a:solidFill>
          <a:ln>
            <a:solidFill>
              <a:srgbClr val="00B0F0"/>
            </a:solidFill>
          </a:ln>
        </p:spPr>
        <p:txBody>
          <a:bodyPr anchor="t" anchorCtr="0">
            <a:noAutofit/>
          </a:bodyPr>
          <a:lstStyle/>
          <a:p>
            <a:pPr marL="0" indent="0" algn="ctr">
              <a:lnSpc>
                <a:spcPts val="3360"/>
              </a:lnSpc>
              <a:spcBef>
                <a:spcPts val="600"/>
              </a:spcBef>
              <a:buNone/>
            </a:pPr>
            <a:r>
              <a:rPr lang="ja-JP" altLang="en-US" b="1" smtClean="0">
                <a:solidFill>
                  <a:srgbClr val="0000CC"/>
                </a:solidFill>
                <a:latin typeface="Times New Roman" panose="02020603050405020304" pitchFamily="18" charset="0"/>
                <a:cs typeface="Times New Roman" panose="02020603050405020304" pitchFamily="18" charset="0"/>
              </a:rPr>
              <a:t>理想低域フィルタ処理</a:t>
            </a:r>
            <a:endParaRPr kumimoji="1" lang="en-US" altLang="ja-JP" sz="2000" b="1" smtClean="0">
              <a:solidFill>
                <a:srgbClr val="0000CC"/>
              </a:solidFill>
              <a:latin typeface="Times New Roman" panose="02020603050405020304" pitchFamily="18" charset="0"/>
              <a:cs typeface="Times New Roman" panose="02020603050405020304" pitchFamily="18" charset="0"/>
            </a:endParaRPr>
          </a:p>
        </p:txBody>
      </p:sp>
      <p:sp>
        <p:nvSpPr>
          <p:cNvPr id="17" name="コンテンツ プレースホルダー 2"/>
          <p:cNvSpPr txBox="1">
            <a:spLocks/>
          </p:cNvSpPr>
          <p:nvPr/>
        </p:nvSpPr>
        <p:spPr>
          <a:xfrm>
            <a:off x="1045149" y="3187017"/>
            <a:ext cx="7072155" cy="1076821"/>
          </a:xfrm>
          <a:prstGeom prst="rect">
            <a:avLst/>
          </a:prstGeom>
          <a:solidFill>
            <a:schemeClr val="accent1">
              <a:lumMod val="40000"/>
              <a:lumOff val="60000"/>
            </a:schemeClr>
          </a:solidFill>
          <a:ln>
            <a:solidFill>
              <a:srgbClr val="00B0F0"/>
            </a:solid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lnSpc>
                <a:spcPts val="3360"/>
              </a:lnSpc>
              <a:spcBef>
                <a:spcPts val="600"/>
              </a:spcBef>
              <a:buFont typeface="Arial"/>
              <a:buNone/>
            </a:pPr>
            <a:r>
              <a:rPr lang="ja-JP" altLang="en-US" b="1" smtClean="0">
                <a:solidFill>
                  <a:srgbClr val="0000CC"/>
                </a:solidFill>
                <a:latin typeface="Times New Roman" panose="02020603050405020304" pitchFamily="18" charset="0"/>
                <a:cs typeface="Times New Roman" panose="02020603050405020304" pitchFamily="18" charset="0"/>
              </a:rPr>
              <a:t>離散時間信号の有限のサンプル点から</a:t>
            </a:r>
            <a:endParaRPr lang="en-US" altLang="ja-JP" b="1" smtClean="0">
              <a:solidFill>
                <a:srgbClr val="0000CC"/>
              </a:solidFill>
              <a:latin typeface="Times New Roman" panose="02020603050405020304" pitchFamily="18" charset="0"/>
              <a:cs typeface="Times New Roman" panose="02020603050405020304" pitchFamily="18" charset="0"/>
            </a:endParaRPr>
          </a:p>
          <a:p>
            <a:pPr marL="0" indent="0" algn="ctr">
              <a:lnSpc>
                <a:spcPts val="3360"/>
              </a:lnSpc>
              <a:spcBef>
                <a:spcPts val="600"/>
              </a:spcBef>
              <a:buFont typeface="Arial"/>
              <a:buNone/>
            </a:pPr>
            <a:r>
              <a:rPr lang="ja-JP" altLang="en-US" b="1" smtClean="0">
                <a:solidFill>
                  <a:srgbClr val="0000CC"/>
                </a:solidFill>
                <a:latin typeface="Times New Roman" panose="02020603050405020304" pitchFamily="18" charset="0"/>
                <a:cs typeface="Times New Roman" panose="02020603050405020304" pitchFamily="18" charset="0"/>
              </a:rPr>
              <a:t>サンプル間を埋める補間操作</a:t>
            </a:r>
            <a:endParaRPr lang="en-US" altLang="ja-JP" sz="2000" b="1" smtClean="0">
              <a:solidFill>
                <a:srgbClr val="0000CC"/>
              </a:solidFill>
              <a:latin typeface="Times New Roman" panose="02020603050405020304" pitchFamily="18" charset="0"/>
              <a:cs typeface="Times New Roman" panose="02020603050405020304" pitchFamily="18" charset="0"/>
            </a:endParaRPr>
          </a:p>
        </p:txBody>
      </p:sp>
      <p:sp>
        <p:nvSpPr>
          <p:cNvPr id="5" name="上下矢印 4"/>
          <p:cNvSpPr/>
          <p:nvPr/>
        </p:nvSpPr>
        <p:spPr>
          <a:xfrm>
            <a:off x="3851319" y="2620104"/>
            <a:ext cx="271885" cy="42987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99634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5007350" y="2434888"/>
            <a:ext cx="3982620" cy="2080473"/>
          </a:xfrm>
          <a:prstGeom prst="rect">
            <a:avLst/>
          </a:prstGeom>
          <a:ln>
            <a:solidFill>
              <a:srgbClr val="00B0F0"/>
            </a:solidFill>
          </a:ln>
        </p:spPr>
      </p:pic>
      <p:pic>
        <p:nvPicPr>
          <p:cNvPr id="3" name="図 2"/>
          <p:cNvPicPr>
            <a:picLocks noChangeAspect="1"/>
          </p:cNvPicPr>
          <p:nvPr/>
        </p:nvPicPr>
        <p:blipFill>
          <a:blip r:embed="rId3"/>
          <a:stretch>
            <a:fillRect/>
          </a:stretch>
        </p:blipFill>
        <p:spPr>
          <a:xfrm>
            <a:off x="896277" y="2456970"/>
            <a:ext cx="3908753" cy="2089161"/>
          </a:xfrm>
          <a:prstGeom prst="rect">
            <a:avLst/>
          </a:prstGeom>
          <a:ln>
            <a:solidFill>
              <a:schemeClr val="accent1"/>
            </a:solidFill>
          </a:ln>
        </p:spPr>
      </p:pic>
      <p:sp>
        <p:nvSpPr>
          <p:cNvPr id="2" name="タイトル 1"/>
          <p:cNvSpPr>
            <a:spLocks noGrp="1"/>
          </p:cNvSpPr>
          <p:nvPr>
            <p:ph type="title"/>
          </p:nvPr>
        </p:nvSpPr>
        <p:spPr>
          <a:xfrm>
            <a:off x="1439333" y="8017"/>
            <a:ext cx="7704667" cy="843753"/>
          </a:xfrm>
        </p:spPr>
        <p:txBody>
          <a:bodyPr>
            <a:normAutofit fontScale="90000"/>
          </a:bodyPr>
          <a:lstStyle/>
          <a:p>
            <a:pPr algn="r"/>
            <a:r>
              <a:rPr lang="ja-JP" altLang="en-US" sz="2500" smtClean="0"/>
              <a:t>窓を狭くすると</a:t>
            </a:r>
            <a:r>
              <a:rPr lang="en-US" altLang="ja-JP" sz="2500" smtClean="0"/>
              <a:t/>
            </a:r>
            <a:br>
              <a:rPr lang="en-US" altLang="ja-JP" sz="2500" smtClean="0"/>
            </a:br>
            <a:r>
              <a:rPr lang="ja-JP" altLang="en-US" sz="2500" smtClean="0"/>
              <a:t>時間</a:t>
            </a:r>
            <a:r>
              <a:rPr lang="ja-JP" altLang="en-US" sz="2500"/>
              <a:t>分解能</a:t>
            </a:r>
            <a:r>
              <a:rPr lang="ja-JP" altLang="en-US" sz="2500" smtClean="0"/>
              <a:t>は良くなるが・・・</a:t>
            </a:r>
            <a:endParaRPr kumimoji="1" lang="ja-JP" altLang="en-US" sz="2500"/>
          </a:p>
        </p:txBody>
      </p:sp>
      <p:sp>
        <p:nvSpPr>
          <p:cNvPr id="29" name="テキスト ボックス 28"/>
          <p:cNvSpPr txBox="1"/>
          <p:nvPr/>
        </p:nvSpPr>
        <p:spPr>
          <a:xfrm>
            <a:off x="1439333" y="1005336"/>
            <a:ext cx="7610881" cy="707886"/>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全体基本周波数</a:t>
            </a:r>
            <a:r>
              <a:rPr lang="en-US" altLang="ja-JP" sz="2000" smtClean="0">
                <a:latin typeface="Times New Roman" panose="02020603050405020304" pitchFamily="18" charset="0"/>
                <a:cs typeface="Times New Roman" panose="02020603050405020304" pitchFamily="18" charset="0"/>
              </a:rPr>
              <a:t>×100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の波と，全体基本</a:t>
            </a:r>
            <a:r>
              <a:rPr lang="ja-JP" altLang="en-US" sz="2000">
                <a:latin typeface="Times New Roman" panose="02020603050405020304" pitchFamily="18" charset="0"/>
                <a:cs typeface="Times New Roman" panose="02020603050405020304" pitchFamily="18" charset="0"/>
              </a:rPr>
              <a:t>周波数</a:t>
            </a:r>
            <a:r>
              <a:rPr lang="en-US" altLang="ja-JP" sz="2000" smtClean="0">
                <a:latin typeface="Times New Roman" panose="02020603050405020304" pitchFamily="18" charset="0"/>
                <a:cs typeface="Times New Roman" panose="02020603050405020304" pitchFamily="18" charset="0"/>
              </a:rPr>
              <a:t>×110</a:t>
            </a:r>
            <a:r>
              <a:rPr lang="ja-JP" altLang="en-US" sz="2000" smtClean="0">
                <a:latin typeface="Times New Roman" panose="02020603050405020304" pitchFamily="18" charset="0"/>
                <a:cs typeface="Times New Roman" panose="02020603050405020304" pitchFamily="18" charset="0"/>
              </a:rPr>
              <a:t>かつ振幅</a:t>
            </a:r>
            <a:r>
              <a:rPr lang="en-US" altLang="ja-JP" sz="2000" smtClean="0">
                <a:latin typeface="Times New Roman" panose="02020603050405020304" pitchFamily="18" charset="0"/>
                <a:cs typeface="Times New Roman" panose="02020603050405020304" pitchFamily="18" charset="0"/>
              </a:rPr>
              <a:t>1</a:t>
            </a:r>
            <a:r>
              <a:rPr lang="ja-JP" altLang="en-US" sz="2000" smtClean="0">
                <a:latin typeface="Times New Roman" panose="02020603050405020304" pitchFamily="18" charset="0"/>
                <a:cs typeface="Times New Roman" panose="02020603050405020304" pitchFamily="18" charset="0"/>
              </a:rPr>
              <a:t>の波を合成した波を</a:t>
            </a:r>
            <a:r>
              <a:rPr lang="en-US" altLang="ja-JP" sz="2000" smtClean="0">
                <a:latin typeface="Times New Roman" panose="02020603050405020304" pitchFamily="18" charset="0"/>
                <a:cs typeface="Times New Roman" panose="02020603050405020304" pitchFamily="18" charset="0"/>
              </a:rPr>
              <a:t>DFT</a:t>
            </a:r>
            <a:r>
              <a:rPr lang="ja-JP" altLang="en-US"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ja-JP" altLang="en-US" sz="2000" smtClean="0">
                <a:latin typeface="Times New Roman" panose="02020603050405020304" pitchFamily="18" charset="0"/>
                <a:cs typeface="Times New Roman" panose="02020603050405020304" pitchFamily="18" charset="0"/>
              </a:rPr>
              <a:t>を変える。</a:t>
            </a:r>
            <a:endParaRPr lang="en-US" altLang="ja-JP" sz="2000" smtClean="0">
              <a:latin typeface="Times New Roman" panose="02020603050405020304" pitchFamily="18" charset="0"/>
              <a:cs typeface="Times New Roman" panose="02020603050405020304" pitchFamily="18" charset="0"/>
            </a:endParaRPr>
          </a:p>
        </p:txBody>
      </p:sp>
      <p:sp>
        <p:nvSpPr>
          <p:cNvPr id="41" name="正方形/長方形 40"/>
          <p:cNvSpPr/>
          <p:nvPr/>
        </p:nvSpPr>
        <p:spPr>
          <a:xfrm>
            <a:off x="3091838" y="2750879"/>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870280" y="4688138"/>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ピークがはっきり分かれている。</a:t>
            </a:r>
            <a:endParaRPr lang="en-US" altLang="ja-JP" sz="2000" smtClean="0">
              <a:latin typeface="Times New Roman" panose="02020603050405020304" pitchFamily="18" charset="0"/>
              <a:cs typeface="Times New Roman" panose="02020603050405020304" pitchFamily="18" charset="0"/>
            </a:endParaRPr>
          </a:p>
        </p:txBody>
      </p:sp>
      <p:sp>
        <p:nvSpPr>
          <p:cNvPr id="45" name="テキスト ボックス 44"/>
          <p:cNvSpPr txBox="1"/>
          <p:nvPr/>
        </p:nvSpPr>
        <p:spPr>
          <a:xfrm>
            <a:off x="4999751" y="4658515"/>
            <a:ext cx="3908753" cy="400110"/>
          </a:xfrm>
          <a:prstGeom prst="rect">
            <a:avLst/>
          </a:prstGeom>
          <a:noFill/>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ピークが分かれていない。</a:t>
            </a:r>
            <a:endParaRPr lang="en-US" altLang="ja-JP" sz="2000" smtClean="0">
              <a:latin typeface="Times New Roman" panose="02020603050405020304" pitchFamily="18" charset="0"/>
              <a:cs typeface="Times New Roman" panose="02020603050405020304" pitchFamily="18" charset="0"/>
            </a:endParaRPr>
          </a:p>
        </p:txBody>
      </p:sp>
      <p:sp>
        <p:nvSpPr>
          <p:cNvPr id="46" name="テキスト ボックス 45"/>
          <p:cNvSpPr txBox="1"/>
          <p:nvPr/>
        </p:nvSpPr>
        <p:spPr>
          <a:xfrm>
            <a:off x="870280" y="1977218"/>
            <a:ext cx="2472010"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smtClean="0">
                <a:latin typeface="Times New Roman" panose="02020603050405020304" pitchFamily="18" charset="0"/>
                <a:cs typeface="Times New Roman" panose="02020603050405020304" pitchFamily="18" charset="0"/>
              </a:rPr>
              <a:t>(</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 = 200)</a:t>
            </a:r>
          </a:p>
        </p:txBody>
      </p:sp>
      <p:sp>
        <p:nvSpPr>
          <p:cNvPr id="47" name="テキスト ボックス 46"/>
          <p:cNvSpPr txBox="1"/>
          <p:nvPr/>
        </p:nvSpPr>
        <p:spPr>
          <a:xfrm>
            <a:off x="4999750" y="2056860"/>
            <a:ext cx="3214083" cy="400110"/>
          </a:xfrm>
          <a:prstGeom prst="rect">
            <a:avLst/>
          </a:prstGeom>
          <a:noFill/>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方形窓（</a:t>
            </a:r>
            <a:r>
              <a:rPr lang="en-US" altLang="ja-JP" sz="2000" i="1" smtClean="0">
                <a:latin typeface="Times New Roman" panose="02020603050405020304" pitchFamily="18" charset="0"/>
                <a:cs typeface="Times New Roman" panose="02020603050405020304" pitchFamily="18" charset="0"/>
              </a:rPr>
              <a:t>T</a:t>
            </a:r>
            <a:r>
              <a:rPr lang="en-US" altLang="ja-JP" sz="2000" i="1" baseline="-25000" smtClean="0">
                <a:latin typeface="Times New Roman" panose="02020603050405020304" pitchFamily="18" charset="0"/>
                <a:cs typeface="Times New Roman" panose="02020603050405020304" pitchFamily="18" charset="0"/>
              </a:rPr>
              <a:t>w</a:t>
            </a:r>
            <a:r>
              <a:rPr lang="en-US" altLang="ja-JP" sz="2000" smtClean="0">
                <a:latin typeface="Times New Roman" panose="02020603050405020304" pitchFamily="18" charset="0"/>
                <a:cs typeface="Times New Roman" panose="02020603050405020304" pitchFamily="18" charset="0"/>
              </a:rPr>
              <a:t> = 100)</a:t>
            </a:r>
          </a:p>
        </p:txBody>
      </p:sp>
      <p:sp>
        <p:nvSpPr>
          <p:cNvPr id="48" name="テキスト ボックス 47"/>
          <p:cNvSpPr txBox="1"/>
          <p:nvPr/>
        </p:nvSpPr>
        <p:spPr>
          <a:xfrm>
            <a:off x="2148578" y="5536491"/>
            <a:ext cx="6286175" cy="461665"/>
          </a:xfrm>
          <a:prstGeom prst="rect">
            <a:avLst/>
          </a:prstGeom>
          <a:solidFill>
            <a:srgbClr val="FFFF00"/>
          </a:solidFill>
          <a:ln>
            <a:solidFill>
              <a:srgbClr val="FF0000"/>
            </a:solidFill>
          </a:ln>
        </p:spPr>
        <p:txBody>
          <a:bodyPr wrap="square" rtlCol="0">
            <a:spAutoFit/>
          </a:bodyPr>
          <a:lstStyle/>
          <a:p>
            <a:pPr algn="ctr" defTabSz="1169988"/>
            <a:r>
              <a:rPr lang="ja-JP" altLang="en-US" sz="2400" smtClean="0">
                <a:latin typeface="Times New Roman" panose="02020603050405020304" pitchFamily="18" charset="0"/>
                <a:cs typeface="Times New Roman" panose="02020603050405020304" pitchFamily="18" charset="0"/>
              </a:rPr>
              <a:t>窓を狭くすると分解能が低下する。</a:t>
            </a:r>
            <a:endParaRPr lang="en-US" altLang="ja-JP" sz="2400" smtClean="0">
              <a:latin typeface="Times New Roman" panose="02020603050405020304" pitchFamily="18" charset="0"/>
              <a:cs typeface="Times New Roman" panose="02020603050405020304" pitchFamily="18" charset="0"/>
            </a:endParaRPr>
          </a:p>
        </p:txBody>
      </p:sp>
      <p:sp>
        <p:nvSpPr>
          <p:cNvPr id="16" name="正方形/長方形 15"/>
          <p:cNvSpPr/>
          <p:nvPr/>
        </p:nvSpPr>
        <p:spPr>
          <a:xfrm>
            <a:off x="2294709" y="2750878"/>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7232492" y="2837766"/>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435363" y="2837765"/>
            <a:ext cx="425669" cy="4117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4"/>
          <a:stretch>
            <a:fillRect/>
          </a:stretch>
        </p:blipFill>
        <p:spPr>
          <a:xfrm>
            <a:off x="3517507" y="3319863"/>
            <a:ext cx="1208520" cy="999943"/>
          </a:xfrm>
          <a:prstGeom prst="rect">
            <a:avLst/>
          </a:prstGeom>
          <a:ln>
            <a:solidFill>
              <a:srgbClr val="FF0000"/>
            </a:solidFill>
          </a:ln>
        </p:spPr>
      </p:pic>
      <p:pic>
        <p:nvPicPr>
          <p:cNvPr id="7" name="図 6"/>
          <p:cNvPicPr>
            <a:picLocks noChangeAspect="1"/>
          </p:cNvPicPr>
          <p:nvPr/>
        </p:nvPicPr>
        <p:blipFill>
          <a:blip r:embed="rId5"/>
          <a:stretch>
            <a:fillRect/>
          </a:stretch>
        </p:blipFill>
        <p:spPr>
          <a:xfrm>
            <a:off x="7755979" y="3275016"/>
            <a:ext cx="1152525" cy="1028700"/>
          </a:xfrm>
          <a:prstGeom prst="rect">
            <a:avLst/>
          </a:prstGeom>
          <a:ln>
            <a:solidFill>
              <a:srgbClr val="FF0000"/>
            </a:solidFill>
          </a:ln>
        </p:spPr>
      </p:pic>
    </p:spTree>
    <p:extLst>
      <p:ext uri="{BB962C8B-B14F-4D97-AF65-F5344CB8AC3E}">
        <p14:creationId xmlns:p14="http://schemas.microsoft.com/office/powerpoint/2010/main" val="356307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843753"/>
          </a:xfrm>
        </p:spPr>
        <p:txBody>
          <a:bodyPr>
            <a:normAutofit/>
          </a:bodyPr>
          <a:lstStyle/>
          <a:p>
            <a:pPr algn="r"/>
            <a:r>
              <a:rPr lang="ja-JP" altLang="en-US" sz="2800" smtClean="0"/>
              <a:t>窓</a:t>
            </a:r>
            <a:r>
              <a:rPr lang="ja-JP" altLang="en-US" sz="2800" smtClean="0"/>
              <a:t>関数のトレードオフ</a:t>
            </a:r>
            <a:endParaRPr kumimoji="1" lang="ja-JP" altLang="en-US" sz="2800"/>
          </a:p>
        </p:txBody>
      </p:sp>
      <p:sp>
        <p:nvSpPr>
          <p:cNvPr id="29" name="テキスト ボックス 28"/>
          <p:cNvSpPr txBox="1"/>
          <p:nvPr/>
        </p:nvSpPr>
        <p:spPr>
          <a:xfrm>
            <a:off x="1439333" y="999498"/>
            <a:ext cx="7184405" cy="707886"/>
          </a:xfrm>
          <a:prstGeom prst="rect">
            <a:avLst/>
          </a:prstGeom>
          <a:solidFill>
            <a:srgbClr val="DDC4F4"/>
          </a:solidFill>
          <a:ln>
            <a:solidFill>
              <a:srgbClr val="00B0F0"/>
            </a:solidFill>
          </a:ln>
        </p:spPr>
        <p:txBody>
          <a:bodyPr wrap="square" rtlCol="0">
            <a:spAutoFit/>
          </a:bodyPr>
          <a:lstStyle/>
          <a:p>
            <a:pPr defTabSz="1169988"/>
            <a:r>
              <a:rPr lang="ja-JP" altLang="en-US" sz="2000" smtClean="0">
                <a:latin typeface="Times New Roman" panose="02020603050405020304" pitchFamily="18" charset="0"/>
                <a:cs typeface="Times New Roman" panose="02020603050405020304" pitchFamily="18" charset="0"/>
              </a:rPr>
              <a:t>①窓関数の形状（スペクトルの広がりとピーク幅）</a:t>
            </a:r>
            <a:endParaRPr lang="en-US" altLang="ja-JP" sz="2000" smtClean="0">
              <a:latin typeface="Times New Roman" panose="02020603050405020304" pitchFamily="18" charset="0"/>
              <a:cs typeface="Times New Roman" panose="02020603050405020304" pitchFamily="18" charset="0"/>
            </a:endParaRPr>
          </a:p>
          <a:p>
            <a:pPr defTabSz="1169988"/>
            <a:r>
              <a:rPr lang="ja-JP" altLang="en-US" sz="2000" smtClean="0">
                <a:latin typeface="Times New Roman" panose="02020603050405020304" pitchFamily="18" charset="0"/>
                <a:cs typeface="Times New Roman" panose="02020603050405020304" pitchFamily="18" charset="0"/>
              </a:rPr>
              <a:t>②窓関数の長さ（時間分解能と周波数分解能）</a:t>
            </a:r>
            <a:endParaRPr lang="en-US" altLang="ja-JP" sz="2000" smtClean="0">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1533119" y="2482040"/>
            <a:ext cx="7090619" cy="3477875"/>
          </a:xfrm>
          <a:prstGeom prst="rect">
            <a:avLst/>
          </a:prstGeom>
          <a:solidFill>
            <a:srgbClr val="C9E7A7"/>
          </a:solidFill>
          <a:ln>
            <a:solidFill>
              <a:srgbClr val="00B0F0"/>
            </a:solidFill>
          </a:ln>
        </p:spPr>
        <p:txBody>
          <a:bodyPr wrap="square" rtlCol="0">
            <a:spAutoFit/>
          </a:bodyPr>
          <a:lstStyle/>
          <a:p>
            <a:pPr marL="268288" indent="-268288" defTabSz="1169988"/>
            <a:r>
              <a:rPr lang="ja-JP" altLang="en-US" sz="2000" smtClean="0">
                <a:latin typeface="Times New Roman" panose="02020603050405020304" pitchFamily="18" charset="0"/>
                <a:cs typeface="Times New Roman" panose="02020603050405020304" pitchFamily="18" charset="0"/>
              </a:rPr>
              <a:t>①万能の窓関数はない。</a:t>
            </a:r>
            <a:r>
              <a:rPr lang="ja-JP" altLang="en-US" sz="2000">
                <a:latin typeface="Times New Roman" panose="02020603050405020304" pitchFamily="18" charset="0"/>
                <a:cs typeface="Times New Roman" panose="02020603050405020304" pitchFamily="18" charset="0"/>
              </a:rPr>
              <a:t>用途</a:t>
            </a:r>
            <a:r>
              <a:rPr lang="ja-JP" altLang="en-US" sz="2000" smtClean="0">
                <a:latin typeface="Times New Roman" panose="02020603050405020304" pitchFamily="18" charset="0"/>
                <a:cs typeface="Times New Roman" panose="02020603050405020304" pitchFamily="18" charset="0"/>
              </a:rPr>
              <a:t>に応じて適した窓を選ぶ。</a:t>
            </a:r>
            <a:endParaRPr lang="en-US" altLang="ja-JP" sz="2000" smtClean="0">
              <a:latin typeface="Times New Roman" panose="02020603050405020304" pitchFamily="18" charset="0"/>
              <a:cs typeface="Times New Roman" panose="02020603050405020304" pitchFamily="18" charset="0"/>
            </a:endParaRPr>
          </a:p>
          <a:p>
            <a:pPr marL="268288" indent="-268288" defTabSz="1169988"/>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②信号処理ではハニング窓，音声処理ではハミング窓とされているが？</a:t>
            </a:r>
            <a:endParaRPr lang="en-US" altLang="ja-JP" sz="2000" smtClean="0">
              <a:latin typeface="Times New Roman" panose="02020603050405020304" pitchFamily="18" charset="0"/>
              <a:cs typeface="Times New Roman" panose="02020603050405020304" pitchFamily="18" charset="0"/>
            </a:endParaRPr>
          </a:p>
          <a:p>
            <a:pPr marL="268288" indent="-268288" defTabSz="1169988"/>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③何種類かの窓関数を用い実験（数値実験で目安を付けることも考える）し，より良い結果が出た窓関数を採用するという方法もある。実験のとき窓の長さも変えてみる。</a:t>
            </a:r>
            <a:endParaRPr lang="en-US" altLang="ja-JP" sz="2000" smtClean="0">
              <a:latin typeface="Times New Roman" panose="02020603050405020304" pitchFamily="18" charset="0"/>
              <a:cs typeface="Times New Roman" panose="02020603050405020304" pitchFamily="18" charset="0"/>
            </a:endParaRPr>
          </a:p>
          <a:p>
            <a:pPr marL="268288" indent="-268288" defTabSz="1169988"/>
            <a:endParaRPr lang="en-US" altLang="ja-JP" sz="2000" smtClean="0">
              <a:latin typeface="Times New Roman" panose="02020603050405020304" pitchFamily="18" charset="0"/>
              <a:cs typeface="Times New Roman" panose="02020603050405020304" pitchFamily="18" charset="0"/>
            </a:endParaRPr>
          </a:p>
          <a:p>
            <a:pPr marL="268288" indent="-268288" defTabSz="1169988"/>
            <a:r>
              <a:rPr lang="ja-JP" altLang="en-US" sz="2000" smtClean="0">
                <a:latin typeface="Times New Roman" panose="02020603050405020304" pitchFamily="18" charset="0"/>
                <a:cs typeface="Times New Roman" panose="02020603050405020304" pitchFamily="18" charset="0"/>
              </a:rPr>
              <a:t>④あまり差が出ない場合もあるが，より良い結果を出すためには実験結果を比較検討することも大事である。</a:t>
            </a:r>
            <a:endParaRPr lang="en-US" altLang="ja-JP" sz="2000" smtClean="0">
              <a:latin typeface="Times New Roman" panose="02020603050405020304" pitchFamily="18" charset="0"/>
              <a:cs typeface="Times New Roman" panose="02020603050405020304" pitchFamily="18" charset="0"/>
            </a:endParaRPr>
          </a:p>
        </p:txBody>
      </p:sp>
      <p:sp>
        <p:nvSpPr>
          <p:cNvPr id="4" name="下矢印 3"/>
          <p:cNvSpPr/>
          <p:nvPr/>
        </p:nvSpPr>
        <p:spPr>
          <a:xfrm>
            <a:off x="4398579" y="1855112"/>
            <a:ext cx="362607" cy="4624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7670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14566"/>
            <a:ext cx="7704667" cy="1520179"/>
          </a:xfrm>
        </p:spPr>
        <p:txBody>
          <a:bodyPr>
            <a:normAutofit/>
          </a:bodyPr>
          <a:lstStyle/>
          <a:p>
            <a:pPr algn="r"/>
            <a:r>
              <a:rPr lang="ja-JP" altLang="en-US" sz="2400" smtClean="0"/>
              <a:t>サンプリング関数</a:t>
            </a:r>
            <a:r>
              <a:rPr lang="en-US" altLang="ja-JP" sz="2400" smtClean="0"/>
              <a:t>(sinc</a:t>
            </a:r>
            <a:r>
              <a:rPr lang="ja-JP" altLang="en-US" sz="2400" smtClean="0"/>
              <a:t>関数</a:t>
            </a:r>
            <a:r>
              <a:rPr lang="en-US" altLang="ja-JP" sz="2400" smtClean="0"/>
              <a:t>)</a:t>
            </a:r>
            <a:br>
              <a:rPr lang="en-US" altLang="ja-JP" sz="2400" smtClean="0"/>
            </a:br>
            <a:r>
              <a:rPr lang="en-US" altLang="ja-JP" sz="2400" smtClean="0"/>
              <a:t>sampling Function</a:t>
            </a:r>
            <a:endParaRPr kumimoji="1" lang="ja-JP" altLang="en-US" sz="2400"/>
          </a:p>
        </p:txBody>
      </p:sp>
      <p:sp>
        <p:nvSpPr>
          <p:cNvPr id="3" name="コンテンツ プレースホルダー 2"/>
          <p:cNvSpPr>
            <a:spLocks noGrp="1"/>
          </p:cNvSpPr>
          <p:nvPr>
            <p:ph idx="1"/>
          </p:nvPr>
        </p:nvSpPr>
        <p:spPr>
          <a:xfrm>
            <a:off x="1045150" y="1534745"/>
            <a:ext cx="7072154" cy="628529"/>
          </a:xfrm>
          <a:solidFill>
            <a:schemeClr val="accent1">
              <a:lumMod val="40000"/>
              <a:lumOff val="60000"/>
            </a:schemeClr>
          </a:solidFill>
          <a:ln>
            <a:solidFill>
              <a:srgbClr val="00B0F0"/>
            </a:solidFill>
          </a:ln>
        </p:spPr>
        <p:txBody>
          <a:bodyPr anchor="t" anchorCtr="0">
            <a:noAutofit/>
          </a:bodyPr>
          <a:lstStyle/>
          <a:p>
            <a:pPr marL="0" indent="0" algn="ctr">
              <a:lnSpc>
                <a:spcPts val="3360"/>
              </a:lnSpc>
              <a:spcBef>
                <a:spcPts val="600"/>
              </a:spcBef>
              <a:buNone/>
            </a:pPr>
            <a:r>
              <a:rPr lang="ja-JP" altLang="en-US" b="1" smtClean="0">
                <a:solidFill>
                  <a:srgbClr val="0000CC"/>
                </a:solidFill>
                <a:latin typeface="Times New Roman" panose="02020603050405020304" pitchFamily="18" charset="0"/>
                <a:cs typeface="Times New Roman" panose="02020603050405020304" pitchFamily="18" charset="0"/>
              </a:rPr>
              <a:t>理想低域フィルタの伝達関数</a:t>
            </a:r>
            <a:endParaRPr kumimoji="1" lang="en-US" altLang="ja-JP" sz="2000" b="1" smtClean="0">
              <a:solidFill>
                <a:srgbClr val="0000CC"/>
              </a:solidFill>
              <a:latin typeface="Times New Roman" panose="02020603050405020304" pitchFamily="18" charset="0"/>
              <a:cs typeface="Times New Roman" panose="02020603050405020304" pitchFamily="18" charset="0"/>
            </a:endParaRPr>
          </a:p>
        </p:txBody>
      </p:sp>
      <p:sp>
        <p:nvSpPr>
          <p:cNvPr id="17" name="コンテンツ プレースホルダー 2"/>
          <p:cNvSpPr txBox="1">
            <a:spLocks/>
          </p:cNvSpPr>
          <p:nvPr/>
        </p:nvSpPr>
        <p:spPr>
          <a:xfrm>
            <a:off x="1045150" y="3418789"/>
            <a:ext cx="7072155" cy="529328"/>
          </a:xfrm>
          <a:prstGeom prst="rect">
            <a:avLst/>
          </a:prstGeom>
          <a:solidFill>
            <a:schemeClr val="accent1">
              <a:lumMod val="40000"/>
              <a:lumOff val="60000"/>
            </a:schemeClr>
          </a:solidFill>
          <a:ln>
            <a:solidFill>
              <a:srgbClr val="00B0F0"/>
            </a:solid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lnSpc>
                <a:spcPts val="3360"/>
              </a:lnSpc>
              <a:spcBef>
                <a:spcPts val="600"/>
              </a:spcBef>
              <a:buFont typeface="Arial"/>
              <a:buNone/>
            </a:pPr>
            <a:r>
              <a:rPr lang="ja-JP" altLang="en-US" b="1" smtClean="0">
                <a:solidFill>
                  <a:srgbClr val="0000CC"/>
                </a:solidFill>
                <a:latin typeface="Times New Roman" panose="02020603050405020304" pitchFamily="18" charset="0"/>
                <a:cs typeface="Times New Roman" panose="02020603050405020304" pitchFamily="18" charset="0"/>
              </a:rPr>
              <a:t>逆フーリエ変換すると</a:t>
            </a:r>
            <a:endParaRPr lang="en-US" altLang="ja-JP" sz="2000" b="1" smtClean="0">
              <a:solidFill>
                <a:srgbClr val="0000CC"/>
              </a:solidFill>
              <a:latin typeface="Times New Roman" panose="02020603050405020304" pitchFamily="18" charset="0"/>
              <a:cs typeface="Times New Roman" panose="02020603050405020304" pitchFamily="18" charset="0"/>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3093443374"/>
              </p:ext>
            </p:extLst>
          </p:nvPr>
        </p:nvGraphicFramePr>
        <p:xfrm>
          <a:off x="2803525" y="2309813"/>
          <a:ext cx="2814638" cy="998537"/>
        </p:xfrm>
        <a:graphic>
          <a:graphicData uri="http://schemas.openxmlformats.org/presentationml/2006/ole">
            <mc:AlternateContent xmlns:mc="http://schemas.openxmlformats.org/markup-compatibility/2006">
              <mc:Choice xmlns:v="urn:schemas-microsoft-com:vml" Requires="v">
                <p:oleObj spid="_x0000_s9227" name="数式" r:id="rId3" imgW="1320480" imgH="444240" progId="Equation.3">
                  <p:embed/>
                </p:oleObj>
              </mc:Choice>
              <mc:Fallback>
                <p:oleObj name="数式" r:id="rId3" imgW="1320480" imgH="444240" progId="Equation.3">
                  <p:embed/>
                  <p:pic>
                    <p:nvPicPr>
                      <p:cNvPr id="0" name=""/>
                      <p:cNvPicPr>
                        <a:picLocks noChangeAspect="1" noChangeArrowheads="1"/>
                      </p:cNvPicPr>
                      <p:nvPr/>
                    </p:nvPicPr>
                    <p:blipFill>
                      <a:blip r:embed="rId4"/>
                      <a:srcRect/>
                      <a:stretch>
                        <a:fillRect/>
                      </a:stretch>
                    </p:blipFill>
                    <p:spPr bwMode="auto">
                      <a:xfrm>
                        <a:off x="2803525" y="2309813"/>
                        <a:ext cx="2814638" cy="998537"/>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69309033"/>
              </p:ext>
            </p:extLst>
          </p:nvPr>
        </p:nvGraphicFramePr>
        <p:xfrm>
          <a:off x="1522970" y="4150200"/>
          <a:ext cx="7037388" cy="2084387"/>
        </p:xfrm>
        <a:graphic>
          <a:graphicData uri="http://schemas.openxmlformats.org/presentationml/2006/ole">
            <mc:AlternateContent xmlns:mc="http://schemas.openxmlformats.org/markup-compatibility/2006">
              <mc:Choice xmlns:v="urn:schemas-microsoft-com:vml" Requires="v">
                <p:oleObj spid="_x0000_s9228" name="数式" r:id="rId5" imgW="3301920" imgH="927000" progId="Equation.3">
                  <p:embed/>
                </p:oleObj>
              </mc:Choice>
              <mc:Fallback>
                <p:oleObj name="数式" r:id="rId5" imgW="3301920" imgH="927000" progId="Equation.3">
                  <p:embed/>
                  <p:pic>
                    <p:nvPicPr>
                      <p:cNvPr id="0" name=""/>
                      <p:cNvPicPr>
                        <a:picLocks noChangeAspect="1" noChangeArrowheads="1"/>
                      </p:cNvPicPr>
                      <p:nvPr/>
                    </p:nvPicPr>
                    <p:blipFill>
                      <a:blip r:embed="rId6"/>
                      <a:srcRect/>
                      <a:stretch>
                        <a:fillRect/>
                      </a:stretch>
                    </p:blipFill>
                    <p:spPr bwMode="auto">
                      <a:xfrm>
                        <a:off x="1522970" y="4150200"/>
                        <a:ext cx="7037388" cy="2084387"/>
                      </a:xfrm>
                      <a:prstGeom prst="rect">
                        <a:avLst/>
                      </a:prstGeom>
                      <a:noFill/>
                    </p:spPr>
                  </p:pic>
                </p:oleObj>
              </mc:Fallback>
            </mc:AlternateContent>
          </a:graphicData>
        </a:graphic>
      </p:graphicFrame>
    </p:spTree>
    <p:extLst>
      <p:ext uri="{BB962C8B-B14F-4D97-AF65-F5344CB8AC3E}">
        <p14:creationId xmlns:p14="http://schemas.microsoft.com/office/powerpoint/2010/main" val="2135216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グループ化 45"/>
          <p:cNvGrpSpPr/>
          <p:nvPr/>
        </p:nvGrpSpPr>
        <p:grpSpPr>
          <a:xfrm>
            <a:off x="1884977" y="2596883"/>
            <a:ext cx="6350109" cy="3620471"/>
            <a:chOff x="1884977" y="2596883"/>
            <a:chExt cx="6350109" cy="3620471"/>
          </a:xfrm>
        </p:grpSpPr>
        <p:grpSp>
          <p:nvGrpSpPr>
            <p:cNvPr id="41" name="グループ化 40"/>
            <p:cNvGrpSpPr/>
            <p:nvPr/>
          </p:nvGrpSpPr>
          <p:grpSpPr>
            <a:xfrm>
              <a:off x="1884977" y="2596883"/>
              <a:ext cx="6350109" cy="3620471"/>
              <a:chOff x="1884977" y="2596883"/>
              <a:chExt cx="6350109" cy="3620471"/>
            </a:xfrm>
          </p:grpSpPr>
          <p:sp>
            <p:nvSpPr>
              <p:cNvPr id="9" name="コンテンツ プレースホルダー 2"/>
              <p:cNvSpPr txBox="1">
                <a:spLocks/>
              </p:cNvSpPr>
              <p:nvPr/>
            </p:nvSpPr>
            <p:spPr>
              <a:xfrm>
                <a:off x="4203919" y="5732511"/>
                <a:ext cx="922485" cy="36274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n</a:t>
                </a:r>
                <a:r>
                  <a:rPr lang="en-US" altLang="ja-JP" sz="1800" smtClean="0">
                    <a:latin typeface="Times New Roman" panose="02020603050405020304" pitchFamily="18" charset="0"/>
                    <a:cs typeface="Times New Roman" panose="02020603050405020304" pitchFamily="18" charset="0"/>
                  </a:rPr>
                  <a:t>-1)</a:t>
                </a:r>
                <a:r>
                  <a:rPr lang="en-US" altLang="ja-JP" sz="1800" i="1" smtClean="0">
                    <a:latin typeface="Times New Roman" panose="02020603050405020304" pitchFamily="18" charset="0"/>
                    <a:cs typeface="Times New Roman" panose="02020603050405020304" pitchFamily="18" charset="0"/>
                  </a:rPr>
                  <a:t>T</a:t>
                </a:r>
              </a:p>
            </p:txBody>
          </p:sp>
          <p:sp>
            <p:nvSpPr>
              <p:cNvPr id="10" name="コンテンツ プレースホルダー 2"/>
              <p:cNvSpPr txBox="1">
                <a:spLocks/>
              </p:cNvSpPr>
              <p:nvPr/>
            </p:nvSpPr>
            <p:spPr>
              <a:xfrm>
                <a:off x="5493124" y="5733212"/>
                <a:ext cx="554594" cy="18675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i="1" smtClean="0">
                    <a:latin typeface="Times New Roman" panose="02020603050405020304" pitchFamily="18" charset="0"/>
                    <a:cs typeface="Times New Roman" panose="02020603050405020304" pitchFamily="18" charset="0"/>
                  </a:rPr>
                  <a:t>nT</a:t>
                </a:r>
              </a:p>
            </p:txBody>
          </p:sp>
          <p:sp>
            <p:nvSpPr>
              <p:cNvPr id="37" name="コンテンツ プレースホルダー 2"/>
              <p:cNvSpPr txBox="1">
                <a:spLocks/>
              </p:cNvSpPr>
              <p:nvPr/>
            </p:nvSpPr>
            <p:spPr>
              <a:xfrm>
                <a:off x="3200865" y="5737280"/>
                <a:ext cx="922485" cy="36274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n</a:t>
                </a:r>
                <a:r>
                  <a:rPr lang="en-US" altLang="ja-JP" sz="1800" smtClean="0">
                    <a:latin typeface="Times New Roman" panose="02020603050405020304" pitchFamily="18" charset="0"/>
                    <a:cs typeface="Times New Roman" panose="02020603050405020304" pitchFamily="18" charset="0"/>
                  </a:rPr>
                  <a:t>-2)</a:t>
                </a:r>
                <a:r>
                  <a:rPr lang="en-US" altLang="ja-JP" sz="1800" i="1" smtClean="0">
                    <a:latin typeface="Times New Roman" panose="02020603050405020304" pitchFamily="18" charset="0"/>
                    <a:cs typeface="Times New Roman" panose="02020603050405020304" pitchFamily="18" charset="0"/>
                  </a:rPr>
                  <a:t>T</a:t>
                </a:r>
              </a:p>
            </p:txBody>
          </p:sp>
          <p:sp>
            <p:nvSpPr>
              <p:cNvPr id="38" name="コンテンツ プレースホルダー 2"/>
              <p:cNvSpPr txBox="1">
                <a:spLocks/>
              </p:cNvSpPr>
              <p:nvPr/>
            </p:nvSpPr>
            <p:spPr>
              <a:xfrm>
                <a:off x="6432180" y="5732511"/>
                <a:ext cx="922485" cy="362741"/>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n+</a:t>
                </a:r>
                <a:r>
                  <a:rPr lang="en-US" altLang="ja-JP" sz="1800" smtClean="0">
                    <a:latin typeface="Times New Roman" panose="02020603050405020304" pitchFamily="18" charset="0"/>
                    <a:cs typeface="Times New Roman" panose="02020603050405020304" pitchFamily="18" charset="0"/>
                  </a:rPr>
                  <a:t>1)</a:t>
                </a:r>
                <a:r>
                  <a:rPr lang="en-US" altLang="ja-JP" sz="1800" i="1" smtClean="0">
                    <a:latin typeface="Times New Roman" panose="02020603050405020304" pitchFamily="18" charset="0"/>
                    <a:cs typeface="Times New Roman" panose="02020603050405020304" pitchFamily="18" charset="0"/>
                  </a:rPr>
                  <a:t>T</a:t>
                </a:r>
              </a:p>
            </p:txBody>
          </p:sp>
          <p:grpSp>
            <p:nvGrpSpPr>
              <p:cNvPr id="40" name="グループ化 39"/>
              <p:cNvGrpSpPr/>
              <p:nvPr/>
            </p:nvGrpSpPr>
            <p:grpSpPr>
              <a:xfrm>
                <a:off x="1884977" y="2596883"/>
                <a:ext cx="6350109" cy="3102528"/>
                <a:chOff x="1884977" y="2596883"/>
                <a:chExt cx="6350109" cy="3102528"/>
              </a:xfrm>
            </p:grpSpPr>
            <p:pic>
              <p:nvPicPr>
                <p:cNvPr id="4" name="図 3"/>
                <p:cNvPicPr>
                  <a:picLocks noChangeAspect="1"/>
                </p:cNvPicPr>
                <p:nvPr/>
              </p:nvPicPr>
              <p:blipFill>
                <a:blip r:embed="rId2"/>
                <a:stretch>
                  <a:fillRect/>
                </a:stretch>
              </p:blipFill>
              <p:spPr>
                <a:xfrm>
                  <a:off x="2272554" y="2596883"/>
                  <a:ext cx="5240539" cy="3102528"/>
                </a:xfrm>
                <a:prstGeom prst="rect">
                  <a:avLst/>
                </a:prstGeom>
              </p:spPr>
            </p:pic>
            <p:cxnSp>
              <p:nvCxnSpPr>
                <p:cNvPr id="8" name="直線矢印コネクタ 7"/>
                <p:cNvCxnSpPr/>
                <p:nvPr/>
              </p:nvCxnSpPr>
              <p:spPr>
                <a:xfrm>
                  <a:off x="1884977" y="4877631"/>
                  <a:ext cx="63501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2528802" y="2869354"/>
                  <a:ext cx="2028360" cy="2533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6" name="直線矢印コネクタ 15"/>
              <p:cNvCxnSpPr/>
              <p:nvPr/>
            </p:nvCxnSpPr>
            <p:spPr>
              <a:xfrm flipV="1">
                <a:off x="2393577" y="2869354"/>
                <a:ext cx="0" cy="3348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 name="円/楕円 5"/>
            <p:cNvSpPr/>
            <p:nvPr/>
          </p:nvSpPr>
          <p:spPr>
            <a:xfrm>
              <a:off x="2338107" y="3088219"/>
              <a:ext cx="108000" cy="108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6775608" y="3262764"/>
              <a:ext cx="108000" cy="108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5662421" y="3320638"/>
              <a:ext cx="108000" cy="108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a:off x="4564737" y="3339107"/>
              <a:ext cx="108000" cy="108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3414547" y="3303331"/>
              <a:ext cx="108000" cy="108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p:cNvSpPr>
            <a:spLocks noGrp="1"/>
          </p:cNvSpPr>
          <p:nvPr>
            <p:ph type="title"/>
          </p:nvPr>
        </p:nvSpPr>
        <p:spPr>
          <a:xfrm>
            <a:off x="1396457" y="0"/>
            <a:ext cx="7704667" cy="1548858"/>
          </a:xfrm>
        </p:spPr>
        <p:txBody>
          <a:bodyPr>
            <a:normAutofit/>
          </a:bodyPr>
          <a:lstStyle/>
          <a:p>
            <a:pPr algn="r"/>
            <a:r>
              <a:rPr lang="ja-JP" altLang="en-US" sz="3600" smtClean="0"/>
              <a:t>サンプリング関数（</a:t>
            </a:r>
            <a:r>
              <a:rPr lang="en-US" altLang="ja-JP" sz="3600" smtClean="0"/>
              <a:t>sinc</a:t>
            </a:r>
            <a:r>
              <a:rPr lang="ja-JP" altLang="en-US" sz="3600" smtClean="0"/>
              <a:t>関数）</a:t>
            </a:r>
            <a:r>
              <a:rPr lang="en-US" altLang="ja-JP" sz="3600" smtClean="0"/>
              <a:t/>
            </a:r>
            <a:br>
              <a:rPr lang="en-US" altLang="ja-JP" sz="3600" smtClean="0"/>
            </a:br>
            <a:r>
              <a:rPr lang="ja-JP" altLang="en-US" sz="3600" smtClean="0"/>
              <a:t>による</a:t>
            </a:r>
            <a:r>
              <a:rPr lang="ja-JP" altLang="en-US" sz="3600" smtClean="0"/>
              <a:t>補間</a:t>
            </a:r>
            <a:r>
              <a:rPr lang="ja-JP" altLang="en-US" sz="1800" smtClean="0"/>
              <a:t>（４．１節再掲）</a:t>
            </a:r>
            <a:endParaRPr kumimoji="1" lang="ja-JP" altLang="en-US" sz="1800"/>
          </a:p>
        </p:txBody>
      </p:sp>
      <p:sp>
        <p:nvSpPr>
          <p:cNvPr id="3" name="コンテンツ プレースホルダー 2"/>
          <p:cNvSpPr>
            <a:spLocks noGrp="1"/>
          </p:cNvSpPr>
          <p:nvPr>
            <p:ph idx="1"/>
          </p:nvPr>
        </p:nvSpPr>
        <p:spPr>
          <a:xfrm>
            <a:off x="1291951" y="1318989"/>
            <a:ext cx="6115092" cy="953558"/>
          </a:xfrm>
          <a:solidFill>
            <a:schemeClr val="accent1">
              <a:lumMod val="40000"/>
              <a:lumOff val="60000"/>
            </a:schemeClr>
          </a:solidFill>
          <a:ln>
            <a:solidFill>
              <a:srgbClr val="00B0F0"/>
            </a:solidFill>
          </a:ln>
        </p:spPr>
        <p:txBody>
          <a:bodyPr anchor="t" anchorCtr="0">
            <a:noAutofit/>
          </a:bodyPr>
          <a:lstStyle/>
          <a:p>
            <a:pPr marL="0" indent="0" algn="ctr">
              <a:lnSpc>
                <a:spcPts val="3360"/>
              </a:lnSpc>
              <a:spcBef>
                <a:spcPts val="0"/>
              </a:spcBef>
              <a:spcAft>
                <a:spcPts val="0"/>
              </a:spcAft>
              <a:buNone/>
            </a:pPr>
            <a:r>
              <a:rPr lang="ja-JP" altLang="en-US" sz="2000" b="1" smtClean="0">
                <a:solidFill>
                  <a:srgbClr val="0000CC"/>
                </a:solidFill>
                <a:latin typeface="Times New Roman" panose="02020603050405020304" pitchFamily="18" charset="0"/>
                <a:cs typeface="Times New Roman" panose="02020603050405020304" pitchFamily="18" charset="0"/>
              </a:rPr>
              <a:t>サンプリング関数の重ね合わせで補間</a:t>
            </a:r>
            <a:endParaRPr lang="en-US" altLang="ja-JP" sz="2000" b="1">
              <a:solidFill>
                <a:srgbClr val="0000CC"/>
              </a:solidFill>
              <a:latin typeface="Times New Roman" panose="02020603050405020304" pitchFamily="18" charset="0"/>
              <a:cs typeface="Times New Roman" panose="02020603050405020304" pitchFamily="18" charset="0"/>
            </a:endParaRPr>
          </a:p>
          <a:p>
            <a:pPr marL="0" indent="0" algn="ctr">
              <a:lnSpc>
                <a:spcPts val="3360"/>
              </a:lnSpc>
              <a:spcBef>
                <a:spcPts val="0"/>
              </a:spcBef>
              <a:spcAft>
                <a:spcPts val="0"/>
              </a:spcAft>
              <a:buNone/>
            </a:pPr>
            <a:r>
              <a:rPr lang="ja-JP" altLang="en-US" sz="2000" b="1" smtClean="0">
                <a:solidFill>
                  <a:srgbClr val="0000CC"/>
                </a:solidFill>
                <a:latin typeface="Times New Roman" panose="02020603050405020304" pitchFamily="18" charset="0"/>
                <a:cs typeface="Times New Roman" panose="02020603050405020304" pitchFamily="18" charset="0"/>
              </a:rPr>
              <a:t>（サンプリング時刻の値に注意）</a:t>
            </a:r>
            <a:endParaRPr lang="en-US" altLang="ja-JP" sz="2000" b="1" smtClean="0">
              <a:solidFill>
                <a:srgbClr val="0000CC"/>
              </a:solidFill>
              <a:latin typeface="Times New Roman" panose="02020603050405020304" pitchFamily="18" charset="0"/>
              <a:cs typeface="Times New Roman" panose="02020603050405020304" pitchFamily="18" charset="0"/>
            </a:endParaRPr>
          </a:p>
        </p:txBody>
      </p:sp>
      <p:sp>
        <p:nvSpPr>
          <p:cNvPr id="25" name="コンテンツ プレースホルダー 2"/>
          <p:cNvSpPr txBox="1">
            <a:spLocks/>
          </p:cNvSpPr>
          <p:nvPr/>
        </p:nvSpPr>
        <p:spPr>
          <a:xfrm>
            <a:off x="1277083" y="3586676"/>
            <a:ext cx="1130696" cy="2220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ja-JP" altLang="en-US" sz="1800" b="1" smtClean="0">
                <a:latin typeface="Times New Roman" panose="02020603050405020304" pitchFamily="18" charset="0"/>
                <a:cs typeface="Times New Roman" panose="02020603050405020304" pitchFamily="18" charset="0"/>
              </a:rPr>
              <a:t>信号強度</a:t>
            </a:r>
            <a:endParaRPr lang="en-US" altLang="ja-JP" sz="1800" b="1" smtClean="0">
              <a:latin typeface="Times New Roman" panose="02020603050405020304" pitchFamily="18" charset="0"/>
              <a:cs typeface="Times New Roman" panose="02020603050405020304" pitchFamily="18" charset="0"/>
            </a:endParaRPr>
          </a:p>
        </p:txBody>
      </p:sp>
      <p:sp>
        <p:nvSpPr>
          <p:cNvPr id="23" name="コンテンツ プレースホルダー 2"/>
          <p:cNvSpPr txBox="1">
            <a:spLocks/>
          </p:cNvSpPr>
          <p:nvPr/>
        </p:nvSpPr>
        <p:spPr>
          <a:xfrm>
            <a:off x="2871438" y="2446100"/>
            <a:ext cx="557562" cy="483476"/>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3360"/>
              </a:lnSpc>
              <a:spcBef>
                <a:spcPts val="600"/>
              </a:spcBef>
              <a:buFont typeface="Arial"/>
              <a:buNone/>
            </a:pPr>
            <a:r>
              <a:rPr lang="en-US" altLang="ja-JP" sz="1800" b="1" i="1" smtClean="0">
                <a:latin typeface="Times New Roman" panose="02020603050405020304" pitchFamily="18" charset="0"/>
                <a:cs typeface="Times New Roman" panose="02020603050405020304" pitchFamily="18" charset="0"/>
              </a:rPr>
              <a:t>x</a:t>
            </a:r>
            <a:r>
              <a:rPr lang="en-US" altLang="ja-JP" sz="1800" b="1" smtClean="0">
                <a:latin typeface="Times New Roman" panose="02020603050405020304" pitchFamily="18" charset="0"/>
                <a:cs typeface="Times New Roman" panose="02020603050405020304" pitchFamily="18" charset="0"/>
              </a:rPr>
              <a:t>(</a:t>
            </a:r>
            <a:r>
              <a:rPr lang="en-US" altLang="ja-JP" sz="1800" b="1" i="1" smtClean="0">
                <a:latin typeface="Times New Roman" panose="02020603050405020304" pitchFamily="18" charset="0"/>
                <a:cs typeface="Times New Roman" panose="02020603050405020304" pitchFamily="18" charset="0"/>
              </a:rPr>
              <a:t>t</a:t>
            </a:r>
            <a:r>
              <a:rPr lang="en-US" altLang="ja-JP" sz="1800" b="1" smtClean="0">
                <a:latin typeface="Times New Roman" panose="02020603050405020304" pitchFamily="18" charset="0"/>
                <a:cs typeface="Times New Roman" panose="02020603050405020304" pitchFamily="18" charset="0"/>
              </a:rPr>
              <a:t>)</a:t>
            </a:r>
          </a:p>
        </p:txBody>
      </p:sp>
      <p:cxnSp>
        <p:nvCxnSpPr>
          <p:cNvPr id="18" name="直線矢印コネクタ 17"/>
          <p:cNvCxnSpPr/>
          <p:nvPr/>
        </p:nvCxnSpPr>
        <p:spPr>
          <a:xfrm flipH="1">
            <a:off x="4635735" y="2943331"/>
            <a:ext cx="424296" cy="36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5329472" y="2943331"/>
            <a:ext cx="391344" cy="36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H="1">
            <a:off x="3552676" y="2929576"/>
            <a:ext cx="1295207" cy="3562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5555185" y="2926841"/>
            <a:ext cx="1220423" cy="2968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コンテンツ プレースホルダー 2"/>
          <p:cNvSpPr txBox="1">
            <a:spLocks/>
          </p:cNvSpPr>
          <p:nvPr/>
        </p:nvSpPr>
        <p:spPr>
          <a:xfrm>
            <a:off x="4424083" y="2468829"/>
            <a:ext cx="2138082" cy="492907"/>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lnSpc>
                <a:spcPts val="3360"/>
              </a:lnSpc>
              <a:spcBef>
                <a:spcPts val="600"/>
              </a:spcBef>
              <a:buFont typeface="Arial"/>
              <a:buNone/>
            </a:pPr>
            <a:r>
              <a:rPr lang="ja-JP" altLang="en-US" sz="1800" b="1">
                <a:latin typeface="Times New Roman" panose="02020603050405020304" pitchFamily="18" charset="0"/>
                <a:cs typeface="Times New Roman" panose="02020603050405020304" pitchFamily="18" charset="0"/>
              </a:rPr>
              <a:t>赤</a:t>
            </a:r>
            <a:r>
              <a:rPr lang="ja-JP" altLang="en-US" sz="1800" b="1" smtClean="0">
                <a:latin typeface="Times New Roman" panose="02020603050405020304" pitchFamily="18" charset="0"/>
                <a:cs typeface="Times New Roman" panose="02020603050405020304" pitchFamily="18" charset="0"/>
              </a:rPr>
              <a:t>丸：サンプル</a:t>
            </a:r>
            <a:endParaRPr lang="en-US" altLang="ja-JP" sz="1800" b="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998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14566"/>
            <a:ext cx="7704667" cy="1520179"/>
          </a:xfrm>
        </p:spPr>
        <p:txBody>
          <a:bodyPr>
            <a:normAutofit/>
          </a:bodyPr>
          <a:lstStyle/>
          <a:p>
            <a:pPr algn="r"/>
            <a:r>
              <a:rPr lang="ja-JP" altLang="en-US" sz="2400" smtClean="0"/>
              <a:t>（３）近似的な補間</a:t>
            </a:r>
            <a:endParaRPr kumimoji="1" lang="ja-JP" altLang="en-US" sz="2400"/>
          </a:p>
        </p:txBody>
      </p:sp>
      <p:sp>
        <p:nvSpPr>
          <p:cNvPr id="3" name="コンテンツ プレースホルダー 2"/>
          <p:cNvSpPr>
            <a:spLocks noGrp="1"/>
          </p:cNvSpPr>
          <p:nvPr>
            <p:ph idx="1"/>
          </p:nvPr>
        </p:nvSpPr>
        <p:spPr>
          <a:xfrm>
            <a:off x="1045150" y="1534745"/>
            <a:ext cx="7072154" cy="1914308"/>
          </a:xfrm>
          <a:solidFill>
            <a:schemeClr val="accent1">
              <a:lumMod val="40000"/>
              <a:lumOff val="60000"/>
            </a:schemeClr>
          </a:solidFill>
          <a:ln>
            <a:solidFill>
              <a:srgbClr val="00B0F0"/>
            </a:solidFill>
          </a:ln>
        </p:spPr>
        <p:txBody>
          <a:bodyPr anchor="t" anchorCtr="0">
            <a:noAutofit/>
          </a:bodyPr>
          <a:lstStyle/>
          <a:p>
            <a:pPr marL="0" indent="0" algn="ctr">
              <a:lnSpc>
                <a:spcPts val="3360"/>
              </a:lnSpc>
              <a:spcBef>
                <a:spcPts val="600"/>
              </a:spcBef>
              <a:buNone/>
            </a:pPr>
            <a:r>
              <a:rPr lang="ja-JP" altLang="en-US" sz="3200" b="1" smtClean="0">
                <a:solidFill>
                  <a:srgbClr val="0000CC"/>
                </a:solidFill>
                <a:latin typeface="Times New Roman" panose="02020603050405020304" pitchFamily="18" charset="0"/>
                <a:cs typeface="Times New Roman" panose="02020603050405020304" pitchFamily="18" charset="0"/>
              </a:rPr>
              <a:t>①零次ホールド補間</a:t>
            </a:r>
            <a:endParaRPr lang="en-US" altLang="ja-JP" sz="3200" b="1" smtClean="0">
              <a:solidFill>
                <a:srgbClr val="0000CC"/>
              </a:solidFill>
              <a:latin typeface="Times New Roman" panose="02020603050405020304" pitchFamily="18" charset="0"/>
              <a:cs typeface="Times New Roman" panose="02020603050405020304" pitchFamily="18" charset="0"/>
            </a:endParaRPr>
          </a:p>
          <a:p>
            <a:pPr marL="0" indent="0" algn="ctr">
              <a:lnSpc>
                <a:spcPts val="3360"/>
              </a:lnSpc>
              <a:spcBef>
                <a:spcPts val="600"/>
              </a:spcBef>
              <a:buNone/>
            </a:pPr>
            <a:endParaRPr lang="en-US" altLang="ja-JP" sz="3200" b="1" smtClean="0">
              <a:solidFill>
                <a:srgbClr val="0000CC"/>
              </a:solidFill>
              <a:latin typeface="Times New Roman" panose="02020603050405020304" pitchFamily="18" charset="0"/>
              <a:cs typeface="Times New Roman" panose="02020603050405020304" pitchFamily="18" charset="0"/>
            </a:endParaRPr>
          </a:p>
          <a:p>
            <a:pPr marL="0" indent="0" algn="ctr">
              <a:lnSpc>
                <a:spcPts val="3360"/>
              </a:lnSpc>
              <a:spcBef>
                <a:spcPts val="600"/>
              </a:spcBef>
              <a:buNone/>
            </a:pPr>
            <a:r>
              <a:rPr kumimoji="1" lang="ja-JP" altLang="en-US" sz="3200" b="1" smtClean="0">
                <a:solidFill>
                  <a:srgbClr val="0000CC"/>
                </a:solidFill>
                <a:latin typeface="Times New Roman" panose="02020603050405020304" pitchFamily="18" charset="0"/>
                <a:cs typeface="Times New Roman" panose="02020603050405020304" pitchFamily="18" charset="0"/>
              </a:rPr>
              <a:t>②３次畳み込み補間</a:t>
            </a:r>
            <a:endParaRPr kumimoji="1" lang="en-US" altLang="ja-JP" sz="3200" b="1" smtClean="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86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2266011" y="3367431"/>
            <a:ext cx="5965557" cy="2023102"/>
          </a:xfrm>
          <a:prstGeom prst="rect">
            <a:avLst/>
          </a:prstGeom>
        </p:spPr>
      </p:pic>
      <p:sp>
        <p:nvSpPr>
          <p:cNvPr id="2" name="タイトル 1"/>
          <p:cNvSpPr>
            <a:spLocks noGrp="1"/>
          </p:cNvSpPr>
          <p:nvPr>
            <p:ph type="title"/>
          </p:nvPr>
        </p:nvSpPr>
        <p:spPr>
          <a:xfrm>
            <a:off x="1396457" y="0"/>
            <a:ext cx="7704667" cy="1548858"/>
          </a:xfrm>
        </p:spPr>
        <p:txBody>
          <a:bodyPr>
            <a:normAutofit/>
          </a:bodyPr>
          <a:lstStyle/>
          <a:p>
            <a:pPr algn="r"/>
            <a:r>
              <a:rPr lang="ja-JP" altLang="en-US" sz="3600" smtClean="0"/>
              <a:t>零次</a:t>
            </a:r>
            <a:r>
              <a:rPr lang="ja-JP" altLang="en-US" sz="3600" smtClean="0"/>
              <a:t>ホールド例</a:t>
            </a:r>
            <a:r>
              <a:rPr lang="ja-JP" altLang="en-US" sz="2000" smtClean="0"/>
              <a:t>（４．１節再掲）</a:t>
            </a:r>
            <a:endParaRPr kumimoji="1" lang="ja-JP" altLang="en-US" sz="2000"/>
          </a:p>
        </p:txBody>
      </p:sp>
      <p:sp>
        <p:nvSpPr>
          <p:cNvPr id="3" name="コンテンツ プレースホルダー 2"/>
          <p:cNvSpPr>
            <a:spLocks noGrp="1"/>
          </p:cNvSpPr>
          <p:nvPr>
            <p:ph idx="1"/>
          </p:nvPr>
        </p:nvSpPr>
        <p:spPr>
          <a:xfrm>
            <a:off x="1158891" y="1210728"/>
            <a:ext cx="4592909" cy="1335251"/>
          </a:xfrm>
          <a:solidFill>
            <a:schemeClr val="accent1">
              <a:lumMod val="40000"/>
              <a:lumOff val="60000"/>
            </a:schemeClr>
          </a:solidFill>
          <a:ln>
            <a:solidFill>
              <a:srgbClr val="00B0F0"/>
            </a:solidFill>
          </a:ln>
        </p:spPr>
        <p:txBody>
          <a:bodyPr anchor="t" anchorCtr="0">
            <a:noAutofit/>
          </a:bodyPr>
          <a:lstStyle/>
          <a:p>
            <a:pPr marL="0" indent="0">
              <a:lnSpc>
                <a:spcPts val="3360"/>
              </a:lnSpc>
              <a:spcBef>
                <a:spcPts val="0"/>
              </a:spcBef>
              <a:spcAft>
                <a:spcPts val="0"/>
              </a:spcAft>
              <a:buNone/>
            </a:pPr>
            <a:r>
              <a:rPr lang="en-US" altLang="ja-JP" sz="2000" b="1" smtClean="0">
                <a:solidFill>
                  <a:srgbClr val="0000CC"/>
                </a:solidFill>
                <a:latin typeface="Times New Roman" panose="02020603050405020304" pitchFamily="18" charset="0"/>
                <a:cs typeface="Times New Roman" panose="02020603050405020304" pitchFamily="18" charset="0"/>
              </a:rPr>
              <a:t>【</a:t>
            </a:r>
            <a:r>
              <a:rPr lang="ja-JP" altLang="en-US" sz="2000" b="1" smtClean="0">
                <a:solidFill>
                  <a:srgbClr val="0000CC"/>
                </a:solidFill>
                <a:latin typeface="Times New Roman" panose="02020603050405020304" pitchFamily="18" charset="0"/>
                <a:cs typeface="Times New Roman" panose="02020603050405020304" pitchFamily="18" charset="0"/>
              </a:rPr>
              <a:t>最も簡単な方法</a:t>
            </a:r>
            <a:r>
              <a:rPr lang="en-US" altLang="ja-JP" sz="2000" b="1" smtClean="0">
                <a:solidFill>
                  <a:srgbClr val="0000CC"/>
                </a:solidFill>
                <a:latin typeface="Times New Roman" panose="02020603050405020304" pitchFamily="18" charset="0"/>
                <a:cs typeface="Times New Roman" panose="02020603050405020304" pitchFamily="18" charset="0"/>
              </a:rPr>
              <a:t>】</a:t>
            </a:r>
          </a:p>
          <a:p>
            <a:pPr marL="0" indent="0">
              <a:lnSpc>
                <a:spcPts val="3360"/>
              </a:lnSpc>
              <a:spcBef>
                <a:spcPts val="0"/>
              </a:spcBef>
              <a:spcAft>
                <a:spcPts val="0"/>
              </a:spcAft>
              <a:buNone/>
            </a:pPr>
            <a:r>
              <a:rPr lang="ja-JP" altLang="en-US" sz="2000" b="1" smtClean="0">
                <a:solidFill>
                  <a:srgbClr val="0000CC"/>
                </a:solidFill>
                <a:latin typeface="Times New Roman" panose="02020603050405020304" pitchFamily="18" charset="0"/>
                <a:cs typeface="Times New Roman" panose="02020603050405020304" pitchFamily="18" charset="0"/>
              </a:rPr>
              <a:t>次のサンプリングのひとつ前まで，</a:t>
            </a:r>
            <a:endParaRPr lang="en-US" altLang="ja-JP" sz="2000" b="1" smtClean="0">
              <a:solidFill>
                <a:srgbClr val="0000CC"/>
              </a:solidFill>
              <a:latin typeface="Times New Roman" panose="02020603050405020304" pitchFamily="18" charset="0"/>
              <a:cs typeface="Times New Roman" panose="02020603050405020304" pitchFamily="18" charset="0"/>
            </a:endParaRPr>
          </a:p>
          <a:p>
            <a:pPr marL="0" indent="0">
              <a:lnSpc>
                <a:spcPts val="3360"/>
              </a:lnSpc>
              <a:spcBef>
                <a:spcPts val="0"/>
              </a:spcBef>
              <a:spcAft>
                <a:spcPts val="0"/>
              </a:spcAft>
              <a:buNone/>
            </a:pPr>
            <a:r>
              <a:rPr lang="ja-JP" altLang="en-US" sz="2000" b="1" smtClean="0">
                <a:solidFill>
                  <a:srgbClr val="0000CC"/>
                </a:solidFill>
                <a:latin typeface="Times New Roman" panose="02020603050405020304" pitchFamily="18" charset="0"/>
                <a:cs typeface="Times New Roman" panose="02020603050405020304" pitchFamily="18" charset="0"/>
              </a:rPr>
              <a:t>前時刻のサンプリング値を続ける。</a:t>
            </a:r>
            <a:endParaRPr kumimoji="1" lang="en-US" altLang="ja-JP" sz="2000" b="1" smtClean="0">
              <a:solidFill>
                <a:srgbClr val="0000CC"/>
              </a:solidFill>
              <a:latin typeface="Times New Roman" panose="02020603050405020304" pitchFamily="18" charset="0"/>
              <a:cs typeface="Times New Roman" panose="02020603050405020304" pitchFamily="18" charset="0"/>
            </a:endParaRPr>
          </a:p>
        </p:txBody>
      </p:sp>
      <p:sp>
        <p:nvSpPr>
          <p:cNvPr id="23" name="コンテンツ プレースホルダー 2"/>
          <p:cNvSpPr txBox="1">
            <a:spLocks/>
          </p:cNvSpPr>
          <p:nvPr/>
        </p:nvSpPr>
        <p:spPr>
          <a:xfrm>
            <a:off x="3716888" y="3018756"/>
            <a:ext cx="1480318" cy="483476"/>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3360"/>
              </a:lnSpc>
              <a:spcBef>
                <a:spcPts val="600"/>
              </a:spcBef>
              <a:buFont typeface="Arial"/>
              <a:buNone/>
            </a:pPr>
            <a:r>
              <a:rPr lang="ja-JP" altLang="en-US" sz="1800" b="1" smtClean="0">
                <a:latin typeface="Times New Roman" panose="02020603050405020304" pitchFamily="18" charset="0"/>
                <a:cs typeface="Times New Roman" panose="02020603050405020304" pitchFamily="18" charset="0"/>
              </a:rPr>
              <a:t>階段関数</a:t>
            </a:r>
            <a:endParaRPr lang="en-US" altLang="ja-JP" sz="1800" b="1" smtClean="0">
              <a:latin typeface="Times New Roman" panose="02020603050405020304" pitchFamily="18" charset="0"/>
              <a:cs typeface="Times New Roman" panose="02020603050405020304" pitchFamily="18" charset="0"/>
            </a:endParaRPr>
          </a:p>
        </p:txBody>
      </p:sp>
      <p:sp>
        <p:nvSpPr>
          <p:cNvPr id="25" name="コンテンツ プレースホルダー 2"/>
          <p:cNvSpPr txBox="1">
            <a:spLocks/>
          </p:cNvSpPr>
          <p:nvPr/>
        </p:nvSpPr>
        <p:spPr>
          <a:xfrm>
            <a:off x="1061176" y="3865901"/>
            <a:ext cx="1130696" cy="22200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ja-JP" altLang="en-US" sz="1800" b="1" smtClean="0">
                <a:latin typeface="Times New Roman" panose="02020603050405020304" pitchFamily="18" charset="0"/>
                <a:cs typeface="Times New Roman" panose="02020603050405020304" pitchFamily="18" charset="0"/>
              </a:rPr>
              <a:t>信号強度</a:t>
            </a:r>
            <a:endParaRPr lang="en-US" altLang="ja-JP" sz="1800" b="1" smtClean="0">
              <a:latin typeface="Times New Roman" panose="02020603050405020304" pitchFamily="18" charset="0"/>
              <a:cs typeface="Times New Roman" panose="02020603050405020304" pitchFamily="18" charset="0"/>
            </a:endParaRPr>
          </a:p>
        </p:txBody>
      </p:sp>
      <p:sp>
        <p:nvSpPr>
          <p:cNvPr id="7" name="コンテンツ プレースホルダー 2"/>
          <p:cNvSpPr txBox="1">
            <a:spLocks/>
          </p:cNvSpPr>
          <p:nvPr/>
        </p:nvSpPr>
        <p:spPr>
          <a:xfrm>
            <a:off x="3110792" y="5390533"/>
            <a:ext cx="554594" cy="18675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2</a:t>
            </a:r>
            <a:r>
              <a:rPr lang="en-US" altLang="ja-JP" sz="1800" i="1" smtClean="0">
                <a:latin typeface="Times New Roman" panose="02020603050405020304" pitchFamily="18" charset="0"/>
                <a:cs typeface="Times New Roman" panose="02020603050405020304" pitchFamily="18" charset="0"/>
              </a:rPr>
              <a:t>T</a:t>
            </a:r>
          </a:p>
        </p:txBody>
      </p:sp>
      <p:sp>
        <p:nvSpPr>
          <p:cNvPr id="9" name="コンテンツ プレースホルダー 2"/>
          <p:cNvSpPr txBox="1">
            <a:spLocks/>
          </p:cNvSpPr>
          <p:nvPr/>
        </p:nvSpPr>
        <p:spPr>
          <a:xfrm>
            <a:off x="4153999" y="5390532"/>
            <a:ext cx="554594" cy="18675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4</a:t>
            </a:r>
            <a:r>
              <a:rPr lang="en-US" altLang="ja-JP" sz="1800" i="1" smtClean="0">
                <a:latin typeface="Times New Roman" panose="02020603050405020304" pitchFamily="18" charset="0"/>
                <a:cs typeface="Times New Roman" panose="02020603050405020304" pitchFamily="18" charset="0"/>
              </a:rPr>
              <a:t>T</a:t>
            </a:r>
          </a:p>
        </p:txBody>
      </p:sp>
      <p:sp>
        <p:nvSpPr>
          <p:cNvPr id="10" name="コンテンツ プレースホルダー 2"/>
          <p:cNvSpPr txBox="1">
            <a:spLocks/>
          </p:cNvSpPr>
          <p:nvPr/>
        </p:nvSpPr>
        <p:spPr>
          <a:xfrm>
            <a:off x="5197206" y="5390532"/>
            <a:ext cx="554594" cy="18675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6</a:t>
            </a:r>
            <a:r>
              <a:rPr lang="en-US" altLang="ja-JP" sz="1800" i="1" smtClean="0">
                <a:latin typeface="Times New Roman" panose="02020603050405020304" pitchFamily="18" charset="0"/>
                <a:cs typeface="Times New Roman" panose="02020603050405020304" pitchFamily="18" charset="0"/>
              </a:rPr>
              <a:t>T</a:t>
            </a:r>
          </a:p>
        </p:txBody>
      </p:sp>
      <p:sp>
        <p:nvSpPr>
          <p:cNvPr id="11" name="コンテンツ プレースホルダー 2"/>
          <p:cNvSpPr txBox="1">
            <a:spLocks/>
          </p:cNvSpPr>
          <p:nvPr/>
        </p:nvSpPr>
        <p:spPr>
          <a:xfrm>
            <a:off x="6240413" y="5374594"/>
            <a:ext cx="554594" cy="18675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8</a:t>
            </a:r>
            <a:r>
              <a:rPr lang="en-US" altLang="ja-JP" sz="1800" i="1" smtClean="0">
                <a:latin typeface="Times New Roman" panose="02020603050405020304" pitchFamily="18" charset="0"/>
                <a:cs typeface="Times New Roman" panose="02020603050405020304" pitchFamily="18" charset="0"/>
              </a:rPr>
              <a:t>T</a:t>
            </a:r>
          </a:p>
        </p:txBody>
      </p:sp>
      <p:sp>
        <p:nvSpPr>
          <p:cNvPr id="12" name="コンテンツ プレースホルダー 2"/>
          <p:cNvSpPr txBox="1">
            <a:spLocks/>
          </p:cNvSpPr>
          <p:nvPr/>
        </p:nvSpPr>
        <p:spPr>
          <a:xfrm>
            <a:off x="7273983" y="5382564"/>
            <a:ext cx="554594" cy="186755"/>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13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10</a:t>
            </a:r>
            <a:r>
              <a:rPr lang="en-US" altLang="ja-JP" sz="1800" i="1" smtClean="0">
                <a:latin typeface="Times New Roman" panose="02020603050405020304" pitchFamily="18" charset="0"/>
                <a:cs typeface="Times New Roman" panose="02020603050405020304" pitchFamily="18" charset="0"/>
              </a:rPr>
              <a:t>T</a:t>
            </a:r>
          </a:p>
        </p:txBody>
      </p:sp>
      <p:cxnSp>
        <p:nvCxnSpPr>
          <p:cNvPr id="8" name="直線矢印コネクタ 7"/>
          <p:cNvCxnSpPr/>
          <p:nvPr/>
        </p:nvCxnSpPr>
        <p:spPr>
          <a:xfrm>
            <a:off x="1976718" y="5320806"/>
            <a:ext cx="63501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2286001" y="3367432"/>
            <a:ext cx="0" cy="21939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4153999" y="3502232"/>
            <a:ext cx="0" cy="3636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コンテンツ プレースホルダー 2"/>
          <p:cNvSpPr txBox="1">
            <a:spLocks/>
          </p:cNvSpPr>
          <p:nvPr/>
        </p:nvSpPr>
        <p:spPr>
          <a:xfrm>
            <a:off x="4708593" y="3349241"/>
            <a:ext cx="1480318" cy="483476"/>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lnSpc>
                <a:spcPts val="3360"/>
              </a:lnSpc>
              <a:spcBef>
                <a:spcPts val="600"/>
              </a:spcBef>
              <a:buFont typeface="Arial"/>
              <a:buNone/>
            </a:pPr>
            <a:r>
              <a:rPr lang="ja-JP" altLang="en-US" sz="1800" b="1" smtClean="0">
                <a:latin typeface="Times New Roman" panose="02020603050405020304" pitchFamily="18" charset="0"/>
                <a:cs typeface="Times New Roman" panose="02020603050405020304" pitchFamily="18" charset="0"/>
              </a:rPr>
              <a:t>原信号</a:t>
            </a:r>
            <a:endParaRPr lang="en-US" altLang="ja-JP" sz="1800" b="1" smtClean="0">
              <a:latin typeface="Times New Roman" panose="02020603050405020304" pitchFamily="18" charset="0"/>
              <a:cs typeface="Times New Roman" panose="02020603050405020304" pitchFamily="18" charset="0"/>
            </a:endParaRPr>
          </a:p>
        </p:txBody>
      </p:sp>
      <p:cxnSp>
        <p:nvCxnSpPr>
          <p:cNvPr id="24" name="直線矢印コネクタ 23"/>
          <p:cNvCxnSpPr>
            <a:stCxn id="22" idx="2"/>
          </p:cNvCxnSpPr>
          <p:nvPr/>
        </p:nvCxnSpPr>
        <p:spPr>
          <a:xfrm>
            <a:off x="5448752" y="3832717"/>
            <a:ext cx="0" cy="5787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コンテンツ プレースホルダー 2"/>
          <p:cNvSpPr txBox="1">
            <a:spLocks/>
          </p:cNvSpPr>
          <p:nvPr/>
        </p:nvSpPr>
        <p:spPr>
          <a:xfrm>
            <a:off x="6751250" y="2145590"/>
            <a:ext cx="1480318" cy="483476"/>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3360"/>
              </a:lnSpc>
              <a:spcBef>
                <a:spcPts val="600"/>
              </a:spcBef>
              <a:buFont typeface="Arial"/>
              <a:buNone/>
            </a:pPr>
            <a:r>
              <a:rPr lang="ja-JP" altLang="en-US" sz="1800" b="1" smtClean="0">
                <a:latin typeface="Times New Roman" panose="02020603050405020304" pitchFamily="18" charset="0"/>
                <a:cs typeface="Times New Roman" panose="02020603050405020304" pitchFamily="18" charset="0"/>
              </a:rPr>
              <a:t>測定信号値</a:t>
            </a:r>
            <a:endParaRPr lang="en-US" altLang="ja-JP" sz="1800" b="1" smtClean="0">
              <a:latin typeface="Times New Roman" panose="02020603050405020304" pitchFamily="18" charset="0"/>
              <a:cs typeface="Times New Roman" panose="02020603050405020304" pitchFamily="18" charset="0"/>
            </a:endParaRPr>
          </a:p>
        </p:txBody>
      </p:sp>
      <p:sp>
        <p:nvSpPr>
          <p:cNvPr id="28" name="正方形/長方形 27"/>
          <p:cNvSpPr/>
          <p:nvPr/>
        </p:nvSpPr>
        <p:spPr>
          <a:xfrm>
            <a:off x="6529362" y="2203898"/>
            <a:ext cx="72000" cy="4320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コンテンツ プレースホルダー 2"/>
          <p:cNvSpPr txBox="1">
            <a:spLocks/>
          </p:cNvSpPr>
          <p:nvPr/>
        </p:nvSpPr>
        <p:spPr>
          <a:xfrm>
            <a:off x="6774633" y="2762025"/>
            <a:ext cx="1480318" cy="483476"/>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3360"/>
              </a:lnSpc>
              <a:spcBef>
                <a:spcPts val="600"/>
              </a:spcBef>
              <a:buFont typeface="Arial"/>
              <a:buNone/>
            </a:pPr>
            <a:r>
              <a:rPr lang="ja-JP" altLang="en-US" sz="1800" b="1" smtClean="0">
                <a:latin typeface="Times New Roman" panose="02020603050405020304" pitchFamily="18" charset="0"/>
                <a:cs typeface="Times New Roman" panose="02020603050405020304" pitchFamily="18" charset="0"/>
              </a:rPr>
              <a:t>補間信号</a:t>
            </a:r>
            <a:endParaRPr lang="en-US" altLang="ja-JP" sz="1800" b="1" smtClean="0">
              <a:latin typeface="Times New Roman" panose="02020603050405020304" pitchFamily="18" charset="0"/>
              <a:cs typeface="Times New Roman" panose="02020603050405020304" pitchFamily="18" charset="0"/>
            </a:endParaRPr>
          </a:p>
        </p:txBody>
      </p:sp>
      <p:sp>
        <p:nvSpPr>
          <p:cNvPr id="30" name="正方形/長方形 29"/>
          <p:cNvSpPr/>
          <p:nvPr/>
        </p:nvSpPr>
        <p:spPr>
          <a:xfrm>
            <a:off x="6552745" y="2820333"/>
            <a:ext cx="72000" cy="4320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69941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76172" y="55148"/>
            <a:ext cx="7704667" cy="851230"/>
          </a:xfrm>
        </p:spPr>
        <p:txBody>
          <a:bodyPr>
            <a:normAutofit/>
          </a:bodyPr>
          <a:lstStyle/>
          <a:p>
            <a:pPr algn="r"/>
            <a:r>
              <a:rPr lang="ja-JP" altLang="en-US" sz="2400" smtClean="0"/>
              <a:t>３次畳み込み</a:t>
            </a:r>
            <a:r>
              <a:rPr lang="en-US" altLang="ja-JP" sz="2400" smtClean="0"/>
              <a:t/>
            </a:r>
            <a:br>
              <a:rPr lang="en-US" altLang="ja-JP" sz="2400" smtClean="0"/>
            </a:br>
            <a:r>
              <a:rPr lang="en-US" altLang="ja-JP" sz="2400" smtClean="0"/>
              <a:t>(</a:t>
            </a:r>
            <a:r>
              <a:rPr lang="en-US" altLang="ja-JP" sz="2400"/>
              <a:t>Cubic Convolution </a:t>
            </a:r>
            <a:r>
              <a:rPr lang="en-US" altLang="ja-JP" sz="2400"/>
              <a:t>Interpolation</a:t>
            </a:r>
            <a:r>
              <a:rPr lang="en-US" altLang="ja-JP" sz="2400" smtClean="0"/>
              <a:t>)</a:t>
            </a:r>
            <a:endParaRPr kumimoji="1" lang="ja-JP" altLang="en-US" sz="2400"/>
          </a:p>
        </p:txBody>
      </p:sp>
      <p:sp>
        <p:nvSpPr>
          <p:cNvPr id="3" name="コンテンツ プレースホルダー 2"/>
          <p:cNvSpPr>
            <a:spLocks noGrp="1"/>
          </p:cNvSpPr>
          <p:nvPr>
            <p:ph idx="1"/>
          </p:nvPr>
        </p:nvSpPr>
        <p:spPr>
          <a:xfrm>
            <a:off x="1333061" y="959081"/>
            <a:ext cx="7246163" cy="1325333"/>
          </a:xfrm>
          <a:solidFill>
            <a:schemeClr val="accent1">
              <a:lumMod val="40000"/>
              <a:lumOff val="60000"/>
            </a:schemeClr>
          </a:solidFill>
          <a:ln>
            <a:solidFill>
              <a:srgbClr val="00B0F0"/>
            </a:solidFill>
          </a:ln>
        </p:spPr>
        <p:txBody>
          <a:bodyPr anchor="t" anchorCtr="0">
            <a:noAutofit/>
          </a:bodyPr>
          <a:lstStyle/>
          <a:p>
            <a:pPr marL="0" indent="0">
              <a:lnSpc>
                <a:spcPts val="3360"/>
              </a:lnSpc>
              <a:spcBef>
                <a:spcPts val="600"/>
              </a:spcBef>
              <a:buNone/>
            </a:pPr>
            <a:r>
              <a:rPr lang="ja-JP" altLang="en-US">
                <a:latin typeface="Times New Roman" panose="02020603050405020304" pitchFamily="18" charset="0"/>
                <a:cs typeface="Times New Roman" panose="02020603050405020304" pitchFamily="18" charset="0"/>
              </a:rPr>
              <a:t>下記</a:t>
            </a:r>
            <a:r>
              <a:rPr lang="ja-JP" altLang="en-US" smtClean="0">
                <a:latin typeface="Times New Roman" panose="02020603050405020304" pitchFamily="18" charset="0"/>
                <a:cs typeface="Times New Roman" panose="02020603050405020304" pitchFamily="18" charset="0"/>
              </a:rPr>
              <a:t>の補間関数を用いる３次補間</a:t>
            </a:r>
            <a:endParaRPr lang="en-US" altLang="ja-JP" smtClean="0">
              <a:latin typeface="Times New Roman" panose="02020603050405020304" pitchFamily="18" charset="0"/>
              <a:cs typeface="Times New Roman" panose="02020603050405020304" pitchFamily="18" charset="0"/>
            </a:endParaRPr>
          </a:p>
          <a:p>
            <a:pPr marL="0" indent="0">
              <a:lnSpc>
                <a:spcPts val="3360"/>
              </a:lnSpc>
              <a:spcBef>
                <a:spcPts val="600"/>
              </a:spcBef>
              <a:buNone/>
            </a:pPr>
            <a:r>
              <a:rPr lang="ja-JP" altLang="en-US">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　　　 ～　　　　</a:t>
            </a:r>
            <a:r>
              <a:rPr lang="ja-JP" altLang="en-US">
                <a:latin typeface="Times New Roman" panose="02020603050405020304" pitchFamily="18" charset="0"/>
                <a:cs typeface="Times New Roman" panose="02020603050405020304" pitchFamily="18" charset="0"/>
              </a:rPr>
              <a:t>程度</a:t>
            </a:r>
            <a:endParaRPr lang="en-US" altLang="ja-JP" smtClean="0">
              <a:latin typeface="Times New Roman" panose="02020603050405020304" pitchFamily="18" charset="0"/>
              <a:cs typeface="Times New Roman" panose="02020603050405020304" pitchFamily="18" charset="0"/>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3146517339"/>
              </p:ext>
            </p:extLst>
          </p:nvPr>
        </p:nvGraphicFramePr>
        <p:xfrm>
          <a:off x="1737839" y="2557577"/>
          <a:ext cx="6034088" cy="1570038"/>
        </p:xfrm>
        <a:graphic>
          <a:graphicData uri="http://schemas.openxmlformats.org/presentationml/2006/ole">
            <mc:AlternateContent xmlns:mc="http://schemas.openxmlformats.org/markup-compatibility/2006">
              <mc:Choice xmlns:v="urn:schemas-microsoft-com:vml" Requires="v">
                <p:oleObj spid="_x0000_s2204" name="数式" r:id="rId3" imgW="2831760" imgH="698400" progId="Equation.3">
                  <p:embed/>
                </p:oleObj>
              </mc:Choice>
              <mc:Fallback>
                <p:oleObj name="数式" r:id="rId3" imgW="2831760" imgH="698400" progId="Equation.3">
                  <p:embed/>
                  <p:pic>
                    <p:nvPicPr>
                      <p:cNvPr id="0" name=""/>
                      <p:cNvPicPr>
                        <a:picLocks noChangeAspect="1" noChangeArrowheads="1"/>
                      </p:cNvPicPr>
                      <p:nvPr/>
                    </p:nvPicPr>
                    <p:blipFill>
                      <a:blip r:embed="rId4"/>
                      <a:srcRect/>
                      <a:stretch>
                        <a:fillRect/>
                      </a:stretch>
                    </p:blipFill>
                    <p:spPr bwMode="auto">
                      <a:xfrm>
                        <a:off x="1737839" y="2557577"/>
                        <a:ext cx="6034088" cy="1570038"/>
                      </a:xfrm>
                      <a:prstGeom prst="rect">
                        <a:avLst/>
                      </a:prstGeom>
                      <a:noFill/>
                    </p:spPr>
                  </p:pic>
                </p:oleObj>
              </mc:Fallback>
            </mc:AlternateContent>
          </a:graphicData>
        </a:graphic>
      </p:graphicFrame>
      <p:graphicFrame>
        <p:nvGraphicFramePr>
          <p:cNvPr id="30" name="オブジェクト 29"/>
          <p:cNvGraphicFramePr>
            <a:graphicFrameLocks noChangeAspect="1"/>
          </p:cNvGraphicFramePr>
          <p:nvPr>
            <p:extLst>
              <p:ext uri="{D42A27DB-BD31-4B8C-83A1-F6EECF244321}">
                <p14:modId xmlns:p14="http://schemas.microsoft.com/office/powerpoint/2010/main" val="3340369677"/>
              </p:ext>
            </p:extLst>
          </p:nvPr>
        </p:nvGraphicFramePr>
        <p:xfrm>
          <a:off x="1502528" y="1669873"/>
          <a:ext cx="1136650" cy="371475"/>
        </p:xfrm>
        <a:graphic>
          <a:graphicData uri="http://schemas.openxmlformats.org/presentationml/2006/ole">
            <mc:AlternateContent xmlns:mc="http://schemas.openxmlformats.org/markup-compatibility/2006">
              <mc:Choice xmlns:v="urn:schemas-microsoft-com:vml" Requires="v">
                <p:oleObj spid="_x0000_s2205" name="数式" r:id="rId5" imgW="533160" imgH="164880" progId="Equation.3">
                  <p:embed/>
                </p:oleObj>
              </mc:Choice>
              <mc:Fallback>
                <p:oleObj name="数式" r:id="rId5" imgW="533160" imgH="164880" progId="Equation.3">
                  <p:embed/>
                  <p:pic>
                    <p:nvPicPr>
                      <p:cNvPr id="0" name=""/>
                      <p:cNvPicPr>
                        <a:picLocks noChangeAspect="1" noChangeArrowheads="1"/>
                      </p:cNvPicPr>
                      <p:nvPr/>
                    </p:nvPicPr>
                    <p:blipFill>
                      <a:blip r:embed="rId6"/>
                      <a:srcRect/>
                      <a:stretch>
                        <a:fillRect/>
                      </a:stretch>
                    </p:blipFill>
                    <p:spPr bwMode="auto">
                      <a:xfrm>
                        <a:off x="1502528" y="1669873"/>
                        <a:ext cx="1136650" cy="371475"/>
                      </a:xfrm>
                      <a:prstGeom prst="rect">
                        <a:avLst/>
                      </a:prstGeom>
                      <a:noFill/>
                    </p:spPr>
                  </p:pic>
                </p:oleObj>
              </mc:Fallback>
            </mc:AlternateContent>
          </a:graphicData>
        </a:graphic>
      </p:graphicFrame>
      <p:graphicFrame>
        <p:nvGraphicFramePr>
          <p:cNvPr id="33" name="オブジェクト 32"/>
          <p:cNvGraphicFramePr>
            <a:graphicFrameLocks noChangeAspect="1"/>
          </p:cNvGraphicFramePr>
          <p:nvPr>
            <p:extLst>
              <p:ext uri="{D42A27DB-BD31-4B8C-83A1-F6EECF244321}">
                <p14:modId xmlns:p14="http://schemas.microsoft.com/office/powerpoint/2010/main" val="2074408522"/>
              </p:ext>
            </p:extLst>
          </p:nvPr>
        </p:nvGraphicFramePr>
        <p:xfrm>
          <a:off x="3070798" y="1644554"/>
          <a:ext cx="1136650" cy="371475"/>
        </p:xfrm>
        <a:graphic>
          <a:graphicData uri="http://schemas.openxmlformats.org/presentationml/2006/ole">
            <mc:AlternateContent xmlns:mc="http://schemas.openxmlformats.org/markup-compatibility/2006">
              <mc:Choice xmlns:v="urn:schemas-microsoft-com:vml" Requires="v">
                <p:oleObj spid="_x0000_s2206" name="数式" r:id="rId7" imgW="533160" imgH="164880" progId="Equation.3">
                  <p:embed/>
                </p:oleObj>
              </mc:Choice>
              <mc:Fallback>
                <p:oleObj name="数式" r:id="rId7" imgW="533160" imgH="164880" progId="Equation.3">
                  <p:embed/>
                  <p:pic>
                    <p:nvPicPr>
                      <p:cNvPr id="0" name=""/>
                      <p:cNvPicPr>
                        <a:picLocks noChangeAspect="1" noChangeArrowheads="1"/>
                      </p:cNvPicPr>
                      <p:nvPr/>
                    </p:nvPicPr>
                    <p:blipFill>
                      <a:blip r:embed="rId8"/>
                      <a:srcRect/>
                      <a:stretch>
                        <a:fillRect/>
                      </a:stretch>
                    </p:blipFill>
                    <p:spPr bwMode="auto">
                      <a:xfrm>
                        <a:off x="3070798" y="1644554"/>
                        <a:ext cx="1136650" cy="371475"/>
                      </a:xfrm>
                      <a:prstGeom prst="rect">
                        <a:avLst/>
                      </a:prstGeom>
                      <a:noFill/>
                    </p:spPr>
                  </p:pic>
                </p:oleObj>
              </mc:Fallback>
            </mc:AlternateContent>
          </a:graphicData>
        </a:graphic>
      </p:graphicFrame>
      <p:pic>
        <p:nvPicPr>
          <p:cNvPr id="4" name="図 3"/>
          <p:cNvPicPr>
            <a:picLocks noChangeAspect="1"/>
          </p:cNvPicPr>
          <p:nvPr/>
        </p:nvPicPr>
        <p:blipFill>
          <a:blip r:embed="rId9"/>
          <a:stretch>
            <a:fillRect/>
          </a:stretch>
        </p:blipFill>
        <p:spPr>
          <a:xfrm>
            <a:off x="3934828" y="4543425"/>
            <a:ext cx="4514850" cy="2314575"/>
          </a:xfrm>
          <a:prstGeom prst="rect">
            <a:avLst/>
          </a:prstGeom>
          <a:ln>
            <a:solidFill>
              <a:schemeClr val="accent1"/>
            </a:solidFill>
          </a:ln>
        </p:spPr>
      </p:pic>
      <p:sp>
        <p:nvSpPr>
          <p:cNvPr id="34" name="コンテンツ プレースホルダー 2"/>
          <p:cNvSpPr txBox="1">
            <a:spLocks/>
          </p:cNvSpPr>
          <p:nvPr/>
        </p:nvSpPr>
        <p:spPr>
          <a:xfrm>
            <a:off x="781397" y="4543425"/>
            <a:ext cx="3103556" cy="669985"/>
          </a:xfrm>
          <a:prstGeom prst="homePlate">
            <a:avLst/>
          </a:prstGeom>
          <a:solidFill>
            <a:srgbClr val="FFFF00"/>
          </a:solidFill>
          <a:ln>
            <a:solidFill>
              <a:srgbClr val="FF0000"/>
            </a:solid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2500"/>
              </a:lnSpc>
              <a:spcBef>
                <a:spcPts val="600"/>
              </a:spcBef>
              <a:buFont typeface="Arial"/>
              <a:buNone/>
            </a:pPr>
            <a:r>
              <a:rPr lang="en-US" altLang="ja-JP" sz="1800" smtClean="0">
                <a:latin typeface="Times New Roman" panose="02020603050405020304" pitchFamily="18" charset="0"/>
                <a:cs typeface="Times New Roman" panose="02020603050405020304" pitchFamily="18" charset="0"/>
              </a:rPr>
              <a:t>α</a:t>
            </a:r>
            <a:r>
              <a:rPr lang="ja-JP" altLang="en-US" sz="1800" smtClean="0">
                <a:latin typeface="Times New Roman" panose="02020603050405020304" pitchFamily="18" charset="0"/>
                <a:cs typeface="Times New Roman" panose="02020603050405020304" pitchFamily="18" charset="0"/>
              </a:rPr>
              <a:t>がー</a:t>
            </a:r>
            <a:r>
              <a:rPr lang="en-US" altLang="ja-JP" sz="1800" smtClean="0">
                <a:latin typeface="Times New Roman" panose="02020603050405020304" pitchFamily="18" charset="0"/>
                <a:cs typeface="Times New Roman" panose="02020603050405020304" pitchFamily="18" charset="0"/>
              </a:rPr>
              <a:t>2</a:t>
            </a:r>
            <a:r>
              <a:rPr lang="ja-JP" altLang="en-US" sz="1800" smtClean="0">
                <a:latin typeface="Times New Roman" panose="02020603050405020304" pitchFamily="18" charset="0"/>
                <a:cs typeface="Times New Roman" panose="02020603050405020304" pitchFamily="18" charset="0"/>
              </a:rPr>
              <a:t>に近づくと</a:t>
            </a:r>
            <a:r>
              <a:rPr lang="en-US" altLang="ja-JP" sz="1800" smtClean="0">
                <a:latin typeface="Times New Roman" panose="02020603050405020304" pitchFamily="18" charset="0"/>
                <a:cs typeface="Times New Roman" panose="02020603050405020304" pitchFamily="18" charset="0"/>
              </a:rPr>
              <a:t>sinc</a:t>
            </a:r>
            <a:r>
              <a:rPr lang="ja-JP" altLang="en-US" sz="1800" smtClean="0">
                <a:latin typeface="Times New Roman" panose="02020603050405020304" pitchFamily="18" charset="0"/>
                <a:cs typeface="Times New Roman" panose="02020603050405020304" pitchFamily="18" charset="0"/>
              </a:rPr>
              <a:t>関数に近くなる</a:t>
            </a:r>
            <a:endParaRPr lang="en-US" altLang="ja-JP" sz="1800" smtClean="0">
              <a:latin typeface="Times New Roman" panose="02020603050405020304" pitchFamily="18" charset="0"/>
              <a:cs typeface="Times New Roman" panose="02020603050405020304" pitchFamily="18" charset="0"/>
            </a:endParaRPr>
          </a:p>
        </p:txBody>
      </p:sp>
      <p:sp>
        <p:nvSpPr>
          <p:cNvPr id="36" name="コンテンツ プレースホルダー 2"/>
          <p:cNvSpPr txBox="1">
            <a:spLocks/>
          </p:cNvSpPr>
          <p:nvPr/>
        </p:nvSpPr>
        <p:spPr>
          <a:xfrm>
            <a:off x="3934828" y="4056292"/>
            <a:ext cx="4313643" cy="415810"/>
          </a:xfrm>
          <a:prstGeom prst="rect">
            <a:avLst/>
          </a:prstGeom>
          <a:noFill/>
          <a:ln>
            <a:noFill/>
          </a:ln>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nSpc>
                <a:spcPts val="3360"/>
              </a:lnSpc>
              <a:spcBef>
                <a:spcPts val="600"/>
              </a:spcBef>
              <a:buFont typeface="Arial"/>
              <a:buNone/>
            </a:pPr>
            <a:r>
              <a:rPr lang="ja-JP" altLang="en-US" sz="1800" smtClean="0">
                <a:latin typeface="Times New Roman" panose="02020603050405020304" pitchFamily="18" charset="0"/>
                <a:cs typeface="Times New Roman" panose="02020603050405020304" pitchFamily="18" charset="0"/>
              </a:rPr>
              <a:t>３次畳み込み補間関数と</a:t>
            </a:r>
            <a:r>
              <a:rPr lang="en-US" altLang="ja-JP" sz="1800" smtClean="0">
                <a:latin typeface="Times New Roman" panose="02020603050405020304" pitchFamily="18" charset="0"/>
                <a:cs typeface="Times New Roman" panose="02020603050405020304" pitchFamily="18" charset="0"/>
              </a:rPr>
              <a:t>sinc</a:t>
            </a:r>
            <a:r>
              <a:rPr lang="ja-JP" altLang="en-US" sz="1800" smtClean="0">
                <a:latin typeface="Times New Roman" panose="02020603050405020304" pitchFamily="18" charset="0"/>
                <a:cs typeface="Times New Roman" panose="02020603050405020304" pitchFamily="18" charset="0"/>
              </a:rPr>
              <a:t>関数</a:t>
            </a:r>
            <a:endParaRPr lang="en-US" altLang="ja-JP" sz="18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483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981200"/>
          </a:xfrm>
        </p:spPr>
        <p:txBody>
          <a:bodyPr>
            <a:normAutofit/>
          </a:bodyPr>
          <a:lstStyle/>
          <a:p>
            <a:pPr algn="r"/>
            <a:r>
              <a:rPr lang="en-US" altLang="ja-JP" sz="1800" smtClean="0"/>
              <a:t>【</a:t>
            </a:r>
            <a:r>
              <a:rPr lang="ja-JP" altLang="en-US" sz="1800" smtClean="0"/>
              <a:t>発展</a:t>
            </a:r>
            <a:r>
              <a:rPr lang="en-US" altLang="ja-JP" sz="1800" smtClean="0"/>
              <a:t>】</a:t>
            </a:r>
            <a:r>
              <a:rPr lang="ja-JP" altLang="en-US" sz="1800" smtClean="0"/>
              <a:t>窓かけた範囲内で</a:t>
            </a:r>
            <a:r>
              <a:rPr lang="en-US" altLang="ja-JP" sz="1800" smtClean="0"/>
              <a:t>sinc</a:t>
            </a:r>
            <a:r>
              <a:rPr lang="ja-JP" altLang="en-US" sz="1800" smtClean="0"/>
              <a:t>関数による補間を考えることができる</a:t>
            </a:r>
            <a:r>
              <a:rPr lang="ja-JP" altLang="en-US" sz="2800" smtClean="0"/>
              <a:t>　</a:t>
            </a:r>
            <a:r>
              <a:rPr lang="en-US" altLang="ja-JP" sz="2800" smtClean="0"/>
              <a:t/>
            </a:r>
            <a:br>
              <a:rPr lang="en-US" altLang="ja-JP" sz="2800" smtClean="0"/>
            </a:br>
            <a:r>
              <a:rPr lang="ja-JP" altLang="en-US" sz="2800" smtClean="0"/>
              <a:t>（４）</a:t>
            </a:r>
            <a:r>
              <a:rPr lang="ja-JP" altLang="en-US" sz="2800" smtClean="0"/>
              <a:t>窓かけ（</a:t>
            </a:r>
            <a:r>
              <a:rPr lang="en-US" altLang="ja-JP" sz="2800" smtClean="0"/>
              <a:t>Windowing</a:t>
            </a:r>
            <a:r>
              <a:rPr lang="ja-JP" altLang="en-US" sz="2800" smtClean="0"/>
              <a:t>）</a:t>
            </a:r>
            <a:r>
              <a:rPr lang="en-US" altLang="ja-JP" sz="2800" smtClean="0"/>
              <a:t/>
            </a:r>
            <a:br>
              <a:rPr lang="en-US" altLang="ja-JP" sz="2800" smtClean="0"/>
            </a:br>
            <a:r>
              <a:rPr lang="ja-JP" altLang="en-US" sz="2800"/>
              <a:t>信号</a:t>
            </a:r>
            <a:r>
              <a:rPr lang="ja-JP" altLang="en-US" sz="2800" smtClean="0"/>
              <a:t>は長時間連続しているが・・・</a:t>
            </a:r>
            <a:r>
              <a:rPr lang="en-US" altLang="ja-JP" sz="2800" smtClean="0"/>
              <a:t> </a:t>
            </a:r>
            <a:endParaRPr kumimoji="1" lang="ja-JP" altLang="en-US" sz="2800"/>
          </a:p>
        </p:txBody>
      </p:sp>
      <p:sp>
        <p:nvSpPr>
          <p:cNvPr id="29" name="テキスト ボックス 28"/>
          <p:cNvSpPr txBox="1"/>
          <p:nvPr/>
        </p:nvSpPr>
        <p:spPr>
          <a:xfrm>
            <a:off x="892544" y="1758914"/>
            <a:ext cx="8129391" cy="1015663"/>
          </a:xfrm>
          <a:prstGeom prst="rect">
            <a:avLst/>
          </a:prstGeom>
          <a:noFill/>
        </p:spPr>
        <p:txBody>
          <a:bodyPr wrap="square" rtlCol="0">
            <a:spAutoFit/>
          </a:bodyPr>
          <a:lstStyle/>
          <a:p>
            <a:pPr defTabSz="1169988"/>
            <a:r>
              <a:rPr lang="en-US" altLang="ja-JP" sz="2000" smtClean="0"/>
              <a:t>DFT</a:t>
            </a:r>
            <a:r>
              <a:rPr lang="ja-JP" altLang="en-US" sz="2000" smtClean="0"/>
              <a:t>は短時間のデータを取り扱う。</a:t>
            </a:r>
            <a:endParaRPr lang="en-US" altLang="ja-JP" sz="2000"/>
          </a:p>
          <a:p>
            <a:pPr defTabSz="1169988"/>
            <a:r>
              <a:rPr lang="ja-JP" altLang="en-US" sz="2000" smtClean="0"/>
              <a:t>長時間のデータから短時間のデータを取り出すことを</a:t>
            </a:r>
            <a:endParaRPr lang="en-US" altLang="ja-JP" sz="2000" smtClean="0"/>
          </a:p>
          <a:p>
            <a:pPr defTabSz="1169988"/>
            <a:r>
              <a:rPr lang="ja-JP" altLang="en-US" sz="2000" smtClean="0">
                <a:solidFill>
                  <a:srgbClr val="FF0000"/>
                </a:solidFill>
              </a:rPr>
              <a:t>窓かけ</a:t>
            </a:r>
            <a:r>
              <a:rPr lang="ja-JP" altLang="en-US" sz="2000" smtClean="0"/>
              <a:t>（</a:t>
            </a:r>
            <a:r>
              <a:rPr lang="en-US" altLang="ja-JP" sz="2000" smtClean="0"/>
              <a:t>Windowing</a:t>
            </a:r>
            <a:r>
              <a:rPr lang="ja-JP" altLang="en-US" sz="2000" smtClean="0"/>
              <a:t>）という。</a:t>
            </a:r>
            <a:endParaRPr lang="en-US" altLang="ja-JP" sz="2000" smtClean="0"/>
          </a:p>
        </p:txBody>
      </p:sp>
      <p:pic>
        <p:nvPicPr>
          <p:cNvPr id="5" name="図 4"/>
          <p:cNvPicPr>
            <a:picLocks noChangeAspect="1"/>
          </p:cNvPicPr>
          <p:nvPr/>
        </p:nvPicPr>
        <p:blipFill>
          <a:blip r:embed="rId2"/>
          <a:stretch>
            <a:fillRect/>
          </a:stretch>
        </p:blipFill>
        <p:spPr>
          <a:xfrm>
            <a:off x="3166822" y="2941658"/>
            <a:ext cx="2796666" cy="1170534"/>
          </a:xfrm>
          <a:prstGeom prst="rect">
            <a:avLst/>
          </a:prstGeom>
          <a:ln>
            <a:solidFill>
              <a:schemeClr val="accent1"/>
            </a:solidFill>
          </a:ln>
        </p:spPr>
      </p:pic>
      <p:pic>
        <p:nvPicPr>
          <p:cNvPr id="7" name="図 6"/>
          <p:cNvPicPr>
            <a:picLocks noChangeAspect="1"/>
          </p:cNvPicPr>
          <p:nvPr/>
        </p:nvPicPr>
        <p:blipFill>
          <a:blip r:embed="rId3"/>
          <a:stretch>
            <a:fillRect/>
          </a:stretch>
        </p:blipFill>
        <p:spPr>
          <a:xfrm>
            <a:off x="4274440" y="4326540"/>
            <a:ext cx="695325" cy="1676400"/>
          </a:xfrm>
          <a:prstGeom prst="rect">
            <a:avLst/>
          </a:prstGeom>
          <a:ln>
            <a:solidFill>
              <a:srgbClr val="7030A0"/>
            </a:solidFill>
          </a:ln>
        </p:spPr>
      </p:pic>
      <p:sp>
        <p:nvSpPr>
          <p:cNvPr id="8" name="正方形/長方形 7"/>
          <p:cNvSpPr/>
          <p:nvPr/>
        </p:nvSpPr>
        <p:spPr>
          <a:xfrm>
            <a:off x="4484316" y="3233802"/>
            <a:ext cx="293090" cy="709222"/>
          </a:xfrm>
          <a:prstGeom prst="rect">
            <a:avLst/>
          </a:prstGeom>
          <a:noFill/>
          <a:ln w="952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下矢印 8"/>
          <p:cNvSpPr/>
          <p:nvPr/>
        </p:nvSpPr>
        <p:spPr>
          <a:xfrm>
            <a:off x="4484316" y="3973980"/>
            <a:ext cx="293090" cy="333375"/>
          </a:xfrm>
          <a:prstGeom prst="downArrow">
            <a:avLst/>
          </a:prstGeom>
          <a:solidFill>
            <a:srgbClr val="FF00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flipH="1">
            <a:off x="4271375" y="6002940"/>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a:off x="4957239" y="6002940"/>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4271375" y="6161168"/>
            <a:ext cx="684000" cy="0"/>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コンテンツ プレースホルダー 2"/>
          <p:cNvSpPr txBox="1">
            <a:spLocks/>
          </p:cNvSpPr>
          <p:nvPr/>
        </p:nvSpPr>
        <p:spPr>
          <a:xfrm>
            <a:off x="4241740" y="6328250"/>
            <a:ext cx="1778696"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 : </a:t>
            </a:r>
            <a:r>
              <a:rPr lang="ja-JP" altLang="en-US" sz="1800" smtClean="0">
                <a:latin typeface="Times New Roman" panose="02020603050405020304" pitchFamily="18" charset="0"/>
                <a:cs typeface="Times New Roman" panose="02020603050405020304" pitchFamily="18" charset="0"/>
              </a:rPr>
              <a:t>窓の長さ</a:t>
            </a:r>
            <a:r>
              <a:rPr lang="en-US" altLang="ja-JP" sz="1800" smtClean="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98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9333" y="8017"/>
            <a:ext cx="7704667" cy="1981200"/>
          </a:xfrm>
        </p:spPr>
        <p:txBody>
          <a:bodyPr>
            <a:normAutofit/>
          </a:bodyPr>
          <a:lstStyle/>
          <a:p>
            <a:pPr algn="r"/>
            <a:r>
              <a:rPr lang="ja-JP" altLang="en-US" sz="2800" smtClean="0"/>
              <a:t>窓かけの定式化</a:t>
            </a:r>
            <a:r>
              <a:rPr lang="en-US" altLang="ja-JP" sz="2800" smtClean="0"/>
              <a:t> </a:t>
            </a:r>
            <a:endParaRPr kumimoji="1" lang="ja-JP" altLang="en-US" sz="2800"/>
          </a:p>
        </p:txBody>
      </p:sp>
      <p:sp>
        <p:nvSpPr>
          <p:cNvPr id="29" name="テキスト ボックス 28"/>
          <p:cNvSpPr txBox="1"/>
          <p:nvPr/>
        </p:nvSpPr>
        <p:spPr>
          <a:xfrm>
            <a:off x="801666" y="1758116"/>
            <a:ext cx="8129391" cy="461665"/>
          </a:xfrm>
          <a:prstGeom prst="rect">
            <a:avLst/>
          </a:prstGeom>
          <a:noFill/>
        </p:spPr>
        <p:txBody>
          <a:bodyPr wrap="square" rtlCol="0">
            <a:spAutoFit/>
          </a:bodyPr>
          <a:lstStyle/>
          <a:p>
            <a:pPr algn="ctr" defTabSz="1169988"/>
            <a:r>
              <a:rPr lang="ja-JP" altLang="en-US" sz="2400" smtClean="0"/>
              <a:t>窓かけは，原信号</a:t>
            </a:r>
            <a:r>
              <a:rPr lang="ja-JP" altLang="en-US" sz="2400" smtClean="0">
                <a:latin typeface="Times New Roman" panose="02020603050405020304" pitchFamily="18" charset="0"/>
                <a:cs typeface="Times New Roman" panose="02020603050405020304" pitchFamily="18" charset="0"/>
              </a:rPr>
              <a:t>に</a:t>
            </a:r>
            <a:r>
              <a:rPr lang="en-US" altLang="ja-JP" sz="2400" i="1" smtClean="0">
                <a:latin typeface="Times New Roman" panose="02020603050405020304" pitchFamily="18" charset="0"/>
                <a:cs typeface="Times New Roman" panose="02020603050405020304" pitchFamily="18" charset="0"/>
              </a:rPr>
              <a:t>x</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t</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に窓関数</a:t>
            </a:r>
            <a:r>
              <a:rPr lang="en-US" altLang="ja-JP" sz="2400" i="1" smtClean="0">
                <a:latin typeface="Times New Roman" panose="02020603050405020304" pitchFamily="18" charset="0"/>
                <a:cs typeface="Times New Roman" panose="02020603050405020304" pitchFamily="18" charset="0"/>
              </a:rPr>
              <a:t>w</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t</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を</a:t>
            </a:r>
            <a:r>
              <a:rPr lang="ja-JP" altLang="en-US" sz="2400" smtClean="0"/>
              <a:t>乗じること。</a:t>
            </a:r>
            <a:endParaRPr lang="en-US" altLang="ja-JP" sz="2400" smtClean="0"/>
          </a:p>
        </p:txBody>
      </p:sp>
      <p:pic>
        <p:nvPicPr>
          <p:cNvPr id="5" name="図 4"/>
          <p:cNvPicPr>
            <a:picLocks noChangeAspect="1"/>
          </p:cNvPicPr>
          <p:nvPr/>
        </p:nvPicPr>
        <p:blipFill>
          <a:blip r:embed="rId3"/>
          <a:stretch>
            <a:fillRect/>
          </a:stretch>
        </p:blipFill>
        <p:spPr>
          <a:xfrm>
            <a:off x="1127342" y="2917800"/>
            <a:ext cx="2796666" cy="1170534"/>
          </a:xfrm>
          <a:prstGeom prst="rect">
            <a:avLst/>
          </a:prstGeom>
          <a:ln>
            <a:solidFill>
              <a:schemeClr val="accent1"/>
            </a:solidFill>
          </a:ln>
        </p:spPr>
      </p:pic>
      <p:pic>
        <p:nvPicPr>
          <p:cNvPr id="7" name="図 6"/>
          <p:cNvPicPr>
            <a:picLocks noChangeAspect="1"/>
          </p:cNvPicPr>
          <p:nvPr/>
        </p:nvPicPr>
        <p:blipFill>
          <a:blip r:embed="rId4"/>
          <a:stretch>
            <a:fillRect/>
          </a:stretch>
        </p:blipFill>
        <p:spPr>
          <a:xfrm>
            <a:off x="7382426" y="2639115"/>
            <a:ext cx="720000" cy="1684502"/>
          </a:xfrm>
          <a:prstGeom prst="rect">
            <a:avLst/>
          </a:prstGeom>
          <a:ln>
            <a:solidFill>
              <a:srgbClr val="7030A0"/>
            </a:solidFill>
          </a:ln>
        </p:spPr>
      </p:pic>
      <p:sp>
        <p:nvSpPr>
          <p:cNvPr id="10" name="コンテンツ プレースホルダー 2"/>
          <p:cNvSpPr txBox="1">
            <a:spLocks/>
          </p:cNvSpPr>
          <p:nvPr/>
        </p:nvSpPr>
        <p:spPr>
          <a:xfrm>
            <a:off x="1127342" y="2579108"/>
            <a:ext cx="1503124"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原信号</a:t>
            </a:r>
            <a:r>
              <a:rPr lang="en-US" altLang="ja-JP" sz="1800" i="1" smtClean="0">
                <a:latin typeface="Times New Roman" panose="02020603050405020304" pitchFamily="18" charset="0"/>
                <a:cs typeface="Times New Roman" panose="02020603050405020304" pitchFamily="18" charset="0"/>
              </a:rPr>
              <a:t>x</a:t>
            </a: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t</a:t>
            </a:r>
            <a:r>
              <a:rPr lang="en-US" altLang="ja-JP" sz="1800" smtClean="0">
                <a:latin typeface="Times New Roman" panose="02020603050405020304" pitchFamily="18" charset="0"/>
                <a:cs typeface="Times New Roman" panose="02020603050405020304" pitchFamily="18" charset="0"/>
              </a:rPr>
              <a:t>)</a:t>
            </a:r>
            <a:endParaRPr lang="ja-JP" altLang="en-US" sz="1800">
              <a:latin typeface="Times New Roman" panose="02020603050405020304" pitchFamily="18" charset="0"/>
              <a:cs typeface="Times New Roman" panose="02020603050405020304" pitchFamily="18" charset="0"/>
            </a:endParaRPr>
          </a:p>
        </p:txBody>
      </p:sp>
      <p:sp>
        <p:nvSpPr>
          <p:cNvPr id="12" name="コンテンツ プレースホルダー 2"/>
          <p:cNvSpPr txBox="1">
            <a:spLocks/>
          </p:cNvSpPr>
          <p:nvPr/>
        </p:nvSpPr>
        <p:spPr>
          <a:xfrm>
            <a:off x="4038371" y="3145650"/>
            <a:ext cx="420894" cy="548603"/>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4000" smtClean="0">
                <a:latin typeface="Times New Roman" panose="02020603050405020304" pitchFamily="18" charset="0"/>
                <a:cs typeface="Times New Roman" panose="02020603050405020304" pitchFamily="18" charset="0"/>
              </a:rPr>
              <a:t>×</a:t>
            </a:r>
            <a:endParaRPr lang="ja-JP" altLang="en-US" sz="4000">
              <a:latin typeface="Times New Roman" panose="02020603050405020304" pitchFamily="18" charset="0"/>
              <a:cs typeface="Times New Roman" panose="02020603050405020304" pitchFamily="18" charset="0"/>
            </a:endParaRPr>
          </a:p>
        </p:txBody>
      </p:sp>
      <p:grpSp>
        <p:nvGrpSpPr>
          <p:cNvPr id="13" name="グループ化 12"/>
          <p:cNvGrpSpPr/>
          <p:nvPr/>
        </p:nvGrpSpPr>
        <p:grpSpPr>
          <a:xfrm>
            <a:off x="4944012" y="3140506"/>
            <a:ext cx="1440000" cy="747140"/>
            <a:chOff x="4618336" y="2975178"/>
            <a:chExt cx="1440000" cy="747140"/>
          </a:xfrm>
        </p:grpSpPr>
        <p:cxnSp>
          <p:nvCxnSpPr>
            <p:cNvPr id="6" name="直線コネクタ 5"/>
            <p:cNvCxnSpPr/>
            <p:nvPr/>
          </p:nvCxnSpPr>
          <p:spPr>
            <a:xfrm flipV="1">
              <a:off x="4618336" y="3707704"/>
              <a:ext cx="3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5698336" y="3722318"/>
              <a:ext cx="3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4978336" y="2975178"/>
              <a:ext cx="7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flipV="1">
              <a:off x="4618336" y="3335178"/>
              <a:ext cx="7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5400000" flipV="1">
              <a:off x="5333401" y="3349792"/>
              <a:ext cx="7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グループ化 20"/>
          <p:cNvGrpSpPr/>
          <p:nvPr/>
        </p:nvGrpSpPr>
        <p:grpSpPr>
          <a:xfrm>
            <a:off x="7378984" y="4365732"/>
            <a:ext cx="723442" cy="550190"/>
            <a:chOff x="4978336" y="3775667"/>
            <a:chExt cx="723442" cy="550190"/>
          </a:xfrm>
        </p:grpSpPr>
        <p:sp>
          <p:nvSpPr>
            <p:cNvPr id="11" name="コンテンツ プレースホルダー 2"/>
            <p:cNvSpPr txBox="1">
              <a:spLocks/>
            </p:cNvSpPr>
            <p:nvPr/>
          </p:nvSpPr>
          <p:spPr>
            <a:xfrm>
              <a:off x="4978336" y="4012021"/>
              <a:ext cx="715065"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18" name="直線コネクタ 17"/>
            <p:cNvCxnSpPr/>
            <p:nvPr/>
          </p:nvCxnSpPr>
          <p:spPr>
            <a:xfrm flipH="1">
              <a:off x="4978336"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5701778"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4978336" y="3933895"/>
              <a:ext cx="720000" cy="0"/>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3" name="グループ化 22"/>
          <p:cNvGrpSpPr/>
          <p:nvPr/>
        </p:nvGrpSpPr>
        <p:grpSpPr>
          <a:xfrm>
            <a:off x="5302291" y="3980165"/>
            <a:ext cx="723442" cy="550190"/>
            <a:chOff x="4978336" y="3775667"/>
            <a:chExt cx="723442" cy="550190"/>
          </a:xfrm>
        </p:grpSpPr>
        <p:sp>
          <p:nvSpPr>
            <p:cNvPr id="24" name="コンテンツ プレースホルダー 2"/>
            <p:cNvSpPr txBox="1">
              <a:spLocks/>
            </p:cNvSpPr>
            <p:nvPr/>
          </p:nvSpPr>
          <p:spPr>
            <a:xfrm>
              <a:off x="4978336" y="4012021"/>
              <a:ext cx="715065"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T</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 </a:t>
              </a:r>
              <a:endParaRPr lang="ja-JP" altLang="en-US" sz="1800">
                <a:latin typeface="Times New Roman" panose="02020603050405020304" pitchFamily="18" charset="0"/>
                <a:cs typeface="Times New Roman" panose="02020603050405020304" pitchFamily="18" charset="0"/>
              </a:endParaRPr>
            </a:p>
          </p:txBody>
        </p:sp>
        <p:cxnSp>
          <p:nvCxnSpPr>
            <p:cNvPr id="25" name="直線コネクタ 24"/>
            <p:cNvCxnSpPr/>
            <p:nvPr/>
          </p:nvCxnSpPr>
          <p:spPr>
            <a:xfrm flipH="1">
              <a:off x="4978336"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5701778" y="3775667"/>
              <a:ext cx="0" cy="3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V="1">
              <a:off x="4978336" y="3933895"/>
              <a:ext cx="720000" cy="0"/>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 name="コンテンツ プレースホルダー 2"/>
          <p:cNvSpPr txBox="1">
            <a:spLocks/>
          </p:cNvSpPr>
          <p:nvPr/>
        </p:nvSpPr>
        <p:spPr>
          <a:xfrm>
            <a:off x="4315458" y="3721140"/>
            <a:ext cx="533441"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smtClean="0">
                <a:latin typeface="Times New Roman" panose="02020603050405020304" pitchFamily="18" charset="0"/>
                <a:cs typeface="Times New Roman" panose="02020603050405020304" pitchFamily="18" charset="0"/>
              </a:rPr>
              <a:t>0</a:t>
            </a:r>
            <a:endParaRPr lang="ja-JP" altLang="en-US" sz="1800">
              <a:latin typeface="Times New Roman" panose="02020603050405020304" pitchFamily="18" charset="0"/>
              <a:cs typeface="Times New Roman" panose="02020603050405020304" pitchFamily="18" charset="0"/>
            </a:endParaRPr>
          </a:p>
        </p:txBody>
      </p:sp>
      <p:sp>
        <p:nvSpPr>
          <p:cNvPr id="30" name="コンテンツ プレースホルダー 2"/>
          <p:cNvSpPr txBox="1">
            <a:spLocks/>
          </p:cNvSpPr>
          <p:nvPr/>
        </p:nvSpPr>
        <p:spPr>
          <a:xfrm>
            <a:off x="4671689" y="3007086"/>
            <a:ext cx="533441"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r">
              <a:buNone/>
            </a:pPr>
            <a:r>
              <a:rPr lang="en-US" altLang="ja-JP" sz="1800" smtClean="0">
                <a:latin typeface="Times New Roman" panose="02020603050405020304" pitchFamily="18" charset="0"/>
                <a:cs typeface="Times New Roman" panose="02020603050405020304" pitchFamily="18" charset="0"/>
              </a:rPr>
              <a:t>1</a:t>
            </a:r>
            <a:endParaRPr lang="ja-JP" altLang="en-US" sz="1800">
              <a:latin typeface="Times New Roman" panose="02020603050405020304" pitchFamily="18" charset="0"/>
              <a:cs typeface="Times New Roman" panose="02020603050405020304" pitchFamily="18" charset="0"/>
            </a:endParaRPr>
          </a:p>
        </p:txBody>
      </p:sp>
      <p:sp>
        <p:nvSpPr>
          <p:cNvPr id="31" name="コンテンツ プレースホルダー 2"/>
          <p:cNvSpPr txBox="1">
            <a:spLocks/>
          </p:cNvSpPr>
          <p:nvPr/>
        </p:nvSpPr>
        <p:spPr>
          <a:xfrm>
            <a:off x="5017428" y="2607042"/>
            <a:ext cx="1284790"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窓関数</a:t>
            </a:r>
            <a:r>
              <a:rPr lang="en-US" altLang="ja-JP" sz="1800" i="1">
                <a:latin typeface="Times New Roman" panose="02020603050405020304" pitchFamily="18" charset="0"/>
                <a:cs typeface="Times New Roman" panose="02020603050405020304" pitchFamily="18" charset="0"/>
              </a:rPr>
              <a:t>w</a:t>
            </a:r>
            <a:r>
              <a:rPr lang="en-US" altLang="ja-JP" sz="1800">
                <a:latin typeface="Times New Roman" panose="02020603050405020304" pitchFamily="18" charset="0"/>
                <a:cs typeface="Times New Roman" panose="02020603050405020304" pitchFamily="18" charset="0"/>
              </a:rPr>
              <a:t>(</a:t>
            </a:r>
            <a:r>
              <a:rPr lang="en-US" altLang="ja-JP" sz="1800" i="1">
                <a:latin typeface="Times New Roman" panose="02020603050405020304" pitchFamily="18" charset="0"/>
                <a:cs typeface="Times New Roman" panose="02020603050405020304" pitchFamily="18" charset="0"/>
              </a:rPr>
              <a:t>t</a:t>
            </a:r>
            <a:r>
              <a:rPr lang="en-US" altLang="ja-JP" sz="1800">
                <a:latin typeface="Times New Roman" panose="02020603050405020304" pitchFamily="18" charset="0"/>
                <a:cs typeface="Times New Roman" panose="02020603050405020304" pitchFamily="18" charset="0"/>
              </a:rPr>
              <a:t>)</a:t>
            </a:r>
            <a:endParaRPr lang="ja-JP" altLang="en-US" sz="1800">
              <a:latin typeface="Times New Roman" panose="02020603050405020304" pitchFamily="18" charset="0"/>
              <a:cs typeface="Times New Roman" panose="02020603050405020304" pitchFamily="18" charset="0"/>
            </a:endParaRPr>
          </a:p>
        </p:txBody>
      </p:sp>
      <p:sp>
        <p:nvSpPr>
          <p:cNvPr id="32" name="コンテンツ プレースホルダー 2"/>
          <p:cNvSpPr txBox="1">
            <a:spLocks/>
          </p:cNvSpPr>
          <p:nvPr/>
        </p:nvSpPr>
        <p:spPr>
          <a:xfrm>
            <a:off x="7235475" y="2262399"/>
            <a:ext cx="1002082" cy="313836"/>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1800" i="1" smtClean="0">
                <a:latin typeface="Times New Roman" panose="02020603050405020304" pitchFamily="18" charset="0"/>
                <a:cs typeface="Times New Roman" panose="02020603050405020304" pitchFamily="18" charset="0"/>
              </a:rPr>
              <a:t>x</a:t>
            </a:r>
            <a:r>
              <a:rPr lang="en-US" altLang="ja-JP" sz="1800" i="1" baseline="-25000" smtClean="0">
                <a:latin typeface="Times New Roman" panose="02020603050405020304" pitchFamily="18" charset="0"/>
                <a:cs typeface="Times New Roman" panose="02020603050405020304" pitchFamily="18" charset="0"/>
              </a:rPr>
              <a:t>w</a:t>
            </a:r>
            <a:r>
              <a:rPr lang="en-US" altLang="ja-JP" sz="1800" smtClean="0">
                <a:latin typeface="Times New Roman" panose="02020603050405020304" pitchFamily="18" charset="0"/>
                <a:cs typeface="Times New Roman" panose="02020603050405020304" pitchFamily="18" charset="0"/>
              </a:rPr>
              <a:t>(</a:t>
            </a:r>
            <a:r>
              <a:rPr lang="en-US" altLang="ja-JP" sz="1800" i="1" smtClean="0">
                <a:latin typeface="Times New Roman" panose="02020603050405020304" pitchFamily="18" charset="0"/>
                <a:cs typeface="Times New Roman" panose="02020603050405020304" pitchFamily="18" charset="0"/>
              </a:rPr>
              <a:t>t</a:t>
            </a:r>
            <a:r>
              <a:rPr lang="en-US" altLang="ja-JP" sz="1800" smtClean="0">
                <a:latin typeface="Times New Roman" panose="02020603050405020304" pitchFamily="18" charset="0"/>
                <a:cs typeface="Times New Roman" panose="02020603050405020304" pitchFamily="18" charset="0"/>
              </a:rPr>
              <a:t>)</a:t>
            </a:r>
            <a:endParaRPr lang="ja-JP" altLang="en-US" sz="1800">
              <a:latin typeface="Times New Roman" panose="02020603050405020304" pitchFamily="18" charset="0"/>
              <a:cs typeface="Times New Roman" panose="02020603050405020304" pitchFamily="18" charset="0"/>
            </a:endParaRPr>
          </a:p>
        </p:txBody>
      </p:sp>
      <p:sp>
        <p:nvSpPr>
          <p:cNvPr id="33" name="コンテンツ プレースホルダー 2"/>
          <p:cNvSpPr txBox="1">
            <a:spLocks/>
          </p:cNvSpPr>
          <p:nvPr/>
        </p:nvSpPr>
        <p:spPr>
          <a:xfrm>
            <a:off x="6489444" y="3164004"/>
            <a:ext cx="420894" cy="548603"/>
          </a:xfrm>
          <a:prstGeom prst="rect">
            <a:avLst/>
          </a:prstGeom>
          <a:noFill/>
          <a:ln>
            <a:no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en-US" altLang="ja-JP" sz="4000" smtClean="0">
                <a:latin typeface="Times New Roman" panose="02020603050405020304" pitchFamily="18" charset="0"/>
                <a:cs typeface="Times New Roman" panose="02020603050405020304" pitchFamily="18" charset="0"/>
              </a:rPr>
              <a:t>=</a:t>
            </a:r>
          </a:p>
        </p:txBody>
      </p:sp>
      <p:sp>
        <p:nvSpPr>
          <p:cNvPr id="34" name="テキスト ボックス 33"/>
          <p:cNvSpPr txBox="1"/>
          <p:nvPr/>
        </p:nvSpPr>
        <p:spPr>
          <a:xfrm>
            <a:off x="784203" y="4994047"/>
            <a:ext cx="8129391" cy="461665"/>
          </a:xfrm>
          <a:prstGeom prst="rect">
            <a:avLst/>
          </a:prstGeom>
          <a:noFill/>
        </p:spPr>
        <p:txBody>
          <a:bodyPr wrap="square" rtlCol="0">
            <a:spAutoFit/>
          </a:bodyPr>
          <a:lstStyle/>
          <a:p>
            <a:pPr algn="ctr" defTabSz="1169988"/>
            <a:r>
              <a:rPr lang="ja-JP" altLang="en-US" sz="2400"/>
              <a:t>図</a:t>
            </a:r>
            <a:r>
              <a:rPr lang="ja-JP" altLang="en-US" sz="2400" smtClean="0"/>
              <a:t>では方形窓を示しているが，さまざまな窓関数がある。</a:t>
            </a:r>
            <a:endParaRPr lang="en-US" altLang="ja-JP" sz="2400" smtClean="0"/>
          </a:p>
        </p:txBody>
      </p:sp>
      <p:sp>
        <p:nvSpPr>
          <p:cNvPr id="36" name="コンテンツ プレースホルダー 2"/>
          <p:cNvSpPr txBox="1">
            <a:spLocks/>
          </p:cNvSpPr>
          <p:nvPr/>
        </p:nvSpPr>
        <p:spPr>
          <a:xfrm>
            <a:off x="6699891" y="5925798"/>
            <a:ext cx="1855386" cy="313836"/>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800" smtClean="0">
                <a:latin typeface="Times New Roman" panose="02020603050405020304" pitchFamily="18" charset="0"/>
                <a:cs typeface="Times New Roman" panose="02020603050405020304" pitchFamily="18" charset="0"/>
              </a:rPr>
              <a:t>調べてみよう！</a:t>
            </a:r>
            <a:endParaRPr lang="ja-JP" altLang="en-US" sz="1800">
              <a:latin typeface="Times New Roman" panose="02020603050405020304" pitchFamily="18" charset="0"/>
              <a:cs typeface="Times New Roman" panose="02020603050405020304" pitchFamily="18" charset="0"/>
            </a:endParaRPr>
          </a:p>
        </p:txBody>
      </p:sp>
      <p:sp>
        <p:nvSpPr>
          <p:cNvPr id="22" name="下矢印 21"/>
          <p:cNvSpPr/>
          <p:nvPr/>
        </p:nvSpPr>
        <p:spPr>
          <a:xfrm>
            <a:off x="7378984" y="5455712"/>
            <a:ext cx="186737" cy="3659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コンテンツ プレースホルダー 2"/>
          <p:cNvSpPr txBox="1">
            <a:spLocks/>
          </p:cNvSpPr>
          <p:nvPr/>
        </p:nvSpPr>
        <p:spPr>
          <a:xfrm>
            <a:off x="629854" y="4461083"/>
            <a:ext cx="3685603" cy="228649"/>
          </a:xfrm>
          <a:prstGeom prst="rect">
            <a:avLst/>
          </a:prstGeom>
          <a:solidFill>
            <a:srgbClr val="FFFF00"/>
          </a:solidFill>
          <a:ln>
            <a:solidFill>
              <a:srgbClr val="FF0000"/>
            </a:solidFill>
          </a:ln>
        </p:spPr>
        <p:txBody>
          <a:bodyPr vert="horz" lIns="0" tIns="0" rIns="0" bIns="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marL="0" indent="0" algn="ctr">
              <a:buNone/>
            </a:pPr>
            <a:r>
              <a:rPr lang="ja-JP" altLang="en-US" sz="1200" smtClean="0">
                <a:latin typeface="Times New Roman" panose="02020603050405020304" pitchFamily="18" charset="0"/>
                <a:cs typeface="Times New Roman" panose="02020603050405020304" pitchFamily="18" charset="0"/>
              </a:rPr>
              <a:t>「矩形窓（</a:t>
            </a:r>
            <a:r>
              <a:rPr lang="ja-JP" altLang="ja-JP" sz="1200" smtClean="0"/>
              <a:t>rectangular window</a:t>
            </a:r>
            <a:r>
              <a:rPr lang="ja-JP" altLang="en-US" sz="1200" smtClean="0"/>
              <a:t>）</a:t>
            </a:r>
            <a:r>
              <a:rPr lang="ja-JP" altLang="en-US" sz="1200" smtClean="0">
                <a:latin typeface="Times New Roman" panose="02020603050405020304" pitchFamily="18" charset="0"/>
                <a:cs typeface="Times New Roman" panose="02020603050405020304" pitchFamily="18" charset="0"/>
              </a:rPr>
              <a:t>」ともいう</a:t>
            </a:r>
            <a:endParaRPr lang="ja-JP" altLang="en-US" sz="1200">
              <a:latin typeface="Times New Roman" panose="02020603050405020304" pitchFamily="18" charset="0"/>
              <a:cs typeface="Times New Roman" panose="02020603050405020304" pitchFamily="18" charset="0"/>
            </a:endParaRPr>
          </a:p>
        </p:txBody>
      </p:sp>
      <p:sp>
        <p:nvSpPr>
          <p:cNvPr id="38" name="下矢印 37"/>
          <p:cNvSpPr/>
          <p:nvPr/>
        </p:nvSpPr>
        <p:spPr>
          <a:xfrm flipV="1">
            <a:off x="2028448" y="4725833"/>
            <a:ext cx="126029" cy="2783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9" name="オブジェクト 38"/>
          <p:cNvGraphicFramePr>
            <a:graphicFrameLocks noChangeAspect="1"/>
          </p:cNvGraphicFramePr>
          <p:nvPr>
            <p:extLst/>
          </p:nvPr>
        </p:nvGraphicFramePr>
        <p:xfrm>
          <a:off x="2338105" y="5614588"/>
          <a:ext cx="2867025" cy="838200"/>
        </p:xfrm>
        <a:graphic>
          <a:graphicData uri="http://schemas.openxmlformats.org/presentationml/2006/ole">
            <mc:AlternateContent xmlns:mc="http://schemas.openxmlformats.org/markup-compatibility/2006">
              <mc:Choice xmlns:v="urn:schemas-microsoft-com:vml" Requires="v">
                <p:oleObj spid="_x0000_s11267" name="数式" r:id="rId5" imgW="1473120" imgH="431640" progId="Equation.3">
                  <p:embed/>
                </p:oleObj>
              </mc:Choice>
              <mc:Fallback>
                <p:oleObj name="数式" r:id="rId5" imgW="1473120" imgH="431640" progId="Equation.3">
                  <p:embed/>
                  <p:pic>
                    <p:nvPicPr>
                      <p:cNvPr id="0" name=""/>
                      <p:cNvPicPr>
                        <a:picLocks noChangeAspect="1" noChangeArrowheads="1"/>
                      </p:cNvPicPr>
                      <p:nvPr/>
                    </p:nvPicPr>
                    <p:blipFill>
                      <a:blip r:embed="rId6"/>
                      <a:srcRect/>
                      <a:stretch>
                        <a:fillRect/>
                      </a:stretch>
                    </p:blipFill>
                    <p:spPr bwMode="auto">
                      <a:xfrm>
                        <a:off x="2338105" y="5614588"/>
                        <a:ext cx="2867025" cy="838200"/>
                      </a:xfrm>
                      <a:prstGeom prst="rect">
                        <a:avLst/>
                      </a:prstGeom>
                      <a:noFill/>
                    </p:spPr>
                  </p:pic>
                </p:oleObj>
              </mc:Fallback>
            </mc:AlternateContent>
          </a:graphicData>
        </a:graphic>
      </p:graphicFrame>
    </p:spTree>
    <p:extLst>
      <p:ext uri="{BB962C8B-B14F-4D97-AF65-F5344CB8AC3E}">
        <p14:creationId xmlns:p14="http://schemas.microsoft.com/office/powerpoint/2010/main" val="38527733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視差</Template>
  <TotalTime>6437</TotalTime>
  <Words>1229</Words>
  <Application>Microsoft Office PowerPoint</Application>
  <PresentationFormat>画面に合わせる (4:3)</PresentationFormat>
  <Paragraphs>189</Paragraphs>
  <Slides>21</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2</vt:i4>
      </vt:variant>
      <vt:variant>
        <vt:lpstr>スライド タイトル</vt:lpstr>
      </vt:variant>
      <vt:variant>
        <vt:i4>21</vt:i4>
      </vt:variant>
    </vt:vector>
  </HeadingPairs>
  <TitlesOfParts>
    <vt:vector size="29" baseType="lpstr">
      <vt:lpstr>HGｺﾞｼｯｸM</vt:lpstr>
      <vt:lpstr>ＭＳ ゴシック</vt:lpstr>
      <vt:lpstr>Arial</vt:lpstr>
      <vt:lpstr>Corbel</vt:lpstr>
      <vt:lpstr>Times New Roman</vt:lpstr>
      <vt:lpstr>視差</vt:lpstr>
      <vt:lpstr>Microsoft 数式 3.0</vt:lpstr>
      <vt:lpstr>数式</vt:lpstr>
      <vt:lpstr>４．サンプリング定理</vt:lpstr>
      <vt:lpstr>４．３　D/A変換 （１）理想的なD/A変換</vt:lpstr>
      <vt:lpstr>サンプリング関数(sinc関数) sampling Function</vt:lpstr>
      <vt:lpstr>サンプリング関数（sinc関数） による補間（４．１節再掲）</vt:lpstr>
      <vt:lpstr>（３）近似的な補間</vt:lpstr>
      <vt:lpstr>零次ホールド例（４．１節再掲）</vt:lpstr>
      <vt:lpstr>３次畳み込み (Cubic Convolution Interpolation)</vt:lpstr>
      <vt:lpstr>【発展】窓かけた範囲内でsinc関数による補間を考えることができる　 （４）窓かけ（Windowing） 信号は長時間連続しているが・・・ </vt:lpstr>
      <vt:lpstr>窓かけの定式化 </vt:lpstr>
      <vt:lpstr>代表的な窓関数 </vt:lpstr>
      <vt:lpstr>数値実験用窓関数（VB for Excel）（その１） </vt:lpstr>
      <vt:lpstr>数値実験用窓関数（VB for Excel）（その２） </vt:lpstr>
      <vt:lpstr>窓かけによるスペクトルの変化 </vt:lpstr>
      <vt:lpstr>正弦波の場合 </vt:lpstr>
      <vt:lpstr>窓関数のスペクトル スペクトルの広がり</vt:lpstr>
      <vt:lpstr>スペクトルのピーク幅 窓の中央部分を拡大してみると・・・</vt:lpstr>
      <vt:lpstr>窓関数の違いによる分析結果の違い 振幅に大きな差があるとき</vt:lpstr>
      <vt:lpstr>周波数が近いとき</vt:lpstr>
      <vt:lpstr>方形窓でも限界がある・・・</vt:lpstr>
      <vt:lpstr>窓を狭くすると 時間分解能は良くなるが・・・</vt:lpstr>
      <vt:lpstr>窓関数のトレードオフ</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332</cp:revision>
  <dcterms:created xsi:type="dcterms:W3CDTF">2018-02-09T02:09:57Z</dcterms:created>
  <dcterms:modified xsi:type="dcterms:W3CDTF">2018-03-14T04:14:09Z</dcterms:modified>
</cp:coreProperties>
</file>