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6" r:id="rId4"/>
    <p:sldId id="358" r:id="rId5"/>
    <p:sldId id="35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B7DB"/>
    <a:srgbClr val="FF99CC"/>
    <a:srgbClr val="FFCCFF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image" Target="../media/image4.png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6.wmf"/><Relationship Id="rId10" Type="http://schemas.openxmlformats.org/officeDocument/2006/relationships/image" Target="../media/image1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４</a:t>
            </a:r>
            <a:r>
              <a:rPr kumimoji="1" lang="ja-JP" altLang="en-US" smtClean="0"/>
              <a:t>．</a:t>
            </a:r>
            <a:r>
              <a:rPr lang="ja-JP" altLang="en-US" smtClean="0"/>
              <a:t>サンプリング定理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mtClean="0"/>
              <a:t>４．１　</a:t>
            </a:r>
            <a:r>
              <a:rPr lang="en-US" altLang="ja-JP" smtClean="0"/>
              <a:t>A/D</a:t>
            </a:r>
            <a:r>
              <a:rPr lang="ja-JP" altLang="en-US" smtClean="0"/>
              <a:t>変換と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４．２　サンプリング定理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４．３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４．４</a:t>
            </a:r>
            <a:r>
              <a:rPr lang="ja-JP" altLang="en-US"/>
              <a:t>　</a:t>
            </a:r>
            <a:r>
              <a:rPr lang="ja-JP" altLang="en-US" smtClean="0"/>
              <a:t>量子化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デシメーション</a:t>
            </a:r>
            <a:r>
              <a:rPr lang="en-US" altLang="ja-JP" sz="2400" smtClean="0"/>
              <a:t>(decimation)/</a:t>
            </a:r>
            <a:r>
              <a:rPr lang="ja-JP" altLang="en-US" sz="2400" smtClean="0"/>
              <a:t>ダウンサンプリング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88397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をサンプリングした結果，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次のようなスペクトルのとき，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3466138"/>
            <a:ext cx="7783080" cy="76897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周波数領域に空きがあるということ 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オーバサンプリング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サンプリング間隔を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倍（サンプリング周波数を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）にすると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280294" y="2985507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2198497" y="1857958"/>
            <a:ext cx="4977773" cy="1151157"/>
            <a:chOff x="2198497" y="1857958"/>
            <a:chExt cx="4977773" cy="1151157"/>
          </a:xfrm>
        </p:grpSpPr>
        <p:cxnSp>
          <p:nvCxnSpPr>
            <p:cNvPr id="7" name="直線矢印コネクタ 6"/>
            <p:cNvCxnSpPr/>
            <p:nvPr/>
          </p:nvCxnSpPr>
          <p:spPr>
            <a:xfrm flipV="1">
              <a:off x="3030604" y="2450622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>
              <a:off x="2198497" y="2569990"/>
              <a:ext cx="457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 flipV="1">
              <a:off x="4505427" y="1857958"/>
              <a:ext cx="0" cy="69426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4330237" y="2691352"/>
              <a:ext cx="379118" cy="2168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6429496" y="2218607"/>
              <a:ext cx="746774" cy="4640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2757322" y="2029486"/>
              <a:ext cx="562763" cy="540504"/>
              <a:chOff x="3930400" y="1948395"/>
              <a:chExt cx="1081439" cy="540504"/>
            </a:xfrm>
          </p:grpSpPr>
          <p:cxnSp>
            <p:nvCxnSpPr>
              <p:cNvPr id="20" name="直線コネクタ 19"/>
              <p:cNvCxnSpPr/>
              <p:nvPr/>
            </p:nvCxnSpPr>
            <p:spPr>
              <a:xfrm flipH="1">
                <a:off x="3930400" y="1948899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4471839" y="1948395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直線矢印コネクタ 21"/>
            <p:cNvCxnSpPr/>
            <p:nvPr/>
          </p:nvCxnSpPr>
          <p:spPr>
            <a:xfrm flipV="1">
              <a:off x="5580747" y="2451088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コンテンツ プレースホルダー 2"/>
            <p:cNvSpPr txBox="1">
              <a:spLocks/>
            </p:cNvSpPr>
            <p:nvPr/>
          </p:nvSpPr>
          <p:spPr>
            <a:xfrm>
              <a:off x="2748028" y="2486272"/>
              <a:ext cx="746774" cy="4640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-ω</a:t>
              </a:r>
              <a:r>
                <a:rPr lang="en-US" altLang="ja-JP" sz="20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コンテンツ プレースホルダー 2"/>
            <p:cNvSpPr txBox="1">
              <a:spLocks/>
            </p:cNvSpPr>
            <p:nvPr/>
          </p:nvSpPr>
          <p:spPr>
            <a:xfrm>
              <a:off x="5766797" y="2545085"/>
              <a:ext cx="746774" cy="46403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20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 flipV="1">
              <a:off x="3407041" y="2459110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V="1">
              <a:off x="3776558" y="2458644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flipV="1">
              <a:off x="4152995" y="2451090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V="1">
              <a:off x="4875444" y="2466666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 flipV="1">
              <a:off x="5251881" y="2459112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flipV="1">
              <a:off x="5926202" y="2458646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V="1">
              <a:off x="6302639" y="2451092"/>
              <a:ext cx="0" cy="108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グループ化 34"/>
            <p:cNvGrpSpPr/>
            <p:nvPr/>
          </p:nvGrpSpPr>
          <p:grpSpPr>
            <a:xfrm>
              <a:off x="4240958" y="2021451"/>
              <a:ext cx="562763" cy="540504"/>
              <a:chOff x="3930400" y="1948395"/>
              <a:chExt cx="1081439" cy="540504"/>
            </a:xfrm>
          </p:grpSpPr>
          <p:cxnSp>
            <p:nvCxnSpPr>
              <p:cNvPr id="36" name="直線コネクタ 35"/>
              <p:cNvCxnSpPr/>
              <p:nvPr/>
            </p:nvCxnSpPr>
            <p:spPr>
              <a:xfrm flipH="1">
                <a:off x="3930400" y="1948899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4471839" y="1948395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グループ化 37"/>
            <p:cNvGrpSpPr/>
            <p:nvPr/>
          </p:nvGrpSpPr>
          <p:grpSpPr>
            <a:xfrm>
              <a:off x="5660312" y="2028745"/>
              <a:ext cx="562763" cy="540504"/>
              <a:chOff x="3930400" y="1948395"/>
              <a:chExt cx="1081439" cy="540504"/>
            </a:xfrm>
          </p:grpSpPr>
          <p:cxnSp>
            <p:nvCxnSpPr>
              <p:cNvPr id="39" name="直線コネクタ 38"/>
              <p:cNvCxnSpPr/>
              <p:nvPr/>
            </p:nvCxnSpPr>
            <p:spPr>
              <a:xfrm flipH="1">
                <a:off x="3930400" y="1948899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4471839" y="1948395"/>
                <a:ext cx="540000" cy="54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2" name="直線矢印コネクタ 41"/>
          <p:cNvCxnSpPr/>
          <p:nvPr/>
        </p:nvCxnSpPr>
        <p:spPr>
          <a:xfrm flipV="1">
            <a:off x="3073779" y="4955485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241672" y="5074853"/>
            <a:ext cx="45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4548602" y="4362821"/>
            <a:ext cx="0" cy="694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4373412" y="5196215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6472671" y="4723470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2800497" y="4534349"/>
            <a:ext cx="562763" cy="540504"/>
            <a:chOff x="3930400" y="1948395"/>
            <a:chExt cx="1081439" cy="540504"/>
          </a:xfrm>
        </p:grpSpPr>
        <p:cxnSp>
          <p:nvCxnSpPr>
            <p:cNvPr id="64" name="直線コネクタ 63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直線矢印コネクタ 47"/>
          <p:cNvCxnSpPr/>
          <p:nvPr/>
        </p:nvCxnSpPr>
        <p:spPr>
          <a:xfrm flipV="1">
            <a:off x="5623922" y="4955951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2791203" y="4991135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コンテンツ プレースホルダー 2"/>
          <p:cNvSpPr txBox="1">
            <a:spLocks/>
          </p:cNvSpPr>
          <p:nvPr/>
        </p:nvSpPr>
        <p:spPr>
          <a:xfrm>
            <a:off x="5809972" y="5049948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直線矢印コネクタ 50"/>
          <p:cNvCxnSpPr/>
          <p:nvPr/>
        </p:nvCxnSpPr>
        <p:spPr>
          <a:xfrm flipV="1">
            <a:off x="3450216" y="4963973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3819733" y="4963507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4196170" y="4955953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4918619" y="4971529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5056" y="4963975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5969377" y="4963509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6345814" y="4955955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/>
          <p:cNvGrpSpPr/>
          <p:nvPr/>
        </p:nvGrpSpPr>
        <p:grpSpPr>
          <a:xfrm>
            <a:off x="4284133" y="4526314"/>
            <a:ext cx="562763" cy="540504"/>
            <a:chOff x="3930400" y="1948395"/>
            <a:chExt cx="1081439" cy="540504"/>
          </a:xfrm>
        </p:grpSpPr>
        <p:cxnSp>
          <p:nvCxnSpPr>
            <p:cNvPr id="62" name="直線コネクタ 61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/>
          <p:cNvGrpSpPr/>
          <p:nvPr/>
        </p:nvGrpSpPr>
        <p:grpSpPr>
          <a:xfrm>
            <a:off x="5703487" y="4533608"/>
            <a:ext cx="562763" cy="540504"/>
            <a:chOff x="3930400" y="1948395"/>
            <a:chExt cx="1081439" cy="540504"/>
          </a:xfrm>
        </p:grpSpPr>
        <p:cxnSp>
          <p:nvCxnSpPr>
            <p:cNvPr id="60" name="直線コネクタ 59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グループ化 65"/>
          <p:cNvGrpSpPr/>
          <p:nvPr/>
        </p:nvGrpSpPr>
        <p:grpSpPr>
          <a:xfrm>
            <a:off x="3546450" y="4524383"/>
            <a:ext cx="562763" cy="540504"/>
            <a:chOff x="3930400" y="1948395"/>
            <a:chExt cx="1081439" cy="540504"/>
          </a:xfrm>
        </p:grpSpPr>
        <p:cxnSp>
          <p:nvCxnSpPr>
            <p:cNvPr id="67" name="直線コネクタ 66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グループ化 68"/>
          <p:cNvGrpSpPr/>
          <p:nvPr/>
        </p:nvGrpSpPr>
        <p:grpSpPr>
          <a:xfrm>
            <a:off x="4998184" y="4533608"/>
            <a:ext cx="562763" cy="540504"/>
            <a:chOff x="3930400" y="1948395"/>
            <a:chExt cx="1081439" cy="540504"/>
          </a:xfrm>
        </p:grpSpPr>
        <p:cxnSp>
          <p:nvCxnSpPr>
            <p:cNvPr id="70" name="直線コネクタ 69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コンテンツ プレースホルダー 2"/>
          <p:cNvSpPr txBox="1">
            <a:spLocks/>
          </p:cNvSpPr>
          <p:nvPr/>
        </p:nvSpPr>
        <p:spPr>
          <a:xfrm>
            <a:off x="5016182" y="5073653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73" name="コンテンツ プレースホルダー 2"/>
          <p:cNvSpPr txBox="1">
            <a:spLocks/>
          </p:cNvSpPr>
          <p:nvPr/>
        </p:nvSpPr>
        <p:spPr>
          <a:xfrm>
            <a:off x="3474384" y="5046097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459374" y="5463200"/>
            <a:ext cx="7283573" cy="4845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デシメーション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とまたは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ダウンサンプリング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6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インターポレーション</a:t>
            </a:r>
            <a:r>
              <a:rPr lang="en-US" altLang="ja-JP" sz="2400" smtClean="0"/>
              <a:t>(interpolation)/</a:t>
            </a:r>
            <a:r>
              <a:rPr lang="ja-JP" altLang="en-US" sz="2400" smtClean="0"/>
              <a:t>アップサンプリング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88397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サンプリング周波数が異なるシステム間でデータ転送を行う場合，相手の相手のサンプリング周波数が高い場合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2346765"/>
            <a:ext cx="7477372" cy="76897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同期できないので，サンプリングレートを高くする。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（通常はサンプル値の間にゼロ値サンプルを挿入する）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256127" y="1795376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204296" y="3632086"/>
            <a:ext cx="7984050" cy="4845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インターポレーション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アップサンプリング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54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マルチレート信号処理</a:t>
            </a:r>
            <a:r>
              <a:rPr lang="en-US" altLang="ja-JP" sz="2400" smtClean="0"/>
              <a:t>(multirate signal processing)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7"/>
            <a:ext cx="7477372" cy="125293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システム内部でサンプリング処理を変化させたり，サンプリング周波数が異なるシステム間でデータ転送を行う場合にこの処理を行う。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2648989"/>
            <a:ext cx="7477372" cy="76897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信号を帯域分割して，サブバンドごとに必要な処理を行うことによって，色々な応用分野が考えられる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36338" y="2072709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2752359" y="4129391"/>
            <a:ext cx="4887924" cy="4845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様々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な応用分野を考えてみよう！！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4336337" y="3597216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80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例題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/>
              <a:t>次</a:t>
            </a:r>
            <a:r>
              <a:rPr lang="ja-JP" altLang="en-US" sz="2400" smtClean="0"/>
              <a:t>の信号のナイキスト周波数を求めなさい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43479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（１）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cos(50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sin(300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1865212"/>
            <a:ext cx="7477372" cy="86194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振幅や位相を無視する。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に関連するところだけに着目。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高い周波数だけが意味を持つ。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36337" y="1318239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265575" y="3468178"/>
            <a:ext cx="7477371" cy="4845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考えるのは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300πt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のみ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。最大周波数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150</a:t>
            </a:r>
          </a:p>
        </p:txBody>
      </p:sp>
      <p:sp>
        <p:nvSpPr>
          <p:cNvPr id="7" name="下矢印 6"/>
          <p:cNvSpPr/>
          <p:nvPr/>
        </p:nvSpPr>
        <p:spPr>
          <a:xfrm>
            <a:off x="4336337" y="2921205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368613" y="4048777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265574" y="4505664"/>
            <a:ext cx="7477371" cy="4845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ナイキスト周波数は最大周波数の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150×2 = 300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[Hz]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65573" y="5488937"/>
            <a:ext cx="7477371" cy="4845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同様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にして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教科書の例題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を眺めてみよう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89927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例題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/>
              <a:t>次</a:t>
            </a:r>
            <a:r>
              <a:rPr lang="ja-JP" altLang="en-US" sz="2400" smtClean="0"/>
              <a:t>の信号のナイキスト周波数を求めなさい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43479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（２）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(cos(50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altLang="ja-JP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en-US" altLang="ja-JP" sz="2000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1865212"/>
            <a:ext cx="7477372" cy="86194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振幅や位相を無視する。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に関連するところだけに着目だが･･･。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正弦波や余弦波を乗じたら，三角関数の加法定理を思い出せ。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36337" y="1318239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1265575" y="3468178"/>
            <a:ext cx="7477371" cy="4845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同じ周波数の波を乗じたら周波数は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7" name="下矢印 6"/>
          <p:cNvSpPr/>
          <p:nvPr/>
        </p:nvSpPr>
        <p:spPr>
          <a:xfrm>
            <a:off x="4336337" y="2921205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368613" y="4048777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265574" y="4505664"/>
            <a:ext cx="7477371" cy="4845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ナイキスト周波数は最大周波数の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50×2 = 100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[Hz]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65573" y="5488937"/>
            <a:ext cx="7477371" cy="4845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同様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にして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教科書の例題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を眺めてみよう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021092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（５）回り込みの実例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50201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1/8 [Hz]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の正弦波と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7/8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[Hz]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の正弦波を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[Hz]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でサンプリング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841" y="1432419"/>
            <a:ext cx="4294044" cy="1543780"/>
          </a:xfrm>
          <a:prstGeom prst="rect">
            <a:avLst/>
          </a:prstGeom>
        </p:spPr>
      </p:pic>
      <p:sp>
        <p:nvSpPr>
          <p:cNvPr id="65" name="コンテンツ プレースホルダー 2"/>
          <p:cNvSpPr txBox="1">
            <a:spLocks/>
          </p:cNvSpPr>
          <p:nvPr/>
        </p:nvSpPr>
        <p:spPr>
          <a:xfrm>
            <a:off x="1097760" y="3112729"/>
            <a:ext cx="1436893" cy="5020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両者共に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841" y="3057044"/>
            <a:ext cx="4294044" cy="1691193"/>
          </a:xfrm>
          <a:prstGeom prst="rect">
            <a:avLst/>
          </a:prstGeom>
        </p:spPr>
      </p:pic>
      <p:sp>
        <p:nvSpPr>
          <p:cNvPr id="66" name="コンテンツ プレースホルダー 2"/>
          <p:cNvSpPr txBox="1">
            <a:spLocks/>
          </p:cNvSpPr>
          <p:nvPr/>
        </p:nvSpPr>
        <p:spPr>
          <a:xfrm>
            <a:off x="3562904" y="5061845"/>
            <a:ext cx="2484970" cy="36038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区別つかない</a:t>
            </a:r>
            <a:r>
              <a:rPr lang="en-US" altLang="ja-JP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856918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理由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50201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7/8 [Hz]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1/8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[Hz]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に回り込む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2776841" y="4299284"/>
            <a:ext cx="45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V="1">
            <a:off x="4058946" y="3689684"/>
            <a:ext cx="201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069305" y="2919663"/>
            <a:ext cx="1844842" cy="13796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222104" y="2919663"/>
            <a:ext cx="1844842" cy="13796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6007768" y="2919663"/>
            <a:ext cx="1844842" cy="13796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283641" y="2919663"/>
            <a:ext cx="1844842" cy="13796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6200000" flipV="1">
            <a:off x="6274588" y="4119284"/>
            <a:ext cx="360000" cy="0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6200000" flipV="1">
            <a:off x="3491283" y="4123767"/>
            <a:ext cx="360000" cy="0"/>
          </a:xfrm>
          <a:prstGeom prst="straightConnector1">
            <a:avLst/>
          </a:prstGeom>
          <a:ln w="381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リーフォーム 10"/>
          <p:cNvSpPr/>
          <p:nvPr/>
        </p:nvSpPr>
        <p:spPr>
          <a:xfrm>
            <a:off x="3701009" y="2560499"/>
            <a:ext cx="2695074" cy="1340385"/>
          </a:xfrm>
          <a:custGeom>
            <a:avLst/>
            <a:gdLst>
              <a:gd name="connsiteX0" fmla="*/ 1090863 w 1090863"/>
              <a:gd name="connsiteY0" fmla="*/ 0 h 673768"/>
              <a:gd name="connsiteX1" fmla="*/ 0 w 1090863"/>
              <a:gd name="connsiteY1" fmla="*/ 673768 h 673768"/>
              <a:gd name="connsiteX0" fmla="*/ 2310063 w 2310063"/>
              <a:gd name="connsiteY0" fmla="*/ 0 h 112295"/>
              <a:gd name="connsiteX1" fmla="*/ 0 w 2310063"/>
              <a:gd name="connsiteY1" fmla="*/ 112295 h 112295"/>
              <a:gd name="connsiteX0" fmla="*/ 2310063 w 2310063"/>
              <a:gd name="connsiteY0" fmla="*/ 0 h 112295"/>
              <a:gd name="connsiteX1" fmla="*/ 0 w 2310063"/>
              <a:gd name="connsiteY1" fmla="*/ 112295 h 112295"/>
              <a:gd name="connsiteX0" fmla="*/ 2310063 w 2310063"/>
              <a:gd name="connsiteY0" fmla="*/ 1331635 h 1443930"/>
              <a:gd name="connsiteX1" fmla="*/ 946484 w 2310063"/>
              <a:gd name="connsiteY1" fmla="*/ 140 h 1443930"/>
              <a:gd name="connsiteX2" fmla="*/ 0 w 2310063"/>
              <a:gd name="connsiteY2" fmla="*/ 1443930 h 1443930"/>
              <a:gd name="connsiteX0" fmla="*/ 2438400 w 2438400"/>
              <a:gd name="connsiteY0" fmla="*/ 1331635 h 1363719"/>
              <a:gd name="connsiteX1" fmla="*/ 1074821 w 2438400"/>
              <a:gd name="connsiteY1" fmla="*/ 140 h 1363719"/>
              <a:gd name="connsiteX2" fmla="*/ 0 w 2438400"/>
              <a:gd name="connsiteY2" fmla="*/ 1363719 h 1363719"/>
              <a:gd name="connsiteX0" fmla="*/ 2695074 w 2695074"/>
              <a:gd name="connsiteY0" fmla="*/ 1331635 h 1459972"/>
              <a:gd name="connsiteX1" fmla="*/ 1331495 w 2695074"/>
              <a:gd name="connsiteY1" fmla="*/ 140 h 1459972"/>
              <a:gd name="connsiteX2" fmla="*/ 0 w 2695074"/>
              <a:gd name="connsiteY2" fmla="*/ 1459972 h 1459972"/>
              <a:gd name="connsiteX0" fmla="*/ 2695074 w 2695074"/>
              <a:gd name="connsiteY0" fmla="*/ 1331746 h 1460083"/>
              <a:gd name="connsiteX1" fmla="*/ 1331495 w 2695074"/>
              <a:gd name="connsiteY1" fmla="*/ 251 h 1460083"/>
              <a:gd name="connsiteX2" fmla="*/ 0 w 2695074"/>
              <a:gd name="connsiteY2" fmla="*/ 1460083 h 1460083"/>
              <a:gd name="connsiteX0" fmla="*/ 2695074 w 2695074"/>
              <a:gd name="connsiteY0" fmla="*/ 1331746 h 1460083"/>
              <a:gd name="connsiteX1" fmla="*/ 1331495 w 2695074"/>
              <a:gd name="connsiteY1" fmla="*/ 251 h 1460083"/>
              <a:gd name="connsiteX2" fmla="*/ 0 w 2695074"/>
              <a:gd name="connsiteY2" fmla="*/ 1460083 h 1460083"/>
              <a:gd name="connsiteX0" fmla="*/ 2695074 w 2695074"/>
              <a:gd name="connsiteY0" fmla="*/ 1331746 h 1460083"/>
              <a:gd name="connsiteX1" fmla="*/ 1331495 w 2695074"/>
              <a:gd name="connsiteY1" fmla="*/ 251 h 1460083"/>
              <a:gd name="connsiteX2" fmla="*/ 0 w 2695074"/>
              <a:gd name="connsiteY2" fmla="*/ 1460083 h 1460083"/>
              <a:gd name="connsiteX0" fmla="*/ 2695074 w 2695074"/>
              <a:gd name="connsiteY0" fmla="*/ 1443245 h 1571582"/>
              <a:gd name="connsiteX1" fmla="*/ 1331495 w 2695074"/>
              <a:gd name="connsiteY1" fmla="*/ 111750 h 1571582"/>
              <a:gd name="connsiteX2" fmla="*/ 0 w 2695074"/>
              <a:gd name="connsiteY2" fmla="*/ 1571582 h 1571582"/>
              <a:gd name="connsiteX0" fmla="*/ 2695074 w 2695074"/>
              <a:gd name="connsiteY0" fmla="*/ 1332805 h 1461142"/>
              <a:gd name="connsiteX1" fmla="*/ 1331495 w 2695074"/>
              <a:gd name="connsiteY1" fmla="*/ 1310 h 1461142"/>
              <a:gd name="connsiteX2" fmla="*/ 0 w 2695074"/>
              <a:gd name="connsiteY2" fmla="*/ 1461142 h 1461142"/>
              <a:gd name="connsiteX0" fmla="*/ 2695074 w 2695074"/>
              <a:gd name="connsiteY0" fmla="*/ 1331937 h 1460274"/>
              <a:gd name="connsiteX1" fmla="*/ 1331495 w 2695074"/>
              <a:gd name="connsiteY1" fmla="*/ 442 h 1460274"/>
              <a:gd name="connsiteX2" fmla="*/ 0 w 2695074"/>
              <a:gd name="connsiteY2" fmla="*/ 1460274 h 1460274"/>
              <a:gd name="connsiteX0" fmla="*/ 2695074 w 2695074"/>
              <a:gd name="connsiteY0" fmla="*/ 1331937 h 1460274"/>
              <a:gd name="connsiteX1" fmla="*/ 1331495 w 2695074"/>
              <a:gd name="connsiteY1" fmla="*/ 442 h 1460274"/>
              <a:gd name="connsiteX2" fmla="*/ 0 w 2695074"/>
              <a:gd name="connsiteY2" fmla="*/ 1460274 h 1460274"/>
              <a:gd name="connsiteX0" fmla="*/ 2695074 w 2695074"/>
              <a:gd name="connsiteY0" fmla="*/ 1331524 h 1459861"/>
              <a:gd name="connsiteX1" fmla="*/ 1331495 w 2695074"/>
              <a:gd name="connsiteY1" fmla="*/ 29 h 1459861"/>
              <a:gd name="connsiteX2" fmla="*/ 0 w 2695074"/>
              <a:gd name="connsiteY2" fmla="*/ 1459861 h 1459861"/>
              <a:gd name="connsiteX0" fmla="*/ 2695074 w 2695074"/>
              <a:gd name="connsiteY0" fmla="*/ 1331524 h 1459861"/>
              <a:gd name="connsiteX1" fmla="*/ 1331495 w 2695074"/>
              <a:gd name="connsiteY1" fmla="*/ 29 h 1459861"/>
              <a:gd name="connsiteX2" fmla="*/ 0 w 2695074"/>
              <a:gd name="connsiteY2" fmla="*/ 1459861 h 1459861"/>
              <a:gd name="connsiteX0" fmla="*/ 2695074 w 2695074"/>
              <a:gd name="connsiteY0" fmla="*/ 1331527 h 1459864"/>
              <a:gd name="connsiteX1" fmla="*/ 1331495 w 2695074"/>
              <a:gd name="connsiteY1" fmla="*/ 32 h 1459864"/>
              <a:gd name="connsiteX2" fmla="*/ 0 w 2695074"/>
              <a:gd name="connsiteY2" fmla="*/ 1459864 h 145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5074" h="1459864">
                <a:moveTo>
                  <a:pt x="2695074" y="1331527"/>
                </a:moveTo>
                <a:cubicBezTo>
                  <a:pt x="2604170" y="657759"/>
                  <a:pt x="2534653" y="-5315"/>
                  <a:pt x="1331495" y="32"/>
                </a:cubicBezTo>
                <a:cubicBezTo>
                  <a:pt x="128337" y="5379"/>
                  <a:pt x="74864" y="716579"/>
                  <a:pt x="0" y="1459864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6005410" y="4443080"/>
            <a:ext cx="1166191" cy="4108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7/8 [Hz]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431523" y="4388369"/>
            <a:ext cx="1166191" cy="4108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1/8 [Hz]</a:t>
            </a: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4128483" y="1911708"/>
            <a:ext cx="2010843" cy="4108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の回り込み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1086110" y="5152087"/>
            <a:ext cx="7861492" cy="5020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サンプル間隔を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[Hz]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にするとこれは起きない。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2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例題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離散信号を求める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43479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（１）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cos(200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3)     400Hz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でサンプリング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1865212"/>
            <a:ext cx="7477372" cy="5030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400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で置き換える。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36337" y="1318239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4368613" y="2483685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62796"/>
              </p:ext>
            </p:extLst>
          </p:nvPr>
        </p:nvGraphicFramePr>
        <p:xfrm>
          <a:off x="2165350" y="2933700"/>
          <a:ext cx="43402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数式" r:id="rId3" imgW="2311200" imgH="406080" progId="Equation.3">
                  <p:embed/>
                </p:oleObj>
              </mc:Choice>
              <mc:Fallback>
                <p:oleObj name="数式" r:id="rId3" imgW="23112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2933700"/>
                        <a:ext cx="4340225" cy="801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94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例題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４００</a:t>
            </a:r>
            <a:r>
              <a:rPr lang="en-US" altLang="ja-JP" sz="2400" smtClean="0"/>
              <a:t>Hz</a:t>
            </a:r>
            <a:r>
              <a:rPr lang="ja-JP" altLang="en-US" sz="2400" smtClean="0"/>
              <a:t>以上で同一の離散時間信号が得られた場合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7"/>
            <a:ext cx="7477372" cy="82973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（２）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cos(2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πf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400Hz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でサンプリング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が前問の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と同じ（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&lt; 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600Hz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94541" y="2081036"/>
            <a:ext cx="7477372" cy="5030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400 +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と置くと，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400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335462" y="1631020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698712"/>
              </p:ext>
            </p:extLst>
          </p:nvPr>
        </p:nvGraphicFramePr>
        <p:xfrm>
          <a:off x="803483" y="2982664"/>
          <a:ext cx="7964487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数式" r:id="rId3" imgW="4241520" imgH="1193760" progId="Equation.3">
                  <p:embed/>
                </p:oleObj>
              </mc:Choice>
              <mc:Fallback>
                <p:oleObj name="数式" r:id="rId3" imgW="42415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483" y="2982664"/>
                        <a:ext cx="7964487" cy="2355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549528" y="5485621"/>
            <a:ext cx="5293586" cy="110768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当たり前かもしれないが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500Hz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400Hz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でサンプリングすると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100Hz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の信号と同じ離散信号になる。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４．２</a:t>
            </a:r>
            <a:r>
              <a:rPr lang="ja-JP" altLang="en-US" sz="3600"/>
              <a:t>　</a:t>
            </a:r>
            <a:r>
              <a:rPr lang="ja-JP" altLang="en-US" sz="3600" smtClean="0"/>
              <a:t>サンプリング定理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400" smtClean="0"/>
              <a:t>（１）インパルス列によるサンプリングシステム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8" y="2128118"/>
            <a:ext cx="3268776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インパルス列の生成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48816"/>
              </p:ext>
            </p:extLst>
          </p:nvPr>
        </p:nvGraphicFramePr>
        <p:xfrm>
          <a:off x="3403875" y="3139355"/>
          <a:ext cx="25431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数式" r:id="rId3" imgW="1193760" imgH="431640" progId="Equation.3">
                  <p:embed/>
                </p:oleObj>
              </mc:Choice>
              <mc:Fallback>
                <p:oleObj name="数式" r:id="rId3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875" y="3139355"/>
                        <a:ext cx="2543175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グループ化 7"/>
          <p:cNvGrpSpPr/>
          <p:nvPr/>
        </p:nvGrpSpPr>
        <p:grpSpPr>
          <a:xfrm>
            <a:off x="2285997" y="4371413"/>
            <a:ext cx="5145976" cy="1508138"/>
            <a:chOff x="2285997" y="4371413"/>
            <a:chExt cx="5145976" cy="150813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95566" y="4539444"/>
              <a:ext cx="4216082" cy="1094874"/>
            </a:xfrm>
            <a:prstGeom prst="rect">
              <a:avLst/>
            </a:prstGeom>
          </p:spPr>
        </p:pic>
        <p:cxnSp>
          <p:nvCxnSpPr>
            <p:cNvPr id="7" name="直線矢印コネクタ 6"/>
            <p:cNvCxnSpPr/>
            <p:nvPr/>
          </p:nvCxnSpPr>
          <p:spPr>
            <a:xfrm>
              <a:off x="2285997" y="5526742"/>
              <a:ext cx="496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コンテンツ プレースホルダー 2"/>
            <p:cNvSpPr txBox="1">
              <a:spLocks/>
            </p:cNvSpPr>
            <p:nvPr/>
          </p:nvSpPr>
          <p:spPr>
            <a:xfrm>
              <a:off x="4484737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5357188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2" name="コンテンツ プレースホルダー 2"/>
            <p:cNvSpPr txBox="1">
              <a:spLocks/>
            </p:cNvSpPr>
            <p:nvPr/>
          </p:nvSpPr>
          <p:spPr>
            <a:xfrm>
              <a:off x="6267169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6888204" y="5268765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4" name="コンテンツ プレースホルダー 2"/>
            <p:cNvSpPr txBox="1">
              <a:spLocks/>
            </p:cNvSpPr>
            <p:nvPr/>
          </p:nvSpPr>
          <p:spPr>
            <a:xfrm>
              <a:off x="3579435" y="5621753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2695566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graphicFrame>
          <p:nvGraphicFramePr>
            <p:cNvPr id="16" name="オブジェクト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67576"/>
                </p:ext>
              </p:extLst>
            </p:nvPr>
          </p:nvGraphicFramePr>
          <p:xfrm>
            <a:off x="2695566" y="4371413"/>
            <a:ext cx="516928" cy="336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数式" r:id="rId6" imgW="330120" imgH="203040" progId="Equation.3">
                    <p:embed/>
                  </p:oleObj>
                </mc:Choice>
                <mc:Fallback>
                  <p:oleObj name="数式" r:id="rId6" imgW="3301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5566" y="4371413"/>
                          <a:ext cx="516928" cy="3360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698" y="3898900"/>
            <a:ext cx="2437325" cy="945461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206" y="3981122"/>
            <a:ext cx="2369344" cy="97999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5124" y="3010073"/>
            <a:ext cx="1419225" cy="6858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6172" y="103274"/>
            <a:ext cx="7704667" cy="484093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サンプリングシステムの回路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3061" y="959081"/>
            <a:ext cx="7246163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アナログ信号とインパルス列との乗算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ごとの値を面積としてもつ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関数列）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04372"/>
              </p:ext>
            </p:extLst>
          </p:nvPr>
        </p:nvGraphicFramePr>
        <p:xfrm>
          <a:off x="2784475" y="1982788"/>
          <a:ext cx="3030538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数式" r:id="rId6" imgW="1422360" imgH="457200" progId="Equation.3">
                  <p:embed/>
                </p:oleObj>
              </mc:Choice>
              <mc:Fallback>
                <p:oleObj name="数式" r:id="rId6" imgW="1422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1982788"/>
                        <a:ext cx="3030538" cy="1027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矢印コネクタ 6"/>
          <p:cNvCxnSpPr/>
          <p:nvPr/>
        </p:nvCxnSpPr>
        <p:spPr>
          <a:xfrm>
            <a:off x="3620736" y="3637949"/>
            <a:ext cx="1728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154045" y="3546070"/>
            <a:ext cx="543769" cy="2577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92829"/>
              </p:ext>
            </p:extLst>
          </p:nvPr>
        </p:nvGraphicFramePr>
        <p:xfrm>
          <a:off x="3787388" y="3642527"/>
          <a:ext cx="516928" cy="33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数式" r:id="rId8" imgW="330120" imgH="203040" progId="Equation.3">
                  <p:embed/>
                </p:oleObj>
              </mc:Choice>
              <mc:Fallback>
                <p:oleObj name="数式" r:id="rId8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388" y="3642527"/>
                        <a:ext cx="516928" cy="336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二等辺三角形 8"/>
          <p:cNvSpPr/>
          <p:nvPr/>
        </p:nvSpPr>
        <p:spPr>
          <a:xfrm rot="5400000">
            <a:off x="4235823" y="4343400"/>
            <a:ext cx="497541" cy="51098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endCxn id="9" idx="3"/>
          </p:cNvCxnSpPr>
          <p:nvPr/>
        </p:nvCxnSpPr>
        <p:spPr>
          <a:xfrm flipV="1">
            <a:off x="3590364" y="4598895"/>
            <a:ext cx="63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740088" y="4598894"/>
            <a:ext cx="63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8" idx="2"/>
            <a:endCxn id="9" idx="1"/>
          </p:cNvCxnSpPr>
          <p:nvPr/>
        </p:nvCxnSpPr>
        <p:spPr>
          <a:xfrm flipH="1">
            <a:off x="4484594" y="3695873"/>
            <a:ext cx="143" cy="7786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976501"/>
              </p:ext>
            </p:extLst>
          </p:nvPr>
        </p:nvGraphicFramePr>
        <p:xfrm>
          <a:off x="3122195" y="4204910"/>
          <a:ext cx="516928" cy="33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数式" r:id="rId10" imgW="330120" imgH="203040" progId="Equation.3">
                  <p:embed/>
                </p:oleObj>
              </mc:Choice>
              <mc:Fallback>
                <p:oleObj name="数式" r:id="rId10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195" y="4204910"/>
                        <a:ext cx="516928" cy="336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102599"/>
              </p:ext>
            </p:extLst>
          </p:nvPr>
        </p:nvGraphicFramePr>
        <p:xfrm>
          <a:off x="5038725" y="4205288"/>
          <a:ext cx="4968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数式" r:id="rId12" imgW="317160" imgH="203040" progId="Equation.3">
                  <p:embed/>
                </p:oleObj>
              </mc:Choice>
              <mc:Fallback>
                <p:oleObj name="数式" r:id="rId12" imgW="317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4205288"/>
                        <a:ext cx="496888" cy="33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3970243" y="4881610"/>
            <a:ext cx="923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乗算器</a:t>
            </a:r>
            <a:endParaRPr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3661077" y="6230511"/>
            <a:ext cx="63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4612341" y="6230511"/>
            <a:ext cx="638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4453644" y="5634318"/>
            <a:ext cx="0" cy="4292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4304316" y="6063523"/>
            <a:ext cx="308025" cy="3372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×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496234" y="5499847"/>
            <a:ext cx="4195483" cy="1196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5348736" y="5848920"/>
            <a:ext cx="1889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このように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書いてもよい</a:t>
            </a:r>
            <a:endParaRPr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522207" y="4924050"/>
            <a:ext cx="26531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6215145" y="4820835"/>
            <a:ext cx="26531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48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（２）インパルス列のフーリエ変換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フーリエ級数展開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インパルス列をフーリエ級数展開すると，係数は周期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の逆数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424545"/>
              </p:ext>
            </p:extLst>
          </p:nvPr>
        </p:nvGraphicFramePr>
        <p:xfrm>
          <a:off x="1692106" y="1863644"/>
          <a:ext cx="6223001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数式" r:id="rId3" imgW="2920680" imgH="368280" progId="Equation.3">
                  <p:embed/>
                </p:oleObj>
              </mc:Choice>
              <mc:Fallback>
                <p:oleObj name="数式" r:id="rId3" imgW="29206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106" y="1863644"/>
                        <a:ext cx="6223001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517288"/>
              </p:ext>
            </p:extLst>
          </p:nvPr>
        </p:nvGraphicFramePr>
        <p:xfrm>
          <a:off x="3776133" y="3877836"/>
          <a:ext cx="22193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数式" r:id="rId5" imgW="1041120" imgH="431640" progId="Equation.3">
                  <p:embed/>
                </p:oleObj>
              </mc:Choice>
              <mc:Fallback>
                <p:oleObj name="数式" r:id="rId5" imgW="1041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133" y="3877836"/>
                        <a:ext cx="2219325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097760" y="3081175"/>
            <a:ext cx="2678373" cy="6285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フーリエ級数展開は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504267" y="3081175"/>
            <a:ext cx="299339" cy="628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29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103748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フーリエ変換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/>
              <a:t>（</a:t>
            </a:r>
            <a:r>
              <a:rPr lang="ja-JP" altLang="en-US" sz="2400" smtClean="0"/>
              <a:t>フーリエ級数展開の結果を使う）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1170818"/>
            <a:ext cx="7861492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インパルス列をフーリエ変換すると，やはり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インパルス列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22053"/>
              </p:ext>
            </p:extLst>
          </p:nvPr>
        </p:nvGraphicFramePr>
        <p:xfrm>
          <a:off x="1188867" y="1735415"/>
          <a:ext cx="5789613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数式" r:id="rId3" imgW="2717640" imgH="876240" progId="Equation.3">
                  <p:embed/>
                </p:oleObj>
              </mc:Choice>
              <mc:Fallback>
                <p:oleObj name="数式" r:id="rId3" imgW="27176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867" y="1735415"/>
                        <a:ext cx="5789613" cy="196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801495"/>
              </p:ext>
            </p:extLst>
          </p:nvPr>
        </p:nvGraphicFramePr>
        <p:xfrm>
          <a:off x="1250322" y="3653482"/>
          <a:ext cx="11096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数式" r:id="rId5" imgW="520560" imgH="368280" progId="Equation.3">
                  <p:embed/>
                </p:oleObj>
              </mc:Choice>
              <mc:Fallback>
                <p:oleObj name="数式" r:id="rId5" imgW="520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322" y="3653482"/>
                        <a:ext cx="1109663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408166" y="3863456"/>
            <a:ext cx="1164764" cy="62852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だから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150050"/>
              </p:ext>
            </p:extLst>
          </p:nvPr>
        </p:nvGraphicFramePr>
        <p:xfrm>
          <a:off x="3352801" y="3672449"/>
          <a:ext cx="40036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数式" r:id="rId7" imgW="1879560" imgH="431640" progId="Equation.3">
                  <p:embed/>
                </p:oleObj>
              </mc:Choice>
              <mc:Fallback>
                <p:oleObj name="数式" r:id="rId7" imgW="1879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3672449"/>
                        <a:ext cx="4003675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634286"/>
              </p:ext>
            </p:extLst>
          </p:nvPr>
        </p:nvGraphicFramePr>
        <p:xfrm>
          <a:off x="1450906" y="91817"/>
          <a:ext cx="22193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数式" r:id="rId9" imgW="1041120" imgH="431640" progId="Equation.3">
                  <p:embed/>
                </p:oleObj>
              </mc:Choice>
              <mc:Fallback>
                <p:oleObj name="数式" r:id="rId9" imgW="1041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06" y="91817"/>
                        <a:ext cx="2219325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2770419" y="4635401"/>
            <a:ext cx="4646382" cy="62852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（この式はインパルス列）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507728" y="5072325"/>
            <a:ext cx="3372486" cy="1173300"/>
            <a:chOff x="2285997" y="3279356"/>
            <a:chExt cx="5212239" cy="2874331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695566" y="4539444"/>
              <a:ext cx="4216082" cy="1094874"/>
            </a:xfrm>
            <a:prstGeom prst="rect">
              <a:avLst/>
            </a:prstGeom>
          </p:spPr>
        </p:pic>
        <p:cxnSp>
          <p:nvCxnSpPr>
            <p:cNvPr id="24" name="直線矢印コネクタ 23"/>
            <p:cNvCxnSpPr/>
            <p:nvPr/>
          </p:nvCxnSpPr>
          <p:spPr>
            <a:xfrm>
              <a:off x="2285997" y="5526742"/>
              <a:ext cx="496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コンテンツ プレースホルダー 2"/>
            <p:cNvSpPr txBox="1">
              <a:spLocks/>
            </p:cNvSpPr>
            <p:nvPr/>
          </p:nvSpPr>
          <p:spPr>
            <a:xfrm>
              <a:off x="4484737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" name="コンテンツ プレースホルダー 2"/>
            <p:cNvSpPr txBox="1">
              <a:spLocks/>
            </p:cNvSpPr>
            <p:nvPr/>
          </p:nvSpPr>
          <p:spPr>
            <a:xfrm>
              <a:off x="5357188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27" name="コンテンツ プレースホルダー 2"/>
            <p:cNvSpPr txBox="1">
              <a:spLocks/>
            </p:cNvSpPr>
            <p:nvPr/>
          </p:nvSpPr>
          <p:spPr>
            <a:xfrm>
              <a:off x="6267169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6888203" y="5007372"/>
              <a:ext cx="610033" cy="51919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3579435" y="5621753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2695564" y="5609188"/>
              <a:ext cx="783159" cy="5444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graphicFrame>
          <p:nvGraphicFramePr>
            <p:cNvPr id="31" name="オブジェクト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4159615"/>
                </p:ext>
              </p:extLst>
            </p:nvPr>
          </p:nvGraphicFramePr>
          <p:xfrm>
            <a:off x="2695564" y="3279356"/>
            <a:ext cx="1313069" cy="1152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1" name="数式" r:id="rId12" imgW="330120" imgH="203040" progId="Equation.3">
                    <p:embed/>
                  </p:oleObj>
                </mc:Choice>
                <mc:Fallback>
                  <p:oleObj name="数式" r:id="rId12" imgW="3301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5564" y="3279356"/>
                          <a:ext cx="1313069" cy="11525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8" name="直線コネクタ 7"/>
          <p:cNvCxnSpPr/>
          <p:nvPr/>
        </p:nvCxnSpPr>
        <p:spPr>
          <a:xfrm flipV="1">
            <a:off x="1699589" y="5611400"/>
            <a:ext cx="270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1302676" y="5455179"/>
            <a:ext cx="506729" cy="22226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2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5392165" y="5455179"/>
            <a:ext cx="3479460" cy="1251883"/>
            <a:chOff x="2285997" y="4539444"/>
            <a:chExt cx="5377569" cy="1614243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695566" y="4539444"/>
              <a:ext cx="4216082" cy="1094874"/>
            </a:xfrm>
            <a:prstGeom prst="rect">
              <a:avLst/>
            </a:prstGeom>
          </p:spPr>
        </p:pic>
        <p:cxnSp>
          <p:nvCxnSpPr>
            <p:cNvPr id="36" name="直線矢印コネクタ 35"/>
            <p:cNvCxnSpPr/>
            <p:nvPr/>
          </p:nvCxnSpPr>
          <p:spPr>
            <a:xfrm>
              <a:off x="2285997" y="5526742"/>
              <a:ext cx="496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コンテンツ プレースホルダー 2"/>
            <p:cNvSpPr txBox="1">
              <a:spLocks/>
            </p:cNvSpPr>
            <p:nvPr/>
          </p:nvSpPr>
          <p:spPr>
            <a:xfrm>
              <a:off x="4484737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8" name="コンテンツ プレースホルダー 2"/>
            <p:cNvSpPr txBox="1">
              <a:spLocks/>
            </p:cNvSpPr>
            <p:nvPr/>
          </p:nvSpPr>
          <p:spPr>
            <a:xfrm>
              <a:off x="5357188" y="5609188"/>
              <a:ext cx="543769" cy="2577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l-GR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2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6267169" y="5609188"/>
              <a:ext cx="745190" cy="2717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2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40" name="コンテンツ プレースホルダー 2"/>
            <p:cNvSpPr txBox="1">
              <a:spLocks/>
            </p:cNvSpPr>
            <p:nvPr/>
          </p:nvSpPr>
          <p:spPr>
            <a:xfrm>
              <a:off x="6888204" y="5203864"/>
              <a:ext cx="775362" cy="322698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3579433" y="5621753"/>
              <a:ext cx="804592" cy="335443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l-GR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2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2695564" y="5609188"/>
              <a:ext cx="783159" cy="54449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0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r>
                <a:rPr lang="el-GR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</a:t>
              </a:r>
              <a:r>
                <a:rPr lang="en-US" altLang="ja-JP" sz="1200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</p:grpSp>
      <p:cxnSp>
        <p:nvCxnSpPr>
          <p:cNvPr id="44" name="直線コネクタ 43"/>
          <p:cNvCxnSpPr/>
          <p:nvPr/>
        </p:nvCxnSpPr>
        <p:spPr>
          <a:xfrm flipV="1">
            <a:off x="5577324" y="5611400"/>
            <a:ext cx="270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37879"/>
              </p:ext>
            </p:extLst>
          </p:nvPr>
        </p:nvGraphicFramePr>
        <p:xfrm>
          <a:off x="5552868" y="5114397"/>
          <a:ext cx="11906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数式" r:id="rId14" imgW="558720" imgH="203040" progId="Equation.3">
                  <p:embed/>
                </p:oleObj>
              </mc:Choice>
              <mc:Fallback>
                <p:oleObj name="数式" r:id="rId14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2868" y="5114397"/>
                        <a:ext cx="1190625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90273"/>
              </p:ext>
            </p:extLst>
          </p:nvPr>
        </p:nvGraphicFramePr>
        <p:xfrm>
          <a:off x="5216882" y="5660792"/>
          <a:ext cx="3778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数式" r:id="rId16" imgW="177480" imgH="203040" progId="Equation.3">
                  <p:embed/>
                </p:oleObj>
              </mc:Choice>
              <mc:Fallback>
                <p:oleObj name="数式" r:id="rId16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882" y="5660792"/>
                        <a:ext cx="377825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直線矢印コネクタ 48"/>
          <p:cNvCxnSpPr/>
          <p:nvPr/>
        </p:nvCxnSpPr>
        <p:spPr>
          <a:xfrm>
            <a:off x="5617798" y="5600177"/>
            <a:ext cx="0" cy="576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四角形吹き出し 49"/>
          <p:cNvSpPr/>
          <p:nvPr/>
        </p:nvSpPr>
        <p:spPr>
          <a:xfrm>
            <a:off x="3778874" y="3744748"/>
            <a:ext cx="2160000" cy="890653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コンテンツ プレースホルダー 2"/>
          <p:cNvSpPr txBox="1">
            <a:spLocks/>
          </p:cNvSpPr>
          <p:nvPr/>
        </p:nvSpPr>
        <p:spPr>
          <a:xfrm>
            <a:off x="6902902" y="1950825"/>
            <a:ext cx="1897320" cy="94497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この結果は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覚えておくと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便利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6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（３）離散時間信号のフーリエ変換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628529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前述（２）の結果を利用して離散時間のフーリエ変換を求める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013181"/>
              </p:ext>
            </p:extLst>
          </p:nvPr>
        </p:nvGraphicFramePr>
        <p:xfrm>
          <a:off x="1191852" y="1409882"/>
          <a:ext cx="8008937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数式" r:id="rId3" imgW="3759120" imgH="1307880" progId="Equation.3">
                  <p:embed/>
                </p:oleObj>
              </mc:Choice>
              <mc:Fallback>
                <p:oleObj name="数式" r:id="rId3" imgW="375912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852" y="1409882"/>
                        <a:ext cx="8008937" cy="293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945361" y="4661021"/>
            <a:ext cx="1289840" cy="6285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この意味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435494" y="4665375"/>
            <a:ext cx="6251306" cy="183702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</a:t>
            </a:r>
            <a:r>
              <a:rPr lang="ja-JP" altLang="en-US" sz="20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の意味を抑えることが大事。</a:t>
            </a:r>
            <a:endParaRPr lang="en-US" altLang="ja-JP" sz="2000" b="1" u="sng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のスペクトル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サンプリングする前のアナログ信号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周波数スペクトル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を間隔 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i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000" b="1" u="sng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周波数軸上に配置した周期 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b="1" i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b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の周期関数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348961" y="3407955"/>
            <a:ext cx="4117706" cy="622179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＊は畳み込み積分を示す演算子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2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/>
          <p:cNvCxnSpPr/>
          <p:nvPr/>
        </p:nvCxnSpPr>
        <p:spPr>
          <a:xfrm flipV="1">
            <a:off x="4207535" y="4249425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400" smtClean="0"/>
              <a:t>（４）サンプリング定理</a:t>
            </a:r>
            <a:r>
              <a:rPr lang="en-US" altLang="ja-JP" sz="2400" smtClean="0"/>
              <a:t/>
            </a:r>
            <a:br>
              <a:rPr lang="en-US" altLang="ja-JP" sz="2400" smtClean="0"/>
            </a:br>
            <a:r>
              <a:rPr lang="ja-JP" altLang="en-US" sz="2400" smtClean="0"/>
              <a:t>前述（３）の結果を図にしてみる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742647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を角周波数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の帯域制限信号とする。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（通常，サンプリングする前に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にかける）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900228" y="2573867"/>
            <a:ext cx="309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5571067" y="1879601"/>
            <a:ext cx="0" cy="694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395149" y="2661807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5031067" y="2033062"/>
            <a:ext cx="1081439" cy="540504"/>
            <a:chOff x="3930400" y="1948395"/>
            <a:chExt cx="1081439" cy="540504"/>
          </a:xfrm>
        </p:grpSpPr>
        <p:cxnSp>
          <p:nvCxnSpPr>
            <p:cNvPr id="14" name="直線コネクタ 13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4684545" y="2498065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737680" y="2533427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097760" y="3179389"/>
            <a:ext cx="2068773" cy="516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584708" y="1991303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6695515" y="2197777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3375428" y="4368793"/>
            <a:ext cx="45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5625482" y="3675332"/>
            <a:ext cx="0" cy="694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5449564" y="4457538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5085482" y="3828793"/>
            <a:ext cx="1081439" cy="540504"/>
            <a:chOff x="3930400" y="1948395"/>
            <a:chExt cx="1081439" cy="540504"/>
          </a:xfrm>
        </p:grpSpPr>
        <p:cxnSp>
          <p:nvCxnSpPr>
            <p:cNvPr id="28" name="直線コネクタ 27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823454" y="4281649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コンテンツ プレースホルダー 2"/>
          <p:cNvSpPr txBox="1">
            <a:spLocks/>
          </p:cNvSpPr>
          <p:nvPr/>
        </p:nvSpPr>
        <p:spPr>
          <a:xfrm>
            <a:off x="5792095" y="4295292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5639123" y="3787034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7606427" y="4017410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3667535" y="3828930"/>
            <a:ext cx="1081439" cy="540504"/>
            <a:chOff x="3930400" y="1948395"/>
            <a:chExt cx="1081439" cy="540504"/>
          </a:xfrm>
        </p:grpSpPr>
        <p:cxnSp>
          <p:nvCxnSpPr>
            <p:cNvPr id="35" name="直線コネクタ 34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直線矢印コネクタ 37"/>
          <p:cNvCxnSpPr/>
          <p:nvPr/>
        </p:nvCxnSpPr>
        <p:spPr>
          <a:xfrm flipV="1">
            <a:off x="6998308" y="4249891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グループ化 38"/>
          <p:cNvGrpSpPr/>
          <p:nvPr/>
        </p:nvGrpSpPr>
        <p:grpSpPr>
          <a:xfrm>
            <a:off x="6458308" y="3812463"/>
            <a:ext cx="1081439" cy="540504"/>
            <a:chOff x="3930400" y="1948395"/>
            <a:chExt cx="1081439" cy="540504"/>
          </a:xfrm>
        </p:grpSpPr>
        <p:cxnSp>
          <p:nvCxnSpPr>
            <p:cNvPr id="40" name="直線コネクタ 39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3979842" y="4262201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コンテンツ プレースホルダー 2"/>
          <p:cNvSpPr txBox="1">
            <a:spLocks/>
          </p:cNvSpPr>
          <p:nvPr/>
        </p:nvSpPr>
        <p:spPr>
          <a:xfrm>
            <a:off x="6841208" y="4309479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4766335" y="5805462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1097760" y="4735426"/>
            <a:ext cx="2068773" cy="516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3375428" y="5924830"/>
            <a:ext cx="457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5625482" y="5231369"/>
            <a:ext cx="0" cy="694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5449564" y="6013575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49" name="グループ化 48"/>
          <p:cNvGrpSpPr/>
          <p:nvPr/>
        </p:nvGrpSpPr>
        <p:grpSpPr>
          <a:xfrm>
            <a:off x="5085482" y="5384830"/>
            <a:ext cx="1081439" cy="540504"/>
            <a:chOff x="3930400" y="1948395"/>
            <a:chExt cx="1081439" cy="540504"/>
          </a:xfrm>
        </p:grpSpPr>
        <p:cxnSp>
          <p:nvCxnSpPr>
            <p:cNvPr id="50" name="直線コネクタ 49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4806544" y="5905452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5792095" y="5851329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5639123" y="5343071"/>
            <a:ext cx="379118" cy="21686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7510203" y="5692815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4226335" y="5384967"/>
            <a:ext cx="1081439" cy="540504"/>
            <a:chOff x="3930400" y="1948395"/>
            <a:chExt cx="1081439" cy="540504"/>
          </a:xfrm>
        </p:grpSpPr>
        <p:cxnSp>
          <p:nvCxnSpPr>
            <p:cNvPr id="57" name="直線コネクタ 56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直線矢印コネクタ 58"/>
          <p:cNvCxnSpPr/>
          <p:nvPr/>
        </p:nvCxnSpPr>
        <p:spPr>
          <a:xfrm flipV="1">
            <a:off x="6456869" y="5822258"/>
            <a:ext cx="0" cy="108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/>
          <p:cNvGrpSpPr/>
          <p:nvPr/>
        </p:nvGrpSpPr>
        <p:grpSpPr>
          <a:xfrm>
            <a:off x="5916869" y="5384830"/>
            <a:ext cx="1081439" cy="540504"/>
            <a:chOff x="3930400" y="1948395"/>
            <a:chExt cx="1081439" cy="540504"/>
          </a:xfrm>
        </p:grpSpPr>
        <p:cxnSp>
          <p:nvCxnSpPr>
            <p:cNvPr id="61" name="直線コネクタ 60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4504602" y="5869423"/>
            <a:ext cx="553120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6286369" y="5880400"/>
            <a:ext cx="746774" cy="46403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70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重なった部分のスペクトル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7760" y="781353"/>
            <a:ext cx="7861492" cy="742647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スペクトルの重なり＝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異名現象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エイリアシ</a:t>
            </a:r>
            <a:r>
              <a:rPr lang="ja-JP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ング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現象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Aliasing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phenomenon)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3174321" y="3261356"/>
            <a:ext cx="0" cy="244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2051369" y="3531266"/>
            <a:ext cx="55862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4724209" y="1963237"/>
            <a:ext cx="0" cy="15698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コンテンツ プレースホルダー 2"/>
          <p:cNvSpPr txBox="1">
            <a:spLocks/>
          </p:cNvSpPr>
          <p:nvPr/>
        </p:nvSpPr>
        <p:spPr>
          <a:xfrm>
            <a:off x="4388392" y="3810710"/>
            <a:ext cx="683923" cy="4903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49" name="グループ化 48"/>
          <p:cNvGrpSpPr/>
          <p:nvPr/>
        </p:nvGrpSpPr>
        <p:grpSpPr>
          <a:xfrm>
            <a:off x="3750057" y="2310238"/>
            <a:ext cx="1950900" cy="1222168"/>
            <a:chOff x="3930400" y="1948395"/>
            <a:chExt cx="1081439" cy="540504"/>
          </a:xfrm>
        </p:grpSpPr>
        <p:cxnSp>
          <p:nvCxnSpPr>
            <p:cNvPr id="50" name="直線コネクタ 49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3388353" y="3622075"/>
            <a:ext cx="762716" cy="59619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コンテンツ プレースホルダー 2"/>
          <p:cNvSpPr txBox="1">
            <a:spLocks/>
          </p:cNvSpPr>
          <p:nvPr/>
        </p:nvSpPr>
        <p:spPr>
          <a:xfrm>
            <a:off x="5352665" y="3659015"/>
            <a:ext cx="1347169" cy="61518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コンテンツ プレースホルダー 2"/>
          <p:cNvSpPr txBox="1">
            <a:spLocks/>
          </p:cNvSpPr>
          <p:nvPr/>
        </p:nvSpPr>
        <p:spPr>
          <a:xfrm>
            <a:off x="4748817" y="2215814"/>
            <a:ext cx="683923" cy="4903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7380024" y="3050023"/>
            <a:ext cx="625618" cy="55078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2200169" y="2310547"/>
            <a:ext cx="1950900" cy="1222168"/>
            <a:chOff x="3930400" y="1948395"/>
            <a:chExt cx="1081439" cy="540504"/>
          </a:xfrm>
        </p:grpSpPr>
        <p:cxnSp>
          <p:nvCxnSpPr>
            <p:cNvPr id="57" name="直線コネクタ 56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直線矢印コネクタ 58"/>
          <p:cNvCxnSpPr/>
          <p:nvPr/>
        </p:nvCxnSpPr>
        <p:spPr>
          <a:xfrm flipV="1">
            <a:off x="6224019" y="3299334"/>
            <a:ext cx="0" cy="244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/>
          <p:cNvGrpSpPr/>
          <p:nvPr/>
        </p:nvGrpSpPr>
        <p:grpSpPr>
          <a:xfrm>
            <a:off x="5249867" y="2310238"/>
            <a:ext cx="1950900" cy="1222168"/>
            <a:chOff x="3930400" y="1948395"/>
            <a:chExt cx="1081439" cy="540504"/>
          </a:xfrm>
        </p:grpSpPr>
        <p:cxnSp>
          <p:nvCxnSpPr>
            <p:cNvPr id="61" name="直線コネクタ 60"/>
            <p:cNvCxnSpPr/>
            <p:nvPr/>
          </p:nvCxnSpPr>
          <p:spPr>
            <a:xfrm flipH="1">
              <a:off x="3930400" y="1948899"/>
              <a:ext cx="540000" cy="54000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4471839" y="1948395"/>
              <a:ext cx="540000" cy="54000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コンテンツ プレースホルダー 2"/>
          <p:cNvSpPr txBox="1">
            <a:spLocks/>
          </p:cNvSpPr>
          <p:nvPr/>
        </p:nvSpPr>
        <p:spPr>
          <a:xfrm>
            <a:off x="2773428" y="3600804"/>
            <a:ext cx="997820" cy="61747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6026250" y="3659017"/>
            <a:ext cx="673585" cy="55925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2657473" y="2330677"/>
            <a:ext cx="1076478" cy="649137"/>
            <a:chOff x="4174454" y="1948395"/>
            <a:chExt cx="596722" cy="287081"/>
          </a:xfrm>
        </p:grpSpPr>
        <p:cxnSp>
          <p:nvCxnSpPr>
            <p:cNvPr id="66" name="直線コネクタ 65"/>
            <p:cNvCxnSpPr/>
            <p:nvPr/>
          </p:nvCxnSpPr>
          <p:spPr>
            <a:xfrm flipH="1">
              <a:off x="4174454" y="1948898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4471839" y="1948395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V="1">
            <a:off x="3748658" y="2999224"/>
            <a:ext cx="43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5252865" y="2982291"/>
            <a:ext cx="43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2221379" y="2978677"/>
            <a:ext cx="43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6768767" y="2978677"/>
            <a:ext cx="43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グループ化 71"/>
          <p:cNvGrpSpPr/>
          <p:nvPr/>
        </p:nvGrpSpPr>
        <p:grpSpPr>
          <a:xfrm>
            <a:off x="4181406" y="2330677"/>
            <a:ext cx="1076478" cy="649137"/>
            <a:chOff x="4174454" y="1948395"/>
            <a:chExt cx="596722" cy="287081"/>
          </a:xfrm>
        </p:grpSpPr>
        <p:cxnSp>
          <p:nvCxnSpPr>
            <p:cNvPr id="73" name="直線コネクタ 72"/>
            <p:cNvCxnSpPr/>
            <p:nvPr/>
          </p:nvCxnSpPr>
          <p:spPr>
            <a:xfrm flipH="1">
              <a:off x="4174454" y="1948898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4471839" y="1948395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グループ化 74"/>
          <p:cNvGrpSpPr/>
          <p:nvPr/>
        </p:nvGrpSpPr>
        <p:grpSpPr>
          <a:xfrm>
            <a:off x="5689693" y="2313744"/>
            <a:ext cx="1076478" cy="649137"/>
            <a:chOff x="4174454" y="1948395"/>
            <a:chExt cx="596722" cy="287081"/>
          </a:xfrm>
        </p:grpSpPr>
        <p:cxnSp>
          <p:nvCxnSpPr>
            <p:cNvPr id="76" name="直線コネクタ 75"/>
            <p:cNvCxnSpPr/>
            <p:nvPr/>
          </p:nvCxnSpPr>
          <p:spPr>
            <a:xfrm flipH="1">
              <a:off x="4174454" y="1948898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4471839" y="1948395"/>
              <a:ext cx="299337" cy="28657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1127802" y="4597686"/>
            <a:ext cx="7861492" cy="7426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エイリアシング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折り返し現象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回り込み現象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いうこともある。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4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3988" y="22703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サンプリング定理</a:t>
            </a:r>
            <a:endParaRPr kumimoji="1" lang="ja-JP" altLang="en-US" sz="24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5575" y="704198"/>
            <a:ext cx="7477372" cy="300152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が帯域制限信号のとき，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  (|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&gt;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ωM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が成立するとき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サンプリング間隔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として得られた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標本値 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i="1" u="sng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だけを用いて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1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と表現することができる。これを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サンプリング定理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kumimoji="1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None/>
            </a:pP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259998"/>
              </p:ext>
            </p:extLst>
          </p:nvPr>
        </p:nvGraphicFramePr>
        <p:xfrm>
          <a:off x="2701925" y="2181225"/>
          <a:ext cx="38401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数式" r:id="rId3" imgW="2044440" imgH="457200" progId="Equation.3">
                  <p:embed/>
                </p:oleObj>
              </mc:Choice>
              <mc:Fallback>
                <p:oleObj name="数式" r:id="rId3" imgW="2044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2181225"/>
                        <a:ext cx="3840163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265575" y="4413200"/>
            <a:ext cx="7783080" cy="15063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から元のアナログ信号を生成するには，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の最大周波数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倍以上あればよい。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ナイキスト周波数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Nyquist frequency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）という。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170947" y="3914274"/>
            <a:ext cx="450265" cy="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6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6208</TotalTime>
  <Words>935</Words>
  <Application>Microsoft Office PowerPoint</Application>
  <PresentationFormat>画面に合わせる (4:3)</PresentationFormat>
  <Paragraphs>160</Paragraphs>
  <Slides>18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HGｺﾞｼｯｸM</vt:lpstr>
      <vt:lpstr>Arial</vt:lpstr>
      <vt:lpstr>Corbel</vt:lpstr>
      <vt:lpstr>Times New Roman</vt:lpstr>
      <vt:lpstr>視差</vt:lpstr>
      <vt:lpstr>数式</vt:lpstr>
      <vt:lpstr>４．サンプリング定理</vt:lpstr>
      <vt:lpstr>４．２　サンプリング定理 （１）インパルス列によるサンプリングシステム</vt:lpstr>
      <vt:lpstr>サンプリングシステムの回路</vt:lpstr>
      <vt:lpstr>（２）インパルス列のフーリエ変換 フーリエ級数展開</vt:lpstr>
      <vt:lpstr>フーリエ変換 （フーリエ級数展開の結果を使う）</vt:lpstr>
      <vt:lpstr>（３）離散時間信号のフーリエ変換</vt:lpstr>
      <vt:lpstr>（４）サンプリング定理 前述（３）の結果を図にしてみる</vt:lpstr>
      <vt:lpstr>重なった部分のスペクトル</vt:lpstr>
      <vt:lpstr>サンプリング定理</vt:lpstr>
      <vt:lpstr>デシメーション(decimation)/ダウンサンプリング</vt:lpstr>
      <vt:lpstr>インターポレーション(interpolation)/アップサンプリング</vt:lpstr>
      <vt:lpstr>マルチレート信号処理(multirate signal processing)</vt:lpstr>
      <vt:lpstr>例題 次の信号のナイキスト周波数を求めなさい</vt:lpstr>
      <vt:lpstr>例題 次の信号のナイキスト周波数を求めなさい</vt:lpstr>
      <vt:lpstr>（５）回り込みの実例</vt:lpstr>
      <vt:lpstr>理由</vt:lpstr>
      <vt:lpstr>例題 離散信号を求める</vt:lpstr>
      <vt:lpstr>例題 ４００Hz以上で同一の離散時間信号が得られた場合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320</cp:revision>
  <dcterms:created xsi:type="dcterms:W3CDTF">2018-02-09T02:09:57Z</dcterms:created>
  <dcterms:modified xsi:type="dcterms:W3CDTF">2018-03-20T21:42:41Z</dcterms:modified>
</cp:coreProperties>
</file>