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3" r:id="rId2"/>
    <p:sldId id="257" r:id="rId3"/>
    <p:sldId id="356" r:id="rId4"/>
    <p:sldId id="358" r:id="rId5"/>
    <p:sldId id="357" r:id="rId6"/>
    <p:sldId id="359" r:id="rId7"/>
    <p:sldId id="360" r:id="rId8"/>
    <p:sldId id="361" r:id="rId9"/>
    <p:sldId id="362" r:id="rId10"/>
    <p:sldId id="363" r:id="rId11"/>
    <p:sldId id="364" r:id="rId12"/>
    <p:sldId id="365" r:id="rId13"/>
    <p:sldId id="366" r:id="rId14"/>
    <p:sldId id="367" r:id="rId15"/>
    <p:sldId id="368" r:id="rId16"/>
    <p:sldId id="369" r:id="rId17"/>
    <p:sldId id="370" r:id="rId18"/>
    <p:sldId id="371" r:id="rId1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99"/>
    <a:srgbClr val="FFB7DB"/>
    <a:srgbClr val="FF99CC"/>
    <a:srgbClr val="FFCCFF"/>
    <a:srgbClr val="00682F"/>
    <a:srgbClr val="FF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60" d="100"/>
          <a:sy n="60" d="100"/>
        </p:scale>
        <p:origin x="3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3.wmf"/><Relationship Id="rId1" Type="http://schemas.openxmlformats.org/officeDocument/2006/relationships/image" Target="../media/image5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17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6.wmf"/><Relationship Id="rId5" Type="http://schemas.openxmlformats.org/officeDocument/2006/relationships/image" Target="../media/image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png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3" Type="http://schemas.openxmlformats.org/officeDocument/2006/relationships/image" Target="../media/image8.png"/><Relationship Id="rId7" Type="http://schemas.openxmlformats.org/officeDocument/2006/relationships/image" Target="../media/image5.wmf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10.png"/><Relationship Id="rId10" Type="http://schemas.openxmlformats.org/officeDocument/2006/relationships/oleObject" Target="../embeddings/oleObject5.bin"/><Relationship Id="rId4" Type="http://schemas.openxmlformats.org/officeDocument/2006/relationships/image" Target="../media/image9.png"/><Relationship Id="rId9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image" Target="../media/image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5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11" Type="http://schemas.openxmlformats.org/officeDocument/2006/relationships/image" Target="../media/image4.png"/><Relationship Id="rId5" Type="http://schemas.openxmlformats.org/officeDocument/2006/relationships/oleObject" Target="../embeddings/oleObject10.bin"/><Relationship Id="rId15" Type="http://schemas.openxmlformats.org/officeDocument/2006/relationships/image" Target="../media/image16.wmf"/><Relationship Id="rId10" Type="http://schemas.openxmlformats.org/officeDocument/2006/relationships/image" Target="../media/image12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2.bin"/><Relationship Id="rId14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8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４</a:t>
            </a:r>
            <a:r>
              <a:rPr kumimoji="1" lang="ja-JP" altLang="en-US" smtClean="0"/>
              <a:t>．</a:t>
            </a:r>
            <a:r>
              <a:rPr lang="ja-JP" altLang="en-US" smtClean="0"/>
              <a:t>サンプリング定理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ja-JP" altLang="en-US" smtClean="0"/>
              <a:t>４．１　</a:t>
            </a:r>
            <a:r>
              <a:rPr lang="en-US" altLang="ja-JP" smtClean="0"/>
              <a:t>A/D</a:t>
            </a:r>
            <a:r>
              <a:rPr lang="ja-JP" altLang="en-US" smtClean="0"/>
              <a:t>変換と</a:t>
            </a:r>
            <a:r>
              <a:rPr lang="en-US" altLang="ja-JP" smtClean="0"/>
              <a:t>D/A</a:t>
            </a:r>
            <a:r>
              <a:rPr lang="ja-JP" altLang="en-US" smtClean="0"/>
              <a:t>変換</a:t>
            </a:r>
            <a:endParaRPr lang="en-US" altLang="ja-JP" smtClean="0"/>
          </a:p>
          <a:p>
            <a:pPr marL="0" indent="0">
              <a:buNone/>
            </a:pPr>
            <a:r>
              <a:rPr kumimoji="1" lang="ja-JP" altLang="en-US" u="sng" smtClean="0">
                <a:solidFill>
                  <a:srgbClr val="FF0000"/>
                </a:solidFill>
              </a:rPr>
              <a:t>４．２　サンプリング定理</a:t>
            </a:r>
            <a:endParaRPr lang="en-US" altLang="ja-JP" u="sng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mtClean="0"/>
              <a:t>４．３　</a:t>
            </a:r>
            <a:r>
              <a:rPr lang="en-US" altLang="ja-JP" smtClean="0"/>
              <a:t>D/A</a:t>
            </a:r>
            <a:r>
              <a:rPr lang="ja-JP" altLang="en-US" smtClean="0"/>
              <a:t>変換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４．４</a:t>
            </a:r>
            <a:r>
              <a:rPr lang="ja-JP" altLang="en-US"/>
              <a:t>　</a:t>
            </a:r>
            <a:r>
              <a:rPr lang="ja-JP" altLang="en-US" smtClean="0"/>
              <a:t>量子化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960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3988" y="22703"/>
            <a:ext cx="7704667" cy="609599"/>
          </a:xfrm>
        </p:spPr>
        <p:txBody>
          <a:bodyPr>
            <a:normAutofit/>
          </a:bodyPr>
          <a:lstStyle/>
          <a:p>
            <a:pPr algn="r"/>
            <a:r>
              <a:rPr lang="ja-JP" altLang="en-US" sz="2400" smtClean="0"/>
              <a:t>デシメーション</a:t>
            </a:r>
            <a:r>
              <a:rPr lang="en-US" altLang="ja-JP" sz="2400" smtClean="0"/>
              <a:t>(decimation)/</a:t>
            </a:r>
            <a:r>
              <a:rPr lang="ja-JP" altLang="en-US" sz="2400" smtClean="0"/>
              <a:t>ダウンサンプリング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5575" y="704198"/>
            <a:ext cx="7477372" cy="883970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アナログ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信号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をサンプリングした結果，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次のようなスペクトルのとき，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1265575" y="3466138"/>
            <a:ext cx="7783080" cy="768978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周波数領域に空きがあるということ ⇒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オーバサンプリング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サンプリング間隔を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倍（サンプリング周波数を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）にすると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下矢印 3"/>
          <p:cNvSpPr/>
          <p:nvPr/>
        </p:nvSpPr>
        <p:spPr>
          <a:xfrm>
            <a:off x="4280294" y="2985507"/>
            <a:ext cx="450265" cy="3529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2198497" y="1857958"/>
            <a:ext cx="4977773" cy="1151157"/>
            <a:chOff x="2198497" y="1857958"/>
            <a:chExt cx="4977773" cy="1151157"/>
          </a:xfrm>
        </p:grpSpPr>
        <p:cxnSp>
          <p:nvCxnSpPr>
            <p:cNvPr id="7" name="直線矢印コネクタ 6"/>
            <p:cNvCxnSpPr/>
            <p:nvPr/>
          </p:nvCxnSpPr>
          <p:spPr>
            <a:xfrm flipV="1">
              <a:off x="3030604" y="2450622"/>
              <a:ext cx="0" cy="108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矢印コネクタ 7"/>
            <p:cNvCxnSpPr/>
            <p:nvPr/>
          </p:nvCxnSpPr>
          <p:spPr>
            <a:xfrm>
              <a:off x="2198497" y="2569990"/>
              <a:ext cx="457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矢印コネクタ 9"/>
            <p:cNvCxnSpPr/>
            <p:nvPr/>
          </p:nvCxnSpPr>
          <p:spPr>
            <a:xfrm flipV="1">
              <a:off x="4505427" y="1857958"/>
              <a:ext cx="0" cy="69426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コンテンツ プレースホルダー 2"/>
            <p:cNvSpPr txBox="1">
              <a:spLocks/>
            </p:cNvSpPr>
            <p:nvPr/>
          </p:nvSpPr>
          <p:spPr>
            <a:xfrm>
              <a:off x="4330237" y="2691352"/>
              <a:ext cx="379118" cy="2168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10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8" name="コンテンツ プレースホルダー 2"/>
            <p:cNvSpPr txBox="1">
              <a:spLocks/>
            </p:cNvSpPr>
            <p:nvPr/>
          </p:nvSpPr>
          <p:spPr>
            <a:xfrm>
              <a:off x="6429496" y="2218607"/>
              <a:ext cx="746774" cy="46403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400"/>
                </a:lnSpc>
                <a:spcBef>
                  <a:spcPts val="0"/>
                </a:spcBef>
                <a:spcAft>
                  <a:spcPts val="0"/>
                </a:spcAft>
                <a:buFont typeface="Arial"/>
                <a:buNone/>
              </a:pP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</a:t>
              </a:r>
              <a:endPara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9" name="グループ化 18"/>
            <p:cNvGrpSpPr/>
            <p:nvPr/>
          </p:nvGrpSpPr>
          <p:grpSpPr>
            <a:xfrm>
              <a:off x="2757322" y="2029486"/>
              <a:ext cx="562763" cy="540504"/>
              <a:chOff x="3930400" y="1948395"/>
              <a:chExt cx="1081439" cy="540504"/>
            </a:xfrm>
          </p:grpSpPr>
          <p:cxnSp>
            <p:nvCxnSpPr>
              <p:cNvPr id="20" name="直線コネクタ 19"/>
              <p:cNvCxnSpPr/>
              <p:nvPr/>
            </p:nvCxnSpPr>
            <p:spPr>
              <a:xfrm flipH="1">
                <a:off x="3930400" y="1948899"/>
                <a:ext cx="540000" cy="5400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コネクタ 20"/>
              <p:cNvCxnSpPr/>
              <p:nvPr/>
            </p:nvCxnSpPr>
            <p:spPr>
              <a:xfrm>
                <a:off x="4471839" y="1948395"/>
                <a:ext cx="540000" cy="5400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直線矢印コネクタ 21"/>
            <p:cNvCxnSpPr/>
            <p:nvPr/>
          </p:nvCxnSpPr>
          <p:spPr>
            <a:xfrm flipV="1">
              <a:off x="5580747" y="2451088"/>
              <a:ext cx="0" cy="108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コンテンツ プレースホルダー 2"/>
            <p:cNvSpPr txBox="1">
              <a:spLocks/>
            </p:cNvSpPr>
            <p:nvPr/>
          </p:nvSpPr>
          <p:spPr>
            <a:xfrm>
              <a:off x="2748028" y="2486272"/>
              <a:ext cx="746774" cy="46403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400"/>
                </a:lnSpc>
                <a:spcBef>
                  <a:spcPts val="0"/>
                </a:spcBef>
                <a:spcAft>
                  <a:spcPts val="0"/>
                </a:spcAft>
                <a:buFont typeface="Arial"/>
                <a:buNone/>
              </a:pP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-ω</a:t>
              </a:r>
              <a:r>
                <a:rPr lang="en-US" altLang="ja-JP" sz="2000" i="1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コンテンツ プレースホルダー 2"/>
            <p:cNvSpPr txBox="1">
              <a:spLocks/>
            </p:cNvSpPr>
            <p:nvPr/>
          </p:nvSpPr>
          <p:spPr>
            <a:xfrm>
              <a:off x="5766797" y="2545085"/>
              <a:ext cx="746774" cy="46403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2400"/>
                </a:lnSpc>
                <a:spcBef>
                  <a:spcPts val="0"/>
                </a:spcBef>
                <a:spcAft>
                  <a:spcPts val="0"/>
                </a:spcAft>
                <a:buFont typeface="Arial"/>
                <a:buNone/>
              </a:pP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</a:t>
              </a:r>
              <a:r>
                <a:rPr lang="en-US" altLang="ja-JP" sz="2000" i="1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8" name="直線矢印コネクタ 27"/>
            <p:cNvCxnSpPr/>
            <p:nvPr/>
          </p:nvCxnSpPr>
          <p:spPr>
            <a:xfrm flipV="1">
              <a:off x="3407041" y="2459110"/>
              <a:ext cx="0" cy="108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矢印コネクタ 28"/>
            <p:cNvCxnSpPr/>
            <p:nvPr/>
          </p:nvCxnSpPr>
          <p:spPr>
            <a:xfrm flipV="1">
              <a:off x="3776558" y="2458644"/>
              <a:ext cx="0" cy="108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矢印コネクタ 29"/>
            <p:cNvCxnSpPr/>
            <p:nvPr/>
          </p:nvCxnSpPr>
          <p:spPr>
            <a:xfrm flipV="1">
              <a:off x="4152995" y="2451090"/>
              <a:ext cx="0" cy="108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矢印コネクタ 30"/>
            <p:cNvCxnSpPr/>
            <p:nvPr/>
          </p:nvCxnSpPr>
          <p:spPr>
            <a:xfrm flipV="1">
              <a:off x="4875444" y="2466666"/>
              <a:ext cx="0" cy="108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矢印コネクタ 31"/>
            <p:cNvCxnSpPr/>
            <p:nvPr/>
          </p:nvCxnSpPr>
          <p:spPr>
            <a:xfrm flipV="1">
              <a:off x="5251881" y="2459112"/>
              <a:ext cx="0" cy="108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矢印コネクタ 32"/>
            <p:cNvCxnSpPr/>
            <p:nvPr/>
          </p:nvCxnSpPr>
          <p:spPr>
            <a:xfrm flipV="1">
              <a:off x="5926202" y="2458646"/>
              <a:ext cx="0" cy="108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矢印コネクタ 33"/>
            <p:cNvCxnSpPr/>
            <p:nvPr/>
          </p:nvCxnSpPr>
          <p:spPr>
            <a:xfrm flipV="1">
              <a:off x="6302639" y="2451092"/>
              <a:ext cx="0" cy="108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" name="グループ化 34"/>
            <p:cNvGrpSpPr/>
            <p:nvPr/>
          </p:nvGrpSpPr>
          <p:grpSpPr>
            <a:xfrm>
              <a:off x="4240958" y="2021451"/>
              <a:ext cx="562763" cy="540504"/>
              <a:chOff x="3930400" y="1948395"/>
              <a:chExt cx="1081439" cy="540504"/>
            </a:xfrm>
          </p:grpSpPr>
          <p:cxnSp>
            <p:nvCxnSpPr>
              <p:cNvPr id="36" name="直線コネクタ 35"/>
              <p:cNvCxnSpPr/>
              <p:nvPr/>
            </p:nvCxnSpPr>
            <p:spPr>
              <a:xfrm flipH="1">
                <a:off x="3930400" y="1948899"/>
                <a:ext cx="540000" cy="5400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コネクタ 36"/>
              <p:cNvCxnSpPr/>
              <p:nvPr/>
            </p:nvCxnSpPr>
            <p:spPr>
              <a:xfrm>
                <a:off x="4471839" y="1948395"/>
                <a:ext cx="540000" cy="5400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グループ化 37"/>
            <p:cNvGrpSpPr/>
            <p:nvPr/>
          </p:nvGrpSpPr>
          <p:grpSpPr>
            <a:xfrm>
              <a:off x="5660312" y="2028745"/>
              <a:ext cx="562763" cy="540504"/>
              <a:chOff x="3930400" y="1948395"/>
              <a:chExt cx="1081439" cy="540504"/>
            </a:xfrm>
          </p:grpSpPr>
          <p:cxnSp>
            <p:nvCxnSpPr>
              <p:cNvPr id="39" name="直線コネクタ 38"/>
              <p:cNvCxnSpPr/>
              <p:nvPr/>
            </p:nvCxnSpPr>
            <p:spPr>
              <a:xfrm flipH="1">
                <a:off x="3930400" y="1948899"/>
                <a:ext cx="540000" cy="5400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線コネクタ 39"/>
              <p:cNvCxnSpPr/>
              <p:nvPr/>
            </p:nvCxnSpPr>
            <p:spPr>
              <a:xfrm>
                <a:off x="4471839" y="1948395"/>
                <a:ext cx="540000" cy="5400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2" name="直線矢印コネクタ 41"/>
          <p:cNvCxnSpPr/>
          <p:nvPr/>
        </p:nvCxnSpPr>
        <p:spPr>
          <a:xfrm flipV="1">
            <a:off x="3073779" y="4955485"/>
            <a:ext cx="0" cy="108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>
            <a:off x="2241672" y="5074853"/>
            <a:ext cx="4572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 flipV="1">
            <a:off x="4548602" y="4362821"/>
            <a:ext cx="0" cy="6942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コンテンツ プレースホルダー 2"/>
          <p:cNvSpPr txBox="1">
            <a:spLocks/>
          </p:cNvSpPr>
          <p:nvPr/>
        </p:nvSpPr>
        <p:spPr>
          <a:xfrm>
            <a:off x="4373412" y="5196215"/>
            <a:ext cx="379118" cy="2168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0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46" name="コンテンツ プレースホルダー 2"/>
          <p:cNvSpPr txBox="1">
            <a:spLocks/>
          </p:cNvSpPr>
          <p:nvPr/>
        </p:nvSpPr>
        <p:spPr>
          <a:xfrm>
            <a:off x="6472671" y="4723470"/>
            <a:ext cx="746774" cy="46403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7" name="グループ化 46"/>
          <p:cNvGrpSpPr/>
          <p:nvPr/>
        </p:nvGrpSpPr>
        <p:grpSpPr>
          <a:xfrm>
            <a:off x="2800497" y="4534349"/>
            <a:ext cx="562763" cy="540504"/>
            <a:chOff x="3930400" y="1948395"/>
            <a:chExt cx="1081439" cy="540504"/>
          </a:xfrm>
        </p:grpSpPr>
        <p:cxnSp>
          <p:nvCxnSpPr>
            <p:cNvPr id="64" name="直線コネクタ 63"/>
            <p:cNvCxnSpPr/>
            <p:nvPr/>
          </p:nvCxnSpPr>
          <p:spPr>
            <a:xfrm flipH="1">
              <a:off x="3930400" y="1948899"/>
              <a:ext cx="540000" cy="54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>
            <a:xfrm>
              <a:off x="4471839" y="1948395"/>
              <a:ext cx="540000" cy="54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8" name="直線矢印コネクタ 47"/>
          <p:cNvCxnSpPr/>
          <p:nvPr/>
        </p:nvCxnSpPr>
        <p:spPr>
          <a:xfrm flipV="1">
            <a:off x="5623922" y="4955951"/>
            <a:ext cx="0" cy="108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コンテンツ プレースホルダー 2"/>
          <p:cNvSpPr txBox="1">
            <a:spLocks/>
          </p:cNvSpPr>
          <p:nvPr/>
        </p:nvSpPr>
        <p:spPr>
          <a:xfrm>
            <a:off x="2791203" y="4991135"/>
            <a:ext cx="746774" cy="46403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-ω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コンテンツ プレースホルダー 2"/>
          <p:cNvSpPr txBox="1">
            <a:spLocks/>
          </p:cNvSpPr>
          <p:nvPr/>
        </p:nvSpPr>
        <p:spPr>
          <a:xfrm>
            <a:off x="5809972" y="5049948"/>
            <a:ext cx="746774" cy="46403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" name="直線矢印コネクタ 50"/>
          <p:cNvCxnSpPr/>
          <p:nvPr/>
        </p:nvCxnSpPr>
        <p:spPr>
          <a:xfrm flipV="1">
            <a:off x="3450216" y="4963973"/>
            <a:ext cx="0" cy="108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/>
          <p:nvPr/>
        </p:nvCxnSpPr>
        <p:spPr>
          <a:xfrm flipV="1">
            <a:off x="3819733" y="4963507"/>
            <a:ext cx="0" cy="108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flipV="1">
            <a:off x="4196170" y="4955953"/>
            <a:ext cx="0" cy="108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flipV="1">
            <a:off x="4918619" y="4971529"/>
            <a:ext cx="0" cy="108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>
          <a:xfrm flipV="1">
            <a:off x="5295056" y="4963975"/>
            <a:ext cx="0" cy="108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 flipV="1">
            <a:off x="5969377" y="4963509"/>
            <a:ext cx="0" cy="108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/>
          <p:nvPr/>
        </p:nvCxnSpPr>
        <p:spPr>
          <a:xfrm flipV="1">
            <a:off x="6345814" y="4955955"/>
            <a:ext cx="0" cy="108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/>
          <p:cNvGrpSpPr/>
          <p:nvPr/>
        </p:nvGrpSpPr>
        <p:grpSpPr>
          <a:xfrm>
            <a:off x="4284133" y="4526314"/>
            <a:ext cx="562763" cy="540504"/>
            <a:chOff x="3930400" y="1948395"/>
            <a:chExt cx="1081439" cy="540504"/>
          </a:xfrm>
        </p:grpSpPr>
        <p:cxnSp>
          <p:nvCxnSpPr>
            <p:cNvPr id="62" name="直線コネクタ 61"/>
            <p:cNvCxnSpPr/>
            <p:nvPr/>
          </p:nvCxnSpPr>
          <p:spPr>
            <a:xfrm flipH="1">
              <a:off x="3930400" y="1948899"/>
              <a:ext cx="540000" cy="54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>
            <a:xfrm>
              <a:off x="4471839" y="1948395"/>
              <a:ext cx="540000" cy="54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グループ化 58"/>
          <p:cNvGrpSpPr/>
          <p:nvPr/>
        </p:nvGrpSpPr>
        <p:grpSpPr>
          <a:xfrm>
            <a:off x="5703487" y="4533608"/>
            <a:ext cx="562763" cy="540504"/>
            <a:chOff x="3930400" y="1948395"/>
            <a:chExt cx="1081439" cy="540504"/>
          </a:xfrm>
        </p:grpSpPr>
        <p:cxnSp>
          <p:nvCxnSpPr>
            <p:cNvPr id="60" name="直線コネクタ 59"/>
            <p:cNvCxnSpPr/>
            <p:nvPr/>
          </p:nvCxnSpPr>
          <p:spPr>
            <a:xfrm flipH="1">
              <a:off x="3930400" y="1948899"/>
              <a:ext cx="540000" cy="54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>
              <a:off x="4471839" y="1948395"/>
              <a:ext cx="540000" cy="54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グループ化 65"/>
          <p:cNvGrpSpPr/>
          <p:nvPr/>
        </p:nvGrpSpPr>
        <p:grpSpPr>
          <a:xfrm>
            <a:off x="3546450" y="4524383"/>
            <a:ext cx="562763" cy="540504"/>
            <a:chOff x="3930400" y="1948395"/>
            <a:chExt cx="1081439" cy="540504"/>
          </a:xfrm>
        </p:grpSpPr>
        <p:cxnSp>
          <p:nvCxnSpPr>
            <p:cNvPr id="67" name="直線コネクタ 66"/>
            <p:cNvCxnSpPr/>
            <p:nvPr/>
          </p:nvCxnSpPr>
          <p:spPr>
            <a:xfrm flipH="1">
              <a:off x="3930400" y="1948899"/>
              <a:ext cx="540000" cy="54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/>
            <p:nvPr/>
          </p:nvCxnSpPr>
          <p:spPr>
            <a:xfrm>
              <a:off x="4471839" y="1948395"/>
              <a:ext cx="540000" cy="54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グループ化 68"/>
          <p:cNvGrpSpPr/>
          <p:nvPr/>
        </p:nvGrpSpPr>
        <p:grpSpPr>
          <a:xfrm>
            <a:off x="4998184" y="4533608"/>
            <a:ext cx="562763" cy="540504"/>
            <a:chOff x="3930400" y="1948395"/>
            <a:chExt cx="1081439" cy="540504"/>
          </a:xfrm>
        </p:grpSpPr>
        <p:cxnSp>
          <p:nvCxnSpPr>
            <p:cNvPr id="70" name="直線コネクタ 69"/>
            <p:cNvCxnSpPr/>
            <p:nvPr/>
          </p:nvCxnSpPr>
          <p:spPr>
            <a:xfrm flipH="1">
              <a:off x="3930400" y="1948899"/>
              <a:ext cx="540000" cy="54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>
            <a:xfrm>
              <a:off x="4471839" y="1948395"/>
              <a:ext cx="540000" cy="54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コンテンツ プレースホルダー 2"/>
          <p:cNvSpPr txBox="1">
            <a:spLocks/>
          </p:cNvSpPr>
          <p:nvPr/>
        </p:nvSpPr>
        <p:spPr>
          <a:xfrm>
            <a:off x="5016182" y="5073653"/>
            <a:ext cx="746774" cy="46403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</a:p>
        </p:txBody>
      </p:sp>
      <p:sp>
        <p:nvSpPr>
          <p:cNvPr id="73" name="コンテンツ プレースホルダー 2"/>
          <p:cNvSpPr txBox="1">
            <a:spLocks/>
          </p:cNvSpPr>
          <p:nvPr/>
        </p:nvSpPr>
        <p:spPr>
          <a:xfrm>
            <a:off x="3474384" y="5046097"/>
            <a:ext cx="746774" cy="46403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-ω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</a:p>
        </p:txBody>
      </p:sp>
      <p:sp>
        <p:nvSpPr>
          <p:cNvPr id="74" name="コンテンツ プレースホルダー 2"/>
          <p:cNvSpPr txBox="1">
            <a:spLocks/>
          </p:cNvSpPr>
          <p:nvPr/>
        </p:nvSpPr>
        <p:spPr>
          <a:xfrm>
            <a:off x="1459374" y="5463200"/>
            <a:ext cx="7283573" cy="48450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これを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デシメーション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とまたは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ダウンサンプリング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という。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767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3988" y="22703"/>
            <a:ext cx="7704667" cy="609599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2400" smtClean="0"/>
              <a:t>インターポレーション</a:t>
            </a:r>
            <a:r>
              <a:rPr lang="en-US" altLang="ja-JP" sz="2400" smtClean="0"/>
              <a:t>(interpolation)/</a:t>
            </a:r>
            <a:r>
              <a:rPr lang="ja-JP" altLang="en-US" sz="2400" smtClean="0"/>
              <a:t>アップサンプリング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5575" y="704198"/>
            <a:ext cx="7477372" cy="883970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サンプリング周波数が異なるシステム間でデータ転送を行う場合，相手の相手のサンプリング周波数が高い場合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1265575" y="2346765"/>
            <a:ext cx="7477372" cy="768978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同期できないので，サンプリングレートを高くする。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（通常はサンプル値の間にゼロ値サンプルを挿入する）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下矢印 3"/>
          <p:cNvSpPr/>
          <p:nvPr/>
        </p:nvSpPr>
        <p:spPr>
          <a:xfrm>
            <a:off x="4256127" y="1795376"/>
            <a:ext cx="450265" cy="3529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コンテンツ プレースホルダー 2"/>
          <p:cNvSpPr txBox="1">
            <a:spLocks/>
          </p:cNvSpPr>
          <p:nvPr/>
        </p:nvSpPr>
        <p:spPr>
          <a:xfrm>
            <a:off x="1204296" y="3632086"/>
            <a:ext cx="7984050" cy="48450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これを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インターポレーション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または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アップサンプリング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という。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954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3988" y="22703"/>
            <a:ext cx="7704667" cy="609599"/>
          </a:xfrm>
        </p:spPr>
        <p:txBody>
          <a:bodyPr>
            <a:normAutofit/>
          </a:bodyPr>
          <a:lstStyle/>
          <a:p>
            <a:pPr algn="r"/>
            <a:r>
              <a:rPr lang="ja-JP" altLang="en-US" sz="2400" smtClean="0"/>
              <a:t>マルチレート信号処理</a:t>
            </a:r>
            <a:r>
              <a:rPr lang="en-US" altLang="ja-JP" sz="2400" smtClean="0"/>
              <a:t>(multirate signal processing)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5575" y="704197"/>
            <a:ext cx="7477372" cy="1252939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システム内部でサンプリング処理を変化させたり，サンプリング周波数が異なるシステム間でデータ転送を行う場合にこの処理を行う。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1265575" y="2648989"/>
            <a:ext cx="7477372" cy="768978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信号を帯域分割して，サブバンドごとに必要な処理を行うことによって，色々な応用分野が考えられる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下矢印 3"/>
          <p:cNvSpPr/>
          <p:nvPr/>
        </p:nvSpPr>
        <p:spPr>
          <a:xfrm>
            <a:off x="4336338" y="2072709"/>
            <a:ext cx="450265" cy="3529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コンテンツ プレースホルダー 2"/>
          <p:cNvSpPr txBox="1">
            <a:spLocks/>
          </p:cNvSpPr>
          <p:nvPr/>
        </p:nvSpPr>
        <p:spPr>
          <a:xfrm>
            <a:off x="2752359" y="4129391"/>
            <a:ext cx="4887924" cy="48450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様々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な応用分野を考えてみよう！！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下矢印 6"/>
          <p:cNvSpPr/>
          <p:nvPr/>
        </p:nvSpPr>
        <p:spPr>
          <a:xfrm>
            <a:off x="4336337" y="3597216"/>
            <a:ext cx="450265" cy="3529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6809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3988" y="22703"/>
            <a:ext cx="7704667" cy="609599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2400" smtClean="0"/>
              <a:t>例題</a:t>
            </a:r>
            <a:r>
              <a:rPr lang="en-US" altLang="ja-JP" sz="2400" smtClean="0"/>
              <a:t/>
            </a:r>
            <a:br>
              <a:rPr lang="en-US" altLang="ja-JP" sz="2400" smtClean="0"/>
            </a:br>
            <a:r>
              <a:rPr lang="ja-JP" altLang="en-US" sz="2400"/>
              <a:t>次</a:t>
            </a:r>
            <a:r>
              <a:rPr lang="ja-JP" altLang="en-US" sz="2400" smtClean="0"/>
              <a:t>の信号のナイキスト周波数を求めなさい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5575" y="704198"/>
            <a:ext cx="7477372" cy="434792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（１）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cos(50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πt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+ sin(300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πt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+ 2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1265575" y="1865212"/>
            <a:ext cx="7477372" cy="86194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振幅や位相を無視する。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に関連するところだけに着目。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高い周波数だけが意味を持つ。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下矢印 3"/>
          <p:cNvSpPr/>
          <p:nvPr/>
        </p:nvSpPr>
        <p:spPr>
          <a:xfrm>
            <a:off x="4336337" y="1318239"/>
            <a:ext cx="450265" cy="3529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コンテンツ プレースホルダー 2"/>
          <p:cNvSpPr txBox="1">
            <a:spLocks/>
          </p:cNvSpPr>
          <p:nvPr/>
        </p:nvSpPr>
        <p:spPr>
          <a:xfrm>
            <a:off x="1265575" y="3468178"/>
            <a:ext cx="7477371" cy="4845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考えるのは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300πt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のみ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。最大周波数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＝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150</a:t>
            </a:r>
          </a:p>
        </p:txBody>
      </p:sp>
      <p:sp>
        <p:nvSpPr>
          <p:cNvPr id="7" name="下矢印 6"/>
          <p:cNvSpPr/>
          <p:nvPr/>
        </p:nvSpPr>
        <p:spPr>
          <a:xfrm>
            <a:off x="4336337" y="2921205"/>
            <a:ext cx="450265" cy="3529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>
            <a:off x="4368613" y="4048777"/>
            <a:ext cx="450265" cy="3529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1265574" y="4505664"/>
            <a:ext cx="7477371" cy="4845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ナイキスト周波数は最大周波数の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倍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150×2 = 300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[Hz]</a:t>
            </a: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265573" y="5488937"/>
            <a:ext cx="7477371" cy="48450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同様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にして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教科書の例題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を眺めてみよう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!!</a:t>
            </a:r>
          </a:p>
        </p:txBody>
      </p:sp>
    </p:spTree>
    <p:extLst>
      <p:ext uri="{BB962C8B-B14F-4D97-AF65-F5344CB8AC3E}">
        <p14:creationId xmlns:p14="http://schemas.microsoft.com/office/powerpoint/2010/main" val="899271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3988" y="22703"/>
            <a:ext cx="7704667" cy="609599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2400" smtClean="0"/>
              <a:t>例題</a:t>
            </a:r>
            <a:r>
              <a:rPr lang="en-US" altLang="ja-JP" sz="2400" smtClean="0"/>
              <a:t/>
            </a:r>
            <a:br>
              <a:rPr lang="en-US" altLang="ja-JP" sz="2400" smtClean="0"/>
            </a:br>
            <a:r>
              <a:rPr lang="ja-JP" altLang="en-US" sz="2400"/>
              <a:t>次</a:t>
            </a:r>
            <a:r>
              <a:rPr lang="ja-JP" altLang="en-US" sz="2400" smtClean="0"/>
              <a:t>の信号のナイキスト周波数を求めなさい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5575" y="704198"/>
            <a:ext cx="7477372" cy="434792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（２）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(cos(50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πt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r>
              <a:rPr lang="en-US" altLang="ja-JP" sz="20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kumimoji="1" lang="en-US" altLang="ja-JP" sz="2000" baseline="30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1265575" y="1865212"/>
            <a:ext cx="7477372" cy="86194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振幅や位相を無視する。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に関連するところだけに着目だが･･･。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正弦波や余弦波を乗じたら，三角関数の加法定理を思い出せ。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下矢印 3"/>
          <p:cNvSpPr/>
          <p:nvPr/>
        </p:nvSpPr>
        <p:spPr>
          <a:xfrm>
            <a:off x="4336337" y="1318239"/>
            <a:ext cx="450265" cy="3529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コンテンツ プレースホルダー 2"/>
          <p:cNvSpPr txBox="1">
            <a:spLocks/>
          </p:cNvSpPr>
          <p:nvPr/>
        </p:nvSpPr>
        <p:spPr>
          <a:xfrm>
            <a:off x="1265575" y="3468178"/>
            <a:ext cx="7477371" cy="4845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同じ周波数の波を乗じたら周波数は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倍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＝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</a:p>
        </p:txBody>
      </p:sp>
      <p:sp>
        <p:nvSpPr>
          <p:cNvPr id="7" name="下矢印 6"/>
          <p:cNvSpPr/>
          <p:nvPr/>
        </p:nvSpPr>
        <p:spPr>
          <a:xfrm>
            <a:off x="4336337" y="2921205"/>
            <a:ext cx="450265" cy="3529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>
            <a:off x="4368613" y="4048777"/>
            <a:ext cx="450265" cy="3529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1265574" y="4505664"/>
            <a:ext cx="7477371" cy="4845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ナイキスト周波数は最大周波数の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倍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50×2 = 100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[Hz]</a:t>
            </a: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265573" y="5488937"/>
            <a:ext cx="7477371" cy="48450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同様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にして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教科書の例題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を眺めてみよう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!!</a:t>
            </a:r>
          </a:p>
        </p:txBody>
      </p:sp>
    </p:spTree>
    <p:extLst>
      <p:ext uri="{BB962C8B-B14F-4D97-AF65-F5344CB8AC3E}">
        <p14:creationId xmlns:p14="http://schemas.microsoft.com/office/powerpoint/2010/main" val="1021092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3988" y="22703"/>
            <a:ext cx="7704667" cy="609599"/>
          </a:xfrm>
        </p:spPr>
        <p:txBody>
          <a:bodyPr>
            <a:normAutofit/>
          </a:bodyPr>
          <a:lstStyle/>
          <a:p>
            <a:pPr algn="r"/>
            <a:r>
              <a:rPr lang="ja-JP" altLang="en-US" sz="2400" smtClean="0"/>
              <a:t>（５）回り込みの実例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97760" y="781353"/>
            <a:ext cx="7861492" cy="502015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1/8 [Hz]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の正弦波と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7/8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[Hz]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の正弦波を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[Hz]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でサンプリング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6841" y="1432419"/>
            <a:ext cx="4294044" cy="1543780"/>
          </a:xfrm>
          <a:prstGeom prst="rect">
            <a:avLst/>
          </a:prstGeom>
        </p:spPr>
      </p:pic>
      <p:sp>
        <p:nvSpPr>
          <p:cNvPr id="65" name="コンテンツ プレースホルダー 2"/>
          <p:cNvSpPr txBox="1">
            <a:spLocks/>
          </p:cNvSpPr>
          <p:nvPr/>
        </p:nvSpPr>
        <p:spPr>
          <a:xfrm>
            <a:off x="1097760" y="3112729"/>
            <a:ext cx="1436893" cy="5020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両者共に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6841" y="3057044"/>
            <a:ext cx="4294044" cy="1691193"/>
          </a:xfrm>
          <a:prstGeom prst="rect">
            <a:avLst/>
          </a:prstGeom>
        </p:spPr>
      </p:pic>
      <p:sp>
        <p:nvSpPr>
          <p:cNvPr id="66" name="コンテンツ プレースホルダー 2"/>
          <p:cNvSpPr txBox="1">
            <a:spLocks/>
          </p:cNvSpPr>
          <p:nvPr/>
        </p:nvSpPr>
        <p:spPr>
          <a:xfrm>
            <a:off x="3562904" y="5061845"/>
            <a:ext cx="2484970" cy="360388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区別つかない</a:t>
            </a:r>
            <a:r>
              <a:rPr lang="en-US" altLang="ja-JP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</a:t>
            </a:r>
          </a:p>
        </p:txBody>
      </p:sp>
    </p:spTree>
    <p:extLst>
      <p:ext uri="{BB962C8B-B14F-4D97-AF65-F5344CB8AC3E}">
        <p14:creationId xmlns:p14="http://schemas.microsoft.com/office/powerpoint/2010/main" val="2856918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3988" y="22703"/>
            <a:ext cx="7704667" cy="609599"/>
          </a:xfrm>
        </p:spPr>
        <p:txBody>
          <a:bodyPr>
            <a:normAutofit/>
          </a:bodyPr>
          <a:lstStyle/>
          <a:p>
            <a:pPr algn="r"/>
            <a:r>
              <a:rPr lang="ja-JP" altLang="en-US" sz="2400" smtClean="0"/>
              <a:t>理由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97760" y="781353"/>
            <a:ext cx="7861492" cy="502015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7/8 [Hz]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信号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1/8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[Hz]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信号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に回り込む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2776841" y="4299284"/>
            <a:ext cx="4500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 rot="16200000" flipV="1">
            <a:off x="4058946" y="3689684"/>
            <a:ext cx="2016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5069305" y="2919663"/>
            <a:ext cx="1844842" cy="137962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>
            <a:off x="3222104" y="2919663"/>
            <a:ext cx="1844842" cy="137962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H="1">
            <a:off x="6007768" y="2919663"/>
            <a:ext cx="1844842" cy="137962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2283641" y="2919663"/>
            <a:ext cx="1844842" cy="137962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rot="16200000" flipV="1">
            <a:off x="6274588" y="4119284"/>
            <a:ext cx="360000" cy="0"/>
          </a:xfrm>
          <a:prstGeom prst="straightConnector1">
            <a:avLst/>
          </a:prstGeom>
          <a:ln w="3810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rot="16200000" flipV="1">
            <a:off x="3491283" y="4123767"/>
            <a:ext cx="360000" cy="0"/>
          </a:xfrm>
          <a:prstGeom prst="straightConnector1">
            <a:avLst/>
          </a:prstGeom>
          <a:ln w="3810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フリーフォーム 10"/>
          <p:cNvSpPr/>
          <p:nvPr/>
        </p:nvSpPr>
        <p:spPr>
          <a:xfrm>
            <a:off x="3701009" y="2560499"/>
            <a:ext cx="2695074" cy="1340385"/>
          </a:xfrm>
          <a:custGeom>
            <a:avLst/>
            <a:gdLst>
              <a:gd name="connsiteX0" fmla="*/ 1090863 w 1090863"/>
              <a:gd name="connsiteY0" fmla="*/ 0 h 673768"/>
              <a:gd name="connsiteX1" fmla="*/ 0 w 1090863"/>
              <a:gd name="connsiteY1" fmla="*/ 673768 h 673768"/>
              <a:gd name="connsiteX0" fmla="*/ 2310063 w 2310063"/>
              <a:gd name="connsiteY0" fmla="*/ 0 h 112295"/>
              <a:gd name="connsiteX1" fmla="*/ 0 w 2310063"/>
              <a:gd name="connsiteY1" fmla="*/ 112295 h 112295"/>
              <a:gd name="connsiteX0" fmla="*/ 2310063 w 2310063"/>
              <a:gd name="connsiteY0" fmla="*/ 0 h 112295"/>
              <a:gd name="connsiteX1" fmla="*/ 0 w 2310063"/>
              <a:gd name="connsiteY1" fmla="*/ 112295 h 112295"/>
              <a:gd name="connsiteX0" fmla="*/ 2310063 w 2310063"/>
              <a:gd name="connsiteY0" fmla="*/ 1331635 h 1443930"/>
              <a:gd name="connsiteX1" fmla="*/ 946484 w 2310063"/>
              <a:gd name="connsiteY1" fmla="*/ 140 h 1443930"/>
              <a:gd name="connsiteX2" fmla="*/ 0 w 2310063"/>
              <a:gd name="connsiteY2" fmla="*/ 1443930 h 1443930"/>
              <a:gd name="connsiteX0" fmla="*/ 2438400 w 2438400"/>
              <a:gd name="connsiteY0" fmla="*/ 1331635 h 1363719"/>
              <a:gd name="connsiteX1" fmla="*/ 1074821 w 2438400"/>
              <a:gd name="connsiteY1" fmla="*/ 140 h 1363719"/>
              <a:gd name="connsiteX2" fmla="*/ 0 w 2438400"/>
              <a:gd name="connsiteY2" fmla="*/ 1363719 h 1363719"/>
              <a:gd name="connsiteX0" fmla="*/ 2695074 w 2695074"/>
              <a:gd name="connsiteY0" fmla="*/ 1331635 h 1459972"/>
              <a:gd name="connsiteX1" fmla="*/ 1331495 w 2695074"/>
              <a:gd name="connsiteY1" fmla="*/ 140 h 1459972"/>
              <a:gd name="connsiteX2" fmla="*/ 0 w 2695074"/>
              <a:gd name="connsiteY2" fmla="*/ 1459972 h 1459972"/>
              <a:gd name="connsiteX0" fmla="*/ 2695074 w 2695074"/>
              <a:gd name="connsiteY0" fmla="*/ 1331746 h 1460083"/>
              <a:gd name="connsiteX1" fmla="*/ 1331495 w 2695074"/>
              <a:gd name="connsiteY1" fmla="*/ 251 h 1460083"/>
              <a:gd name="connsiteX2" fmla="*/ 0 w 2695074"/>
              <a:gd name="connsiteY2" fmla="*/ 1460083 h 1460083"/>
              <a:gd name="connsiteX0" fmla="*/ 2695074 w 2695074"/>
              <a:gd name="connsiteY0" fmla="*/ 1331746 h 1460083"/>
              <a:gd name="connsiteX1" fmla="*/ 1331495 w 2695074"/>
              <a:gd name="connsiteY1" fmla="*/ 251 h 1460083"/>
              <a:gd name="connsiteX2" fmla="*/ 0 w 2695074"/>
              <a:gd name="connsiteY2" fmla="*/ 1460083 h 1460083"/>
              <a:gd name="connsiteX0" fmla="*/ 2695074 w 2695074"/>
              <a:gd name="connsiteY0" fmla="*/ 1331746 h 1460083"/>
              <a:gd name="connsiteX1" fmla="*/ 1331495 w 2695074"/>
              <a:gd name="connsiteY1" fmla="*/ 251 h 1460083"/>
              <a:gd name="connsiteX2" fmla="*/ 0 w 2695074"/>
              <a:gd name="connsiteY2" fmla="*/ 1460083 h 1460083"/>
              <a:gd name="connsiteX0" fmla="*/ 2695074 w 2695074"/>
              <a:gd name="connsiteY0" fmla="*/ 1443245 h 1571582"/>
              <a:gd name="connsiteX1" fmla="*/ 1331495 w 2695074"/>
              <a:gd name="connsiteY1" fmla="*/ 111750 h 1571582"/>
              <a:gd name="connsiteX2" fmla="*/ 0 w 2695074"/>
              <a:gd name="connsiteY2" fmla="*/ 1571582 h 1571582"/>
              <a:gd name="connsiteX0" fmla="*/ 2695074 w 2695074"/>
              <a:gd name="connsiteY0" fmla="*/ 1332805 h 1461142"/>
              <a:gd name="connsiteX1" fmla="*/ 1331495 w 2695074"/>
              <a:gd name="connsiteY1" fmla="*/ 1310 h 1461142"/>
              <a:gd name="connsiteX2" fmla="*/ 0 w 2695074"/>
              <a:gd name="connsiteY2" fmla="*/ 1461142 h 1461142"/>
              <a:gd name="connsiteX0" fmla="*/ 2695074 w 2695074"/>
              <a:gd name="connsiteY0" fmla="*/ 1331937 h 1460274"/>
              <a:gd name="connsiteX1" fmla="*/ 1331495 w 2695074"/>
              <a:gd name="connsiteY1" fmla="*/ 442 h 1460274"/>
              <a:gd name="connsiteX2" fmla="*/ 0 w 2695074"/>
              <a:gd name="connsiteY2" fmla="*/ 1460274 h 1460274"/>
              <a:gd name="connsiteX0" fmla="*/ 2695074 w 2695074"/>
              <a:gd name="connsiteY0" fmla="*/ 1331937 h 1460274"/>
              <a:gd name="connsiteX1" fmla="*/ 1331495 w 2695074"/>
              <a:gd name="connsiteY1" fmla="*/ 442 h 1460274"/>
              <a:gd name="connsiteX2" fmla="*/ 0 w 2695074"/>
              <a:gd name="connsiteY2" fmla="*/ 1460274 h 1460274"/>
              <a:gd name="connsiteX0" fmla="*/ 2695074 w 2695074"/>
              <a:gd name="connsiteY0" fmla="*/ 1331524 h 1459861"/>
              <a:gd name="connsiteX1" fmla="*/ 1331495 w 2695074"/>
              <a:gd name="connsiteY1" fmla="*/ 29 h 1459861"/>
              <a:gd name="connsiteX2" fmla="*/ 0 w 2695074"/>
              <a:gd name="connsiteY2" fmla="*/ 1459861 h 1459861"/>
              <a:gd name="connsiteX0" fmla="*/ 2695074 w 2695074"/>
              <a:gd name="connsiteY0" fmla="*/ 1331524 h 1459861"/>
              <a:gd name="connsiteX1" fmla="*/ 1331495 w 2695074"/>
              <a:gd name="connsiteY1" fmla="*/ 29 h 1459861"/>
              <a:gd name="connsiteX2" fmla="*/ 0 w 2695074"/>
              <a:gd name="connsiteY2" fmla="*/ 1459861 h 1459861"/>
              <a:gd name="connsiteX0" fmla="*/ 2695074 w 2695074"/>
              <a:gd name="connsiteY0" fmla="*/ 1331527 h 1459864"/>
              <a:gd name="connsiteX1" fmla="*/ 1331495 w 2695074"/>
              <a:gd name="connsiteY1" fmla="*/ 32 h 1459864"/>
              <a:gd name="connsiteX2" fmla="*/ 0 w 2695074"/>
              <a:gd name="connsiteY2" fmla="*/ 1459864 h 1459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95074" h="1459864">
                <a:moveTo>
                  <a:pt x="2695074" y="1331527"/>
                </a:moveTo>
                <a:cubicBezTo>
                  <a:pt x="2604170" y="657759"/>
                  <a:pt x="2534653" y="-5315"/>
                  <a:pt x="1331495" y="32"/>
                </a:cubicBezTo>
                <a:cubicBezTo>
                  <a:pt x="128337" y="5379"/>
                  <a:pt x="74864" y="716579"/>
                  <a:pt x="0" y="1459864"/>
                </a:cubicBezTo>
              </a:path>
            </a:pathLst>
          </a:custGeom>
          <a:noFill/>
          <a:ln w="28575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6005410" y="4443080"/>
            <a:ext cx="1166191" cy="41081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7/8 [Hz]</a:t>
            </a:r>
          </a:p>
        </p:txBody>
      </p:sp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3431523" y="4388369"/>
            <a:ext cx="1166191" cy="41081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1/8 [Hz]</a:t>
            </a:r>
          </a:p>
        </p:txBody>
      </p:sp>
      <p:sp>
        <p:nvSpPr>
          <p:cNvPr id="21" name="コンテンツ プレースホルダー 2"/>
          <p:cNvSpPr txBox="1">
            <a:spLocks/>
          </p:cNvSpPr>
          <p:nvPr/>
        </p:nvSpPr>
        <p:spPr>
          <a:xfrm>
            <a:off x="4128483" y="1911708"/>
            <a:ext cx="2010843" cy="41081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信号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の回り込み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コンテンツ プレースホルダー 2"/>
          <p:cNvSpPr txBox="1">
            <a:spLocks/>
          </p:cNvSpPr>
          <p:nvPr/>
        </p:nvSpPr>
        <p:spPr>
          <a:xfrm>
            <a:off x="1086110" y="5152087"/>
            <a:ext cx="7861492" cy="5020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サンプル間隔を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[Hz]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にするとこれは起きない。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8212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3988" y="22703"/>
            <a:ext cx="7704667" cy="609599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2400" smtClean="0"/>
              <a:t>例題</a:t>
            </a:r>
            <a:r>
              <a:rPr lang="en-US" altLang="ja-JP" sz="2400" smtClean="0"/>
              <a:t/>
            </a:r>
            <a:br>
              <a:rPr lang="en-US" altLang="ja-JP" sz="2400" smtClean="0"/>
            </a:br>
            <a:r>
              <a:rPr lang="ja-JP" altLang="en-US" sz="2400" smtClean="0"/>
              <a:t>離散信号を求める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5575" y="704198"/>
            <a:ext cx="7477372" cy="434792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（１）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cos(200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πt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3)     400Hz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でサンプリング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1265575" y="1865212"/>
            <a:ext cx="7477372" cy="50301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 / 400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として</a:t>
            </a:r>
            <a:r>
              <a:rPr lang="ja-JP" altLang="en-US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で置き換える。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下矢印 3"/>
          <p:cNvSpPr/>
          <p:nvPr/>
        </p:nvSpPr>
        <p:spPr>
          <a:xfrm>
            <a:off x="4336337" y="1318239"/>
            <a:ext cx="450265" cy="3529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下矢印 6"/>
          <p:cNvSpPr/>
          <p:nvPr/>
        </p:nvSpPr>
        <p:spPr>
          <a:xfrm>
            <a:off x="4368613" y="2483685"/>
            <a:ext cx="450265" cy="3529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862796"/>
              </p:ext>
            </p:extLst>
          </p:nvPr>
        </p:nvGraphicFramePr>
        <p:xfrm>
          <a:off x="2165350" y="2933700"/>
          <a:ext cx="4340225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数式" r:id="rId3" imgW="2311200" imgH="406080" progId="Equation.3">
                  <p:embed/>
                </p:oleObj>
              </mc:Choice>
              <mc:Fallback>
                <p:oleObj name="数式" r:id="rId3" imgW="231120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5350" y="2933700"/>
                        <a:ext cx="4340225" cy="8016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29483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3988" y="22703"/>
            <a:ext cx="7704667" cy="609599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2400" smtClean="0"/>
              <a:t>例題</a:t>
            </a:r>
            <a:r>
              <a:rPr lang="en-US" altLang="ja-JP" sz="2400" smtClean="0"/>
              <a:t/>
            </a:r>
            <a:br>
              <a:rPr lang="en-US" altLang="ja-JP" sz="2400" smtClean="0"/>
            </a:br>
            <a:r>
              <a:rPr lang="ja-JP" altLang="en-US" sz="2400" smtClean="0"/>
              <a:t>４００</a:t>
            </a:r>
            <a:r>
              <a:rPr lang="en-US" altLang="ja-JP" sz="2400" smtClean="0"/>
              <a:t>Hz</a:t>
            </a:r>
            <a:r>
              <a:rPr lang="ja-JP" altLang="en-US" sz="2400" smtClean="0"/>
              <a:t>以上で同一の離散時間信号が得られた場合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5575" y="704197"/>
            <a:ext cx="7477372" cy="829733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（２）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cos(2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πf</a:t>
            </a:r>
            <a:r>
              <a:rPr lang="en-US" altLang="ja-JP" sz="20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   400Hz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でサンプリング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が前問の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と同じ（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400 &lt; 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sz="20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 600Hz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1294541" y="2081036"/>
            <a:ext cx="7477372" cy="50301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sz="20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ja-JP" altLang="en-US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400 +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sz="20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と置くと，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 / 400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だから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下矢印 3"/>
          <p:cNvSpPr/>
          <p:nvPr/>
        </p:nvSpPr>
        <p:spPr>
          <a:xfrm>
            <a:off x="4335462" y="1631020"/>
            <a:ext cx="450265" cy="3529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2698712"/>
              </p:ext>
            </p:extLst>
          </p:nvPr>
        </p:nvGraphicFramePr>
        <p:xfrm>
          <a:off x="803483" y="2982664"/>
          <a:ext cx="7964487" cy="235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数式" r:id="rId3" imgW="4241520" imgH="1193760" progId="Equation.3">
                  <p:embed/>
                </p:oleObj>
              </mc:Choice>
              <mc:Fallback>
                <p:oleObj name="数式" r:id="rId3" imgW="4241520" imgH="1193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483" y="2982664"/>
                        <a:ext cx="7964487" cy="2355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2549528" y="5485621"/>
            <a:ext cx="5293586" cy="110768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当たり前かもしれないが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500Hz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信号を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400Hz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でサンプリングすると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100Hz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の信号と同じ離散信号になる。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47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1177" y="457201"/>
            <a:ext cx="7704667" cy="1981200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４．２</a:t>
            </a:r>
            <a:r>
              <a:rPr lang="ja-JP" altLang="en-US" sz="3600"/>
              <a:t>　</a:t>
            </a:r>
            <a:r>
              <a:rPr lang="ja-JP" altLang="en-US" sz="3600" smtClean="0"/>
              <a:t>サンプリング定理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2400" smtClean="0"/>
              <a:t>（１）インパルス列によるサンプリングシステム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61178" y="2128118"/>
            <a:ext cx="3268776" cy="628529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インパルス列の生成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3848816"/>
              </p:ext>
            </p:extLst>
          </p:nvPr>
        </p:nvGraphicFramePr>
        <p:xfrm>
          <a:off x="3403875" y="3139355"/>
          <a:ext cx="2543175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数式" r:id="rId3" imgW="1193760" imgH="431640" progId="Equation.3">
                  <p:embed/>
                </p:oleObj>
              </mc:Choice>
              <mc:Fallback>
                <p:oleObj name="数式" r:id="rId3" imgW="11937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3875" y="3139355"/>
                        <a:ext cx="2543175" cy="9699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グループ化 7"/>
          <p:cNvGrpSpPr/>
          <p:nvPr/>
        </p:nvGrpSpPr>
        <p:grpSpPr>
          <a:xfrm>
            <a:off x="2285997" y="4371413"/>
            <a:ext cx="5145976" cy="1508138"/>
            <a:chOff x="2285997" y="4371413"/>
            <a:chExt cx="5145976" cy="1508138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695566" y="4539444"/>
              <a:ext cx="4216082" cy="1094874"/>
            </a:xfrm>
            <a:prstGeom prst="rect">
              <a:avLst/>
            </a:prstGeom>
          </p:spPr>
        </p:pic>
        <p:cxnSp>
          <p:nvCxnSpPr>
            <p:cNvPr id="7" name="直線矢印コネクタ 6"/>
            <p:cNvCxnSpPr/>
            <p:nvPr/>
          </p:nvCxnSpPr>
          <p:spPr>
            <a:xfrm>
              <a:off x="2285997" y="5526742"/>
              <a:ext cx="4968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コンテンツ プレースホルダー 2"/>
            <p:cNvSpPr txBox="1">
              <a:spLocks/>
            </p:cNvSpPr>
            <p:nvPr/>
          </p:nvSpPr>
          <p:spPr>
            <a:xfrm>
              <a:off x="4484737" y="5609188"/>
              <a:ext cx="543769" cy="25779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10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1" name="コンテンツ プレースホルダー 2"/>
            <p:cNvSpPr txBox="1">
              <a:spLocks/>
            </p:cNvSpPr>
            <p:nvPr/>
          </p:nvSpPr>
          <p:spPr>
            <a:xfrm>
              <a:off x="5357188" y="5609188"/>
              <a:ext cx="543769" cy="25779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10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8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12" name="コンテンツ プレースホルダー 2"/>
            <p:cNvSpPr txBox="1">
              <a:spLocks/>
            </p:cNvSpPr>
            <p:nvPr/>
          </p:nvSpPr>
          <p:spPr>
            <a:xfrm>
              <a:off x="6267169" y="5609188"/>
              <a:ext cx="543769" cy="25779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10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ja-JP" sz="18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13" name="コンテンツ プレースホルダー 2"/>
            <p:cNvSpPr txBox="1">
              <a:spLocks/>
            </p:cNvSpPr>
            <p:nvPr/>
          </p:nvSpPr>
          <p:spPr>
            <a:xfrm>
              <a:off x="6888204" y="5268765"/>
              <a:ext cx="543769" cy="25779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10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8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14" name="コンテンツ プレースホルダー 2"/>
            <p:cNvSpPr txBox="1">
              <a:spLocks/>
            </p:cNvSpPr>
            <p:nvPr/>
          </p:nvSpPr>
          <p:spPr>
            <a:xfrm>
              <a:off x="3579435" y="5621753"/>
              <a:ext cx="543769" cy="25779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10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en-US" altLang="ja-JP" sz="18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15" name="コンテンツ プレースホルダー 2"/>
            <p:cNvSpPr txBox="1">
              <a:spLocks/>
            </p:cNvSpPr>
            <p:nvPr/>
          </p:nvSpPr>
          <p:spPr>
            <a:xfrm>
              <a:off x="2695566" y="5609188"/>
              <a:ext cx="543769" cy="25779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10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-2</a:t>
              </a:r>
              <a:r>
                <a:rPr lang="en-US" altLang="ja-JP" sz="18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graphicFrame>
          <p:nvGraphicFramePr>
            <p:cNvPr id="16" name="オブジェクト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6567576"/>
                </p:ext>
              </p:extLst>
            </p:nvPr>
          </p:nvGraphicFramePr>
          <p:xfrm>
            <a:off x="2695566" y="4371413"/>
            <a:ext cx="516928" cy="3360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6" name="数式" r:id="rId6" imgW="330120" imgH="203040" progId="Equation.3">
                    <p:embed/>
                  </p:oleObj>
                </mc:Choice>
                <mc:Fallback>
                  <p:oleObj name="数式" r:id="rId6" imgW="33012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95566" y="4371413"/>
                          <a:ext cx="516928" cy="33606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9963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図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3698" y="3898900"/>
            <a:ext cx="2437325" cy="945461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206" y="3981122"/>
            <a:ext cx="2369344" cy="97999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75124" y="3010073"/>
            <a:ext cx="1419225" cy="6858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76172" y="103274"/>
            <a:ext cx="7704667" cy="484093"/>
          </a:xfrm>
        </p:spPr>
        <p:txBody>
          <a:bodyPr>
            <a:normAutofit/>
          </a:bodyPr>
          <a:lstStyle/>
          <a:p>
            <a:pPr algn="r"/>
            <a:r>
              <a:rPr lang="ja-JP" altLang="en-US" sz="2400" smtClean="0"/>
              <a:t>サンプリングシステムの回路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33061" y="959081"/>
            <a:ext cx="7246163" cy="628529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アナログ信号とインパルス列との乗算</a:t>
            </a:r>
            <a:endParaRPr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 </a:t>
            </a:r>
            <a:r>
              <a:rPr kumimoji="1"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1"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kumimoji="1"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1"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: </a:t>
            </a:r>
            <a:r>
              <a:rPr kumimoji="1"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時間 </a:t>
            </a:r>
            <a:r>
              <a:rPr kumimoji="1"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1"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ごとの値を面積としてもつ </a:t>
            </a:r>
            <a:r>
              <a:rPr kumimoji="1"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kumimoji="1"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関数列）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3404372"/>
              </p:ext>
            </p:extLst>
          </p:nvPr>
        </p:nvGraphicFramePr>
        <p:xfrm>
          <a:off x="2784475" y="1982788"/>
          <a:ext cx="3030538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8" name="数式" r:id="rId6" imgW="1422360" imgH="457200" progId="Equation.3">
                  <p:embed/>
                </p:oleObj>
              </mc:Choice>
              <mc:Fallback>
                <p:oleObj name="数式" r:id="rId6" imgW="14223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4475" y="1982788"/>
                        <a:ext cx="3030538" cy="1027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直線矢印コネクタ 6"/>
          <p:cNvCxnSpPr/>
          <p:nvPr/>
        </p:nvCxnSpPr>
        <p:spPr>
          <a:xfrm>
            <a:off x="3620736" y="3637949"/>
            <a:ext cx="1728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5154045" y="3546070"/>
            <a:ext cx="543769" cy="2577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0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graphicFrame>
        <p:nvGraphicFramePr>
          <p:cNvPr id="16" name="オブジェクト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6392829"/>
              </p:ext>
            </p:extLst>
          </p:nvPr>
        </p:nvGraphicFramePr>
        <p:xfrm>
          <a:off x="3787388" y="3642527"/>
          <a:ext cx="516928" cy="33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9" name="数式" r:id="rId8" imgW="330120" imgH="203040" progId="Equation.3">
                  <p:embed/>
                </p:oleObj>
              </mc:Choice>
              <mc:Fallback>
                <p:oleObj name="数式" r:id="rId8" imgW="3301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7388" y="3642527"/>
                        <a:ext cx="516928" cy="3360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二等辺三角形 8"/>
          <p:cNvSpPr/>
          <p:nvPr/>
        </p:nvSpPr>
        <p:spPr>
          <a:xfrm rot="5400000">
            <a:off x="4235823" y="4343400"/>
            <a:ext cx="497541" cy="510988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矢印コネクタ 17"/>
          <p:cNvCxnSpPr>
            <a:endCxn id="9" idx="3"/>
          </p:cNvCxnSpPr>
          <p:nvPr/>
        </p:nvCxnSpPr>
        <p:spPr>
          <a:xfrm flipV="1">
            <a:off x="3590364" y="4598895"/>
            <a:ext cx="63873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V="1">
            <a:off x="4740088" y="4598894"/>
            <a:ext cx="63873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>
            <a:stCxn id="8" idx="2"/>
            <a:endCxn id="9" idx="1"/>
          </p:cNvCxnSpPr>
          <p:nvPr/>
        </p:nvCxnSpPr>
        <p:spPr>
          <a:xfrm flipH="1">
            <a:off x="4484594" y="3695873"/>
            <a:ext cx="143" cy="7786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オブジェクト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9976501"/>
              </p:ext>
            </p:extLst>
          </p:nvPr>
        </p:nvGraphicFramePr>
        <p:xfrm>
          <a:off x="3122195" y="4204910"/>
          <a:ext cx="516928" cy="33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0" name="数式" r:id="rId10" imgW="330120" imgH="203040" progId="Equation.3">
                  <p:embed/>
                </p:oleObj>
              </mc:Choice>
              <mc:Fallback>
                <p:oleObj name="数式" r:id="rId10" imgW="3301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2195" y="4204910"/>
                        <a:ext cx="516928" cy="3360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オブジェクト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9102599"/>
              </p:ext>
            </p:extLst>
          </p:nvPr>
        </p:nvGraphicFramePr>
        <p:xfrm>
          <a:off x="5038725" y="4205288"/>
          <a:ext cx="496888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" name="数式" r:id="rId12" imgW="317160" imgH="203040" progId="Equation.3">
                  <p:embed/>
                </p:oleObj>
              </mc:Choice>
              <mc:Fallback>
                <p:oleObj name="数式" r:id="rId12" imgW="3171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8725" y="4205288"/>
                        <a:ext cx="496888" cy="334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正方形/長方形 24"/>
          <p:cNvSpPr/>
          <p:nvPr/>
        </p:nvSpPr>
        <p:spPr>
          <a:xfrm>
            <a:off x="3970243" y="4881610"/>
            <a:ext cx="9236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乗算器</a:t>
            </a:r>
            <a:endParaRPr lang="ja-JP" altLang="en-US"/>
          </a:p>
        </p:txBody>
      </p:sp>
      <p:cxnSp>
        <p:nvCxnSpPr>
          <p:cNvPr id="26" name="直線矢印コネクタ 25"/>
          <p:cNvCxnSpPr/>
          <p:nvPr/>
        </p:nvCxnSpPr>
        <p:spPr>
          <a:xfrm flipV="1">
            <a:off x="3661077" y="6230511"/>
            <a:ext cx="63873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4612341" y="6230511"/>
            <a:ext cx="63873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 flipH="1">
            <a:off x="4453644" y="5634318"/>
            <a:ext cx="0" cy="4292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円/楕円 28"/>
          <p:cNvSpPr/>
          <p:nvPr/>
        </p:nvSpPr>
        <p:spPr>
          <a:xfrm>
            <a:off x="4304316" y="6063523"/>
            <a:ext cx="308025" cy="33727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>
                <a:solidFill>
                  <a:schemeClr val="tx1"/>
                </a:solidFill>
              </a:rPr>
              <a:t>×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3496234" y="5499847"/>
            <a:ext cx="4195483" cy="11967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5348736" y="5848920"/>
            <a:ext cx="1889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このように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書いてもよい</a:t>
            </a:r>
            <a:endParaRPr lang="ja-JP" altLang="en-US"/>
          </a:p>
        </p:txBody>
      </p:sp>
      <p:cxnSp>
        <p:nvCxnSpPr>
          <p:cNvPr id="35" name="直線矢印コネクタ 34"/>
          <p:cNvCxnSpPr/>
          <p:nvPr/>
        </p:nvCxnSpPr>
        <p:spPr>
          <a:xfrm flipV="1">
            <a:off x="522207" y="4924050"/>
            <a:ext cx="265313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flipV="1">
            <a:off x="6215145" y="4820835"/>
            <a:ext cx="265313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0483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3988" y="22703"/>
            <a:ext cx="7704667" cy="609599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2400" smtClean="0"/>
              <a:t>（２）インパルス列のフーリエ変換</a:t>
            </a:r>
            <a:r>
              <a:rPr lang="en-US" altLang="ja-JP" sz="2400" smtClean="0"/>
              <a:t/>
            </a:r>
            <a:br>
              <a:rPr lang="en-US" altLang="ja-JP" sz="2400" smtClean="0"/>
            </a:br>
            <a:r>
              <a:rPr lang="ja-JP" altLang="en-US" sz="2400" smtClean="0"/>
              <a:t>フーリエ級数展開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97760" y="781353"/>
            <a:ext cx="7861492" cy="628529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インパルス列をフーリエ級数展開すると，係数は周期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の逆数</a:t>
            </a:r>
            <a:endParaRPr kumimoji="1"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3424545"/>
              </p:ext>
            </p:extLst>
          </p:nvPr>
        </p:nvGraphicFramePr>
        <p:xfrm>
          <a:off x="1692106" y="1863644"/>
          <a:ext cx="6223001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2" name="数式" r:id="rId3" imgW="2920680" imgH="368280" progId="Equation.3">
                  <p:embed/>
                </p:oleObj>
              </mc:Choice>
              <mc:Fallback>
                <p:oleObj name="数式" r:id="rId3" imgW="292068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106" y="1863644"/>
                        <a:ext cx="6223001" cy="827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オブジェクト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8517288"/>
              </p:ext>
            </p:extLst>
          </p:nvPr>
        </p:nvGraphicFramePr>
        <p:xfrm>
          <a:off x="3776133" y="3877836"/>
          <a:ext cx="2219325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3" name="数式" r:id="rId5" imgW="1041120" imgH="431640" progId="Equation.3">
                  <p:embed/>
                </p:oleObj>
              </mc:Choice>
              <mc:Fallback>
                <p:oleObj name="数式" r:id="rId5" imgW="10411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6133" y="3877836"/>
                        <a:ext cx="2219325" cy="968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コンテンツ プレースホルダー 2"/>
          <p:cNvSpPr txBox="1">
            <a:spLocks/>
          </p:cNvSpPr>
          <p:nvPr/>
        </p:nvSpPr>
        <p:spPr>
          <a:xfrm>
            <a:off x="1097760" y="3081175"/>
            <a:ext cx="2678373" cy="6285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フーリエ級数展開は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下矢印 7"/>
          <p:cNvSpPr/>
          <p:nvPr/>
        </p:nvSpPr>
        <p:spPr>
          <a:xfrm>
            <a:off x="4504267" y="3081175"/>
            <a:ext cx="299339" cy="6285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292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3988" y="22703"/>
            <a:ext cx="7704667" cy="1037489"/>
          </a:xfrm>
        </p:spPr>
        <p:txBody>
          <a:bodyPr>
            <a:normAutofit/>
          </a:bodyPr>
          <a:lstStyle/>
          <a:p>
            <a:pPr algn="r"/>
            <a:r>
              <a:rPr lang="ja-JP" altLang="en-US" sz="2400" smtClean="0"/>
              <a:t>フーリエ変換</a:t>
            </a:r>
            <a:r>
              <a:rPr lang="en-US" altLang="ja-JP" sz="2400" smtClean="0"/>
              <a:t/>
            </a:r>
            <a:br>
              <a:rPr lang="en-US" altLang="ja-JP" sz="2400" smtClean="0"/>
            </a:br>
            <a:r>
              <a:rPr lang="ja-JP" altLang="en-US" sz="2400"/>
              <a:t>（</a:t>
            </a:r>
            <a:r>
              <a:rPr lang="ja-JP" altLang="en-US" sz="2400" smtClean="0"/>
              <a:t>フーリエ級数展開の結果を使う）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97760" y="1170818"/>
            <a:ext cx="7861492" cy="628529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インパルス列をフーリエ変換すると，やはり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インパルス列</a:t>
            </a:r>
            <a:endParaRPr kumimoji="1"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122053"/>
              </p:ext>
            </p:extLst>
          </p:nvPr>
        </p:nvGraphicFramePr>
        <p:xfrm>
          <a:off x="1188867" y="1735415"/>
          <a:ext cx="5789613" cy="196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7" name="数式" r:id="rId3" imgW="2717640" imgH="876240" progId="Equation.3">
                  <p:embed/>
                </p:oleObj>
              </mc:Choice>
              <mc:Fallback>
                <p:oleObj name="数式" r:id="rId3" imgW="2717640" imgH="876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8867" y="1735415"/>
                        <a:ext cx="5789613" cy="1968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オブジェクト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9801495"/>
              </p:ext>
            </p:extLst>
          </p:nvPr>
        </p:nvGraphicFramePr>
        <p:xfrm>
          <a:off x="1250322" y="3653482"/>
          <a:ext cx="1109663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" name="数式" r:id="rId5" imgW="520560" imgH="368280" progId="Equation.3">
                  <p:embed/>
                </p:oleObj>
              </mc:Choice>
              <mc:Fallback>
                <p:oleObj name="数式" r:id="rId5" imgW="52056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0322" y="3653482"/>
                        <a:ext cx="1109663" cy="827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コンテンツ プレースホルダー 2"/>
          <p:cNvSpPr txBox="1">
            <a:spLocks/>
          </p:cNvSpPr>
          <p:nvPr/>
        </p:nvSpPr>
        <p:spPr>
          <a:xfrm>
            <a:off x="2408166" y="3863456"/>
            <a:ext cx="1164764" cy="62852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だから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オブジェクト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2150050"/>
              </p:ext>
            </p:extLst>
          </p:nvPr>
        </p:nvGraphicFramePr>
        <p:xfrm>
          <a:off x="3352801" y="3672449"/>
          <a:ext cx="4003675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9" name="数式" r:id="rId7" imgW="1879560" imgH="431640" progId="Equation.3">
                  <p:embed/>
                </p:oleObj>
              </mc:Choice>
              <mc:Fallback>
                <p:oleObj name="数式" r:id="rId7" imgW="1879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1" y="3672449"/>
                        <a:ext cx="4003675" cy="9699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オブジェクト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3634286"/>
              </p:ext>
            </p:extLst>
          </p:nvPr>
        </p:nvGraphicFramePr>
        <p:xfrm>
          <a:off x="1450906" y="91817"/>
          <a:ext cx="2219325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0" name="数式" r:id="rId9" imgW="1041120" imgH="431640" progId="Equation.3">
                  <p:embed/>
                </p:oleObj>
              </mc:Choice>
              <mc:Fallback>
                <p:oleObj name="数式" r:id="rId9" imgW="10411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0906" y="91817"/>
                        <a:ext cx="2219325" cy="968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コンテンツ プレースホルダー 2"/>
          <p:cNvSpPr txBox="1">
            <a:spLocks/>
          </p:cNvSpPr>
          <p:nvPr/>
        </p:nvSpPr>
        <p:spPr>
          <a:xfrm>
            <a:off x="2770419" y="4635401"/>
            <a:ext cx="4646382" cy="62852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（この式はインパルス列）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1507728" y="5072325"/>
            <a:ext cx="3372486" cy="1173300"/>
            <a:chOff x="2285997" y="3279356"/>
            <a:chExt cx="5212239" cy="2874331"/>
          </a:xfrm>
        </p:grpSpPr>
        <p:pic>
          <p:nvPicPr>
            <p:cNvPr id="23" name="図 22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2695566" y="4539444"/>
              <a:ext cx="4216082" cy="1094874"/>
            </a:xfrm>
            <a:prstGeom prst="rect">
              <a:avLst/>
            </a:prstGeom>
          </p:spPr>
        </p:pic>
        <p:cxnSp>
          <p:nvCxnSpPr>
            <p:cNvPr id="24" name="直線矢印コネクタ 23"/>
            <p:cNvCxnSpPr/>
            <p:nvPr/>
          </p:nvCxnSpPr>
          <p:spPr>
            <a:xfrm>
              <a:off x="2285997" y="5526742"/>
              <a:ext cx="4968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コンテンツ プレースホルダー 2"/>
            <p:cNvSpPr txBox="1">
              <a:spLocks/>
            </p:cNvSpPr>
            <p:nvPr/>
          </p:nvSpPr>
          <p:spPr>
            <a:xfrm>
              <a:off x="4484737" y="5609188"/>
              <a:ext cx="543769" cy="25779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10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2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26" name="コンテンツ プレースホルダー 2"/>
            <p:cNvSpPr txBox="1">
              <a:spLocks/>
            </p:cNvSpPr>
            <p:nvPr/>
          </p:nvSpPr>
          <p:spPr>
            <a:xfrm>
              <a:off x="5357188" y="5609188"/>
              <a:ext cx="543769" cy="25779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10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2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27" name="コンテンツ プレースホルダー 2"/>
            <p:cNvSpPr txBox="1">
              <a:spLocks/>
            </p:cNvSpPr>
            <p:nvPr/>
          </p:nvSpPr>
          <p:spPr>
            <a:xfrm>
              <a:off x="6267169" y="5609188"/>
              <a:ext cx="543769" cy="25779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10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2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ja-JP" sz="12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28" name="コンテンツ プレースホルダー 2"/>
            <p:cNvSpPr txBox="1">
              <a:spLocks/>
            </p:cNvSpPr>
            <p:nvPr/>
          </p:nvSpPr>
          <p:spPr>
            <a:xfrm>
              <a:off x="6888203" y="5007372"/>
              <a:ext cx="610033" cy="51919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10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2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29" name="コンテンツ プレースホルダー 2"/>
            <p:cNvSpPr txBox="1">
              <a:spLocks/>
            </p:cNvSpPr>
            <p:nvPr/>
          </p:nvSpPr>
          <p:spPr>
            <a:xfrm>
              <a:off x="3579435" y="5621753"/>
              <a:ext cx="543769" cy="25779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10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2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en-US" altLang="ja-JP" sz="12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30" name="コンテンツ プレースホルダー 2"/>
            <p:cNvSpPr txBox="1">
              <a:spLocks/>
            </p:cNvSpPr>
            <p:nvPr/>
          </p:nvSpPr>
          <p:spPr>
            <a:xfrm>
              <a:off x="2695564" y="5609188"/>
              <a:ext cx="783159" cy="544499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10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2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-2</a:t>
              </a:r>
              <a:r>
                <a:rPr lang="en-US" altLang="ja-JP" sz="12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graphicFrame>
          <p:nvGraphicFramePr>
            <p:cNvPr id="31" name="オブジェクト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34159615"/>
                </p:ext>
              </p:extLst>
            </p:nvPr>
          </p:nvGraphicFramePr>
          <p:xfrm>
            <a:off x="2695564" y="3279356"/>
            <a:ext cx="1313069" cy="11525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1" name="数式" r:id="rId12" imgW="330120" imgH="203040" progId="Equation.3">
                    <p:embed/>
                  </p:oleObj>
                </mc:Choice>
                <mc:Fallback>
                  <p:oleObj name="数式" r:id="rId12" imgW="33012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95564" y="3279356"/>
                          <a:ext cx="1313069" cy="115251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8" name="直線コネクタ 7"/>
          <p:cNvCxnSpPr/>
          <p:nvPr/>
        </p:nvCxnSpPr>
        <p:spPr>
          <a:xfrm flipV="1">
            <a:off x="1699589" y="5611400"/>
            <a:ext cx="2700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コンテンツ プレースホルダー 2"/>
          <p:cNvSpPr txBox="1">
            <a:spLocks/>
          </p:cNvSpPr>
          <p:nvPr/>
        </p:nvSpPr>
        <p:spPr>
          <a:xfrm>
            <a:off x="1302676" y="5455179"/>
            <a:ext cx="506729" cy="22226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0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ja-JP" sz="12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4" name="グループ化 33"/>
          <p:cNvGrpSpPr/>
          <p:nvPr/>
        </p:nvGrpSpPr>
        <p:grpSpPr>
          <a:xfrm>
            <a:off x="5392165" y="5455179"/>
            <a:ext cx="3479460" cy="1251883"/>
            <a:chOff x="2285997" y="4539444"/>
            <a:chExt cx="5377569" cy="1614243"/>
          </a:xfrm>
        </p:grpSpPr>
        <p:pic>
          <p:nvPicPr>
            <p:cNvPr id="35" name="図 34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2695566" y="4539444"/>
              <a:ext cx="4216082" cy="1094874"/>
            </a:xfrm>
            <a:prstGeom prst="rect">
              <a:avLst/>
            </a:prstGeom>
          </p:spPr>
        </p:pic>
        <p:cxnSp>
          <p:nvCxnSpPr>
            <p:cNvPr id="36" name="直線矢印コネクタ 35"/>
            <p:cNvCxnSpPr/>
            <p:nvPr/>
          </p:nvCxnSpPr>
          <p:spPr>
            <a:xfrm>
              <a:off x="2285997" y="5526742"/>
              <a:ext cx="4968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コンテンツ プレースホルダー 2"/>
            <p:cNvSpPr txBox="1">
              <a:spLocks/>
            </p:cNvSpPr>
            <p:nvPr/>
          </p:nvSpPr>
          <p:spPr>
            <a:xfrm>
              <a:off x="4484737" y="5609188"/>
              <a:ext cx="543769" cy="25779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10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2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38" name="コンテンツ プレースホルダー 2"/>
            <p:cNvSpPr txBox="1">
              <a:spLocks/>
            </p:cNvSpPr>
            <p:nvPr/>
          </p:nvSpPr>
          <p:spPr>
            <a:xfrm>
              <a:off x="5357188" y="5609188"/>
              <a:ext cx="543769" cy="25779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1000"/>
                </a:lnSpc>
                <a:spcBef>
                  <a:spcPts val="600"/>
                </a:spcBef>
                <a:buFont typeface="Arial"/>
                <a:buNone/>
              </a:pPr>
              <a:r>
                <a:rPr lang="el-GR" altLang="ja-JP" sz="12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</a:t>
              </a:r>
              <a:r>
                <a:rPr lang="en-US" altLang="ja-JP" sz="1200" i="1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</a:p>
          </p:txBody>
        </p:sp>
        <p:sp>
          <p:nvSpPr>
            <p:cNvPr id="39" name="コンテンツ プレースホルダー 2"/>
            <p:cNvSpPr txBox="1">
              <a:spLocks/>
            </p:cNvSpPr>
            <p:nvPr/>
          </p:nvSpPr>
          <p:spPr>
            <a:xfrm>
              <a:off x="6267169" y="5609188"/>
              <a:ext cx="745190" cy="271737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10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2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l-GR" altLang="ja-JP" sz="12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</a:t>
              </a:r>
              <a:r>
                <a:rPr lang="en-US" altLang="ja-JP" sz="1200" i="1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</a:p>
          </p:txBody>
        </p:sp>
        <p:sp>
          <p:nvSpPr>
            <p:cNvPr id="40" name="コンテンツ プレースホルダー 2"/>
            <p:cNvSpPr txBox="1">
              <a:spLocks/>
            </p:cNvSpPr>
            <p:nvPr/>
          </p:nvSpPr>
          <p:spPr>
            <a:xfrm>
              <a:off x="6888204" y="5203864"/>
              <a:ext cx="775362" cy="322698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10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2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</a:t>
              </a:r>
            </a:p>
          </p:txBody>
        </p:sp>
        <p:sp>
          <p:nvSpPr>
            <p:cNvPr id="41" name="コンテンツ プレースホルダー 2"/>
            <p:cNvSpPr txBox="1">
              <a:spLocks/>
            </p:cNvSpPr>
            <p:nvPr/>
          </p:nvSpPr>
          <p:spPr>
            <a:xfrm>
              <a:off x="3579433" y="5621753"/>
              <a:ext cx="804592" cy="335443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10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2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el-GR" altLang="ja-JP" sz="12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</a:t>
              </a:r>
              <a:r>
                <a:rPr lang="en-US" altLang="ja-JP" sz="1200" i="1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</a:p>
          </p:txBody>
        </p:sp>
        <p:sp>
          <p:nvSpPr>
            <p:cNvPr id="42" name="コンテンツ プレースホルダー 2"/>
            <p:cNvSpPr txBox="1">
              <a:spLocks/>
            </p:cNvSpPr>
            <p:nvPr/>
          </p:nvSpPr>
          <p:spPr>
            <a:xfrm>
              <a:off x="2695564" y="5609188"/>
              <a:ext cx="783159" cy="544499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10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2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-2</a:t>
              </a:r>
              <a:r>
                <a:rPr lang="el-GR" altLang="ja-JP" sz="12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</a:t>
              </a:r>
              <a:r>
                <a:rPr lang="en-US" altLang="ja-JP" sz="1200" i="1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</a:p>
          </p:txBody>
        </p:sp>
      </p:grpSp>
      <p:cxnSp>
        <p:nvCxnSpPr>
          <p:cNvPr id="44" name="直線コネクタ 43"/>
          <p:cNvCxnSpPr/>
          <p:nvPr/>
        </p:nvCxnSpPr>
        <p:spPr>
          <a:xfrm flipV="1">
            <a:off x="5577324" y="5611400"/>
            <a:ext cx="2700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オブジェクト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837879"/>
              </p:ext>
            </p:extLst>
          </p:nvPr>
        </p:nvGraphicFramePr>
        <p:xfrm>
          <a:off x="5552868" y="5114397"/>
          <a:ext cx="1190625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2" name="数式" r:id="rId14" imgW="558720" imgH="203040" progId="Equation.3">
                  <p:embed/>
                </p:oleObj>
              </mc:Choice>
              <mc:Fallback>
                <p:oleObj name="数式" r:id="rId14" imgW="5587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2868" y="5114397"/>
                        <a:ext cx="1190625" cy="4556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オブジェクト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4090273"/>
              </p:ext>
            </p:extLst>
          </p:nvPr>
        </p:nvGraphicFramePr>
        <p:xfrm>
          <a:off x="5216882" y="5660792"/>
          <a:ext cx="377825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3" name="数式" r:id="rId16" imgW="177480" imgH="203040" progId="Equation.3">
                  <p:embed/>
                </p:oleObj>
              </mc:Choice>
              <mc:Fallback>
                <p:oleObj name="数式" r:id="rId16" imgW="177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6882" y="5660792"/>
                        <a:ext cx="377825" cy="4556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9" name="直線矢印コネクタ 48"/>
          <p:cNvCxnSpPr/>
          <p:nvPr/>
        </p:nvCxnSpPr>
        <p:spPr>
          <a:xfrm>
            <a:off x="5617798" y="5600177"/>
            <a:ext cx="0" cy="57600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四角形吹き出し 49"/>
          <p:cNvSpPr/>
          <p:nvPr/>
        </p:nvSpPr>
        <p:spPr>
          <a:xfrm>
            <a:off x="3778874" y="3744748"/>
            <a:ext cx="2160000" cy="890653"/>
          </a:xfrm>
          <a:prstGeom prst="wedgeRectCallou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コンテンツ プレースホルダー 2"/>
          <p:cNvSpPr txBox="1">
            <a:spLocks/>
          </p:cNvSpPr>
          <p:nvPr/>
        </p:nvSpPr>
        <p:spPr>
          <a:xfrm>
            <a:off x="6902902" y="1950825"/>
            <a:ext cx="1897320" cy="94497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この結果は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覚えておくと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便利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!!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965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3988" y="22703"/>
            <a:ext cx="7704667" cy="609599"/>
          </a:xfrm>
        </p:spPr>
        <p:txBody>
          <a:bodyPr>
            <a:normAutofit/>
          </a:bodyPr>
          <a:lstStyle/>
          <a:p>
            <a:pPr algn="r"/>
            <a:r>
              <a:rPr lang="ja-JP" altLang="en-US" sz="2400" smtClean="0"/>
              <a:t>（３）離散時間信号のフーリエ変換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97760" y="781353"/>
            <a:ext cx="7861492" cy="628529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前述（２）の結果を利用して離散時間のフーリエ変換を求める</a:t>
            </a:r>
            <a:endParaRPr kumimoji="1"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5013181"/>
              </p:ext>
            </p:extLst>
          </p:nvPr>
        </p:nvGraphicFramePr>
        <p:xfrm>
          <a:off x="1191852" y="1409882"/>
          <a:ext cx="8008937" cy="293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数式" r:id="rId3" imgW="3759120" imgH="1307880" progId="Equation.3">
                  <p:embed/>
                </p:oleObj>
              </mc:Choice>
              <mc:Fallback>
                <p:oleObj name="数式" r:id="rId3" imgW="3759120" imgH="1307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1852" y="1409882"/>
                        <a:ext cx="8008937" cy="2936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コンテンツ プレースホルダー 2"/>
          <p:cNvSpPr txBox="1">
            <a:spLocks/>
          </p:cNvSpPr>
          <p:nvPr/>
        </p:nvSpPr>
        <p:spPr>
          <a:xfrm>
            <a:off x="945361" y="4661021"/>
            <a:ext cx="1289840" cy="6285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この意味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2435494" y="4665375"/>
            <a:ext cx="6251306" cy="183702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2000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以下</a:t>
            </a:r>
            <a:r>
              <a:rPr lang="ja-JP" altLang="en-US" sz="2000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の意味を抑えることが大事。</a:t>
            </a:r>
            <a:endParaRPr lang="en-US" altLang="ja-JP" sz="2000" b="1" u="sng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のスペクトル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は，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サンプリングする前のアナログ信号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周波数スペクトル</a:t>
            </a:r>
            <a:r>
              <a:rPr lang="en-US" altLang="ja-JP" sz="2000" b="1" i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b="1" i="1" u="sng" baseline="-25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b="1" i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を間隔 </a:t>
            </a:r>
            <a:r>
              <a:rPr lang="en-US" altLang="ja-JP" sz="2000" b="1" i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b="1" i="1" u="sng" baseline="-25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ja-JP" altLang="en-US" sz="2000" b="1" u="sng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周波数軸上に配置した周期 </a:t>
            </a:r>
            <a:r>
              <a:rPr lang="en-US" altLang="ja-JP" sz="2000" b="1" i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b="1" i="1" u="sng" baseline="-25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z="2000" b="1" u="sng" baseline="-25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の周期関数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である。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4348961" y="3407955"/>
            <a:ext cx="4117706" cy="622179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＊は畳み込み積分を示す演算子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021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直線矢印コネクタ 36"/>
          <p:cNvCxnSpPr/>
          <p:nvPr/>
        </p:nvCxnSpPr>
        <p:spPr>
          <a:xfrm flipV="1">
            <a:off x="4207535" y="4249425"/>
            <a:ext cx="0" cy="108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3988" y="22703"/>
            <a:ext cx="7704667" cy="609599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2400" smtClean="0"/>
              <a:t>（４）サンプリング定理</a:t>
            </a:r>
            <a:r>
              <a:rPr lang="en-US" altLang="ja-JP" sz="2400" smtClean="0"/>
              <a:t/>
            </a:r>
            <a:br>
              <a:rPr lang="en-US" altLang="ja-JP" sz="2400" smtClean="0"/>
            </a:br>
            <a:r>
              <a:rPr lang="ja-JP" altLang="en-US" sz="2400" smtClean="0"/>
              <a:t>前述（３）の結果を図にしてみる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97760" y="781353"/>
            <a:ext cx="7861492" cy="742647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アナログ信号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を角周波数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～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の帯域制限信号とする。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kumimoji="1"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（通常，サンプリングする前に</a:t>
            </a:r>
            <a:r>
              <a:rPr kumimoji="1"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LPF</a:t>
            </a:r>
            <a:r>
              <a:rPr kumimoji="1"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にかける）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3900228" y="2573867"/>
            <a:ext cx="30988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flipV="1">
            <a:off x="5571067" y="1879601"/>
            <a:ext cx="0" cy="6942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5395149" y="2661807"/>
            <a:ext cx="379118" cy="2168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0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grpSp>
        <p:nvGrpSpPr>
          <p:cNvPr id="15" name="グループ化 14"/>
          <p:cNvGrpSpPr/>
          <p:nvPr/>
        </p:nvGrpSpPr>
        <p:grpSpPr>
          <a:xfrm>
            <a:off x="5031067" y="2033062"/>
            <a:ext cx="1081439" cy="540504"/>
            <a:chOff x="3930400" y="1948395"/>
            <a:chExt cx="1081439" cy="540504"/>
          </a:xfrm>
        </p:grpSpPr>
        <p:cxnSp>
          <p:nvCxnSpPr>
            <p:cNvPr id="14" name="直線コネクタ 13"/>
            <p:cNvCxnSpPr/>
            <p:nvPr/>
          </p:nvCxnSpPr>
          <p:spPr>
            <a:xfrm flipH="1">
              <a:off x="3930400" y="1948899"/>
              <a:ext cx="540000" cy="54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4471839" y="1948395"/>
              <a:ext cx="540000" cy="54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4684545" y="2498065"/>
            <a:ext cx="746774" cy="46403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5737680" y="2533427"/>
            <a:ext cx="746774" cy="46403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コンテンツ プレースホルダー 2"/>
          <p:cNvSpPr txBox="1">
            <a:spLocks/>
          </p:cNvSpPr>
          <p:nvPr/>
        </p:nvSpPr>
        <p:spPr>
          <a:xfrm>
            <a:off x="1097760" y="3179389"/>
            <a:ext cx="2068773" cy="5164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2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コンテンツ プレースホルダー 2"/>
          <p:cNvSpPr txBox="1">
            <a:spLocks/>
          </p:cNvSpPr>
          <p:nvPr/>
        </p:nvSpPr>
        <p:spPr>
          <a:xfrm>
            <a:off x="5584708" y="1991303"/>
            <a:ext cx="379118" cy="2168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0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6695515" y="2197777"/>
            <a:ext cx="746774" cy="46403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直線矢印コネクタ 23"/>
          <p:cNvCxnSpPr/>
          <p:nvPr/>
        </p:nvCxnSpPr>
        <p:spPr>
          <a:xfrm>
            <a:off x="3375428" y="4368793"/>
            <a:ext cx="4572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V="1">
            <a:off x="5625482" y="3675332"/>
            <a:ext cx="0" cy="6942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コンテンツ プレースホルダー 2"/>
          <p:cNvSpPr txBox="1">
            <a:spLocks/>
          </p:cNvSpPr>
          <p:nvPr/>
        </p:nvSpPr>
        <p:spPr>
          <a:xfrm>
            <a:off x="5449564" y="4457538"/>
            <a:ext cx="379118" cy="2168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0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grpSp>
        <p:nvGrpSpPr>
          <p:cNvPr id="27" name="グループ化 26"/>
          <p:cNvGrpSpPr/>
          <p:nvPr/>
        </p:nvGrpSpPr>
        <p:grpSpPr>
          <a:xfrm>
            <a:off x="5085482" y="3828793"/>
            <a:ext cx="1081439" cy="540504"/>
            <a:chOff x="3930400" y="1948395"/>
            <a:chExt cx="1081439" cy="540504"/>
          </a:xfrm>
        </p:grpSpPr>
        <p:cxnSp>
          <p:nvCxnSpPr>
            <p:cNvPr id="28" name="直線コネクタ 27"/>
            <p:cNvCxnSpPr/>
            <p:nvPr/>
          </p:nvCxnSpPr>
          <p:spPr>
            <a:xfrm flipH="1">
              <a:off x="3930400" y="1948899"/>
              <a:ext cx="540000" cy="54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>
              <a:off x="4471839" y="1948395"/>
              <a:ext cx="540000" cy="54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コンテンツ プレースホルダー 2"/>
          <p:cNvSpPr txBox="1">
            <a:spLocks/>
          </p:cNvSpPr>
          <p:nvPr/>
        </p:nvSpPr>
        <p:spPr>
          <a:xfrm>
            <a:off x="4823454" y="4281649"/>
            <a:ext cx="746774" cy="46403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コンテンツ プレースホルダー 2"/>
          <p:cNvSpPr txBox="1">
            <a:spLocks/>
          </p:cNvSpPr>
          <p:nvPr/>
        </p:nvSpPr>
        <p:spPr>
          <a:xfrm>
            <a:off x="5792095" y="4295292"/>
            <a:ext cx="746774" cy="46403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コンテンツ プレースホルダー 2"/>
          <p:cNvSpPr txBox="1">
            <a:spLocks/>
          </p:cNvSpPr>
          <p:nvPr/>
        </p:nvSpPr>
        <p:spPr>
          <a:xfrm>
            <a:off x="5639123" y="3787034"/>
            <a:ext cx="379118" cy="2168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0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3" name="コンテンツ プレースホルダー 2"/>
          <p:cNvSpPr txBox="1">
            <a:spLocks/>
          </p:cNvSpPr>
          <p:nvPr/>
        </p:nvSpPr>
        <p:spPr>
          <a:xfrm>
            <a:off x="7606427" y="4017410"/>
            <a:ext cx="746774" cy="46403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4" name="グループ化 33"/>
          <p:cNvGrpSpPr/>
          <p:nvPr/>
        </p:nvGrpSpPr>
        <p:grpSpPr>
          <a:xfrm>
            <a:off x="3667535" y="3828930"/>
            <a:ext cx="1081439" cy="540504"/>
            <a:chOff x="3930400" y="1948395"/>
            <a:chExt cx="1081439" cy="540504"/>
          </a:xfrm>
        </p:grpSpPr>
        <p:cxnSp>
          <p:nvCxnSpPr>
            <p:cNvPr id="35" name="直線コネクタ 34"/>
            <p:cNvCxnSpPr/>
            <p:nvPr/>
          </p:nvCxnSpPr>
          <p:spPr>
            <a:xfrm flipH="1">
              <a:off x="3930400" y="1948899"/>
              <a:ext cx="540000" cy="54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>
              <a:off x="4471839" y="1948395"/>
              <a:ext cx="540000" cy="54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直線矢印コネクタ 37"/>
          <p:cNvCxnSpPr/>
          <p:nvPr/>
        </p:nvCxnSpPr>
        <p:spPr>
          <a:xfrm flipV="1">
            <a:off x="6998308" y="4249891"/>
            <a:ext cx="0" cy="108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グループ化 38"/>
          <p:cNvGrpSpPr/>
          <p:nvPr/>
        </p:nvGrpSpPr>
        <p:grpSpPr>
          <a:xfrm>
            <a:off x="6458308" y="3812463"/>
            <a:ext cx="1081439" cy="540504"/>
            <a:chOff x="3930400" y="1948395"/>
            <a:chExt cx="1081439" cy="540504"/>
          </a:xfrm>
        </p:grpSpPr>
        <p:cxnSp>
          <p:nvCxnSpPr>
            <p:cNvPr id="40" name="直線コネクタ 39"/>
            <p:cNvCxnSpPr/>
            <p:nvPr/>
          </p:nvCxnSpPr>
          <p:spPr>
            <a:xfrm flipH="1">
              <a:off x="3930400" y="1948899"/>
              <a:ext cx="540000" cy="54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>
            <a:xfrm>
              <a:off x="4471839" y="1948395"/>
              <a:ext cx="540000" cy="54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コンテンツ プレースホルダー 2"/>
          <p:cNvSpPr txBox="1">
            <a:spLocks/>
          </p:cNvSpPr>
          <p:nvPr/>
        </p:nvSpPr>
        <p:spPr>
          <a:xfrm>
            <a:off x="3979842" y="4262201"/>
            <a:ext cx="746774" cy="46403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-ω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コンテンツ プレースホルダー 2"/>
          <p:cNvSpPr txBox="1">
            <a:spLocks/>
          </p:cNvSpPr>
          <p:nvPr/>
        </p:nvSpPr>
        <p:spPr>
          <a:xfrm>
            <a:off x="6841208" y="4309479"/>
            <a:ext cx="746774" cy="46403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4" name="直線矢印コネクタ 43"/>
          <p:cNvCxnSpPr/>
          <p:nvPr/>
        </p:nvCxnSpPr>
        <p:spPr>
          <a:xfrm flipV="1">
            <a:off x="4766335" y="5805462"/>
            <a:ext cx="0" cy="108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コンテンツ プレースホルダー 2"/>
          <p:cNvSpPr txBox="1">
            <a:spLocks/>
          </p:cNvSpPr>
          <p:nvPr/>
        </p:nvSpPr>
        <p:spPr>
          <a:xfrm>
            <a:off x="1097760" y="4735426"/>
            <a:ext cx="2068773" cy="5164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 2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6" name="直線矢印コネクタ 45"/>
          <p:cNvCxnSpPr/>
          <p:nvPr/>
        </p:nvCxnSpPr>
        <p:spPr>
          <a:xfrm>
            <a:off x="3375428" y="5924830"/>
            <a:ext cx="4572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flipV="1">
            <a:off x="5625482" y="5231369"/>
            <a:ext cx="0" cy="6942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コンテンツ プレースホルダー 2"/>
          <p:cNvSpPr txBox="1">
            <a:spLocks/>
          </p:cNvSpPr>
          <p:nvPr/>
        </p:nvSpPr>
        <p:spPr>
          <a:xfrm>
            <a:off x="5449564" y="6013575"/>
            <a:ext cx="379118" cy="2168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0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grpSp>
        <p:nvGrpSpPr>
          <p:cNvPr id="49" name="グループ化 48"/>
          <p:cNvGrpSpPr/>
          <p:nvPr/>
        </p:nvGrpSpPr>
        <p:grpSpPr>
          <a:xfrm>
            <a:off x="5085482" y="5384830"/>
            <a:ext cx="1081439" cy="540504"/>
            <a:chOff x="3930400" y="1948395"/>
            <a:chExt cx="1081439" cy="540504"/>
          </a:xfrm>
        </p:grpSpPr>
        <p:cxnSp>
          <p:nvCxnSpPr>
            <p:cNvPr id="50" name="直線コネクタ 49"/>
            <p:cNvCxnSpPr/>
            <p:nvPr/>
          </p:nvCxnSpPr>
          <p:spPr>
            <a:xfrm flipH="1">
              <a:off x="3930400" y="1948899"/>
              <a:ext cx="540000" cy="54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>
              <a:off x="4471839" y="1948395"/>
              <a:ext cx="540000" cy="54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コンテンツ プレースホルダー 2"/>
          <p:cNvSpPr txBox="1">
            <a:spLocks/>
          </p:cNvSpPr>
          <p:nvPr/>
        </p:nvSpPr>
        <p:spPr>
          <a:xfrm>
            <a:off x="4806544" y="5905452"/>
            <a:ext cx="746774" cy="46403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コンテンツ プレースホルダー 2"/>
          <p:cNvSpPr txBox="1">
            <a:spLocks/>
          </p:cNvSpPr>
          <p:nvPr/>
        </p:nvSpPr>
        <p:spPr>
          <a:xfrm>
            <a:off x="5792095" y="5851329"/>
            <a:ext cx="746774" cy="46403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コンテンツ プレースホルダー 2"/>
          <p:cNvSpPr txBox="1">
            <a:spLocks/>
          </p:cNvSpPr>
          <p:nvPr/>
        </p:nvSpPr>
        <p:spPr>
          <a:xfrm>
            <a:off x="5639123" y="5343071"/>
            <a:ext cx="379118" cy="2168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0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5" name="コンテンツ プレースホルダー 2"/>
          <p:cNvSpPr txBox="1">
            <a:spLocks/>
          </p:cNvSpPr>
          <p:nvPr/>
        </p:nvSpPr>
        <p:spPr>
          <a:xfrm>
            <a:off x="7510203" y="5692815"/>
            <a:ext cx="746774" cy="46403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6" name="グループ化 55"/>
          <p:cNvGrpSpPr/>
          <p:nvPr/>
        </p:nvGrpSpPr>
        <p:grpSpPr>
          <a:xfrm>
            <a:off x="4226335" y="5384967"/>
            <a:ext cx="1081439" cy="540504"/>
            <a:chOff x="3930400" y="1948395"/>
            <a:chExt cx="1081439" cy="540504"/>
          </a:xfrm>
        </p:grpSpPr>
        <p:cxnSp>
          <p:nvCxnSpPr>
            <p:cNvPr id="57" name="直線コネクタ 56"/>
            <p:cNvCxnSpPr/>
            <p:nvPr/>
          </p:nvCxnSpPr>
          <p:spPr>
            <a:xfrm flipH="1">
              <a:off x="3930400" y="1948899"/>
              <a:ext cx="540000" cy="54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/>
            <p:cNvCxnSpPr/>
            <p:nvPr/>
          </p:nvCxnSpPr>
          <p:spPr>
            <a:xfrm>
              <a:off x="4471839" y="1948395"/>
              <a:ext cx="540000" cy="54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9" name="直線矢印コネクタ 58"/>
          <p:cNvCxnSpPr/>
          <p:nvPr/>
        </p:nvCxnSpPr>
        <p:spPr>
          <a:xfrm flipV="1">
            <a:off x="6456869" y="5822258"/>
            <a:ext cx="0" cy="108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グループ化 59"/>
          <p:cNvGrpSpPr/>
          <p:nvPr/>
        </p:nvGrpSpPr>
        <p:grpSpPr>
          <a:xfrm>
            <a:off x="5916869" y="5384830"/>
            <a:ext cx="1081439" cy="540504"/>
            <a:chOff x="3930400" y="1948395"/>
            <a:chExt cx="1081439" cy="540504"/>
          </a:xfrm>
        </p:grpSpPr>
        <p:cxnSp>
          <p:nvCxnSpPr>
            <p:cNvPr id="61" name="直線コネクタ 60"/>
            <p:cNvCxnSpPr/>
            <p:nvPr/>
          </p:nvCxnSpPr>
          <p:spPr>
            <a:xfrm flipH="1">
              <a:off x="3930400" y="1948899"/>
              <a:ext cx="540000" cy="54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>
              <a:off x="4471839" y="1948395"/>
              <a:ext cx="540000" cy="54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コンテンツ プレースホルダー 2"/>
          <p:cNvSpPr txBox="1">
            <a:spLocks/>
          </p:cNvSpPr>
          <p:nvPr/>
        </p:nvSpPr>
        <p:spPr>
          <a:xfrm>
            <a:off x="4504602" y="5869423"/>
            <a:ext cx="553120" cy="46403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-ω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コンテンツ プレースホルダー 2"/>
          <p:cNvSpPr txBox="1">
            <a:spLocks/>
          </p:cNvSpPr>
          <p:nvPr/>
        </p:nvSpPr>
        <p:spPr>
          <a:xfrm>
            <a:off x="6286369" y="5880400"/>
            <a:ext cx="746774" cy="46403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970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3988" y="22703"/>
            <a:ext cx="7704667" cy="609599"/>
          </a:xfrm>
        </p:spPr>
        <p:txBody>
          <a:bodyPr>
            <a:normAutofit/>
          </a:bodyPr>
          <a:lstStyle/>
          <a:p>
            <a:pPr algn="r"/>
            <a:r>
              <a:rPr lang="ja-JP" altLang="en-US" sz="2400" smtClean="0"/>
              <a:t>重なった部分のスペクトル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97760" y="781353"/>
            <a:ext cx="7861492" cy="742647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スペクトルの重なり＝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異名現象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エイリアシ</a:t>
            </a:r>
            <a:r>
              <a:rPr lang="ja-JP" altLang="en-US" sz="2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ング</a:t>
            </a: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現象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Aliasing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phenomenon)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4" name="直線矢印コネクタ 43"/>
          <p:cNvCxnSpPr/>
          <p:nvPr/>
        </p:nvCxnSpPr>
        <p:spPr>
          <a:xfrm flipV="1">
            <a:off x="3174321" y="3261356"/>
            <a:ext cx="0" cy="244206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>
            <a:off x="2051369" y="3531266"/>
            <a:ext cx="558626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flipV="1">
            <a:off x="4724209" y="1963237"/>
            <a:ext cx="0" cy="15698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コンテンツ プレースホルダー 2"/>
          <p:cNvSpPr txBox="1">
            <a:spLocks/>
          </p:cNvSpPr>
          <p:nvPr/>
        </p:nvSpPr>
        <p:spPr>
          <a:xfrm>
            <a:off x="4388392" y="3810710"/>
            <a:ext cx="683923" cy="49035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0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grpSp>
        <p:nvGrpSpPr>
          <p:cNvPr id="49" name="グループ化 48"/>
          <p:cNvGrpSpPr/>
          <p:nvPr/>
        </p:nvGrpSpPr>
        <p:grpSpPr>
          <a:xfrm>
            <a:off x="3750057" y="2310238"/>
            <a:ext cx="1950900" cy="1222168"/>
            <a:chOff x="3930400" y="1948395"/>
            <a:chExt cx="1081439" cy="540504"/>
          </a:xfrm>
        </p:grpSpPr>
        <p:cxnSp>
          <p:nvCxnSpPr>
            <p:cNvPr id="50" name="直線コネクタ 49"/>
            <p:cNvCxnSpPr/>
            <p:nvPr/>
          </p:nvCxnSpPr>
          <p:spPr>
            <a:xfrm flipH="1">
              <a:off x="3930400" y="1948899"/>
              <a:ext cx="540000" cy="5400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>
              <a:off x="4471839" y="1948395"/>
              <a:ext cx="540000" cy="5400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コンテンツ プレースホルダー 2"/>
          <p:cNvSpPr txBox="1">
            <a:spLocks/>
          </p:cNvSpPr>
          <p:nvPr/>
        </p:nvSpPr>
        <p:spPr>
          <a:xfrm>
            <a:off x="3388353" y="3622075"/>
            <a:ext cx="762716" cy="59619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コンテンツ プレースホルダー 2"/>
          <p:cNvSpPr txBox="1">
            <a:spLocks/>
          </p:cNvSpPr>
          <p:nvPr/>
        </p:nvSpPr>
        <p:spPr>
          <a:xfrm>
            <a:off x="5352665" y="3659015"/>
            <a:ext cx="1347169" cy="61518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コンテンツ プレースホルダー 2"/>
          <p:cNvSpPr txBox="1">
            <a:spLocks/>
          </p:cNvSpPr>
          <p:nvPr/>
        </p:nvSpPr>
        <p:spPr>
          <a:xfrm>
            <a:off x="4748817" y="2215814"/>
            <a:ext cx="683923" cy="49035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00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5" name="コンテンツ プレースホルダー 2"/>
          <p:cNvSpPr txBox="1">
            <a:spLocks/>
          </p:cNvSpPr>
          <p:nvPr/>
        </p:nvSpPr>
        <p:spPr>
          <a:xfrm>
            <a:off x="7380024" y="3050023"/>
            <a:ext cx="625618" cy="55078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6" name="グループ化 55"/>
          <p:cNvGrpSpPr/>
          <p:nvPr/>
        </p:nvGrpSpPr>
        <p:grpSpPr>
          <a:xfrm>
            <a:off x="2200169" y="2310547"/>
            <a:ext cx="1950900" cy="1222168"/>
            <a:chOff x="3930400" y="1948395"/>
            <a:chExt cx="1081439" cy="540504"/>
          </a:xfrm>
        </p:grpSpPr>
        <p:cxnSp>
          <p:nvCxnSpPr>
            <p:cNvPr id="57" name="直線コネクタ 56"/>
            <p:cNvCxnSpPr/>
            <p:nvPr/>
          </p:nvCxnSpPr>
          <p:spPr>
            <a:xfrm flipH="1">
              <a:off x="3930400" y="1948899"/>
              <a:ext cx="540000" cy="5400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/>
            <p:cNvCxnSpPr/>
            <p:nvPr/>
          </p:nvCxnSpPr>
          <p:spPr>
            <a:xfrm>
              <a:off x="4471839" y="1948395"/>
              <a:ext cx="540000" cy="5400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9" name="直線矢印コネクタ 58"/>
          <p:cNvCxnSpPr/>
          <p:nvPr/>
        </p:nvCxnSpPr>
        <p:spPr>
          <a:xfrm flipV="1">
            <a:off x="6224019" y="3299334"/>
            <a:ext cx="0" cy="244206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グループ化 59"/>
          <p:cNvGrpSpPr/>
          <p:nvPr/>
        </p:nvGrpSpPr>
        <p:grpSpPr>
          <a:xfrm>
            <a:off x="5249867" y="2310238"/>
            <a:ext cx="1950900" cy="1222168"/>
            <a:chOff x="3930400" y="1948395"/>
            <a:chExt cx="1081439" cy="540504"/>
          </a:xfrm>
        </p:grpSpPr>
        <p:cxnSp>
          <p:nvCxnSpPr>
            <p:cNvPr id="61" name="直線コネクタ 60"/>
            <p:cNvCxnSpPr/>
            <p:nvPr/>
          </p:nvCxnSpPr>
          <p:spPr>
            <a:xfrm flipH="1">
              <a:off x="3930400" y="1948899"/>
              <a:ext cx="540000" cy="54000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>
              <a:off x="4471839" y="1948395"/>
              <a:ext cx="540000" cy="54000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コンテンツ プレースホルダー 2"/>
          <p:cNvSpPr txBox="1">
            <a:spLocks/>
          </p:cNvSpPr>
          <p:nvPr/>
        </p:nvSpPr>
        <p:spPr>
          <a:xfrm>
            <a:off x="2773428" y="3600804"/>
            <a:ext cx="997820" cy="61747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-ω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コンテンツ プレースホルダー 2"/>
          <p:cNvSpPr txBox="1">
            <a:spLocks/>
          </p:cNvSpPr>
          <p:nvPr/>
        </p:nvSpPr>
        <p:spPr>
          <a:xfrm>
            <a:off x="6026250" y="3659017"/>
            <a:ext cx="673585" cy="55925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5" name="グループ化 64"/>
          <p:cNvGrpSpPr/>
          <p:nvPr/>
        </p:nvGrpSpPr>
        <p:grpSpPr>
          <a:xfrm>
            <a:off x="2657473" y="2330677"/>
            <a:ext cx="1076478" cy="649137"/>
            <a:chOff x="4174454" y="1948395"/>
            <a:chExt cx="596722" cy="287081"/>
          </a:xfrm>
        </p:grpSpPr>
        <p:cxnSp>
          <p:nvCxnSpPr>
            <p:cNvPr id="66" name="直線コネクタ 65"/>
            <p:cNvCxnSpPr/>
            <p:nvPr/>
          </p:nvCxnSpPr>
          <p:spPr>
            <a:xfrm flipH="1">
              <a:off x="4174454" y="1948898"/>
              <a:ext cx="299337" cy="28657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>
            <a:xfrm>
              <a:off x="4471839" y="1948395"/>
              <a:ext cx="299337" cy="28657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8" name="直線コネクタ 67"/>
          <p:cNvCxnSpPr/>
          <p:nvPr/>
        </p:nvCxnSpPr>
        <p:spPr>
          <a:xfrm flipV="1">
            <a:off x="3748658" y="2999224"/>
            <a:ext cx="432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 flipV="1">
            <a:off x="5252865" y="2982291"/>
            <a:ext cx="432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 flipV="1">
            <a:off x="2221379" y="2978677"/>
            <a:ext cx="432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flipV="1">
            <a:off x="6768767" y="2978677"/>
            <a:ext cx="432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グループ化 71"/>
          <p:cNvGrpSpPr/>
          <p:nvPr/>
        </p:nvGrpSpPr>
        <p:grpSpPr>
          <a:xfrm>
            <a:off x="4181406" y="2330677"/>
            <a:ext cx="1076478" cy="649137"/>
            <a:chOff x="4174454" y="1948395"/>
            <a:chExt cx="596722" cy="287081"/>
          </a:xfrm>
        </p:grpSpPr>
        <p:cxnSp>
          <p:nvCxnSpPr>
            <p:cNvPr id="73" name="直線コネクタ 72"/>
            <p:cNvCxnSpPr/>
            <p:nvPr/>
          </p:nvCxnSpPr>
          <p:spPr>
            <a:xfrm flipH="1">
              <a:off x="4174454" y="1948898"/>
              <a:ext cx="299337" cy="28657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>
            <a:xfrm>
              <a:off x="4471839" y="1948395"/>
              <a:ext cx="299337" cy="28657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グループ化 74"/>
          <p:cNvGrpSpPr/>
          <p:nvPr/>
        </p:nvGrpSpPr>
        <p:grpSpPr>
          <a:xfrm>
            <a:off x="5689693" y="2313744"/>
            <a:ext cx="1076478" cy="649137"/>
            <a:chOff x="4174454" y="1948395"/>
            <a:chExt cx="596722" cy="287081"/>
          </a:xfrm>
        </p:grpSpPr>
        <p:cxnSp>
          <p:nvCxnSpPr>
            <p:cNvPr id="76" name="直線コネクタ 75"/>
            <p:cNvCxnSpPr/>
            <p:nvPr/>
          </p:nvCxnSpPr>
          <p:spPr>
            <a:xfrm flipH="1">
              <a:off x="4174454" y="1948898"/>
              <a:ext cx="299337" cy="28657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>
            <a:xfrm>
              <a:off x="4471839" y="1948395"/>
              <a:ext cx="299337" cy="28657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コンテンツ プレースホルダー 2"/>
          <p:cNvSpPr txBox="1">
            <a:spLocks/>
          </p:cNvSpPr>
          <p:nvPr/>
        </p:nvSpPr>
        <p:spPr>
          <a:xfrm>
            <a:off x="1127802" y="4597686"/>
            <a:ext cx="7861492" cy="74264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エイリアシング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折り返し現象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回り込み現象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いうこともある。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745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3988" y="22703"/>
            <a:ext cx="7704667" cy="609599"/>
          </a:xfrm>
        </p:spPr>
        <p:txBody>
          <a:bodyPr>
            <a:normAutofit/>
          </a:bodyPr>
          <a:lstStyle/>
          <a:p>
            <a:pPr algn="r"/>
            <a:r>
              <a:rPr lang="ja-JP" altLang="en-US" sz="2400" smtClean="0"/>
              <a:t>サンプリング定理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5575" y="704198"/>
            <a:ext cx="7477372" cy="300152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アナログ信号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が帯域制限信号のとき，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kumimoji="1"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すなわち </a:t>
            </a:r>
            <a:r>
              <a:rPr kumimoji="1"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1"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kumimoji="1"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kumimoji="1"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0  (|</a:t>
            </a:r>
            <a:r>
              <a:rPr kumimoji="1"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kumimoji="1"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 &gt; </a:t>
            </a:r>
            <a:r>
              <a:rPr kumimoji="1"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ωM</a:t>
            </a:r>
            <a:r>
              <a:rPr kumimoji="1"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 </a:t>
            </a:r>
            <a:r>
              <a:rPr kumimoji="1"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が成立するとき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サンプリング間隔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として得られた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標本値 </a:t>
            </a:r>
            <a:r>
              <a:rPr lang="en-US" altLang="ja-JP" sz="2000" b="1" i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b="1" i="1" u="sng" baseline="-25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b="1" i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altLang="ja-JP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ja-JP" sz="2000" b="1" i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b="1" i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だけを用いて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None/>
            </a:pPr>
            <a:endParaRPr kumimoji="1"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と表現することができる。これを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サンプリング定理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という。</a:t>
            </a:r>
            <a:endParaRPr kumimoji="1"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None/>
            </a:pP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1259998"/>
              </p:ext>
            </p:extLst>
          </p:nvPr>
        </p:nvGraphicFramePr>
        <p:xfrm>
          <a:off x="2701925" y="2181225"/>
          <a:ext cx="3840163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数式" r:id="rId3" imgW="2044440" imgH="457200" progId="Equation.3">
                  <p:embed/>
                </p:oleObj>
              </mc:Choice>
              <mc:Fallback>
                <p:oleObj name="数式" r:id="rId3" imgW="20444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1925" y="2181225"/>
                        <a:ext cx="3840163" cy="901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1265575" y="4413200"/>
            <a:ext cx="7783080" cy="1506338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離散時間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</a:t>
            </a:r>
            <a:r>
              <a:rPr lang="en-US" altLang="ja-JP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から元のアナログ信号を生成するには，</a:t>
            </a: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の最大周波数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倍以上あればよい。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周波数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=2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ナイキスト周波数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Nyquist frequency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）という。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下矢印 3"/>
          <p:cNvSpPr/>
          <p:nvPr/>
        </p:nvSpPr>
        <p:spPr>
          <a:xfrm>
            <a:off x="4170947" y="3914274"/>
            <a:ext cx="450265" cy="3529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1600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6208</TotalTime>
  <Words>935</Words>
  <Application>Microsoft Office PowerPoint</Application>
  <PresentationFormat>画面に合わせる (4:3)</PresentationFormat>
  <Paragraphs>160</Paragraphs>
  <Slides>18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4" baseType="lpstr">
      <vt:lpstr>HGｺﾞｼｯｸM</vt:lpstr>
      <vt:lpstr>Arial</vt:lpstr>
      <vt:lpstr>Corbel</vt:lpstr>
      <vt:lpstr>Times New Roman</vt:lpstr>
      <vt:lpstr>視差</vt:lpstr>
      <vt:lpstr>数式</vt:lpstr>
      <vt:lpstr>４．サンプリング定理</vt:lpstr>
      <vt:lpstr>４．２　サンプリング定理 （１）インパルス列によるサンプリングシステム</vt:lpstr>
      <vt:lpstr>サンプリングシステムの回路</vt:lpstr>
      <vt:lpstr>（２）インパルス列のフーリエ変換 フーリエ級数展開</vt:lpstr>
      <vt:lpstr>フーリエ変換 （フーリエ級数展開の結果を使う）</vt:lpstr>
      <vt:lpstr>（３）離散時間信号のフーリエ変換</vt:lpstr>
      <vt:lpstr>（４）サンプリング定理 前述（３）の結果を図にしてみる</vt:lpstr>
      <vt:lpstr>重なった部分のスペクトル</vt:lpstr>
      <vt:lpstr>サンプリング定理</vt:lpstr>
      <vt:lpstr>デシメーション(decimation)/ダウンサンプリング</vt:lpstr>
      <vt:lpstr>インターポレーション(interpolation)/アップサンプリング</vt:lpstr>
      <vt:lpstr>マルチレート信号処理(multirate signal processing)</vt:lpstr>
      <vt:lpstr>例題 次の信号のナイキスト周波数を求めなさい</vt:lpstr>
      <vt:lpstr>例題 次の信号のナイキスト周波数を求めなさい</vt:lpstr>
      <vt:lpstr>（５）回り込みの実例</vt:lpstr>
      <vt:lpstr>理由</vt:lpstr>
      <vt:lpstr>例題 離散信号を求める</vt:lpstr>
      <vt:lpstr>例題 ４００Hz以上で同一の離散時間信号が得られた場合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320</cp:revision>
  <dcterms:created xsi:type="dcterms:W3CDTF">2018-02-09T02:09:57Z</dcterms:created>
  <dcterms:modified xsi:type="dcterms:W3CDTF">2018-03-20T21:42:41Z</dcterms:modified>
</cp:coreProperties>
</file>