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51" r:id="rId4"/>
    <p:sldId id="352" r:id="rId5"/>
    <p:sldId id="353" r:id="rId6"/>
    <p:sldId id="354" r:id="rId7"/>
    <p:sldId id="355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DB"/>
    <a:srgbClr val="FF99CC"/>
    <a:srgbClr val="FFCCFF"/>
    <a:srgbClr val="FFFF99"/>
    <a:srgbClr val="0000CC"/>
    <a:srgbClr val="00682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４</a:t>
            </a:r>
            <a:r>
              <a:rPr kumimoji="1" lang="ja-JP" altLang="en-US" smtClean="0"/>
              <a:t>．</a:t>
            </a:r>
            <a:r>
              <a:rPr lang="ja-JP" altLang="en-US" smtClean="0"/>
              <a:t>サンプリング定理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４．１　</a:t>
            </a:r>
            <a:r>
              <a:rPr lang="en-US" altLang="ja-JP" u="sng" smtClean="0">
                <a:solidFill>
                  <a:srgbClr val="FF0000"/>
                </a:solidFill>
              </a:rPr>
              <a:t>A/D</a:t>
            </a:r>
            <a:r>
              <a:rPr lang="ja-JP" altLang="en-US" u="sng" smtClean="0">
                <a:solidFill>
                  <a:srgbClr val="FF0000"/>
                </a:solidFill>
              </a:rPr>
              <a:t>変換と</a:t>
            </a:r>
            <a:r>
              <a:rPr lang="en-US" altLang="ja-JP" u="sng" smtClean="0">
                <a:solidFill>
                  <a:srgbClr val="FF0000"/>
                </a:solidFill>
              </a:rPr>
              <a:t>D/A</a:t>
            </a:r>
            <a:r>
              <a:rPr lang="ja-JP" altLang="en-US" u="sng" smtClean="0">
                <a:solidFill>
                  <a:srgbClr val="FF0000"/>
                </a:solidFill>
              </a:rPr>
              <a:t>変換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４．２　サンプリング定理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４．３　</a:t>
            </a:r>
            <a:r>
              <a:rPr lang="en-US" altLang="ja-JP" smtClean="0"/>
              <a:t>D/A</a:t>
            </a:r>
            <a:r>
              <a:rPr lang="ja-JP" altLang="en-US" smtClean="0"/>
              <a:t>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４．４</a:t>
            </a:r>
            <a:r>
              <a:rPr lang="ja-JP" altLang="en-US"/>
              <a:t>　</a:t>
            </a:r>
            <a:r>
              <a:rPr lang="ja-JP" altLang="en-US" smtClean="0"/>
              <a:t>量子化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４．１</a:t>
            </a:r>
            <a:r>
              <a:rPr lang="ja-JP" altLang="en-US" sz="3600"/>
              <a:t>　</a:t>
            </a:r>
            <a:r>
              <a:rPr lang="en-US" altLang="ja-JP" sz="3600" smtClean="0"/>
              <a:t>A/D</a:t>
            </a:r>
            <a:r>
              <a:rPr lang="ja-JP" altLang="en-US" sz="3600" smtClean="0"/>
              <a:t>変換と</a:t>
            </a:r>
            <a:r>
              <a:rPr lang="en-US" altLang="ja-JP" sz="3600" smtClean="0"/>
              <a:t>D/A</a:t>
            </a:r>
            <a:r>
              <a:rPr lang="ja-JP" altLang="en-US" sz="3600" smtClean="0"/>
              <a:t>変換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</a:t>
            </a:r>
            <a:r>
              <a:rPr lang="en-US" altLang="ja-JP" sz="3600" smtClean="0"/>
              <a:t>A/D</a:t>
            </a:r>
            <a:r>
              <a:rPr lang="ja-JP" altLang="en-US" sz="3600" smtClean="0"/>
              <a:t>変換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7" y="2128118"/>
            <a:ext cx="8039947" cy="10880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変換（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 to Digital Conversion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）：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アナログ信号を</a:t>
            </a:r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有限精度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離散的数列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に変換すること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061177" y="3338225"/>
            <a:ext cx="5470866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以下の３プロセスで処理される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061177" y="3943760"/>
            <a:ext cx="7704667" cy="73581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①サンプリング（標本化 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sampling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連続時間信号⇒離散時間信号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標本化する時間間隔　⇒　サンプリング間隔という。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endParaRPr lang="en-US" altLang="ja-JP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②量子化（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quantize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離散値（有限精度）に変換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量子化した際の誤差を量子化誤差（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quantization error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endParaRPr lang="en-US" altLang="ja-JP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③符号化（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encoding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固定長の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進符号に変換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矢印コネクタ 17"/>
          <p:cNvCxnSpPr/>
          <p:nvPr/>
        </p:nvCxnSpPr>
        <p:spPr>
          <a:xfrm flipV="1">
            <a:off x="3204877" y="3532810"/>
            <a:ext cx="93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5360883" y="3564187"/>
            <a:ext cx="93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7589123" y="3564187"/>
            <a:ext cx="93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1093034" y="3564187"/>
            <a:ext cx="936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4160563" y="3168361"/>
            <a:ext cx="1206116" cy="729960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326716" y="3168361"/>
            <a:ext cx="1259779" cy="729960"/>
          </a:xfrm>
          <a:prstGeom prst="rect">
            <a:avLst/>
          </a:prstGeom>
          <a:solidFill>
            <a:srgbClr val="FFB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029034" y="3172249"/>
            <a:ext cx="1171490" cy="729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>A/D</a:t>
            </a:r>
            <a:r>
              <a:rPr lang="ja-JP" altLang="en-US" sz="3600" smtClean="0"/>
              <a:t>変換器の構成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7" y="2128118"/>
            <a:ext cx="7262551" cy="57474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ＡＤ変換器（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 to Digital Converter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981296" y="3359041"/>
            <a:ext cx="1266967" cy="49993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9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サンプラ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9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(sampler)</a:t>
            </a: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326716" y="3322729"/>
            <a:ext cx="1266377" cy="4908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9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符号</a:t>
            </a:r>
            <a:r>
              <a:rPr lang="ja-JP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化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器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9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(encoder)</a:t>
            </a: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160563" y="3369258"/>
            <a:ext cx="1206115" cy="5441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9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量子化器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9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quantizer)</a:t>
            </a: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021258" y="2956800"/>
            <a:ext cx="1218099" cy="5031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3071493" y="2984667"/>
            <a:ext cx="1218099" cy="5031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離散時間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209474" y="2984010"/>
            <a:ext cx="1218099" cy="5031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量子化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7335031" y="2976253"/>
            <a:ext cx="1430813" cy="5031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742149" y="4092879"/>
            <a:ext cx="1780773" cy="2583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0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（アナログ）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093034" y="4781671"/>
            <a:ext cx="7230695" cy="574741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実際にはひとつのデバイスとして提供される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7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6457" y="0"/>
            <a:ext cx="7704667" cy="1548858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</a:t>
            </a:r>
            <a:r>
              <a:rPr lang="en-US" altLang="ja-JP" sz="3600" smtClean="0"/>
              <a:t>D/A</a:t>
            </a:r>
            <a:r>
              <a:rPr lang="ja-JP" altLang="en-US" sz="3600" smtClean="0"/>
              <a:t>変換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8925" y="1301499"/>
            <a:ext cx="7309170" cy="10880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変換（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to Analog Conversion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）：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ディジタル信号をアナログ信号に変換すること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061176" y="3157998"/>
            <a:ext cx="5470866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離散的な信号値の間を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補間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する操作が必要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061175" y="3865901"/>
            <a:ext cx="7704667" cy="73581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①零次ホールド（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 order hold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）階段関数近似による方法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endParaRPr lang="en-US" altLang="ja-JP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②双線形補間（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bilinear interpolation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）隣接する点を直線的に補間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endParaRPr lang="en-US" altLang="ja-JP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③サンプリング関数（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関数）による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補間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④３次畳み込み補間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(Cubic Convolution Interporation)</a:t>
            </a: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補間領域を隣接する３区間別の３次関数で補間する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061176" y="2663602"/>
            <a:ext cx="7704667" cy="26996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変換するためのデバイス　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変換器（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 to Analog Converter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011" y="3367431"/>
            <a:ext cx="5965557" cy="202310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6457" y="0"/>
            <a:ext cx="7704667" cy="1548858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零次ホールド例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58891" y="1210728"/>
            <a:ext cx="4592909" cy="133525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最も簡単な方法</a:t>
            </a:r>
            <a:r>
              <a:rPr lang="en-US" altLang="ja-JP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次のサンプリングのひとつ前まで，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前時刻のサンプリング値を続ける。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3716888" y="3018756"/>
            <a:ext cx="1480318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階段関数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061176" y="3865901"/>
            <a:ext cx="1130696" cy="2220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信号強度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110792" y="5390533"/>
            <a:ext cx="554594" cy="18675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153999" y="5390532"/>
            <a:ext cx="554594" cy="18675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197206" y="5390532"/>
            <a:ext cx="554594" cy="18675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240413" y="5374594"/>
            <a:ext cx="554594" cy="18675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7273983" y="5382564"/>
            <a:ext cx="554594" cy="18675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976718" y="5320806"/>
            <a:ext cx="63501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2286001" y="3367432"/>
            <a:ext cx="0" cy="2193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153999" y="3502232"/>
            <a:ext cx="0" cy="363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4708593" y="3349241"/>
            <a:ext cx="1480318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原信号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直線矢印コネクタ 23"/>
          <p:cNvCxnSpPr>
            <a:stCxn id="22" idx="2"/>
          </p:cNvCxnSpPr>
          <p:nvPr/>
        </p:nvCxnSpPr>
        <p:spPr>
          <a:xfrm>
            <a:off x="5448752" y="3832717"/>
            <a:ext cx="0" cy="578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6751250" y="2145590"/>
            <a:ext cx="1480318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測定信号値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529362" y="2203898"/>
            <a:ext cx="72000" cy="432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6774633" y="2762025"/>
            <a:ext cx="1480318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補間信号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552745" y="2820333"/>
            <a:ext cx="72000" cy="432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90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グループ化 45"/>
          <p:cNvGrpSpPr/>
          <p:nvPr/>
        </p:nvGrpSpPr>
        <p:grpSpPr>
          <a:xfrm>
            <a:off x="1884977" y="2596883"/>
            <a:ext cx="6350109" cy="3620471"/>
            <a:chOff x="1884977" y="2596883"/>
            <a:chExt cx="6350109" cy="3620471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1884977" y="2596883"/>
              <a:ext cx="6350109" cy="3620471"/>
              <a:chOff x="1884977" y="2596883"/>
              <a:chExt cx="6350109" cy="3620471"/>
            </a:xfrm>
          </p:grpSpPr>
          <p:sp>
            <p:nvSpPr>
              <p:cNvPr id="9" name="コンテンツ プレースホルダー 2"/>
              <p:cNvSpPr txBox="1">
                <a:spLocks/>
              </p:cNvSpPr>
              <p:nvPr/>
            </p:nvSpPr>
            <p:spPr>
              <a:xfrm>
                <a:off x="4203919" y="5732511"/>
                <a:ext cx="922485" cy="3627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13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1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1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ja-JP" sz="1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-1)</a:t>
                </a:r>
                <a:r>
                  <a:rPr lang="en-US" altLang="ja-JP" sz="1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  <p:sp>
            <p:nvSpPr>
              <p:cNvPr id="10" name="コンテンツ プレースホルダー 2"/>
              <p:cNvSpPr txBox="1">
                <a:spLocks/>
              </p:cNvSpPr>
              <p:nvPr/>
            </p:nvSpPr>
            <p:spPr>
              <a:xfrm>
                <a:off x="5493124" y="5733212"/>
                <a:ext cx="554594" cy="1867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13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1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nT</a:t>
                </a:r>
              </a:p>
            </p:txBody>
          </p:sp>
          <p:sp>
            <p:nvSpPr>
              <p:cNvPr id="37" name="コンテンツ プレースホルダー 2"/>
              <p:cNvSpPr txBox="1">
                <a:spLocks/>
              </p:cNvSpPr>
              <p:nvPr/>
            </p:nvSpPr>
            <p:spPr>
              <a:xfrm>
                <a:off x="3200865" y="5737280"/>
                <a:ext cx="922485" cy="3627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13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1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1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ja-JP" sz="1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-2)</a:t>
                </a:r>
                <a:r>
                  <a:rPr lang="en-US" altLang="ja-JP" sz="1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  <p:sp>
            <p:nvSpPr>
              <p:cNvPr id="38" name="コンテンツ プレースホルダー 2"/>
              <p:cNvSpPr txBox="1">
                <a:spLocks/>
              </p:cNvSpPr>
              <p:nvPr/>
            </p:nvSpPr>
            <p:spPr>
              <a:xfrm>
                <a:off x="6432180" y="5732511"/>
                <a:ext cx="922485" cy="3627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1300"/>
                  </a:lnSpc>
                  <a:spcBef>
                    <a:spcPts val="600"/>
                  </a:spcBef>
                  <a:buFont typeface="Arial"/>
                  <a:buNone/>
                </a:pPr>
                <a:r>
                  <a:rPr lang="en-US" altLang="ja-JP" sz="1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1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n+</a:t>
                </a:r>
                <a:r>
                  <a:rPr lang="en-US" altLang="ja-JP" sz="1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en-US" altLang="ja-JP" sz="18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</a:p>
            </p:txBody>
          </p:sp>
          <p:grpSp>
            <p:nvGrpSpPr>
              <p:cNvPr id="40" name="グループ化 39"/>
              <p:cNvGrpSpPr/>
              <p:nvPr/>
            </p:nvGrpSpPr>
            <p:grpSpPr>
              <a:xfrm>
                <a:off x="1884977" y="2596883"/>
                <a:ext cx="6350109" cy="3102528"/>
                <a:chOff x="1884977" y="2596883"/>
                <a:chExt cx="6350109" cy="3102528"/>
              </a:xfrm>
            </p:grpSpPr>
            <p:pic>
              <p:nvPicPr>
                <p:cNvPr id="4" name="図 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272554" y="2596883"/>
                  <a:ext cx="5240539" cy="3102528"/>
                </a:xfrm>
                <a:prstGeom prst="rect">
                  <a:avLst/>
                </a:prstGeom>
              </p:spPr>
            </p:pic>
            <p:cxnSp>
              <p:nvCxnSpPr>
                <p:cNvPr id="8" name="直線矢印コネクタ 7"/>
                <p:cNvCxnSpPr/>
                <p:nvPr/>
              </p:nvCxnSpPr>
              <p:spPr>
                <a:xfrm>
                  <a:off x="1884977" y="4877631"/>
                  <a:ext cx="6350109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矢印コネクタ 38"/>
                <p:cNvCxnSpPr/>
                <p:nvPr/>
              </p:nvCxnSpPr>
              <p:spPr>
                <a:xfrm flipH="1">
                  <a:off x="2528802" y="2869354"/>
                  <a:ext cx="2028360" cy="253339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直線矢印コネクタ 15"/>
              <p:cNvCxnSpPr/>
              <p:nvPr/>
            </p:nvCxnSpPr>
            <p:spPr>
              <a:xfrm flipV="1">
                <a:off x="2393577" y="2869354"/>
                <a:ext cx="0" cy="3348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円/楕円 5"/>
            <p:cNvSpPr/>
            <p:nvPr/>
          </p:nvSpPr>
          <p:spPr>
            <a:xfrm>
              <a:off x="2338107" y="3088219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6775608" y="3262764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5662421" y="3320638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4564737" y="3339107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3414547" y="3303331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6457" y="0"/>
            <a:ext cx="7704667" cy="1548858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サンプリング関数（</a:t>
            </a:r>
            <a:r>
              <a:rPr lang="en-US" altLang="ja-JP" sz="3600" smtClean="0"/>
              <a:t>sinc</a:t>
            </a:r>
            <a:r>
              <a:rPr lang="ja-JP" altLang="en-US" sz="3600" smtClean="0"/>
              <a:t>関数）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による補間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91951" y="1318989"/>
            <a:ext cx="6115092" cy="95355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サンプリング関数の重ね合わせで補間</a:t>
            </a:r>
            <a:endParaRPr lang="en-US" altLang="ja-JP" sz="20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（サンプリング時刻の値に注意）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277083" y="3586676"/>
            <a:ext cx="1130696" cy="2220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信号強度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2871438" y="2446100"/>
            <a:ext cx="557562" cy="48347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4635735" y="2943331"/>
            <a:ext cx="424296" cy="360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5329472" y="2943331"/>
            <a:ext cx="391344" cy="360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3552676" y="2929576"/>
            <a:ext cx="1295207" cy="356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5555185" y="2926841"/>
            <a:ext cx="1220423" cy="2968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コンテンツ プレースホルダー 2"/>
          <p:cNvSpPr txBox="1">
            <a:spLocks/>
          </p:cNvSpPr>
          <p:nvPr/>
        </p:nvSpPr>
        <p:spPr>
          <a:xfrm>
            <a:off x="4424083" y="2468829"/>
            <a:ext cx="2138082" cy="49290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赤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丸：サンプル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19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6457" y="0"/>
            <a:ext cx="7704667" cy="1548858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（３）</a:t>
            </a:r>
            <a:r>
              <a:rPr lang="en-US" altLang="ja-JP" sz="3600" smtClean="0"/>
              <a:t>A/D</a:t>
            </a:r>
            <a:r>
              <a:rPr lang="ja-JP" altLang="en-US" sz="3600" smtClean="0"/>
              <a:t>変換器の用途による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サンプリング周波数とビット数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8925" y="1773285"/>
            <a:ext cx="7309170" cy="61626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用途に合ったサンプリング周波数／ビット数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008356"/>
              </p:ext>
            </p:extLst>
          </p:nvPr>
        </p:nvGraphicFramePr>
        <p:xfrm>
          <a:off x="874059" y="2613974"/>
          <a:ext cx="802789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965"/>
                <a:gridCol w="3293496"/>
                <a:gridCol w="20584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信号処理の用途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サンプリング周波数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[Hz] 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ビット数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[bits]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高速測定器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G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映像信号処理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ja-JP" alt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M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マイコン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k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ja-JP" alt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音声処理</a:t>
                      </a:r>
                      <a:endParaRPr kumimoji="1" lang="en-US" altLang="ja-JP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ja-JP" alt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k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0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測定器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ja-JP" altLang="en-US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k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～ 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(IP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電話組込み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k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1" lang="ja-JP" altLang="en-US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39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5426</TotalTime>
  <Words>350</Words>
  <Application>Microsoft Office PowerPoint</Application>
  <PresentationFormat>画面に合わせる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HGｺﾞｼｯｸM</vt:lpstr>
      <vt:lpstr>Arial</vt:lpstr>
      <vt:lpstr>Corbel</vt:lpstr>
      <vt:lpstr>Times New Roman</vt:lpstr>
      <vt:lpstr>視差</vt:lpstr>
      <vt:lpstr>４．サンプリング定理</vt:lpstr>
      <vt:lpstr>４．１　A/D変換とD/A変換 （１）A/D変換</vt:lpstr>
      <vt:lpstr>A/D変換器の構成</vt:lpstr>
      <vt:lpstr>（２）D/A変換</vt:lpstr>
      <vt:lpstr>零次ホールド例</vt:lpstr>
      <vt:lpstr>サンプリング関数（sinc関数） による補間</vt:lpstr>
      <vt:lpstr>（３）A/D変換器の用途による サンプリング周波数とビット数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270</cp:revision>
  <dcterms:created xsi:type="dcterms:W3CDTF">2018-02-09T02:09:57Z</dcterms:created>
  <dcterms:modified xsi:type="dcterms:W3CDTF">2018-03-30T18:58:54Z</dcterms:modified>
</cp:coreProperties>
</file>