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3" r:id="rId2"/>
    <p:sldId id="257" r:id="rId3"/>
    <p:sldId id="351" r:id="rId4"/>
    <p:sldId id="352" r:id="rId5"/>
    <p:sldId id="353" r:id="rId6"/>
    <p:sldId id="354" r:id="rId7"/>
    <p:sldId id="355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7DB"/>
    <a:srgbClr val="FF99CC"/>
    <a:srgbClr val="FFCCFF"/>
    <a:srgbClr val="FFFF99"/>
    <a:srgbClr val="0000CC"/>
    <a:srgbClr val="00682F"/>
    <a:srgbClr val="FF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60" d="100"/>
          <a:sy n="60" d="100"/>
        </p:scale>
        <p:origin x="3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４</a:t>
            </a:r>
            <a:r>
              <a:rPr kumimoji="1" lang="ja-JP" altLang="en-US" smtClean="0"/>
              <a:t>．</a:t>
            </a:r>
            <a:r>
              <a:rPr lang="ja-JP" altLang="en-US" smtClean="0"/>
              <a:t>サンプリング定理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ja-JP" altLang="en-US" u="sng" smtClean="0">
                <a:solidFill>
                  <a:srgbClr val="FF0000"/>
                </a:solidFill>
              </a:rPr>
              <a:t>４．１　</a:t>
            </a:r>
            <a:r>
              <a:rPr lang="en-US" altLang="ja-JP" u="sng" smtClean="0">
                <a:solidFill>
                  <a:srgbClr val="FF0000"/>
                </a:solidFill>
              </a:rPr>
              <a:t>A/D</a:t>
            </a:r>
            <a:r>
              <a:rPr lang="ja-JP" altLang="en-US" u="sng" smtClean="0">
                <a:solidFill>
                  <a:srgbClr val="FF0000"/>
                </a:solidFill>
              </a:rPr>
              <a:t>変換と</a:t>
            </a:r>
            <a:r>
              <a:rPr lang="en-US" altLang="ja-JP" u="sng" smtClean="0">
                <a:solidFill>
                  <a:srgbClr val="FF0000"/>
                </a:solidFill>
              </a:rPr>
              <a:t>D/A</a:t>
            </a:r>
            <a:r>
              <a:rPr lang="ja-JP" altLang="en-US" u="sng" smtClean="0">
                <a:solidFill>
                  <a:srgbClr val="FF0000"/>
                </a:solidFill>
              </a:rPr>
              <a:t>変換</a:t>
            </a:r>
            <a:endParaRPr lang="en-US" altLang="ja-JP" u="sng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smtClean="0"/>
              <a:t>４．２　サンプリング定理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４．３　</a:t>
            </a:r>
            <a:r>
              <a:rPr lang="en-US" altLang="ja-JP" smtClean="0"/>
              <a:t>D/A</a:t>
            </a:r>
            <a:r>
              <a:rPr lang="ja-JP" altLang="en-US" smtClean="0"/>
              <a:t>変換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４．４</a:t>
            </a:r>
            <a:r>
              <a:rPr lang="ja-JP" altLang="en-US"/>
              <a:t>　</a:t>
            </a:r>
            <a:r>
              <a:rPr lang="ja-JP" altLang="en-US" smtClean="0"/>
              <a:t>量子化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960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1177" y="457201"/>
            <a:ext cx="7704667" cy="1981200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４．１</a:t>
            </a:r>
            <a:r>
              <a:rPr lang="ja-JP" altLang="en-US" sz="3600"/>
              <a:t>　</a:t>
            </a:r>
            <a:r>
              <a:rPr lang="en-US" altLang="ja-JP" sz="3600" smtClean="0"/>
              <a:t>A/D</a:t>
            </a:r>
            <a:r>
              <a:rPr lang="ja-JP" altLang="en-US" sz="3600" smtClean="0"/>
              <a:t>変換と</a:t>
            </a:r>
            <a:r>
              <a:rPr lang="en-US" altLang="ja-JP" sz="3600" smtClean="0"/>
              <a:t>D/A</a:t>
            </a:r>
            <a:r>
              <a:rPr lang="ja-JP" altLang="en-US" sz="3600" smtClean="0"/>
              <a:t>変換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600" smtClean="0"/>
              <a:t>（１）</a:t>
            </a:r>
            <a:r>
              <a:rPr lang="en-US" altLang="ja-JP" sz="3600" smtClean="0"/>
              <a:t>A/D</a:t>
            </a:r>
            <a:r>
              <a:rPr lang="ja-JP" altLang="en-US" sz="3600" smtClean="0"/>
              <a:t>変換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61177" y="2128118"/>
            <a:ext cx="8039947" cy="1088048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A/D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変換（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Analog to Digital Conversion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）：</a:t>
            </a:r>
            <a:endParaRPr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アナログ信号を</a:t>
            </a:r>
            <a:r>
              <a:rPr lang="ja-JP" altLang="en-US" sz="2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有限精度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ja-JP" altLang="en-US" sz="2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離散的数列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に変換すること</a:t>
            </a:r>
            <a:endParaRPr kumimoji="1"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1061177" y="3338225"/>
            <a:ext cx="5470866" cy="48347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以下の３プロセスで処理される</a:t>
            </a: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コンテンツ プレースホルダー 2"/>
          <p:cNvSpPr txBox="1">
            <a:spLocks/>
          </p:cNvSpPr>
          <p:nvPr/>
        </p:nvSpPr>
        <p:spPr>
          <a:xfrm>
            <a:off x="1061177" y="3943760"/>
            <a:ext cx="7704667" cy="73581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①サンプリング（標本化 </a:t>
            </a:r>
            <a:r>
              <a:rPr lang="en-US" altLang="ja-JP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sampling</a:t>
            </a: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ja-JP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連続時間信号⇒離散時間信号</a:t>
            </a: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標本化する時間間隔　⇒　サンプリング間隔という。</a:t>
            </a: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endParaRPr lang="en-US" altLang="ja-JP" sz="1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②量子化（</a:t>
            </a:r>
            <a:r>
              <a:rPr lang="en-US" altLang="ja-JP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quantize</a:t>
            </a: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ja-JP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離散値（有限精度）に変換</a:t>
            </a:r>
            <a:r>
              <a:rPr lang="en-US" altLang="ja-JP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量子化した際の誤差を量子化誤差（</a:t>
            </a:r>
            <a:r>
              <a:rPr lang="en-US" altLang="ja-JP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quantization error</a:t>
            </a: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endParaRPr lang="en-US" altLang="ja-JP" sz="1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③符号化（</a:t>
            </a:r>
            <a:r>
              <a:rPr lang="en-US" altLang="ja-JP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encoding</a:t>
            </a: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ja-JP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固定長の</a:t>
            </a:r>
            <a:r>
              <a:rPr lang="en-US" altLang="ja-JP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進符号に変換</a:t>
            </a: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634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直線矢印コネクタ 17"/>
          <p:cNvCxnSpPr/>
          <p:nvPr/>
        </p:nvCxnSpPr>
        <p:spPr>
          <a:xfrm flipV="1">
            <a:off x="3204877" y="3532810"/>
            <a:ext cx="9360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V="1">
            <a:off x="5360883" y="3564187"/>
            <a:ext cx="9360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 flipV="1">
            <a:off x="7589123" y="3564187"/>
            <a:ext cx="9360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V="1">
            <a:off x="1093034" y="3564187"/>
            <a:ext cx="9360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/>
          <p:cNvSpPr/>
          <p:nvPr/>
        </p:nvSpPr>
        <p:spPr>
          <a:xfrm>
            <a:off x="4160563" y="3168361"/>
            <a:ext cx="1206116" cy="729960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6326716" y="3168361"/>
            <a:ext cx="1259779" cy="729960"/>
          </a:xfrm>
          <a:prstGeom prst="rect">
            <a:avLst/>
          </a:prstGeom>
          <a:solidFill>
            <a:srgbClr val="FFB7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029034" y="3172249"/>
            <a:ext cx="1171490" cy="7299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1177" y="457201"/>
            <a:ext cx="7704667" cy="1981200"/>
          </a:xfrm>
        </p:spPr>
        <p:txBody>
          <a:bodyPr>
            <a:normAutofit/>
          </a:bodyPr>
          <a:lstStyle/>
          <a:p>
            <a:pPr algn="r"/>
            <a:r>
              <a:rPr lang="en-US" altLang="ja-JP" sz="3600" smtClean="0"/>
              <a:t>A/D</a:t>
            </a:r>
            <a:r>
              <a:rPr lang="ja-JP" altLang="en-US" sz="3600" smtClean="0"/>
              <a:t>変換器の構成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61177" y="2128118"/>
            <a:ext cx="7262551" cy="574741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ＡＤ変換器（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Analog to Digital Converter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kumimoji="1"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コンテンツ プレースホルダー 2"/>
          <p:cNvSpPr txBox="1">
            <a:spLocks/>
          </p:cNvSpPr>
          <p:nvPr/>
        </p:nvSpPr>
        <p:spPr>
          <a:xfrm>
            <a:off x="1981296" y="3359041"/>
            <a:ext cx="1266967" cy="49993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9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サンプラ</a:t>
            </a: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90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(sampler)</a:t>
            </a: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6326716" y="3322729"/>
            <a:ext cx="1266377" cy="49084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9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符号</a:t>
            </a:r>
            <a:r>
              <a:rPr lang="ja-JP" altLang="en-US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化</a:t>
            </a: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器</a:t>
            </a: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90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(encoder)</a:t>
            </a:r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4160563" y="3369258"/>
            <a:ext cx="1206115" cy="54413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9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量子化器</a:t>
            </a: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90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quantizer)</a:t>
            </a: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021258" y="2956800"/>
            <a:ext cx="1218099" cy="50318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0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アナログ</a:t>
            </a: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10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</a:t>
            </a: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3071493" y="2984667"/>
            <a:ext cx="1218099" cy="50318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0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離散時間</a:t>
            </a: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10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</a:t>
            </a: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5209474" y="2984010"/>
            <a:ext cx="1218099" cy="50318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0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量子化</a:t>
            </a: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10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</a:t>
            </a: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7335031" y="2976253"/>
            <a:ext cx="1430813" cy="50318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0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ディジタル</a:t>
            </a: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10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</a:t>
            </a: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コンテンツ プレースホルダー 2"/>
          <p:cNvSpPr txBox="1">
            <a:spLocks/>
          </p:cNvSpPr>
          <p:nvPr/>
        </p:nvSpPr>
        <p:spPr>
          <a:xfrm>
            <a:off x="2742149" y="4092879"/>
            <a:ext cx="1780773" cy="25839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0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（アナログ）</a:t>
            </a: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コンテンツ プレースホルダー 2"/>
          <p:cNvSpPr txBox="1">
            <a:spLocks/>
          </p:cNvSpPr>
          <p:nvPr/>
        </p:nvSpPr>
        <p:spPr>
          <a:xfrm>
            <a:off x="1093034" y="4781671"/>
            <a:ext cx="7230695" cy="574741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実際にはひとつのデバイスとして提供される</a:t>
            </a:r>
            <a:endParaRPr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777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96457" y="0"/>
            <a:ext cx="7704667" cy="1548858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（２）</a:t>
            </a:r>
            <a:r>
              <a:rPr lang="en-US" altLang="ja-JP" sz="3600" smtClean="0"/>
              <a:t>D/A</a:t>
            </a:r>
            <a:r>
              <a:rPr lang="ja-JP" altLang="en-US" sz="3600" smtClean="0"/>
              <a:t>変換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58925" y="1301499"/>
            <a:ext cx="7309170" cy="1088048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D/A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変換（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Digital to Analog Conversion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）：</a:t>
            </a:r>
            <a:endParaRPr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ディジタル信号をアナログ信号に変換すること</a:t>
            </a:r>
            <a:endParaRPr kumimoji="1"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1061176" y="3157998"/>
            <a:ext cx="5470866" cy="48347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離散的な信号値の間を</a:t>
            </a:r>
            <a:r>
              <a:rPr lang="ja-JP" altLang="en-US" sz="1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補間</a:t>
            </a: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する操作が必要</a:t>
            </a: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コンテンツ プレースホルダー 2"/>
          <p:cNvSpPr txBox="1">
            <a:spLocks/>
          </p:cNvSpPr>
          <p:nvPr/>
        </p:nvSpPr>
        <p:spPr>
          <a:xfrm>
            <a:off x="1061175" y="3865901"/>
            <a:ext cx="7704667" cy="73581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①零次ホールド（</a:t>
            </a:r>
            <a:r>
              <a:rPr lang="en-US" altLang="ja-JP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zero order hold</a:t>
            </a: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）階段関数近似による方法</a:t>
            </a: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endParaRPr lang="en-US" altLang="ja-JP" sz="1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②双線形補間（</a:t>
            </a:r>
            <a:r>
              <a:rPr lang="en-US" altLang="ja-JP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bilinear interpolation</a:t>
            </a: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）隣接する点を直線的に補間</a:t>
            </a: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endParaRPr lang="en-US" altLang="ja-JP" sz="1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③サンプリング関数（</a:t>
            </a:r>
            <a:r>
              <a:rPr lang="en-US" altLang="ja-JP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sinc</a:t>
            </a: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関数）による</a:t>
            </a: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補間</a:t>
            </a: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④３次畳み込み補間</a:t>
            </a:r>
            <a:r>
              <a:rPr lang="en-US" altLang="ja-JP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(Cubic Convolution Interporation)</a:t>
            </a:r>
          </a:p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補間領域を隣接する３区間別の３次関数で補間する</a:t>
            </a: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1061176" y="2663602"/>
            <a:ext cx="7704667" cy="26996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変換するためのデバイス　</a:t>
            </a:r>
            <a:r>
              <a:rPr lang="en-US" altLang="ja-JP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D/A</a:t>
            </a: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変換器（</a:t>
            </a:r>
            <a:r>
              <a:rPr lang="en-US" altLang="ja-JP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Digital to Analog Converter</a:t>
            </a: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00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6011" y="3367431"/>
            <a:ext cx="5965557" cy="2023102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96457" y="0"/>
            <a:ext cx="7704667" cy="1548858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零次ホールド例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58891" y="1210728"/>
            <a:ext cx="4592909" cy="1335251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最も簡単な方法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</a:p>
          <a:p>
            <a:pPr marL="0" indent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次のサンプリングのひとつ前まで，</a:t>
            </a:r>
            <a:endParaRPr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前時刻のサンプリング値を続ける。</a:t>
            </a:r>
            <a:endParaRPr kumimoji="1"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3716888" y="3018756"/>
            <a:ext cx="1480318" cy="48347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階段関数</a:t>
            </a: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コンテンツ プレースホルダー 2"/>
          <p:cNvSpPr txBox="1">
            <a:spLocks/>
          </p:cNvSpPr>
          <p:nvPr/>
        </p:nvSpPr>
        <p:spPr>
          <a:xfrm>
            <a:off x="1061176" y="3865901"/>
            <a:ext cx="1130696" cy="22200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信号強度</a:t>
            </a: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3110792" y="5390533"/>
            <a:ext cx="554594" cy="18675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4153999" y="5390532"/>
            <a:ext cx="554594" cy="18675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5197206" y="5390532"/>
            <a:ext cx="554594" cy="18675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6240413" y="5374594"/>
            <a:ext cx="554594" cy="18675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7273983" y="5382564"/>
            <a:ext cx="554594" cy="18675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1976718" y="5320806"/>
            <a:ext cx="635010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V="1">
            <a:off x="2286001" y="3367432"/>
            <a:ext cx="0" cy="21939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>
            <a:off x="4153999" y="3502232"/>
            <a:ext cx="0" cy="36366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コンテンツ プレースホルダー 2"/>
          <p:cNvSpPr txBox="1">
            <a:spLocks/>
          </p:cNvSpPr>
          <p:nvPr/>
        </p:nvSpPr>
        <p:spPr>
          <a:xfrm>
            <a:off x="4708593" y="3349241"/>
            <a:ext cx="1480318" cy="48347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原信号</a:t>
            </a: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直線矢印コネクタ 23"/>
          <p:cNvCxnSpPr>
            <a:stCxn id="22" idx="2"/>
          </p:cNvCxnSpPr>
          <p:nvPr/>
        </p:nvCxnSpPr>
        <p:spPr>
          <a:xfrm>
            <a:off x="5448752" y="3832717"/>
            <a:ext cx="0" cy="5787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コンテンツ プレースホルダー 2"/>
          <p:cNvSpPr txBox="1">
            <a:spLocks/>
          </p:cNvSpPr>
          <p:nvPr/>
        </p:nvSpPr>
        <p:spPr>
          <a:xfrm>
            <a:off x="6751250" y="2145590"/>
            <a:ext cx="1480318" cy="48347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測定信号値</a:t>
            </a: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6529362" y="2203898"/>
            <a:ext cx="72000" cy="432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コンテンツ プレースホルダー 2"/>
          <p:cNvSpPr txBox="1">
            <a:spLocks/>
          </p:cNvSpPr>
          <p:nvPr/>
        </p:nvSpPr>
        <p:spPr>
          <a:xfrm>
            <a:off x="6774633" y="2762025"/>
            <a:ext cx="1480318" cy="48347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補間信号</a:t>
            </a: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6552745" y="2820333"/>
            <a:ext cx="72000" cy="432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904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グループ化 45"/>
          <p:cNvGrpSpPr/>
          <p:nvPr/>
        </p:nvGrpSpPr>
        <p:grpSpPr>
          <a:xfrm>
            <a:off x="1884977" y="2596883"/>
            <a:ext cx="6350109" cy="3620471"/>
            <a:chOff x="1884977" y="2596883"/>
            <a:chExt cx="6350109" cy="3620471"/>
          </a:xfrm>
        </p:grpSpPr>
        <p:grpSp>
          <p:nvGrpSpPr>
            <p:cNvPr id="41" name="グループ化 40"/>
            <p:cNvGrpSpPr/>
            <p:nvPr/>
          </p:nvGrpSpPr>
          <p:grpSpPr>
            <a:xfrm>
              <a:off x="1884977" y="2596883"/>
              <a:ext cx="6350109" cy="3620471"/>
              <a:chOff x="1884977" y="2596883"/>
              <a:chExt cx="6350109" cy="3620471"/>
            </a:xfrm>
          </p:grpSpPr>
          <p:sp>
            <p:nvSpPr>
              <p:cNvPr id="9" name="コンテンツ プレースホルダー 2"/>
              <p:cNvSpPr txBox="1">
                <a:spLocks/>
              </p:cNvSpPr>
              <p:nvPr/>
            </p:nvSpPr>
            <p:spPr>
              <a:xfrm>
                <a:off x="4203919" y="5732511"/>
                <a:ext cx="922485" cy="3627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1440" tIns="45720" rIns="91440" bIns="45720" rtlCol="0" anchor="t" anchorCtr="0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ts val="1300"/>
                  </a:lnSpc>
                  <a:spcBef>
                    <a:spcPts val="600"/>
                  </a:spcBef>
                  <a:buFont typeface="Arial"/>
                  <a:buNone/>
                </a:pPr>
                <a:r>
                  <a:rPr lang="en-US" altLang="ja-JP" sz="18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ja-JP" sz="18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ja-JP" sz="18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-1)</a:t>
                </a:r>
                <a:r>
                  <a:rPr lang="en-US" altLang="ja-JP" sz="18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</a:p>
            </p:txBody>
          </p:sp>
          <p:sp>
            <p:nvSpPr>
              <p:cNvPr id="10" name="コンテンツ プレースホルダー 2"/>
              <p:cNvSpPr txBox="1">
                <a:spLocks/>
              </p:cNvSpPr>
              <p:nvPr/>
            </p:nvSpPr>
            <p:spPr>
              <a:xfrm>
                <a:off x="5493124" y="5733212"/>
                <a:ext cx="554594" cy="1867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1440" tIns="45720" rIns="91440" bIns="45720" rtlCol="0" anchor="t" anchorCtr="0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ts val="1300"/>
                  </a:lnSpc>
                  <a:spcBef>
                    <a:spcPts val="600"/>
                  </a:spcBef>
                  <a:buFont typeface="Arial"/>
                  <a:buNone/>
                </a:pPr>
                <a:r>
                  <a:rPr lang="en-US" altLang="ja-JP" sz="18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nT</a:t>
                </a:r>
              </a:p>
            </p:txBody>
          </p:sp>
          <p:sp>
            <p:nvSpPr>
              <p:cNvPr id="37" name="コンテンツ プレースホルダー 2"/>
              <p:cNvSpPr txBox="1">
                <a:spLocks/>
              </p:cNvSpPr>
              <p:nvPr/>
            </p:nvSpPr>
            <p:spPr>
              <a:xfrm>
                <a:off x="3200865" y="5737280"/>
                <a:ext cx="922485" cy="3627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1440" tIns="45720" rIns="91440" bIns="45720" rtlCol="0" anchor="t" anchorCtr="0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ts val="1300"/>
                  </a:lnSpc>
                  <a:spcBef>
                    <a:spcPts val="600"/>
                  </a:spcBef>
                  <a:buFont typeface="Arial"/>
                  <a:buNone/>
                </a:pPr>
                <a:r>
                  <a:rPr lang="en-US" altLang="ja-JP" sz="18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ja-JP" sz="18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ja-JP" sz="18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-2)</a:t>
                </a:r>
                <a:r>
                  <a:rPr lang="en-US" altLang="ja-JP" sz="18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</a:p>
            </p:txBody>
          </p:sp>
          <p:sp>
            <p:nvSpPr>
              <p:cNvPr id="38" name="コンテンツ プレースホルダー 2"/>
              <p:cNvSpPr txBox="1">
                <a:spLocks/>
              </p:cNvSpPr>
              <p:nvPr/>
            </p:nvSpPr>
            <p:spPr>
              <a:xfrm>
                <a:off x="6432180" y="5732511"/>
                <a:ext cx="922485" cy="3627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1440" tIns="45720" rIns="91440" bIns="45720" rtlCol="0" anchor="t" anchorCtr="0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ts val="1300"/>
                  </a:lnSpc>
                  <a:spcBef>
                    <a:spcPts val="600"/>
                  </a:spcBef>
                  <a:buFont typeface="Arial"/>
                  <a:buNone/>
                </a:pPr>
                <a:r>
                  <a:rPr lang="en-US" altLang="ja-JP" sz="18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ja-JP" sz="18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n+</a:t>
                </a:r>
                <a:r>
                  <a:rPr lang="en-US" altLang="ja-JP" sz="18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1)</a:t>
                </a:r>
                <a:r>
                  <a:rPr lang="en-US" altLang="ja-JP" sz="18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</a:p>
            </p:txBody>
          </p:sp>
          <p:grpSp>
            <p:nvGrpSpPr>
              <p:cNvPr id="40" name="グループ化 39"/>
              <p:cNvGrpSpPr/>
              <p:nvPr/>
            </p:nvGrpSpPr>
            <p:grpSpPr>
              <a:xfrm>
                <a:off x="1884977" y="2596883"/>
                <a:ext cx="6350109" cy="3102528"/>
                <a:chOff x="1884977" y="2596883"/>
                <a:chExt cx="6350109" cy="3102528"/>
              </a:xfrm>
            </p:grpSpPr>
            <p:pic>
              <p:nvPicPr>
                <p:cNvPr id="4" name="図 3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2272554" y="2596883"/>
                  <a:ext cx="5240539" cy="3102528"/>
                </a:xfrm>
                <a:prstGeom prst="rect">
                  <a:avLst/>
                </a:prstGeom>
              </p:spPr>
            </p:pic>
            <p:cxnSp>
              <p:nvCxnSpPr>
                <p:cNvPr id="8" name="直線矢印コネクタ 7"/>
                <p:cNvCxnSpPr/>
                <p:nvPr/>
              </p:nvCxnSpPr>
              <p:spPr>
                <a:xfrm>
                  <a:off x="1884977" y="4877631"/>
                  <a:ext cx="6350109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線矢印コネクタ 38"/>
                <p:cNvCxnSpPr/>
                <p:nvPr/>
              </p:nvCxnSpPr>
              <p:spPr>
                <a:xfrm flipH="1">
                  <a:off x="2528802" y="2869354"/>
                  <a:ext cx="2028360" cy="253339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6" name="直線矢印コネクタ 15"/>
              <p:cNvCxnSpPr/>
              <p:nvPr/>
            </p:nvCxnSpPr>
            <p:spPr>
              <a:xfrm flipV="1">
                <a:off x="2393577" y="2869354"/>
                <a:ext cx="0" cy="3348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円/楕円 5"/>
            <p:cNvSpPr/>
            <p:nvPr/>
          </p:nvSpPr>
          <p:spPr>
            <a:xfrm>
              <a:off x="2338107" y="3088219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6775608" y="3262764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円/楕円 42"/>
            <p:cNvSpPr/>
            <p:nvPr/>
          </p:nvSpPr>
          <p:spPr>
            <a:xfrm>
              <a:off x="5662421" y="3320638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円/楕円 43"/>
            <p:cNvSpPr/>
            <p:nvPr/>
          </p:nvSpPr>
          <p:spPr>
            <a:xfrm>
              <a:off x="4564737" y="3339107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円/楕円 44"/>
            <p:cNvSpPr/>
            <p:nvPr/>
          </p:nvSpPr>
          <p:spPr>
            <a:xfrm>
              <a:off x="3414547" y="3303331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96457" y="0"/>
            <a:ext cx="7704667" cy="1548858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サンプリング関数（</a:t>
            </a:r>
            <a:r>
              <a:rPr lang="en-US" altLang="ja-JP" sz="3600" smtClean="0"/>
              <a:t>sinc</a:t>
            </a:r>
            <a:r>
              <a:rPr lang="ja-JP" altLang="en-US" sz="3600" smtClean="0"/>
              <a:t>関数）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600" smtClean="0"/>
              <a:t>による補間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91951" y="1318989"/>
            <a:ext cx="6115092" cy="953558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サンプリング関数の重ね合わせで補間</a:t>
            </a:r>
            <a:endParaRPr lang="en-US" altLang="ja-JP" sz="20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（サンプリング時刻の値に注意）</a:t>
            </a:r>
            <a:endParaRPr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コンテンツ プレースホルダー 2"/>
          <p:cNvSpPr txBox="1">
            <a:spLocks/>
          </p:cNvSpPr>
          <p:nvPr/>
        </p:nvSpPr>
        <p:spPr>
          <a:xfrm>
            <a:off x="1277083" y="3586676"/>
            <a:ext cx="1130696" cy="22200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信号強度</a:t>
            </a: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2871438" y="2446100"/>
            <a:ext cx="557562" cy="48347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8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8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18" name="直線矢印コネクタ 17"/>
          <p:cNvCxnSpPr/>
          <p:nvPr/>
        </p:nvCxnSpPr>
        <p:spPr>
          <a:xfrm flipH="1">
            <a:off x="4635735" y="2943331"/>
            <a:ext cx="424296" cy="360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>
            <a:off x="5329472" y="2943331"/>
            <a:ext cx="391344" cy="360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flipH="1">
            <a:off x="3552676" y="2929576"/>
            <a:ext cx="1295207" cy="3562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>
            <a:off x="5555185" y="2926841"/>
            <a:ext cx="1220423" cy="2968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コンテンツ プレースホルダー 2"/>
          <p:cNvSpPr txBox="1">
            <a:spLocks/>
          </p:cNvSpPr>
          <p:nvPr/>
        </p:nvSpPr>
        <p:spPr>
          <a:xfrm>
            <a:off x="4424083" y="2468829"/>
            <a:ext cx="2138082" cy="49290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赤</a:t>
            </a: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丸：サンプル</a:t>
            </a: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197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96457" y="0"/>
            <a:ext cx="7704667" cy="1548858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（３）</a:t>
            </a:r>
            <a:r>
              <a:rPr lang="en-US" altLang="ja-JP" sz="3600" smtClean="0"/>
              <a:t>A/D</a:t>
            </a:r>
            <a:r>
              <a:rPr lang="ja-JP" altLang="en-US" sz="3600" smtClean="0"/>
              <a:t>変換器の用途による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600" smtClean="0"/>
              <a:t>サンプリング周波数とビット数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58925" y="1773285"/>
            <a:ext cx="7309170" cy="616262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用途に合ったサンプリング周波数／ビット数</a:t>
            </a:r>
            <a:endParaRPr kumimoji="1"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008356"/>
              </p:ext>
            </p:extLst>
          </p:nvPr>
        </p:nvGraphicFramePr>
        <p:xfrm>
          <a:off x="874059" y="2613974"/>
          <a:ext cx="8027894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5965"/>
                <a:gridCol w="3293496"/>
                <a:gridCol w="20584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信号処理の用途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サンプリング周波数 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[Hz] 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ビット数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[bits]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高速測定器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M </a:t>
                      </a:r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～ 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G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～ 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映像信号処理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M </a:t>
                      </a:r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kumimoji="1" lang="ja-JP" altLang="en-US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 M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～ 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マイコン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k </a:t>
                      </a:r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kumimoji="1" lang="ja-JP" altLang="en-US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M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～ 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音声処理</a:t>
                      </a:r>
                      <a:endParaRPr kumimoji="1" lang="en-US" altLang="ja-JP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</a:t>
                      </a:r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kumimoji="1" lang="ja-JP" altLang="en-US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k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～ 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90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測定器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kumimoji="1" lang="ja-JP" altLang="en-US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k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</a:t>
                      </a:r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～ 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(IP</a:t>
                      </a:r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電話組込み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k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1" lang="ja-JP" altLang="en-US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2399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5426</TotalTime>
  <Words>350</Words>
  <Application>Microsoft Office PowerPoint</Application>
  <PresentationFormat>画面に合わせる (4:3)</PresentationFormat>
  <Paragraphs>94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HGｺﾞｼｯｸM</vt:lpstr>
      <vt:lpstr>Arial</vt:lpstr>
      <vt:lpstr>Corbel</vt:lpstr>
      <vt:lpstr>Times New Roman</vt:lpstr>
      <vt:lpstr>視差</vt:lpstr>
      <vt:lpstr>４．サンプリング定理</vt:lpstr>
      <vt:lpstr>４．１　A/D変換とD/A変換 （１）A/D変換</vt:lpstr>
      <vt:lpstr>A/D変換器の構成</vt:lpstr>
      <vt:lpstr>（２）D/A変換</vt:lpstr>
      <vt:lpstr>零次ホールド例</vt:lpstr>
      <vt:lpstr>サンプリング関数（sinc関数） による補間</vt:lpstr>
      <vt:lpstr>（３）A/D変換器の用途による サンプリング周波数とビット数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270</cp:revision>
  <dcterms:created xsi:type="dcterms:W3CDTF">2018-02-09T02:09:57Z</dcterms:created>
  <dcterms:modified xsi:type="dcterms:W3CDTF">2018-03-30T18:58:54Z</dcterms:modified>
</cp:coreProperties>
</file>