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9"/>
  </p:handoutMasterIdLst>
  <p:sldIdLst>
    <p:sldId id="273" r:id="rId2"/>
    <p:sldId id="257" r:id="rId3"/>
    <p:sldId id="391" r:id="rId4"/>
    <p:sldId id="392" r:id="rId5"/>
    <p:sldId id="393" r:id="rId6"/>
    <p:sldId id="394" r:id="rId7"/>
    <p:sldId id="395" r:id="rId8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00682F"/>
    <a:srgbClr val="FFB9B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AFA9DDBF-8B6A-4AA6-A338-6F59AEEC028A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EFBE11D8-84C1-4E23-BF9C-E893E6965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30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３</a:t>
            </a:r>
            <a:r>
              <a:rPr kumimoji="1" lang="ja-JP" altLang="en-US" smtClean="0"/>
              <a:t>．</a:t>
            </a:r>
            <a:r>
              <a:rPr lang="ja-JP" altLang="en-US" smtClean="0"/>
              <a:t>連続時間システム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ja-JP" altLang="en-US" smtClean="0"/>
              <a:t>３．１　連続時間システムの性質</a:t>
            </a:r>
            <a:endParaRPr lang="en-US" altLang="ja-JP" smtClean="0"/>
          </a:p>
          <a:p>
            <a:pPr marL="0" indent="0">
              <a:buNone/>
            </a:pPr>
            <a:r>
              <a:rPr kumimoji="1" lang="ja-JP" altLang="en-US" smtClean="0"/>
              <a:t>３．２　微分方程式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３．３　システムの周波数特性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smtClean="0"/>
              <a:t>３．４</a:t>
            </a:r>
            <a:r>
              <a:rPr lang="ja-JP" altLang="en-US"/>
              <a:t>　</a:t>
            </a:r>
            <a:r>
              <a:rPr lang="ja-JP" altLang="en-US" smtClean="0"/>
              <a:t>ラプラス変換</a:t>
            </a:r>
            <a:endParaRPr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３．５</a:t>
            </a:r>
            <a:r>
              <a:rPr lang="ja-JP" altLang="en-US" u="sng">
                <a:solidFill>
                  <a:srgbClr val="FF0000"/>
                </a:solidFill>
              </a:rPr>
              <a:t>　</a:t>
            </a:r>
            <a:r>
              <a:rPr lang="ja-JP" altLang="en-US" u="sng" smtClean="0">
                <a:solidFill>
                  <a:srgbClr val="FF0000"/>
                </a:solidFill>
              </a:rPr>
              <a:t>伝達関数</a:t>
            </a:r>
            <a:endParaRPr lang="en-US" altLang="ja-JP" u="sng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6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8712" y="7489"/>
            <a:ext cx="7704667" cy="1449915"/>
          </a:xfrm>
        </p:spPr>
        <p:txBody>
          <a:bodyPr>
            <a:normAutofit fontScale="90000"/>
          </a:bodyPr>
          <a:lstStyle/>
          <a:p>
            <a:pPr algn="r"/>
            <a:r>
              <a:rPr lang="ja-JP" altLang="en-US" sz="3600" smtClean="0"/>
              <a:t>３．５</a:t>
            </a:r>
            <a:r>
              <a:rPr lang="ja-JP" altLang="en-US" sz="3600"/>
              <a:t>　</a:t>
            </a:r>
            <a:r>
              <a:rPr lang="ja-JP" altLang="en-US" sz="3600" smtClean="0"/>
              <a:t>伝達関数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（１）伝達関数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/>
              <a:t>考え方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5010" y="1553832"/>
            <a:ext cx="3241155" cy="5304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LTI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システムの入出力関係</a:t>
            </a:r>
            <a:endParaRPr kumimoji="1"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83916"/>
              </p:ext>
            </p:extLst>
          </p:nvPr>
        </p:nvGraphicFramePr>
        <p:xfrm>
          <a:off x="4404891" y="1440481"/>
          <a:ext cx="440848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数式" r:id="rId3" imgW="2070000" imgH="330120" progId="Equation.3">
                  <p:embed/>
                </p:oleObj>
              </mc:Choice>
              <mc:Fallback>
                <p:oleObj name="数式" r:id="rId3" imgW="2070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4891" y="1440481"/>
                        <a:ext cx="4408488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35010" y="2388586"/>
            <a:ext cx="7490425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0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のとき，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は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より未来の入力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1035009" y="3614835"/>
            <a:ext cx="7490425" cy="53046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未来の入力が現在の信号に影響？　⇒　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ありえない！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4504765" y="3052482"/>
            <a:ext cx="275456" cy="389965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035009" y="4575853"/>
            <a:ext cx="7490425" cy="53046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因果律を前提とする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705743"/>
              </p:ext>
            </p:extLst>
          </p:nvPr>
        </p:nvGraphicFramePr>
        <p:xfrm>
          <a:off x="2824162" y="5313642"/>
          <a:ext cx="4867555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9" name="数式" r:id="rId5" imgW="2108160" imgH="533160" progId="Equation.3">
                  <p:embed/>
                </p:oleObj>
              </mc:Choice>
              <mc:Fallback>
                <p:oleObj name="数式" r:id="rId5" imgW="21081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2" y="5313642"/>
                        <a:ext cx="4867555" cy="1198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円/楕円 7"/>
          <p:cNvSpPr/>
          <p:nvPr/>
        </p:nvSpPr>
        <p:spPr>
          <a:xfrm>
            <a:off x="3939988" y="6252882"/>
            <a:ext cx="336177" cy="25932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吹き出し 8"/>
          <p:cNvSpPr/>
          <p:nvPr/>
        </p:nvSpPr>
        <p:spPr>
          <a:xfrm>
            <a:off x="4276165" y="6512205"/>
            <a:ext cx="1021976" cy="345795"/>
          </a:xfrm>
          <a:prstGeom prst="wedgeRectCallout">
            <a:avLst>
              <a:gd name="adj1" fmla="val -48465"/>
              <a:gd name="adj2" fmla="val -8916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sng">
                <a:solidFill>
                  <a:srgbClr val="FF0000"/>
                </a:solidFill>
              </a:rPr>
              <a:t>注意</a:t>
            </a:r>
            <a:endParaRPr kumimoji="1" lang="ja-JP" altLang="en-US" b="1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08712" y="7489"/>
            <a:ext cx="7704667" cy="144991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伝達関数の定義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5010" y="1553832"/>
            <a:ext cx="2675163" cy="5304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ラプラス変換すると</a:t>
            </a:r>
            <a:endParaRPr kumimoji="1"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111924"/>
              </p:ext>
            </p:extLst>
          </p:nvPr>
        </p:nvGraphicFramePr>
        <p:xfrm>
          <a:off x="1035009" y="605143"/>
          <a:ext cx="4408488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数式" r:id="rId3" imgW="2070000" imgH="330120" progId="Equation.3">
                  <p:embed/>
                </p:oleObj>
              </mc:Choice>
              <mc:Fallback>
                <p:oleObj name="数式" r:id="rId3" imgW="207000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09" y="605143"/>
                        <a:ext cx="4408488" cy="7413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940879" y="5147383"/>
            <a:ext cx="7490425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という。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831846"/>
              </p:ext>
            </p:extLst>
          </p:nvPr>
        </p:nvGraphicFramePr>
        <p:xfrm>
          <a:off x="4961045" y="1553832"/>
          <a:ext cx="2136775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6" name="数式" r:id="rId5" imgW="1002960" imgH="596880" progId="Equation.3">
                  <p:embed/>
                </p:oleObj>
              </mc:Choice>
              <mc:Fallback>
                <p:oleObj name="数式" r:id="rId5" imgW="10029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045" y="1553832"/>
                        <a:ext cx="2136775" cy="1338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025588" y="3200400"/>
            <a:ext cx="2070847" cy="103542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079387"/>
              </p:ext>
            </p:extLst>
          </p:nvPr>
        </p:nvGraphicFramePr>
        <p:xfrm>
          <a:off x="1657350" y="3558633"/>
          <a:ext cx="7032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7" name="数式" r:id="rId7" imgW="330120" imgH="190440" progId="Equation.3">
                  <p:embed/>
                </p:oleObj>
              </mc:Choice>
              <mc:Fallback>
                <p:oleObj name="数式" r:id="rId7" imgW="330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558633"/>
                        <a:ext cx="703263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3340467" y="3241690"/>
            <a:ext cx="1487027" cy="5304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126166"/>
              </p:ext>
            </p:extLst>
          </p:nvPr>
        </p:nvGraphicFramePr>
        <p:xfrm>
          <a:off x="3710173" y="3725074"/>
          <a:ext cx="701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8" name="数式" r:id="rId9" imgW="330120" imgH="190440" progId="Equation.3">
                  <p:embed/>
                </p:oleObj>
              </mc:Choice>
              <mc:Fallback>
                <p:oleObj name="数式" r:id="rId9" imgW="330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0173" y="3725074"/>
                        <a:ext cx="7016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940620"/>
              </p:ext>
            </p:extLst>
          </p:nvPr>
        </p:nvGraphicFramePr>
        <p:xfrm>
          <a:off x="5761410" y="3499174"/>
          <a:ext cx="213677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9" name="数式" r:id="rId11" imgW="1002960" imgH="190440" progId="Equation.3">
                  <p:embed/>
                </p:oleObj>
              </mc:Choice>
              <mc:Fallback>
                <p:oleObj name="数式" r:id="rId11" imgW="1002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410" y="3499174"/>
                        <a:ext cx="2136775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右矢印 4"/>
          <p:cNvSpPr/>
          <p:nvPr/>
        </p:nvSpPr>
        <p:spPr>
          <a:xfrm>
            <a:off x="2461378" y="3581875"/>
            <a:ext cx="499732" cy="324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5197200" y="3550484"/>
            <a:ext cx="499732" cy="324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7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65436"/>
            <a:ext cx="7704667" cy="144991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（２）連続時間システムの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伝達</a:t>
            </a:r>
            <a:r>
              <a:rPr lang="ja-JP" altLang="en-US" sz="3600" smtClean="0"/>
              <a:t>関数（その１）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5010" y="1553832"/>
            <a:ext cx="7490425" cy="5304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連続時間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システムの微分方程式</a:t>
            </a:r>
            <a:endParaRPr kumimoji="1"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296658"/>
              </p:ext>
            </p:extLst>
          </p:nvPr>
        </p:nvGraphicFramePr>
        <p:xfrm>
          <a:off x="1828985" y="2157366"/>
          <a:ext cx="5165725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8" name="数式" r:id="rId3" imgW="2425680" imgH="431640" progId="Equation.3">
                  <p:embed/>
                </p:oleObj>
              </mc:Choice>
              <mc:Fallback>
                <p:oleObj name="数式" r:id="rId3" imgW="2425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985" y="2157366"/>
                        <a:ext cx="5165725" cy="969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35010" y="3369753"/>
            <a:ext cx="7490425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ラプラス変換すると。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84763"/>
              </p:ext>
            </p:extLst>
          </p:nvPr>
        </p:nvGraphicFramePr>
        <p:xfrm>
          <a:off x="1678641" y="4142640"/>
          <a:ext cx="6003925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9" name="数式" r:id="rId5" imgW="2819160" imgH="495000" progId="Equation.3">
                  <p:embed/>
                </p:oleObj>
              </mc:Choice>
              <mc:Fallback>
                <p:oleObj name="数式" r:id="rId5" imgW="28191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641" y="4142640"/>
                        <a:ext cx="6003925" cy="1112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776164"/>
              </p:ext>
            </p:extLst>
          </p:nvPr>
        </p:nvGraphicFramePr>
        <p:xfrm>
          <a:off x="2556435" y="5628314"/>
          <a:ext cx="14589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0" name="数式" r:id="rId7" imgW="685800" imgH="228600" progId="Equation.3">
                  <p:embed/>
                </p:oleObj>
              </mc:Choice>
              <mc:Fallback>
                <p:oleObj name="数式" r:id="rId7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435" y="5628314"/>
                        <a:ext cx="1458913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4182035" y="5612202"/>
            <a:ext cx="3352613" cy="5304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：入出力に関する初期値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5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65436"/>
            <a:ext cx="7704667" cy="144991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（２）連続時間システムの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伝達</a:t>
            </a:r>
            <a:r>
              <a:rPr lang="ja-JP" altLang="en-US" sz="3600" smtClean="0"/>
              <a:t>関数（その２）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5010" y="1553832"/>
            <a:ext cx="2086202" cy="5304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式の書き換え</a:t>
            </a:r>
            <a:endParaRPr kumimoji="1"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35010" y="3334015"/>
            <a:ext cx="2086202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関数導入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57678"/>
              </p:ext>
            </p:extLst>
          </p:nvPr>
        </p:nvGraphicFramePr>
        <p:xfrm>
          <a:off x="3591859" y="1127825"/>
          <a:ext cx="3978835" cy="160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1" name="数式" r:id="rId3" imgW="2222280" imgH="850680" progId="Equation.3">
                  <p:embed/>
                </p:oleObj>
              </mc:Choice>
              <mc:Fallback>
                <p:oleObj name="数式" r:id="rId3" imgW="222228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859" y="1127825"/>
                        <a:ext cx="3978835" cy="1608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600884"/>
              </p:ext>
            </p:extLst>
          </p:nvPr>
        </p:nvGraphicFramePr>
        <p:xfrm>
          <a:off x="1727273" y="5193634"/>
          <a:ext cx="7016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2" name="数式" r:id="rId5" imgW="330120" imgH="190440" progId="Equation.3">
                  <p:embed/>
                </p:oleObj>
              </mc:Choice>
              <mc:Fallback>
                <p:oleObj name="数式" r:id="rId5" imgW="3301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73" y="5193634"/>
                        <a:ext cx="701675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403829" y="5073145"/>
            <a:ext cx="5303111" cy="5304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：入力から出力に変換する伝達関数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逆変換するとインパルス応答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が得られる）</a:t>
            </a:r>
            <a:endParaRPr lang="en-US" altLang="ja-JP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219614"/>
              </p:ext>
            </p:extLst>
          </p:nvPr>
        </p:nvGraphicFramePr>
        <p:xfrm>
          <a:off x="3591859" y="2775892"/>
          <a:ext cx="4260943" cy="1646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3" name="数式" r:id="rId7" imgW="2323800" imgH="850680" progId="Equation.3">
                  <p:embed/>
                </p:oleObj>
              </mc:Choice>
              <mc:Fallback>
                <p:oleObj name="数式" r:id="rId7" imgW="23238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859" y="2775892"/>
                        <a:ext cx="4260943" cy="16467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562350"/>
              </p:ext>
            </p:extLst>
          </p:nvPr>
        </p:nvGraphicFramePr>
        <p:xfrm>
          <a:off x="2377702" y="4560383"/>
          <a:ext cx="46513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4" name="数式" r:id="rId9" imgW="2184120" imgH="228600" progId="Equation.3">
                  <p:embed/>
                </p:oleObj>
              </mc:Choice>
              <mc:Fallback>
                <p:oleObj name="数式" r:id="rId9" imgW="2184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702" y="4560383"/>
                        <a:ext cx="4651375" cy="512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18230"/>
              </p:ext>
            </p:extLst>
          </p:nvPr>
        </p:nvGraphicFramePr>
        <p:xfrm>
          <a:off x="1730002" y="6054843"/>
          <a:ext cx="6477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5" name="数式" r:id="rId11" imgW="304560" imgH="190440" progId="Equation.3">
                  <p:embed/>
                </p:oleObj>
              </mc:Choice>
              <mc:Fallback>
                <p:oleObj name="数式" r:id="rId11" imgW="3045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002" y="6054843"/>
                        <a:ext cx="647700" cy="428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403829" y="5963853"/>
            <a:ext cx="5303111" cy="5304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：初期状態が出力に伝達する伝達関数</a:t>
            </a:r>
            <a:endParaRPr lang="en-US" altLang="ja-JP" sz="2000" u="sng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9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65436"/>
            <a:ext cx="7704667" cy="144991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（３）周波数特性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5009" y="1553832"/>
            <a:ext cx="7799708" cy="530462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に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を代入　⇒　</a:t>
            </a:r>
            <a:r>
              <a:rPr lang="ja-JP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35010" y="3334015"/>
            <a:ext cx="7799708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特性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の絶対値　⇒　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周波数振幅特性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または単に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240574"/>
              </p:ext>
            </p:extLst>
          </p:nvPr>
        </p:nvGraphicFramePr>
        <p:xfrm>
          <a:off x="3778296" y="2309705"/>
          <a:ext cx="18192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8" name="数式" r:id="rId3" imgW="1015920" imgH="266400" progId="Equation.3">
                  <p:embed/>
                </p:oleObj>
              </mc:Choice>
              <mc:Fallback>
                <p:oleObj name="数式" r:id="rId3" imgW="101592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96" y="2309705"/>
                        <a:ext cx="1819275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761584"/>
              </p:ext>
            </p:extLst>
          </p:nvPr>
        </p:nvGraphicFramePr>
        <p:xfrm>
          <a:off x="3726889" y="5414338"/>
          <a:ext cx="1922090" cy="441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9" name="数式" r:id="rId5" imgW="876240" imgH="190440" progId="Equation.3">
                  <p:embed/>
                </p:oleObj>
              </mc:Choice>
              <mc:Fallback>
                <p:oleObj name="数式" r:id="rId5" imgW="8762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889" y="5414338"/>
                        <a:ext cx="1922090" cy="441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948340"/>
              </p:ext>
            </p:extLst>
          </p:nvPr>
        </p:nvGraphicFramePr>
        <p:xfrm>
          <a:off x="3837641" y="3947199"/>
          <a:ext cx="1811338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0" name="数式" r:id="rId7" imgW="850680" imgH="190440" progId="Equation.3">
                  <p:embed/>
                </p:oleObj>
              </mc:Choice>
              <mc:Fallback>
                <p:oleObj name="数式" r:id="rId7" imgW="8506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641" y="3947199"/>
                        <a:ext cx="1811338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035009" y="4594713"/>
            <a:ext cx="7799708" cy="5304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特性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の偏角　⇒　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周波数位相特性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または単に</a:t>
            </a:r>
            <a:r>
              <a:rPr lang="ja-JP" altLang="en-US" sz="2000" b="1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3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9333" y="-65436"/>
            <a:ext cx="7704667" cy="1449915"/>
          </a:xfrm>
        </p:spPr>
        <p:txBody>
          <a:bodyPr>
            <a:normAutofit/>
          </a:bodyPr>
          <a:lstStyle/>
          <a:p>
            <a:pPr algn="r"/>
            <a:r>
              <a:rPr lang="ja-JP" altLang="en-US" sz="3600" smtClean="0"/>
              <a:t>周波数特性の計算例</a:t>
            </a:r>
            <a:endParaRPr kumimoji="1" lang="ja-JP" altLang="en-US" sz="280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3267" y="1420152"/>
            <a:ext cx="1466144" cy="51382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anchor="t" anchorCtr="0">
            <a:noAutofit/>
          </a:bodyPr>
          <a:lstStyle/>
          <a:p>
            <a:pPr marL="0" indent="0" algn="ctr">
              <a:lnSpc>
                <a:spcPts val="3360"/>
              </a:lnSpc>
              <a:spcBef>
                <a:spcPts val="600"/>
              </a:spcBef>
              <a:buNone/>
            </a:pP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例題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endParaRPr kumimoji="1"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223267" y="3671503"/>
            <a:ext cx="2582250" cy="513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周波数特性（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ja-JP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jω</a:t>
            </a: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73803"/>
              </p:ext>
            </p:extLst>
          </p:nvPr>
        </p:nvGraphicFramePr>
        <p:xfrm>
          <a:off x="3232537" y="1384479"/>
          <a:ext cx="2247387" cy="675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3" name="数式" r:id="rId3" imgW="1117440" imgH="368280" progId="Equation.3">
                  <p:embed/>
                </p:oleObj>
              </mc:Choice>
              <mc:Fallback>
                <p:oleObj name="数式" r:id="rId3" imgW="11174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537" y="1384479"/>
                        <a:ext cx="2247387" cy="675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42580"/>
              </p:ext>
            </p:extLst>
          </p:nvPr>
        </p:nvGraphicFramePr>
        <p:xfrm>
          <a:off x="4202113" y="5551488"/>
          <a:ext cx="22304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数式" r:id="rId5" imgW="1015920" imgH="368280" progId="Equation.3">
                  <p:embed/>
                </p:oleObj>
              </mc:Choice>
              <mc:Fallback>
                <p:oleObj name="数式" r:id="rId5" imgW="10159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551488"/>
                        <a:ext cx="2230437" cy="82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333395"/>
              </p:ext>
            </p:extLst>
          </p:nvPr>
        </p:nvGraphicFramePr>
        <p:xfrm>
          <a:off x="4079221" y="3568503"/>
          <a:ext cx="2803525" cy="775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数式" r:id="rId7" imgW="1498320" imgH="406080" progId="Equation.3">
                  <p:embed/>
                </p:oleObj>
              </mc:Choice>
              <mc:Fallback>
                <p:oleObj name="数式" r:id="rId7" imgW="1498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221" y="3568503"/>
                        <a:ext cx="2803525" cy="7750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223267" y="4590207"/>
            <a:ext cx="2582250" cy="513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振幅特性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223267" y="2274334"/>
            <a:ext cx="1466144" cy="513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伝達関数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219217"/>
              </p:ext>
            </p:extLst>
          </p:nvPr>
        </p:nvGraphicFramePr>
        <p:xfrm>
          <a:off x="3268335" y="2272387"/>
          <a:ext cx="5360987" cy="10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name="数式" r:id="rId9" imgW="2666880" imgH="596880" progId="Equation.3">
                  <p:embed/>
                </p:oleObj>
              </mc:Choice>
              <mc:Fallback>
                <p:oleObj name="数式" r:id="rId9" imgW="26668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335" y="2272387"/>
                        <a:ext cx="5360987" cy="1093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140199"/>
              </p:ext>
            </p:extLst>
          </p:nvPr>
        </p:nvGraphicFramePr>
        <p:xfrm>
          <a:off x="4179233" y="4521855"/>
          <a:ext cx="3041650" cy="850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name="数式" r:id="rId11" imgW="1625400" imgH="444240" progId="Equation.3">
                  <p:embed/>
                </p:oleObj>
              </mc:Choice>
              <mc:Fallback>
                <p:oleObj name="数式" r:id="rId11" imgW="1625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233" y="4521855"/>
                        <a:ext cx="3041650" cy="8503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1223267" y="5508911"/>
            <a:ext cx="2582250" cy="5138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kumimoji="1"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60"/>
              </a:lnSpc>
              <a:spcBef>
                <a:spcPts val="600"/>
              </a:spcBef>
              <a:buFont typeface="Arial"/>
              <a:buNone/>
            </a:pPr>
            <a:r>
              <a:rPr lang="ja-JP" alt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位相特性</a:t>
            </a:r>
            <a:endParaRPr lang="en-US" altLang="ja-JP" sz="2000" b="1" u="sng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335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7092</TotalTime>
  <Words>167</Words>
  <Application>Microsoft Office PowerPoint</Application>
  <PresentationFormat>画面に合わせる (4:3)</PresentationFormat>
  <Paragraphs>36</Paragraphs>
  <Slides>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HGｺﾞｼｯｸM</vt:lpstr>
      <vt:lpstr>ＭＳ Ｐゴシック</vt:lpstr>
      <vt:lpstr>Arial</vt:lpstr>
      <vt:lpstr>Calibri</vt:lpstr>
      <vt:lpstr>Corbel</vt:lpstr>
      <vt:lpstr>Times New Roman</vt:lpstr>
      <vt:lpstr>視差</vt:lpstr>
      <vt:lpstr>数式</vt:lpstr>
      <vt:lpstr>Microsoft 数式 3.0</vt:lpstr>
      <vt:lpstr>３．連続時間システム</vt:lpstr>
      <vt:lpstr>３．５　伝達関数 （１）伝達関数 考え方</vt:lpstr>
      <vt:lpstr>伝達関数の定義</vt:lpstr>
      <vt:lpstr>（２）連続時間システムの 伝達関数（その１）</vt:lpstr>
      <vt:lpstr>（２）連続時間システムの 伝達関数（その２）</vt:lpstr>
      <vt:lpstr>（３）周波数特性</vt:lpstr>
      <vt:lpstr>周波数特性の計算例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365</cp:revision>
  <cp:lastPrinted>2018-03-11T17:02:24Z</cp:lastPrinted>
  <dcterms:created xsi:type="dcterms:W3CDTF">2018-02-09T02:09:57Z</dcterms:created>
  <dcterms:modified xsi:type="dcterms:W3CDTF">2018-03-12T19:49:42Z</dcterms:modified>
</cp:coreProperties>
</file>