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30"/>
  </p:handoutMasterIdLst>
  <p:sldIdLst>
    <p:sldId id="273" r:id="rId2"/>
    <p:sldId id="257" r:id="rId3"/>
    <p:sldId id="357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90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</p:sldIdLst>
  <p:sldSz cx="9144000" cy="6858000" type="screen4x3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CC"/>
    <a:srgbClr val="00682F"/>
    <a:srgbClr val="FFB9B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AFA9DDBF-8B6A-4AA6-A338-6F59AEEC028A}" type="datetimeFigureOut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EFBE11D8-84C1-4E23-BF9C-E893E6965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301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7D0168DC-5DFC-43B8-AF79-8B8051FBFACE}" type="datetimeFigureOut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522EE74-471A-4423-BE20-447C472005F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34388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68DC-5DFC-43B8-AF79-8B8051FBFACE}" type="datetimeFigureOut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EE74-471A-4423-BE20-447C472005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59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68DC-5DFC-43B8-AF79-8B8051FBFACE}" type="datetimeFigureOut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EE74-471A-4423-BE20-447C472005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8546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68DC-5DFC-43B8-AF79-8B8051FBFACE}" type="datetimeFigureOut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EE74-471A-4423-BE20-447C472005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8212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68DC-5DFC-43B8-AF79-8B8051FBFACE}" type="datetimeFigureOut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EE74-471A-4423-BE20-447C472005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799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68DC-5DFC-43B8-AF79-8B8051FBFACE}" type="datetimeFigureOut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EE74-471A-4423-BE20-447C472005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741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68DC-5DFC-43B8-AF79-8B8051FBFACE}" type="datetimeFigureOut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EE74-471A-4423-BE20-447C472005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9896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68DC-5DFC-43B8-AF79-8B8051FBFACE}" type="datetimeFigureOut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EE74-471A-4423-BE20-447C472005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6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68DC-5DFC-43B8-AF79-8B8051FBFACE}" type="datetimeFigureOut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EE74-471A-4423-BE20-447C472005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20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7D0168DC-5DFC-43B8-AF79-8B8051FBFACE}" type="datetimeFigureOut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522EE74-471A-4423-BE20-447C472005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47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68DC-5DFC-43B8-AF79-8B8051FBFACE}" type="datetimeFigureOut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522EE74-471A-4423-BE20-447C472005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67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68DC-5DFC-43B8-AF79-8B8051FBFACE}" type="datetimeFigureOut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EE74-471A-4423-BE20-447C472005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68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68DC-5DFC-43B8-AF79-8B8051FBFACE}" type="datetimeFigureOut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EE74-471A-4423-BE20-447C472005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77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68DC-5DFC-43B8-AF79-8B8051FBFACE}" type="datetimeFigureOut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EE74-471A-4423-BE20-447C472005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35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68DC-5DFC-43B8-AF79-8B8051FBFACE}" type="datetimeFigureOut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EE74-471A-4423-BE20-447C472005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907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68DC-5DFC-43B8-AF79-8B8051FBFACE}" type="datetimeFigureOut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EE74-471A-4423-BE20-447C472005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38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68DC-5DFC-43B8-AF79-8B8051FBFACE}" type="datetimeFigureOut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EE74-471A-4423-BE20-447C472005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441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0168DC-5DFC-43B8-AF79-8B8051FBFACE}" type="datetimeFigureOut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22EE74-471A-4423-BE20-447C472005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28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5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6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6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5.wmf"/><Relationship Id="rId26" Type="http://schemas.openxmlformats.org/officeDocument/2006/relationships/oleObject" Target="../embeddings/oleObject18.bin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3.bin"/><Relationship Id="rId25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0.bin"/><Relationship Id="rId24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6.bin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Relationship Id="rId27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３</a:t>
            </a:r>
            <a:r>
              <a:rPr kumimoji="1" lang="ja-JP" altLang="en-US" smtClean="0"/>
              <a:t>．</a:t>
            </a:r>
            <a:r>
              <a:rPr lang="ja-JP" altLang="en-US" smtClean="0"/>
              <a:t>連続時間システム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ja-JP" altLang="en-US" smtClean="0"/>
              <a:t>３．１　連続時間システムの性質</a:t>
            </a:r>
            <a:endParaRPr lang="en-US" altLang="ja-JP" smtClean="0"/>
          </a:p>
          <a:p>
            <a:pPr marL="0" indent="0">
              <a:buNone/>
            </a:pPr>
            <a:r>
              <a:rPr kumimoji="1" lang="ja-JP" altLang="en-US" smtClean="0"/>
              <a:t>３．２　微分方程式</a:t>
            </a:r>
            <a:endParaRPr lang="en-US" altLang="ja-JP" smtClean="0"/>
          </a:p>
          <a:p>
            <a:pPr marL="0" indent="0">
              <a:buNone/>
            </a:pPr>
            <a:r>
              <a:rPr lang="ja-JP" altLang="en-US" smtClean="0"/>
              <a:t>３．３　システムの周波数特性</a:t>
            </a:r>
            <a:endParaRPr lang="en-US" altLang="ja-JP" smtClean="0"/>
          </a:p>
          <a:p>
            <a:pPr marL="0" indent="0">
              <a:buNone/>
            </a:pPr>
            <a:r>
              <a:rPr lang="ja-JP" altLang="en-US" u="sng" smtClean="0">
                <a:solidFill>
                  <a:srgbClr val="FF0000"/>
                </a:solidFill>
              </a:rPr>
              <a:t>３．４</a:t>
            </a:r>
            <a:r>
              <a:rPr lang="ja-JP" altLang="en-US" u="sng">
                <a:solidFill>
                  <a:srgbClr val="FF0000"/>
                </a:solidFill>
              </a:rPr>
              <a:t>　</a:t>
            </a:r>
            <a:r>
              <a:rPr lang="ja-JP" altLang="en-US" u="sng" smtClean="0">
                <a:solidFill>
                  <a:srgbClr val="FF0000"/>
                </a:solidFill>
              </a:rPr>
              <a:t>ラプラス変換</a:t>
            </a:r>
            <a:endParaRPr lang="en-US" altLang="ja-JP" u="sng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mtClean="0"/>
              <a:t>３．５</a:t>
            </a:r>
            <a:r>
              <a:rPr lang="ja-JP" altLang="en-US"/>
              <a:t>　</a:t>
            </a:r>
            <a:r>
              <a:rPr lang="ja-JP" altLang="en-US" smtClean="0"/>
              <a:t>伝達関数</a:t>
            </a:r>
            <a:endParaRPr lang="en-US" altLang="ja-JP" smtClean="0"/>
          </a:p>
          <a:p>
            <a:pPr marL="0" indent="0">
              <a:buNone/>
            </a:pP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960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2430" y="109449"/>
            <a:ext cx="7704667" cy="572131"/>
          </a:xfrm>
        </p:spPr>
        <p:txBody>
          <a:bodyPr>
            <a:normAutofit/>
          </a:bodyPr>
          <a:lstStyle/>
          <a:p>
            <a:pPr algn="r"/>
            <a:r>
              <a:rPr lang="ja-JP" altLang="en-US" sz="2800" smtClean="0"/>
              <a:t>ラプラス変換の例（その３）</a:t>
            </a:r>
            <a:endParaRPr kumimoji="1" lang="ja-JP" altLang="en-US" sz="28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82844" y="699427"/>
            <a:ext cx="4113226" cy="606396"/>
          </a:xfrm>
          <a:noFill/>
          <a:ln>
            <a:noFill/>
          </a:ln>
        </p:spPr>
        <p:txBody>
          <a:bodyPr anchor="t" anchorCtr="0">
            <a:noAutofit/>
          </a:bodyPr>
          <a:lstStyle/>
          <a:p>
            <a:pPr marL="0" indent="0">
              <a:lnSpc>
                <a:spcPts val="3360"/>
              </a:lnSpc>
              <a:spcBef>
                <a:spcPts val="600"/>
              </a:spcBef>
              <a:buNone/>
            </a:pP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⑥余弦波信号</a:t>
            </a:r>
            <a:endParaRPr kumimoji="1" lang="en-US" altLang="ja-JP" sz="2000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オブジェクト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786398"/>
              </p:ext>
            </p:extLst>
          </p:nvPr>
        </p:nvGraphicFramePr>
        <p:xfrm>
          <a:off x="1250950" y="1231900"/>
          <a:ext cx="7446963" cy="265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0" name="数式" r:id="rId3" imgW="4038480" imgH="1371600" progId="Equation.3">
                  <p:embed/>
                </p:oleObj>
              </mc:Choice>
              <mc:Fallback>
                <p:oleObj name="数式" r:id="rId3" imgW="403848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1231900"/>
                        <a:ext cx="7446963" cy="2659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9946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3312" y="4055165"/>
            <a:ext cx="3021495" cy="1457739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l"/>
            <a:r>
              <a:rPr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ここに示す変換表は，</a:t>
            </a:r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拙著</a:t>
            </a:r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Kindle</a:t>
            </a:r>
            <a:r>
              <a:rPr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版</a:t>
            </a:r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工学系</a:t>
            </a:r>
            <a:r>
              <a:rPr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のための納得する 数学の基礎 第９巻 ラプラス変換」</a:t>
            </a:r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P199</a:t>
            </a:r>
            <a:r>
              <a:rPr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P202</a:t>
            </a:r>
            <a:r>
              <a:rPr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を複写したものである。</a:t>
            </a:r>
            <a:endParaRPr kumimoji="1" lang="ja-JP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815" y="0"/>
            <a:ext cx="5639193" cy="6858000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1274830" y="261849"/>
            <a:ext cx="2382377" cy="57213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1800" smtClean="0"/>
              <a:t>変換表（その１）</a:t>
            </a:r>
            <a:endParaRPr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3742236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2430" y="109449"/>
            <a:ext cx="2382377" cy="572131"/>
          </a:xfrm>
        </p:spPr>
        <p:txBody>
          <a:bodyPr>
            <a:normAutofit/>
          </a:bodyPr>
          <a:lstStyle/>
          <a:p>
            <a:pPr algn="l"/>
            <a:r>
              <a:rPr lang="ja-JP" altLang="en-US" sz="1800" smtClean="0"/>
              <a:t>変換表（その２）</a:t>
            </a:r>
            <a:endParaRPr kumimoji="1" lang="ja-JP" altLang="en-US" sz="180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917" y="0"/>
            <a:ext cx="5473083" cy="6858000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483312" y="4055165"/>
            <a:ext cx="3021495" cy="14577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ここに示す変換表は，</a:t>
            </a:r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拙著</a:t>
            </a:r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Kindle</a:t>
            </a:r>
            <a:r>
              <a:rPr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版</a:t>
            </a:r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「工学系のための納得する 数学の基礎 第９巻 ラプラス変換」</a:t>
            </a:r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P199</a:t>
            </a:r>
            <a:r>
              <a:rPr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P202</a:t>
            </a:r>
            <a:r>
              <a:rPr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を複写したものである。</a:t>
            </a:r>
            <a:endParaRPr lang="ja-JP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57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2430" y="109449"/>
            <a:ext cx="2382377" cy="572131"/>
          </a:xfrm>
        </p:spPr>
        <p:txBody>
          <a:bodyPr>
            <a:normAutofit/>
          </a:bodyPr>
          <a:lstStyle/>
          <a:p>
            <a:pPr algn="l"/>
            <a:r>
              <a:rPr lang="ja-JP" altLang="en-US" sz="1800" smtClean="0"/>
              <a:t>変換表（その３）</a:t>
            </a:r>
            <a:endParaRPr kumimoji="1" lang="ja-JP" altLang="en-US" sz="180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870" y="109449"/>
            <a:ext cx="4695947" cy="6858000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483312" y="4055165"/>
            <a:ext cx="3021495" cy="14577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ここに示す変換表は，</a:t>
            </a:r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拙著</a:t>
            </a:r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Kindle</a:t>
            </a:r>
            <a:r>
              <a:rPr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版</a:t>
            </a:r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「工学系のための納得する 数学の基礎 第９巻 ラプラス変換」</a:t>
            </a:r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P199</a:t>
            </a:r>
            <a:r>
              <a:rPr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P202</a:t>
            </a:r>
            <a:r>
              <a:rPr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を複写したものである。</a:t>
            </a:r>
            <a:endParaRPr lang="ja-JP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14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2430" y="109449"/>
            <a:ext cx="2382377" cy="572131"/>
          </a:xfrm>
        </p:spPr>
        <p:txBody>
          <a:bodyPr>
            <a:normAutofit/>
          </a:bodyPr>
          <a:lstStyle/>
          <a:p>
            <a:pPr algn="l"/>
            <a:r>
              <a:rPr lang="ja-JP" altLang="en-US" sz="1800" smtClean="0"/>
              <a:t>変換表（その４）</a:t>
            </a:r>
            <a:endParaRPr kumimoji="1" lang="ja-JP" altLang="en-US" sz="180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086" y="109449"/>
            <a:ext cx="5336914" cy="6858000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483312" y="4055165"/>
            <a:ext cx="3021495" cy="14577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ここに示す変換表は，</a:t>
            </a:r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拙著</a:t>
            </a:r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Kindle</a:t>
            </a:r>
            <a:r>
              <a:rPr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版</a:t>
            </a:r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「工学系のための納得する 数学の基礎 第９巻 ラプラス変換」</a:t>
            </a:r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P199</a:t>
            </a:r>
            <a:r>
              <a:rPr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P202</a:t>
            </a:r>
            <a:r>
              <a:rPr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を複写したものである。</a:t>
            </a:r>
            <a:endParaRPr lang="ja-JP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22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2430" y="109449"/>
            <a:ext cx="7704667" cy="572131"/>
          </a:xfrm>
        </p:spPr>
        <p:txBody>
          <a:bodyPr>
            <a:normAutofit/>
          </a:bodyPr>
          <a:lstStyle/>
          <a:p>
            <a:pPr algn="r"/>
            <a:r>
              <a:rPr lang="ja-JP" altLang="en-US" sz="2800" smtClean="0"/>
              <a:t>（４</a:t>
            </a:r>
            <a:r>
              <a:rPr lang="ja-JP" altLang="en-US" sz="2800"/>
              <a:t>）</a:t>
            </a:r>
            <a:r>
              <a:rPr lang="ja-JP" altLang="en-US" sz="2800" smtClean="0"/>
              <a:t>ラプラス逆変換</a:t>
            </a:r>
            <a:endParaRPr kumimoji="1" lang="ja-JP" altLang="en-US" sz="28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2430" y="717274"/>
            <a:ext cx="7638304" cy="606396"/>
          </a:xfrm>
          <a:noFill/>
          <a:ln>
            <a:noFill/>
          </a:ln>
        </p:spPr>
        <p:txBody>
          <a:bodyPr anchor="t" anchorCtr="0">
            <a:noAutofit/>
          </a:bodyPr>
          <a:lstStyle/>
          <a:p>
            <a:pPr marL="0" indent="0">
              <a:lnSpc>
                <a:spcPts val="3360"/>
              </a:lnSpc>
              <a:spcBef>
                <a:spcPts val="600"/>
              </a:spcBef>
              <a:buNone/>
            </a:pP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数値計算上はブロムウィッチ（</a:t>
            </a:r>
            <a:r>
              <a:rPr lang="en-US" altLang="ja-JP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Bromwich</a:t>
            </a: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）積分で逆変換</a:t>
            </a:r>
            <a:endParaRPr kumimoji="1" lang="en-US" altLang="ja-JP" sz="2000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オブジェクト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916956"/>
              </p:ext>
            </p:extLst>
          </p:nvPr>
        </p:nvGraphicFramePr>
        <p:xfrm>
          <a:off x="2233820" y="1323670"/>
          <a:ext cx="39338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7" name="数式" r:id="rId3" imgW="2133360" imgH="406080" progId="Equation.3">
                  <p:embed/>
                </p:oleObj>
              </mc:Choice>
              <mc:Fallback>
                <p:oleObj name="数式" r:id="rId3" imgW="21333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820" y="1323670"/>
                        <a:ext cx="3933825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188793" y="2351708"/>
            <a:ext cx="7638304" cy="138319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360"/>
              </a:lnSpc>
              <a:spcBef>
                <a:spcPts val="600"/>
              </a:spcBef>
              <a:buFont typeface="Arial"/>
              <a:buNone/>
            </a:pP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だが，この積分の精度が良くないのであまり使われない。</a:t>
            </a:r>
            <a:endParaRPr lang="en-US" altLang="ja-JP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360"/>
              </a:lnSpc>
              <a:spcBef>
                <a:spcPts val="600"/>
              </a:spcBef>
              <a:buFont typeface="Arial"/>
              <a:buNone/>
            </a:pP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ただし，傾向を見るには便利。</a:t>
            </a:r>
            <a:endParaRPr lang="en-US" altLang="ja-JP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360"/>
              </a:lnSpc>
              <a:spcBef>
                <a:spcPts val="600"/>
              </a:spcBef>
              <a:buFont typeface="Arial"/>
              <a:buNone/>
            </a:pP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解析的には，変換表を利用して計算するのが通常。</a:t>
            </a:r>
            <a:endParaRPr lang="en-US" altLang="ja-JP" sz="2000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71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41699" y="109449"/>
            <a:ext cx="7704667" cy="572131"/>
          </a:xfrm>
        </p:spPr>
        <p:txBody>
          <a:bodyPr>
            <a:normAutofit fontScale="90000"/>
          </a:bodyPr>
          <a:lstStyle/>
          <a:p>
            <a:pPr algn="r"/>
            <a:r>
              <a:rPr lang="ja-JP" altLang="en-US" sz="2800" smtClean="0"/>
              <a:t>数値計算で行うラプラス逆変換</a:t>
            </a:r>
            <a:r>
              <a:rPr lang="en-US" altLang="ja-JP" sz="2800" smtClean="0"/>
              <a:t/>
            </a:r>
            <a:br>
              <a:rPr lang="en-US" altLang="ja-JP" sz="2800" smtClean="0"/>
            </a:br>
            <a:r>
              <a:rPr lang="ja-JP" altLang="en-US" sz="2800" smtClean="0"/>
              <a:t>ソースプログラム例</a:t>
            </a:r>
            <a:endParaRPr kumimoji="1" lang="ja-JP" altLang="en-US" sz="28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0412" y="681580"/>
            <a:ext cx="6153014" cy="4941404"/>
          </a:xfrm>
          <a:noFill/>
          <a:ln>
            <a:noFill/>
          </a:ln>
        </p:spPr>
        <p:txBody>
          <a:bodyPr anchor="t" anchorCtr="0">
            <a:noAutofit/>
          </a:bodyPr>
          <a:lstStyle/>
          <a:p>
            <a:pPr marL="0" indent="0">
              <a:lnSpc>
                <a:spcPts val="500"/>
              </a:lnSpc>
              <a:spcBef>
                <a:spcPts val="600"/>
              </a:spcBef>
              <a:buNone/>
            </a:pP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#include "stdio.h"</a:t>
            </a:r>
          </a:p>
          <a:p>
            <a:pPr marL="0" indent="0">
              <a:lnSpc>
                <a:spcPts val="500"/>
              </a:lnSpc>
              <a:spcBef>
                <a:spcPts val="600"/>
              </a:spcBef>
              <a:buNone/>
            </a:pP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#include "Complex.h"</a:t>
            </a:r>
          </a:p>
          <a:p>
            <a:pPr marL="0" indent="0">
              <a:lnSpc>
                <a:spcPts val="500"/>
              </a:lnSpc>
              <a:spcBef>
                <a:spcPts val="600"/>
              </a:spcBef>
              <a:buNone/>
            </a:pP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Complex F(Complex S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){</a:t>
            </a:r>
          </a:p>
          <a:p>
            <a:pPr marL="0" indent="0">
              <a:lnSpc>
                <a:spcPts val="500"/>
              </a:lnSpc>
              <a:spcBef>
                <a:spcPts val="600"/>
              </a:spcBef>
              <a:buNone/>
            </a:pP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	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return </a:t>
            </a: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1/S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;</a:t>
            </a: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	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//</a:t>
            </a:r>
            <a:r>
              <a:rPr lang="ja-JP" altLang="en-US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単位ステップ</a:t>
            </a:r>
            <a:r>
              <a:rPr lang="ja-JP" altLang="en-US" sz="14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関数（関数値を指定）</a:t>
            </a:r>
            <a:endParaRPr lang="en-US" altLang="ja-JP" sz="140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ts val="500"/>
              </a:lnSpc>
              <a:spcBef>
                <a:spcPts val="600"/>
              </a:spcBef>
              <a:buNone/>
            </a:pP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}</a:t>
            </a:r>
          </a:p>
          <a:p>
            <a:pPr marL="0" indent="0">
              <a:lnSpc>
                <a:spcPts val="500"/>
              </a:lnSpc>
              <a:spcBef>
                <a:spcPts val="600"/>
              </a:spcBef>
              <a:buNone/>
            </a:pP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Complex Bromwich(double t, double C, double start, int Loop){</a:t>
            </a:r>
          </a:p>
          <a:p>
            <a:pPr marL="0" indent="0">
              <a:lnSpc>
                <a:spcPts val="500"/>
              </a:lnSpc>
              <a:spcBef>
                <a:spcPts val="600"/>
              </a:spcBef>
              <a:buNone/>
            </a:pP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	double P1=0,M1=P1, P2, M2, dx=0.001;</a:t>
            </a:r>
          </a:p>
          <a:p>
            <a:pPr marL="0" indent="0">
              <a:lnSpc>
                <a:spcPts val="500"/>
              </a:lnSpc>
              <a:spcBef>
                <a:spcPts val="600"/>
              </a:spcBef>
              <a:buNone/>
            </a:pP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	Complex FP1,FP2, F1,F2, FF, FM1, FM2, C0=Complex(C,0);</a:t>
            </a:r>
          </a:p>
          <a:p>
            <a:pPr marL="0" indent="0">
              <a:lnSpc>
                <a:spcPts val="500"/>
              </a:lnSpc>
              <a:spcBef>
                <a:spcPts val="600"/>
              </a:spcBef>
              <a:buNone/>
            </a:pP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	FP1=F(C0)*exp(-C0*t);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FM1=FP1;F1=FP1</a:t>
            </a: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ts val="500"/>
              </a:lnSpc>
              <a:spcBef>
                <a:spcPts val="600"/>
              </a:spcBef>
              <a:buNone/>
            </a:pP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	for(int i=0;i&lt;Loop;i++){</a:t>
            </a:r>
          </a:p>
          <a:p>
            <a:pPr marL="0" indent="0">
              <a:lnSpc>
                <a:spcPts val="500"/>
              </a:lnSpc>
              <a:spcBef>
                <a:spcPts val="600"/>
              </a:spcBef>
              <a:buNone/>
            </a:pP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		P2=P1+dx; M2=M1-dx;</a:t>
            </a:r>
          </a:p>
          <a:p>
            <a:pPr marL="0" indent="0">
              <a:lnSpc>
                <a:spcPts val="500"/>
              </a:lnSpc>
              <a:spcBef>
                <a:spcPts val="600"/>
              </a:spcBef>
              <a:buNone/>
            </a:pP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		Complex SP=Complex(C,P2),SM=Complex(C,M2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);</a:t>
            </a: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		</a:t>
            </a:r>
          </a:p>
          <a:p>
            <a:pPr marL="0" indent="0">
              <a:lnSpc>
                <a:spcPts val="500"/>
              </a:lnSpc>
              <a:spcBef>
                <a:spcPts val="600"/>
              </a:spcBef>
              <a:buNone/>
            </a:pP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		FP2=F(SP)*exp(SP*t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); FM2=F(SM</a:t>
            </a: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)*exp(SM*t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);</a:t>
            </a: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		</a:t>
            </a:r>
          </a:p>
          <a:p>
            <a:pPr marL="0" indent="0">
              <a:lnSpc>
                <a:spcPts val="500"/>
              </a:lnSpc>
              <a:spcBef>
                <a:spcPts val="600"/>
              </a:spcBef>
              <a:buNone/>
            </a:pP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		FF=(FP2+FP1)+(FM2+FM1);</a:t>
            </a:r>
          </a:p>
          <a:p>
            <a:pPr marL="0" indent="0">
              <a:lnSpc>
                <a:spcPts val="500"/>
              </a:lnSpc>
              <a:spcBef>
                <a:spcPts val="600"/>
              </a:spcBef>
              <a:buNone/>
            </a:pP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		if(abs(FF)&lt;0.0000001) break;</a:t>
            </a:r>
          </a:p>
          <a:p>
            <a:pPr marL="0" indent="0">
              <a:lnSpc>
                <a:spcPts val="500"/>
              </a:lnSpc>
              <a:spcBef>
                <a:spcPts val="600"/>
              </a:spcBef>
              <a:buNone/>
            </a:pP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		F2=F1+FF*dx/2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;</a:t>
            </a: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		</a:t>
            </a:r>
          </a:p>
          <a:p>
            <a:pPr marL="0" indent="0">
              <a:lnSpc>
                <a:spcPts val="500"/>
              </a:lnSpc>
              <a:spcBef>
                <a:spcPts val="600"/>
              </a:spcBef>
              <a:buNone/>
            </a:pP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		P1=P2; M1=M2;FP1=FP2;FM1=FM2;F1=F2;</a:t>
            </a:r>
          </a:p>
          <a:p>
            <a:pPr marL="0" indent="0">
              <a:lnSpc>
                <a:spcPts val="500"/>
              </a:lnSpc>
              <a:spcBef>
                <a:spcPts val="600"/>
              </a:spcBef>
              <a:buNone/>
            </a:pP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	}</a:t>
            </a:r>
          </a:p>
          <a:p>
            <a:pPr marL="0" indent="0">
              <a:lnSpc>
                <a:spcPts val="500"/>
              </a:lnSpc>
              <a:spcBef>
                <a:spcPts val="600"/>
              </a:spcBef>
              <a:buNone/>
            </a:pP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   return F2/(2*PI);</a:t>
            </a:r>
          </a:p>
          <a:p>
            <a:pPr marL="0" indent="0">
              <a:lnSpc>
                <a:spcPts val="500"/>
              </a:lnSpc>
              <a:spcBef>
                <a:spcPts val="600"/>
              </a:spcBef>
              <a:buNone/>
            </a:pP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}</a:t>
            </a:r>
          </a:p>
          <a:p>
            <a:pPr marL="0" indent="0">
              <a:lnSpc>
                <a:spcPts val="500"/>
              </a:lnSpc>
              <a:spcBef>
                <a:spcPts val="600"/>
              </a:spcBef>
              <a:buNone/>
            </a:pP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int main(void){</a:t>
            </a:r>
          </a:p>
          <a:p>
            <a:pPr marL="0" indent="0">
              <a:lnSpc>
                <a:spcPts val="500"/>
              </a:lnSpc>
              <a:spcBef>
                <a:spcPts val="600"/>
              </a:spcBef>
              <a:buNone/>
            </a:pP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	double st=0, ed=st+2, dt=0.01; ed+=dt/2;</a:t>
            </a:r>
          </a:p>
          <a:p>
            <a:pPr marL="0" indent="0">
              <a:lnSpc>
                <a:spcPts val="500"/>
              </a:lnSpc>
              <a:spcBef>
                <a:spcPts val="600"/>
              </a:spcBef>
              <a:buNone/>
            </a:pP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	for(double t=st;t&lt;ed;t+=dt){</a:t>
            </a:r>
          </a:p>
          <a:p>
            <a:pPr marL="0" indent="0">
              <a:lnSpc>
                <a:spcPts val="500"/>
              </a:lnSpc>
              <a:spcBef>
                <a:spcPts val="600"/>
              </a:spcBef>
              <a:buNone/>
            </a:pP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		Complex 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B=Bromwich(t,1,0</a:t>
            </a: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, 100000);</a:t>
            </a:r>
          </a:p>
          <a:p>
            <a:pPr marL="0" indent="0">
              <a:lnSpc>
                <a:spcPts val="500"/>
              </a:lnSpc>
              <a:spcBef>
                <a:spcPts val="600"/>
              </a:spcBef>
              <a:buNone/>
            </a:pP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		printf("\n %4.2lf, %8.4lf, %8.4lf", t, B.r, B.i);</a:t>
            </a:r>
          </a:p>
          <a:p>
            <a:pPr marL="0" indent="0">
              <a:lnSpc>
                <a:spcPts val="500"/>
              </a:lnSpc>
              <a:spcBef>
                <a:spcPts val="600"/>
              </a:spcBef>
              <a:buNone/>
            </a:pP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	}</a:t>
            </a:r>
          </a:p>
          <a:p>
            <a:pPr marL="0" indent="0">
              <a:lnSpc>
                <a:spcPts val="500"/>
              </a:lnSpc>
              <a:spcBef>
                <a:spcPts val="600"/>
              </a:spcBef>
              <a:buNone/>
            </a:pP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	getchar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();</a:t>
            </a: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	return 0;</a:t>
            </a:r>
          </a:p>
          <a:p>
            <a:pPr marL="0" indent="0">
              <a:lnSpc>
                <a:spcPts val="500"/>
              </a:lnSpc>
              <a:spcBef>
                <a:spcPts val="600"/>
              </a:spcBef>
              <a:buNone/>
            </a:pP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}</a:t>
            </a:r>
            <a:endParaRPr lang="en-US" altLang="ja-JP" sz="20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500"/>
              </a:lnSpc>
              <a:spcBef>
                <a:spcPts val="600"/>
              </a:spcBef>
              <a:buNone/>
            </a:pPr>
            <a:endParaRPr lang="en-US" altLang="ja-JP" sz="140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42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41699" y="109449"/>
            <a:ext cx="7704667" cy="572131"/>
          </a:xfrm>
        </p:spPr>
        <p:txBody>
          <a:bodyPr>
            <a:normAutofit fontScale="90000"/>
          </a:bodyPr>
          <a:lstStyle/>
          <a:p>
            <a:pPr algn="r"/>
            <a:r>
              <a:rPr lang="ja-JP" altLang="en-US" sz="2800" smtClean="0"/>
              <a:t>数値計算（</a:t>
            </a:r>
            <a:r>
              <a:rPr lang="en-US" altLang="ja-JP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Bromwich </a:t>
            </a:r>
            <a:r>
              <a:rPr lang="ja-JP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積分</a:t>
            </a:r>
            <a:r>
              <a:rPr lang="ja-JP" altLang="en-US" sz="2800" smtClean="0"/>
              <a:t>）によるラプラス逆変換</a:t>
            </a:r>
            <a:endParaRPr kumimoji="1" lang="ja-JP" altLang="en-US" sz="28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17601" y="1080180"/>
            <a:ext cx="5713214" cy="634477"/>
          </a:xfrm>
          <a:noFill/>
          <a:ln>
            <a:noFill/>
          </a:ln>
        </p:spPr>
        <p:txBody>
          <a:bodyPr anchor="t" anchorCtr="0">
            <a:noAutofit/>
          </a:bodyPr>
          <a:lstStyle/>
          <a:p>
            <a:pPr marL="0" indent="0">
              <a:lnSpc>
                <a:spcPts val="500"/>
              </a:lnSpc>
              <a:spcBef>
                <a:spcPts val="600"/>
              </a:spcBef>
              <a:buNone/>
            </a:pPr>
            <a:r>
              <a:rPr lang="en-US" altLang="ja-JP" sz="18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Complex F(Complex S){</a:t>
            </a:r>
          </a:p>
          <a:p>
            <a:pPr marL="0" indent="0">
              <a:lnSpc>
                <a:spcPts val="500"/>
              </a:lnSpc>
              <a:spcBef>
                <a:spcPts val="600"/>
              </a:spcBef>
              <a:buNone/>
            </a:pPr>
            <a:r>
              <a:rPr lang="en-US" altLang="ja-JP" sz="18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	return PI/(S*S+PI*PI); //sin</a:t>
            </a:r>
            <a:r>
              <a:rPr lang="ja-JP" altLang="en-US" sz="18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関数</a:t>
            </a:r>
          </a:p>
          <a:p>
            <a:pPr marL="0" indent="0">
              <a:lnSpc>
                <a:spcPts val="500"/>
              </a:lnSpc>
              <a:spcBef>
                <a:spcPts val="600"/>
              </a:spcBef>
              <a:buNone/>
            </a:pPr>
            <a:r>
              <a:rPr lang="en-US" altLang="ja-JP" sz="180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}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168" y="1037948"/>
            <a:ext cx="2562499" cy="12120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134535" y="2419995"/>
            <a:ext cx="5266266" cy="63447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00"/>
              </a:lnSpc>
              <a:spcBef>
                <a:spcPts val="600"/>
              </a:spcBef>
              <a:buFont typeface="Arial"/>
              <a:buNone/>
            </a:pPr>
            <a:r>
              <a:rPr lang="en-US" altLang="ja-JP" sz="18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Complex F(Complex S){</a:t>
            </a:r>
          </a:p>
          <a:p>
            <a:pPr marL="0" indent="0">
              <a:lnSpc>
                <a:spcPts val="500"/>
              </a:lnSpc>
              <a:spcBef>
                <a:spcPts val="600"/>
              </a:spcBef>
              <a:buFont typeface="Arial"/>
              <a:buNone/>
            </a:pPr>
            <a:r>
              <a:rPr lang="en-US" altLang="ja-JP" sz="18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	return 1/S;//</a:t>
            </a:r>
            <a:r>
              <a:rPr lang="ja-JP" altLang="en-US" sz="18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単位ステップ</a:t>
            </a:r>
            <a:endParaRPr lang="en-US" altLang="ja-JP" sz="180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ts val="500"/>
              </a:lnSpc>
              <a:spcBef>
                <a:spcPts val="600"/>
              </a:spcBef>
              <a:buFont typeface="Arial"/>
              <a:buNone/>
            </a:pPr>
            <a:r>
              <a:rPr lang="en-US" altLang="ja-JP" sz="180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}</a:t>
            </a:r>
            <a:endParaRPr lang="en-US" altLang="ja-JP" sz="180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168" y="2350792"/>
            <a:ext cx="2568198" cy="1169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1" y="3624678"/>
            <a:ext cx="2562499" cy="12035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正方形/長方形 8"/>
          <p:cNvSpPr/>
          <p:nvPr/>
        </p:nvSpPr>
        <p:spPr>
          <a:xfrm>
            <a:off x="1134535" y="3621404"/>
            <a:ext cx="5266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Complex F(Complex S){</a:t>
            </a:r>
          </a:p>
          <a:p>
            <a:pPr>
              <a:tabLst>
                <a:tab pos="355600" algn="l"/>
              </a:tabLst>
            </a:pPr>
            <a:r>
              <a:rPr lang="en-US" altLang="ja-JP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ja-JP" altLang="en-US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Complex </a:t>
            </a:r>
            <a:r>
              <a:rPr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D=(1-exp(-0.5*S))/S;</a:t>
            </a:r>
          </a:p>
          <a:p>
            <a:pPr defTabSz="355600"/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ja-JP" altLang="en-US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return </a:t>
            </a:r>
            <a:r>
              <a:rPr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D*D/0.5;//三角パルス</a:t>
            </a:r>
          </a:p>
          <a:p>
            <a:pPr>
              <a:tabLst>
                <a:tab pos="355600" algn="l"/>
              </a:tabLst>
            </a:pPr>
            <a:r>
              <a:rPr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}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2" y="4950028"/>
            <a:ext cx="2539866" cy="12298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正方形/長方形 10"/>
          <p:cNvSpPr/>
          <p:nvPr/>
        </p:nvSpPr>
        <p:spPr>
          <a:xfrm>
            <a:off x="1117601" y="4986644"/>
            <a:ext cx="528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Complex F(Complex S){</a:t>
            </a:r>
          </a:p>
          <a:p>
            <a:pPr>
              <a:tabLst>
                <a:tab pos="355600" algn="l"/>
              </a:tabLst>
            </a:pPr>
            <a:r>
              <a:rPr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return tanh(0.5*S/2)/S; //</a:t>
            </a:r>
            <a:r>
              <a:rPr lang="ja-JP" altLang="en-US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矩形波</a:t>
            </a:r>
            <a:endParaRPr lang="en-US" altLang="ja-JP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}</a:t>
            </a:r>
            <a:endParaRPr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5088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kumimoji="1" lang="ja-JP" altLang="en-US" smtClean="0"/>
              <a:t>（５）部分分数展開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z="2400" smtClean="0"/>
              <a:t>①部分分数展開とは</a:t>
            </a:r>
            <a:endParaRPr kumimoji="1" lang="ja-JP" altLang="en-US" sz="24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82133" y="2438401"/>
            <a:ext cx="7704667" cy="3332816"/>
          </a:xfrm>
        </p:spPr>
        <p:txBody>
          <a:bodyPr anchor="t" anchorCtr="0"/>
          <a:lstStyle/>
          <a:p>
            <a:r>
              <a:rPr kumimoji="1" lang="ja-JP" altLang="en-US" smtClean="0"/>
              <a:t>次のような分数</a:t>
            </a:r>
            <a:endParaRPr lang="en-US" altLang="ja-JP"/>
          </a:p>
          <a:p>
            <a:endParaRPr kumimoji="1" lang="en-US" altLang="ja-JP" smtClean="0"/>
          </a:p>
          <a:p>
            <a:endParaRPr lang="en-US" altLang="ja-JP"/>
          </a:p>
          <a:p>
            <a:pPr marL="0" indent="0">
              <a:buNone/>
            </a:pPr>
            <a:r>
              <a:rPr kumimoji="1" lang="ja-JP" altLang="en-US" smtClean="0"/>
              <a:t>　を以下の形式に分解すること</a:t>
            </a:r>
            <a:endParaRPr kumimoji="1" lang="ja-JP" altLang="en-US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/>
          </p:nvPr>
        </p:nvGraphicFramePr>
        <p:xfrm>
          <a:off x="3625850" y="2944813"/>
          <a:ext cx="25876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8" name="数式" r:id="rId3" imgW="1193760" imgH="406080" progId="Equation.3">
                  <p:embed/>
                </p:oleObj>
              </mc:Choice>
              <mc:Fallback>
                <p:oleObj name="数式" r:id="rId3" imgW="11937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50" y="2944813"/>
                        <a:ext cx="2587625" cy="879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3542812" y="4419601"/>
          <a:ext cx="29178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9" name="数式" r:id="rId5" imgW="1346040" imgH="406080" progId="Equation.3">
                  <p:embed/>
                </p:oleObj>
              </mc:Choice>
              <mc:Fallback>
                <p:oleObj name="数式" r:id="rId5" imgW="13460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2812" y="4419601"/>
                        <a:ext cx="2917825" cy="879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4169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2131" y="375286"/>
            <a:ext cx="7704667" cy="949568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2400" smtClean="0"/>
              <a:t>②力任せ法</a:t>
            </a:r>
            <a:endParaRPr kumimoji="1" lang="ja-JP" altLang="en-US" sz="24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44627" y="1550772"/>
            <a:ext cx="7704667" cy="4575707"/>
          </a:xfrm>
        </p:spPr>
        <p:txBody>
          <a:bodyPr anchor="t" anchorCtr="0">
            <a:normAutofit/>
          </a:bodyPr>
          <a:lstStyle/>
          <a:p>
            <a:r>
              <a:rPr kumimoji="1" lang="ja-JP" altLang="en-US" smtClean="0"/>
              <a:t>連立方程式を作って方程式を解く</a:t>
            </a:r>
            <a:endParaRPr kumimoji="1" lang="en-US" altLang="ja-JP" smtClean="0"/>
          </a:p>
          <a:p>
            <a:endParaRPr lang="en-US" altLang="ja-JP"/>
          </a:p>
          <a:p>
            <a:endParaRPr kumimoji="1" lang="en-US" altLang="ja-JP" smtClean="0"/>
          </a:p>
          <a:p>
            <a:endParaRPr lang="en-US" altLang="ja-JP"/>
          </a:p>
          <a:p>
            <a:endParaRPr kumimoji="1" lang="en-US" altLang="ja-JP" smtClean="0"/>
          </a:p>
          <a:p>
            <a:endParaRPr lang="en-US" altLang="ja-JP"/>
          </a:p>
          <a:p>
            <a:r>
              <a:rPr kumimoji="1" lang="ja-JP" altLang="en-US" smtClean="0"/>
              <a:t>したがって</a:t>
            </a:r>
            <a:endParaRPr kumimoji="1" lang="en-US" altLang="ja-JP" smtClean="0"/>
          </a:p>
          <a:p>
            <a:endParaRPr lang="en-US" altLang="ja-JP"/>
          </a:p>
          <a:p>
            <a:endParaRPr kumimoji="1" lang="en-US" altLang="ja-JP" smtClean="0"/>
          </a:p>
          <a:p>
            <a:endParaRPr lang="en-US" altLang="ja-JP"/>
          </a:p>
          <a:p>
            <a:endParaRPr kumimoji="1" lang="en-US" altLang="ja-JP" smtClean="0"/>
          </a:p>
          <a:p>
            <a:endParaRPr kumimoji="1" lang="ja-JP" altLang="en-US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/>
          </p:nvPr>
        </p:nvGraphicFramePr>
        <p:xfrm>
          <a:off x="1780909" y="2446020"/>
          <a:ext cx="6107113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2" name="数式" r:id="rId3" imgW="3124080" imgH="825480" progId="Equation.3">
                  <p:embed/>
                </p:oleObj>
              </mc:Choice>
              <mc:Fallback>
                <p:oleObj name="数式" r:id="rId3" imgW="312408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0909" y="2446020"/>
                        <a:ext cx="6107113" cy="1609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/>
          </p:nvPr>
        </p:nvGraphicFramePr>
        <p:xfrm>
          <a:off x="3186113" y="5106988"/>
          <a:ext cx="25654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3" name="数式" r:id="rId5" imgW="1155600" imgH="368280" progId="Equation.3">
                  <p:embed/>
                </p:oleObj>
              </mc:Choice>
              <mc:Fallback>
                <p:oleObj name="数式" r:id="rId5" imgW="11556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113" y="5106988"/>
                        <a:ext cx="2565400" cy="815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976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08712" y="7490"/>
            <a:ext cx="7704667" cy="1174924"/>
          </a:xfrm>
        </p:spPr>
        <p:txBody>
          <a:bodyPr>
            <a:normAutofit/>
          </a:bodyPr>
          <a:lstStyle/>
          <a:p>
            <a:pPr algn="r"/>
            <a:r>
              <a:rPr lang="ja-JP" altLang="en-US" sz="3600" smtClean="0"/>
              <a:t>３．４</a:t>
            </a:r>
            <a:r>
              <a:rPr lang="ja-JP" altLang="en-US" sz="3600"/>
              <a:t>　</a:t>
            </a:r>
            <a:r>
              <a:rPr lang="ja-JP" altLang="en-US" sz="3600" smtClean="0"/>
              <a:t>ラプラス変換</a:t>
            </a:r>
            <a:r>
              <a:rPr lang="en-US" altLang="ja-JP" sz="3600" smtClean="0"/>
              <a:t/>
            </a:r>
            <a:br>
              <a:rPr lang="en-US" altLang="ja-JP" sz="3600" smtClean="0"/>
            </a:br>
            <a:r>
              <a:rPr lang="ja-JP" altLang="en-US" sz="2800" smtClean="0"/>
              <a:t>裏話</a:t>
            </a:r>
            <a:endParaRPr kumimoji="1" lang="ja-JP" altLang="en-US" sz="28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35010" y="1553832"/>
            <a:ext cx="7704666" cy="2282534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anchor="t" anchorCtr="0">
            <a:noAutofit/>
          </a:bodyPr>
          <a:lstStyle/>
          <a:p>
            <a:pPr marL="0" indent="0">
              <a:lnSpc>
                <a:spcPts val="3360"/>
              </a:lnSpc>
              <a:spcBef>
                <a:spcPts val="600"/>
              </a:spcBef>
              <a:buNone/>
            </a:pPr>
            <a:r>
              <a:rPr lang="ja-JP" altLang="en-US" sz="2000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オリヴァー・ヘビサイド</a:t>
            </a: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（Oliver Heaviside）が回路方程式を解くために経験則を元に考案した方法だが、その</a:t>
            </a:r>
            <a:r>
              <a:rPr lang="ja-JP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数学的基盤</a:t>
            </a: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は</a:t>
            </a:r>
            <a:r>
              <a:rPr lang="en-US" altLang="ja-JP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数学者</a:t>
            </a:r>
            <a:r>
              <a:rPr lang="ja-JP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ピエール＝シモン・</a:t>
            </a: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ラプラス（</a:t>
            </a:r>
            <a:r>
              <a:rPr lang="en-US" altLang="ja-JP" sz="2000">
                <a:latin typeface="Times New Roman" panose="02020603050405020304" pitchFamily="18" charset="0"/>
                <a:cs typeface="Times New Roman" panose="02020603050405020304" pitchFamily="18" charset="0"/>
              </a:rPr>
              <a:t>Pierre-Simon Laplace</a:t>
            </a: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）の</a:t>
            </a:r>
            <a:r>
              <a:rPr lang="en-US" altLang="ja-JP" sz="2000">
                <a:latin typeface="Times New Roman" panose="02020603050405020304" pitchFamily="18" charset="0"/>
                <a:cs typeface="Times New Roman" panose="02020603050405020304" pitchFamily="18" charset="0"/>
              </a:rPr>
              <a:t>1780</a:t>
            </a:r>
            <a:r>
              <a:rPr lang="ja-JP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年の</a:t>
            </a: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著作</a:t>
            </a:r>
            <a:r>
              <a:rPr lang="ja-JP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に</a:t>
            </a: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あることが数学者たちに指摘され，</a:t>
            </a:r>
            <a:r>
              <a:rPr lang="ja-JP" altLang="en-US" sz="2000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ラプラス変換</a:t>
            </a: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と呼ばれるようになった。</a:t>
            </a:r>
            <a:endParaRPr kumimoji="1" lang="en-US" altLang="ja-JP" sz="2000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918" y="5097004"/>
            <a:ext cx="1326461" cy="170229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7386146" y="4515856"/>
            <a:ext cx="1718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1850/5/18-1925/2/3</a:t>
            </a:r>
          </a:p>
          <a:p>
            <a:r>
              <a:rPr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Oliver Heaviside</a:t>
            </a:r>
            <a:endParaRPr lang="ja-JP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532670" y="4353694"/>
            <a:ext cx="48010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u="sng">
                <a:solidFill>
                  <a:srgbClr val="0000CC"/>
                </a:solidFill>
              </a:rPr>
              <a:t>オリヴァー・</a:t>
            </a:r>
            <a:r>
              <a:rPr lang="ja-JP" altLang="en-US" sz="1200" b="1" u="sng" smtClean="0">
                <a:solidFill>
                  <a:srgbClr val="0000CC"/>
                </a:solidFill>
              </a:rPr>
              <a:t>ヘヴィサイド</a:t>
            </a:r>
            <a:endParaRPr lang="en-US" altLang="ja-JP" sz="1200" smtClean="0"/>
          </a:p>
          <a:p>
            <a:r>
              <a:rPr lang="ja-JP" altLang="en-US" sz="1200" smtClean="0"/>
              <a:t>英国の電気</a:t>
            </a:r>
            <a:r>
              <a:rPr lang="ja-JP" altLang="en-US" sz="1200"/>
              <a:t>技師、物理学者、数</a:t>
            </a:r>
            <a:r>
              <a:rPr lang="ja-JP" altLang="en-US" sz="1200" smtClean="0"/>
              <a:t>学者。正規</a:t>
            </a:r>
            <a:r>
              <a:rPr lang="ja-JP" altLang="en-US" sz="1200"/>
              <a:t>の大学教育を</a:t>
            </a:r>
            <a:r>
              <a:rPr lang="ja-JP" altLang="en-US" sz="1200" smtClean="0"/>
              <a:t>受けず，研究</a:t>
            </a:r>
            <a:r>
              <a:rPr lang="ja-JP" altLang="en-US" sz="1200"/>
              <a:t>機関にも所属</a:t>
            </a:r>
            <a:r>
              <a:rPr lang="ja-JP" altLang="en-US" sz="1200" smtClean="0"/>
              <a:t>せず，独学</a:t>
            </a:r>
            <a:r>
              <a:rPr lang="ja-JP" altLang="en-US" sz="1200"/>
              <a:t>で</a:t>
            </a:r>
            <a:r>
              <a:rPr lang="ja-JP" altLang="en-US" sz="1200" smtClean="0"/>
              <a:t>研究した人。</a:t>
            </a:r>
            <a:r>
              <a:rPr lang="ja-JP" altLang="en-US" sz="1200"/>
              <a:t>電気</a:t>
            </a:r>
            <a:r>
              <a:rPr lang="ja-JP" altLang="en-US" sz="1200" smtClean="0"/>
              <a:t>回路における複素数やインピーダンスの概念を導入し，ヘヴィサイド</a:t>
            </a:r>
            <a:r>
              <a:rPr lang="ja-JP" altLang="en-US" sz="1200"/>
              <a:t>の</a:t>
            </a:r>
            <a:r>
              <a:rPr lang="ja-JP" altLang="en-US" sz="1200" smtClean="0"/>
              <a:t>演算子法（現在のラプラス変換）を</a:t>
            </a:r>
            <a:r>
              <a:rPr lang="ja-JP" altLang="en-US" sz="1200"/>
              <a:t>開発する</a:t>
            </a:r>
            <a:r>
              <a:rPr lang="ja-JP" altLang="en-US" sz="1200" smtClean="0"/>
              <a:t>など大きな</a:t>
            </a:r>
            <a:r>
              <a:rPr lang="ja-JP" altLang="en-US" sz="1200"/>
              <a:t>功績を残した</a:t>
            </a:r>
            <a:r>
              <a:rPr lang="ja-JP" altLang="en-US" sz="1200" smtClean="0"/>
              <a:t>。幼時</a:t>
            </a:r>
            <a:r>
              <a:rPr lang="ja-JP" altLang="en-US" sz="1200"/>
              <a:t>にしょうこう熱を患ったため難聴だった。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93" y="5135503"/>
            <a:ext cx="1227083" cy="1635088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532670" y="574561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2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ピエール＝シモン・</a:t>
            </a:r>
            <a:r>
              <a:rPr lang="ja-JP" altLang="en-US" sz="1200" b="1" u="sng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ラプラス</a:t>
            </a:r>
            <a:endParaRPr lang="en-US" altLang="ja-JP" sz="1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フランス</a:t>
            </a:r>
            <a:r>
              <a:rPr lang="ja-JP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の</a:t>
            </a:r>
            <a:r>
              <a:rPr lang="ja-JP" alt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数学者，物理学者，天文</a:t>
            </a:r>
            <a:r>
              <a:rPr lang="ja-JP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学者</a:t>
            </a:r>
            <a:r>
              <a:rPr lang="ja-JP" alt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。「</a:t>
            </a:r>
            <a:r>
              <a:rPr lang="ja-JP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天体力学概論</a:t>
            </a:r>
            <a:r>
              <a:rPr lang="ja-JP" alt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」，「確率論</a:t>
            </a:r>
            <a:r>
              <a:rPr lang="ja-JP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の解析理論</a:t>
            </a:r>
            <a:r>
              <a:rPr lang="ja-JP" alt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」等の名著</a:t>
            </a:r>
            <a:r>
              <a:rPr lang="ja-JP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を</a:t>
            </a:r>
            <a:r>
              <a:rPr lang="ja-JP" alt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残した。 1789年ロンドン</a:t>
            </a:r>
            <a:r>
              <a:rPr lang="ja-JP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王立協会フェローに</a:t>
            </a:r>
            <a:r>
              <a:rPr lang="ja-JP" alt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選出。左の絵は，</a:t>
            </a:r>
            <a:r>
              <a:rPr lang="en-US" altLang="ja-JP" sz="1200">
                <a:latin typeface="Times New Roman" panose="02020603050405020304" pitchFamily="18" charset="0"/>
                <a:cs typeface="Times New Roman" panose="02020603050405020304" pitchFamily="18" charset="0"/>
              </a:rPr>
              <a:t> 1842</a:t>
            </a:r>
            <a:r>
              <a:rPr lang="ja-JP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ja-JP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Feytaud</a:t>
            </a:r>
            <a:r>
              <a:rPr lang="ja-JP" alt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夫人が若かりし頃を思い出して描いた死後</a:t>
            </a:r>
            <a:r>
              <a:rPr lang="ja-JP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の</a:t>
            </a:r>
            <a:r>
              <a:rPr lang="ja-JP" alt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肖像画。だから若い。</a:t>
            </a:r>
            <a:endParaRPr lang="ja-JP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80566" y="4515856"/>
            <a:ext cx="1886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1749/3/23-1827/3/5</a:t>
            </a:r>
          </a:p>
          <a:p>
            <a:r>
              <a:rPr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Pierre</a:t>
            </a:r>
            <a:r>
              <a: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-Simon </a:t>
            </a:r>
            <a:r>
              <a:rPr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Laplace</a:t>
            </a:r>
            <a:endParaRPr lang="en-US" altLang="ja-JP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 flipV="1">
            <a:off x="580566" y="4162097"/>
            <a:ext cx="823281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634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2131" y="375286"/>
            <a:ext cx="7704667" cy="949568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2400" smtClean="0"/>
              <a:t>③ヘビサイドの展開</a:t>
            </a:r>
            <a:endParaRPr kumimoji="1" lang="ja-JP" altLang="en-US" sz="24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8986" y="1382765"/>
            <a:ext cx="7704667" cy="4575707"/>
          </a:xfrm>
        </p:spPr>
        <p:txBody>
          <a:bodyPr anchor="t" anchorCtr="0">
            <a:normAutofit fontScale="92500" lnSpcReduction="10000"/>
          </a:bodyPr>
          <a:lstStyle/>
          <a:p>
            <a:r>
              <a:rPr lang="ja-JP" altLang="en-US"/>
              <a:t>次</a:t>
            </a:r>
            <a:r>
              <a:rPr lang="ja-JP" altLang="en-US" smtClean="0"/>
              <a:t>の関数を考える。</a:t>
            </a:r>
            <a:endParaRPr lang="en-US" altLang="ja-JP"/>
          </a:p>
          <a:p>
            <a:endParaRPr lang="en-US" altLang="ja-JP" i="1" smtClean="0"/>
          </a:p>
          <a:p>
            <a:endParaRPr lang="en-US" altLang="ja-JP" i="1"/>
          </a:p>
          <a:p>
            <a:r>
              <a:rPr lang="en-US" altLang="ja-JP" i="1" smtClean="0"/>
              <a:t>a</a:t>
            </a:r>
            <a:r>
              <a:rPr lang="en-US" altLang="ja-JP" baseline="-25000" smtClean="0"/>
              <a:t>1</a:t>
            </a:r>
            <a:r>
              <a:rPr lang="ja-JP" altLang="ja-JP"/>
              <a:t>～</a:t>
            </a:r>
            <a:r>
              <a:rPr lang="en-US" altLang="ja-JP" i="1" smtClean="0"/>
              <a:t>a</a:t>
            </a:r>
            <a:r>
              <a:rPr lang="en-US" altLang="ja-JP" i="1" baseline="-25000" smtClean="0"/>
              <a:t>n</a:t>
            </a:r>
            <a:r>
              <a:rPr lang="ja-JP" altLang="en-US" smtClean="0"/>
              <a:t>を</a:t>
            </a:r>
            <a:r>
              <a:rPr lang="ja-JP" altLang="ja-JP" smtClean="0"/>
              <a:t>すべて</a:t>
            </a:r>
            <a:r>
              <a:rPr lang="ja-JP" altLang="ja-JP"/>
              <a:t>異なる定数と</a:t>
            </a:r>
            <a:r>
              <a:rPr lang="ja-JP" altLang="ja-JP" smtClean="0"/>
              <a:t>し</a:t>
            </a:r>
            <a:r>
              <a:rPr lang="ja-JP" altLang="en-US" smtClean="0"/>
              <a:t>，</a:t>
            </a:r>
            <a:r>
              <a:rPr lang="en-US" altLang="ja-JP" i="1" smtClean="0"/>
              <a:t>z</a:t>
            </a:r>
            <a:r>
              <a:rPr lang="ja-JP" altLang="ja-JP"/>
              <a:t>－</a:t>
            </a:r>
            <a:r>
              <a:rPr lang="en-US" altLang="ja-JP" i="1"/>
              <a:t>a</a:t>
            </a:r>
            <a:r>
              <a:rPr lang="en-US" altLang="ja-JP" baseline="-25000"/>
              <a:t>1</a:t>
            </a:r>
            <a:r>
              <a:rPr lang="ja-JP" altLang="ja-JP"/>
              <a:t>を</a:t>
            </a:r>
            <a:r>
              <a:rPr lang="ja-JP" altLang="ja-JP" smtClean="0"/>
              <a:t>乗じる</a:t>
            </a:r>
            <a:r>
              <a:rPr lang="ja-JP" altLang="en-US" smtClean="0"/>
              <a:t>。</a:t>
            </a:r>
            <a:endParaRPr lang="ja-JP" altLang="ja-JP"/>
          </a:p>
          <a:p>
            <a:endParaRPr lang="en-US" altLang="ja-JP"/>
          </a:p>
          <a:p>
            <a:endParaRPr kumimoji="1" lang="en-US" altLang="ja-JP" smtClean="0"/>
          </a:p>
          <a:p>
            <a:r>
              <a:rPr lang="en-US" altLang="ja-JP" i="1" smtClean="0"/>
              <a:t>z </a:t>
            </a:r>
            <a:r>
              <a:rPr lang="en-US" altLang="ja-JP"/>
              <a:t>= </a:t>
            </a:r>
            <a:r>
              <a:rPr lang="en-US" altLang="ja-JP" i="1"/>
              <a:t>a</a:t>
            </a:r>
            <a:r>
              <a:rPr lang="en-US" altLang="ja-JP" baseline="-25000"/>
              <a:t>1</a:t>
            </a:r>
            <a:r>
              <a:rPr lang="ja-JP" altLang="ja-JP"/>
              <a:t>を代入すると</a:t>
            </a:r>
            <a:r>
              <a:rPr lang="en-US" altLang="ja-JP" i="1"/>
              <a:t>c</a:t>
            </a:r>
            <a:r>
              <a:rPr lang="en-US" altLang="ja-JP" baseline="-25000"/>
              <a:t>1</a:t>
            </a:r>
            <a:r>
              <a:rPr lang="ja-JP" altLang="ja-JP"/>
              <a:t>だけが</a:t>
            </a:r>
            <a:r>
              <a:rPr lang="ja-JP" altLang="ja-JP" smtClean="0"/>
              <a:t>残</a:t>
            </a:r>
            <a:r>
              <a:rPr lang="ja-JP" altLang="en-US" smtClean="0"/>
              <a:t>る</a:t>
            </a:r>
            <a:endParaRPr lang="en-US" altLang="ja-JP"/>
          </a:p>
          <a:p>
            <a:endParaRPr kumimoji="1" lang="en-US" altLang="ja-JP" smtClean="0"/>
          </a:p>
          <a:p>
            <a:endParaRPr lang="en-US" altLang="ja-JP"/>
          </a:p>
          <a:p>
            <a:r>
              <a:rPr kumimoji="1" lang="ja-JP" altLang="en-US" smtClean="0"/>
              <a:t>同様に</a:t>
            </a:r>
            <a:r>
              <a:rPr lang="en-US" altLang="ja-JP" i="1" smtClean="0"/>
              <a:t>c</a:t>
            </a:r>
            <a:r>
              <a:rPr lang="en-US" altLang="ja-JP" baseline="-25000" smtClean="0"/>
              <a:t>2</a:t>
            </a:r>
            <a:r>
              <a:rPr lang="ja-JP" altLang="ja-JP"/>
              <a:t>～</a:t>
            </a:r>
            <a:r>
              <a:rPr lang="en-US" altLang="ja-JP" i="1"/>
              <a:t>c</a:t>
            </a:r>
            <a:r>
              <a:rPr lang="en-US" altLang="ja-JP" i="1" baseline="-25000"/>
              <a:t>n</a:t>
            </a:r>
            <a:r>
              <a:rPr lang="ja-JP" altLang="ja-JP"/>
              <a:t>も求めることができ</a:t>
            </a:r>
            <a:endParaRPr kumimoji="1" lang="en-US" altLang="ja-JP" smtClean="0"/>
          </a:p>
          <a:p>
            <a:endParaRPr lang="en-US" altLang="ja-JP"/>
          </a:p>
          <a:p>
            <a:endParaRPr kumimoji="1" lang="en-US" altLang="ja-JP" smtClean="0"/>
          </a:p>
          <a:p>
            <a:endParaRPr lang="en-US" altLang="ja-JP"/>
          </a:p>
          <a:p>
            <a:endParaRPr kumimoji="1" lang="en-US" altLang="ja-JP" smtClean="0"/>
          </a:p>
          <a:p>
            <a:endParaRPr kumimoji="1" lang="ja-JP" altLang="en-US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/>
          </p:nvPr>
        </p:nvGraphicFramePr>
        <p:xfrm>
          <a:off x="1590599" y="1801457"/>
          <a:ext cx="6812721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6" name="数式" r:id="rId3" imgW="3886200" imgH="406080" progId="Equation.3">
                  <p:embed/>
                </p:oleObj>
              </mc:Choice>
              <mc:Fallback>
                <p:oleObj name="数式" r:id="rId3" imgW="38862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599" y="1801457"/>
                        <a:ext cx="6812721" cy="709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>
            <p:extLst/>
          </p:nvPr>
        </p:nvGraphicFramePr>
        <p:xfrm>
          <a:off x="1722438" y="3127375"/>
          <a:ext cx="5407612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7" name="数式" r:id="rId5" imgW="2730240" imgH="406080" progId="Equation.3">
                  <p:embed/>
                </p:oleObj>
              </mc:Choice>
              <mc:Fallback>
                <p:oleObj name="数式" r:id="rId5" imgW="27302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8" y="3127375"/>
                        <a:ext cx="5407612" cy="801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1722438" y="4654242"/>
          <a:ext cx="2525527" cy="574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8" name="数式" r:id="rId7" imgW="1168200" imgH="266400" progId="Equation.3">
                  <p:embed/>
                </p:oleObj>
              </mc:Choice>
              <mc:Fallback>
                <p:oleObj name="数式" r:id="rId7" imgW="11682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8" y="4654242"/>
                        <a:ext cx="2525527" cy="5749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/>
          </p:nvPr>
        </p:nvGraphicFramePr>
        <p:xfrm>
          <a:off x="1824331" y="5954404"/>
          <a:ext cx="4185164" cy="558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9" name="数式" r:id="rId9" imgW="1993680" imgH="266400" progId="Equation.3">
                  <p:embed/>
                </p:oleObj>
              </mc:Choice>
              <mc:Fallback>
                <p:oleObj name="数式" r:id="rId9" imgW="19936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331" y="5954404"/>
                        <a:ext cx="4185164" cy="5581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5554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0706" y="103823"/>
            <a:ext cx="7704667" cy="949568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2400" smtClean="0"/>
              <a:t>④</a:t>
            </a:r>
            <a:r>
              <a:rPr lang="ja-JP" altLang="en-US" sz="2400" smtClean="0"/>
              <a:t>二重根を持つ場合</a:t>
            </a:r>
            <a:endParaRPr kumimoji="1" lang="ja-JP" altLang="en-US" sz="24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05943" y="1211115"/>
            <a:ext cx="7704667" cy="5073088"/>
          </a:xfrm>
        </p:spPr>
        <p:txBody>
          <a:bodyPr anchor="t" anchorCtr="0">
            <a:normAutofit/>
          </a:bodyPr>
          <a:lstStyle/>
          <a:p>
            <a:r>
              <a:rPr kumimoji="1" lang="ja-JP" altLang="en-US" smtClean="0"/>
              <a:t>次の関数を考える。</a:t>
            </a:r>
            <a:endParaRPr kumimoji="1" lang="en-US" altLang="ja-JP" smtClean="0"/>
          </a:p>
          <a:p>
            <a:endParaRPr lang="en-US" altLang="ja-JP"/>
          </a:p>
          <a:p>
            <a:endParaRPr lang="en-US" altLang="ja-JP" i="1" smtClean="0"/>
          </a:p>
          <a:p>
            <a:r>
              <a:rPr lang="en-US" altLang="ja-JP" smtClean="0"/>
              <a:t>(</a:t>
            </a:r>
            <a:r>
              <a:rPr lang="en-US" altLang="ja-JP" i="1" smtClean="0"/>
              <a:t>z</a:t>
            </a:r>
            <a:r>
              <a:rPr lang="ja-JP" altLang="en-US" i="1" smtClean="0"/>
              <a:t>－</a:t>
            </a:r>
            <a:r>
              <a:rPr lang="en-US" altLang="ja-JP" i="1" smtClean="0"/>
              <a:t>a</a:t>
            </a:r>
            <a:r>
              <a:rPr lang="en-US" altLang="ja-JP" baseline="-25000" smtClean="0"/>
              <a:t>1</a:t>
            </a:r>
            <a:r>
              <a:rPr lang="en-US" altLang="ja-JP" smtClean="0"/>
              <a:t>)</a:t>
            </a:r>
            <a:r>
              <a:rPr lang="en-US" altLang="ja-JP" baseline="30000" smtClean="0"/>
              <a:t>2</a:t>
            </a:r>
            <a:r>
              <a:rPr lang="ja-JP" altLang="en-US" i="1" smtClean="0"/>
              <a:t>を乗じて，</a:t>
            </a:r>
            <a:r>
              <a:rPr lang="en-US" altLang="ja-JP" i="1" smtClean="0"/>
              <a:t>z</a:t>
            </a:r>
            <a:r>
              <a:rPr lang="ja-JP" altLang="en-US" smtClean="0"/>
              <a:t>＝</a:t>
            </a:r>
            <a:r>
              <a:rPr lang="en-US" altLang="ja-JP" i="1" smtClean="0"/>
              <a:t>a</a:t>
            </a:r>
            <a:r>
              <a:rPr lang="en-US" altLang="ja-JP" baseline="-25000" smtClean="0"/>
              <a:t>1</a:t>
            </a:r>
            <a:r>
              <a:rPr lang="ja-JP" altLang="ja-JP" smtClean="0"/>
              <a:t>を</a:t>
            </a:r>
            <a:r>
              <a:rPr lang="ja-JP" altLang="en-US" smtClean="0"/>
              <a:t>代入する。</a:t>
            </a:r>
            <a:endParaRPr kumimoji="1" lang="en-US" altLang="ja-JP" smtClean="0"/>
          </a:p>
          <a:p>
            <a:endParaRPr lang="en-US" altLang="ja-JP"/>
          </a:p>
          <a:p>
            <a:endParaRPr kumimoji="1" lang="en-US" altLang="ja-JP" smtClean="0"/>
          </a:p>
          <a:p>
            <a:endParaRPr lang="en-US" altLang="ja-JP"/>
          </a:p>
          <a:p>
            <a:r>
              <a:rPr kumimoji="1" lang="ja-JP" altLang="en-US" smtClean="0"/>
              <a:t>ここまでは重根を持たない場合と似ているが </a:t>
            </a:r>
            <a:r>
              <a:rPr kumimoji="1" lang="en-US" altLang="ja-JP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ja-JP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kumimoji="1" lang="ja-JP" altLang="en-US" smtClean="0"/>
              <a:t>が消えることに注意。</a:t>
            </a:r>
            <a:endParaRPr kumimoji="1" lang="en-US" altLang="ja-JP" smtClean="0"/>
          </a:p>
          <a:p>
            <a:endParaRPr lang="en-US" altLang="ja-JP"/>
          </a:p>
          <a:p>
            <a:endParaRPr lang="en-US" altLang="ja-JP"/>
          </a:p>
          <a:p>
            <a:endParaRPr kumimoji="1" lang="en-US" altLang="ja-JP" smtClean="0"/>
          </a:p>
          <a:p>
            <a:endParaRPr lang="en-US" altLang="ja-JP"/>
          </a:p>
          <a:p>
            <a:endParaRPr kumimoji="1" lang="en-US" altLang="ja-JP" smtClean="0"/>
          </a:p>
          <a:p>
            <a:endParaRPr kumimoji="1" lang="ja-JP" altLang="en-US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/>
          </p:nvPr>
        </p:nvGraphicFramePr>
        <p:xfrm>
          <a:off x="1610742" y="1561148"/>
          <a:ext cx="5047915" cy="1153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0" name="数式" r:id="rId3" imgW="2768400" imgH="634680" progId="Equation.3">
                  <p:embed/>
                </p:oleObj>
              </mc:Choice>
              <mc:Fallback>
                <p:oleObj name="数式" r:id="rId3" imgW="27684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0742" y="1561148"/>
                        <a:ext cx="5047915" cy="11534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/>
          </p:nvPr>
        </p:nvGraphicFramePr>
        <p:xfrm>
          <a:off x="1476873" y="3230195"/>
          <a:ext cx="6486581" cy="1397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1" name="数式" r:id="rId5" imgW="3466800" imgH="749160" progId="Equation.3">
                  <p:embed/>
                </p:oleObj>
              </mc:Choice>
              <mc:Fallback>
                <p:oleObj name="数式" r:id="rId5" imgW="3466800" imgH="749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873" y="3230195"/>
                        <a:ext cx="6486581" cy="13978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1729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0706" y="103823"/>
            <a:ext cx="7704667" cy="949568"/>
          </a:xfrm>
        </p:spPr>
        <p:txBody>
          <a:bodyPr>
            <a:normAutofit/>
          </a:bodyPr>
          <a:lstStyle/>
          <a:p>
            <a:pPr algn="r"/>
            <a:r>
              <a:rPr kumimoji="1" lang="en-US" altLang="ja-JP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ja-JP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kumimoji="1" lang="en-US" altLang="ja-JP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)( </a:t>
            </a:r>
            <a:r>
              <a:rPr kumimoji="1" lang="en-US" altLang="ja-JP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kumimoji="1" lang="ja-JP" altLang="en-US" sz="2400" smtClean="0"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－</a:t>
            </a:r>
            <a:r>
              <a:rPr kumimoji="1" lang="en-US" altLang="ja-JP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kumimoji="1" lang="en-US" altLang="ja-JP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en-US" altLang="ja-JP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1" lang="ja-JP" altLang="en-US" sz="2400" smtClean="0"/>
              <a:t>を微分</a:t>
            </a:r>
            <a:endParaRPr kumimoji="1" lang="ja-JP" altLang="en-US" sz="24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26843" y="1211115"/>
            <a:ext cx="7704667" cy="5073088"/>
          </a:xfrm>
        </p:spPr>
        <p:txBody>
          <a:bodyPr anchor="t" anchorCtr="0">
            <a:normAutofit/>
          </a:bodyPr>
          <a:lstStyle/>
          <a:p>
            <a:r>
              <a:rPr kumimoji="1" lang="ja-JP" altLang="en-US" smtClean="0"/>
              <a:t>微分して考える。</a:t>
            </a:r>
            <a:endParaRPr kumimoji="1" lang="en-US" altLang="ja-JP" smtClean="0"/>
          </a:p>
          <a:p>
            <a:endParaRPr lang="en-US" altLang="ja-JP"/>
          </a:p>
          <a:p>
            <a:endParaRPr lang="en-US" altLang="ja-JP" i="1" smtClean="0"/>
          </a:p>
          <a:p>
            <a:endParaRPr lang="en-US" altLang="ja-JP" i="1" smtClean="0"/>
          </a:p>
          <a:p>
            <a:r>
              <a:rPr lang="en-US" altLang="ja-JP" i="1" smtClean="0"/>
              <a:t>z</a:t>
            </a:r>
            <a:r>
              <a:rPr lang="ja-JP" altLang="en-US" smtClean="0"/>
              <a:t>＝</a:t>
            </a:r>
            <a:r>
              <a:rPr lang="en-US" altLang="ja-JP" i="1" smtClean="0"/>
              <a:t>a</a:t>
            </a:r>
            <a:r>
              <a:rPr lang="en-US" altLang="ja-JP" baseline="-25000" smtClean="0"/>
              <a:t>1</a:t>
            </a:r>
            <a:r>
              <a:rPr lang="ja-JP" altLang="ja-JP" smtClean="0"/>
              <a:t>を</a:t>
            </a:r>
            <a:r>
              <a:rPr lang="ja-JP" altLang="en-US" smtClean="0"/>
              <a:t>代入し</a:t>
            </a:r>
            <a:endParaRPr kumimoji="1" lang="en-US" altLang="ja-JP" smtClean="0"/>
          </a:p>
          <a:p>
            <a:endParaRPr lang="en-US" altLang="ja-JP"/>
          </a:p>
          <a:p>
            <a:endParaRPr kumimoji="1" lang="en-US" altLang="ja-JP" smtClean="0"/>
          </a:p>
          <a:p>
            <a:r>
              <a:rPr lang="ja-JP" altLang="en-US"/>
              <a:t>分子</a:t>
            </a:r>
            <a:r>
              <a:rPr lang="ja-JP" altLang="en-US" smtClean="0"/>
              <a:t>に　　　の項が残ることに注意</a:t>
            </a:r>
            <a:r>
              <a:rPr kumimoji="1" lang="ja-JP" altLang="en-US" smtClean="0"/>
              <a:t>。</a:t>
            </a:r>
            <a:endParaRPr kumimoji="1" lang="en-US" altLang="ja-JP" smtClean="0"/>
          </a:p>
          <a:p>
            <a:endParaRPr lang="en-US" altLang="ja-JP"/>
          </a:p>
          <a:p>
            <a:endParaRPr lang="en-US" altLang="ja-JP"/>
          </a:p>
          <a:p>
            <a:endParaRPr kumimoji="1" lang="en-US" altLang="ja-JP" smtClean="0"/>
          </a:p>
          <a:p>
            <a:endParaRPr lang="en-US" altLang="ja-JP"/>
          </a:p>
          <a:p>
            <a:endParaRPr kumimoji="1" lang="en-US" altLang="ja-JP" smtClean="0"/>
          </a:p>
          <a:p>
            <a:endParaRPr kumimoji="1" lang="ja-JP" altLang="en-US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/>
          </p:nvPr>
        </p:nvGraphicFramePr>
        <p:xfrm>
          <a:off x="1576387" y="1658071"/>
          <a:ext cx="6267450" cy="16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4" name="数式" r:id="rId3" imgW="3238200" imgH="850680" progId="Equation.3">
                  <p:embed/>
                </p:oleObj>
              </mc:Choice>
              <mc:Fallback>
                <p:oleObj name="数式" r:id="rId3" imgW="3238200" imgH="850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7" y="1658071"/>
                        <a:ext cx="6267450" cy="1643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1709738" y="3748088"/>
          <a:ext cx="3313112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5" name="数式" r:id="rId5" imgW="1612800" imgH="444240" progId="Equation.3">
                  <p:embed/>
                </p:oleObj>
              </mc:Choice>
              <mc:Fallback>
                <p:oleObj name="数式" r:id="rId5" imgW="16128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738" y="3748088"/>
                        <a:ext cx="3313112" cy="909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/>
          </p:nvPr>
        </p:nvGraphicFramePr>
        <p:xfrm>
          <a:off x="2351088" y="4844025"/>
          <a:ext cx="88423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6" name="数式" r:id="rId7" imgW="457200" imgH="203040" progId="Equation.3">
                  <p:embed/>
                </p:oleObj>
              </mc:Choice>
              <mc:Fallback>
                <p:oleObj name="数式" r:id="rId7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4844025"/>
                        <a:ext cx="884237" cy="392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0948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0706" y="103823"/>
            <a:ext cx="7704667" cy="949568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2400" smtClean="0"/>
              <a:t>⑤三</a:t>
            </a:r>
            <a:r>
              <a:rPr lang="ja-JP" altLang="en-US" sz="2400" smtClean="0"/>
              <a:t>重根を持つ場合</a:t>
            </a:r>
            <a:endParaRPr kumimoji="1" lang="ja-JP" altLang="en-US" sz="24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10706" y="1211115"/>
            <a:ext cx="7704667" cy="5073088"/>
          </a:xfrm>
        </p:spPr>
        <p:txBody>
          <a:bodyPr anchor="t" anchorCtr="0">
            <a:normAutofit/>
          </a:bodyPr>
          <a:lstStyle/>
          <a:p>
            <a:r>
              <a:rPr kumimoji="1" lang="ja-JP" altLang="en-US" smtClean="0"/>
              <a:t>次の関数を考える。</a:t>
            </a:r>
            <a:endParaRPr kumimoji="1" lang="en-US" altLang="ja-JP" smtClean="0"/>
          </a:p>
          <a:p>
            <a:endParaRPr lang="en-US" altLang="ja-JP"/>
          </a:p>
          <a:p>
            <a:endParaRPr lang="en-US" altLang="ja-JP" i="1" smtClean="0"/>
          </a:p>
          <a:p>
            <a:endParaRPr lang="en-US" altLang="ja-JP" i="1"/>
          </a:p>
          <a:p>
            <a:endParaRPr lang="en-US" altLang="ja-JP" i="1" smtClean="0"/>
          </a:p>
          <a:p>
            <a:endParaRPr lang="en-US" altLang="ja-JP" i="1"/>
          </a:p>
          <a:p>
            <a:r>
              <a:rPr kumimoji="1" lang="ja-JP" altLang="en-US" smtClean="0"/>
              <a:t> </a:t>
            </a:r>
            <a:r>
              <a:rPr lang="en-US" altLang="ja-JP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ja-JP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ja-JP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ja-JP" altLang="en-US" smtClean="0"/>
              <a:t>が消えることに注意。</a:t>
            </a:r>
            <a:endParaRPr kumimoji="1" lang="en-US" altLang="ja-JP" smtClean="0"/>
          </a:p>
          <a:p>
            <a:endParaRPr lang="en-US" altLang="ja-JP"/>
          </a:p>
          <a:p>
            <a:endParaRPr lang="en-US" altLang="ja-JP"/>
          </a:p>
          <a:p>
            <a:endParaRPr kumimoji="1" lang="en-US" altLang="ja-JP" smtClean="0"/>
          </a:p>
          <a:p>
            <a:endParaRPr lang="en-US" altLang="ja-JP"/>
          </a:p>
          <a:p>
            <a:endParaRPr kumimoji="1" lang="en-US" altLang="ja-JP" smtClean="0"/>
          </a:p>
          <a:p>
            <a:endParaRPr kumimoji="1" lang="ja-JP" altLang="en-US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/>
          </p:nvPr>
        </p:nvGraphicFramePr>
        <p:xfrm>
          <a:off x="1619748" y="1595365"/>
          <a:ext cx="6047697" cy="719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8" name="数式" r:id="rId3" imgW="3403440" imgH="406080" progId="Equation.3">
                  <p:embed/>
                </p:oleObj>
              </mc:Choice>
              <mc:Fallback>
                <p:oleObj name="数式" r:id="rId3" imgW="34034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748" y="1595365"/>
                        <a:ext cx="6047697" cy="7192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1543925" y="2698825"/>
          <a:ext cx="7171448" cy="1271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9" name="数式" r:id="rId5" imgW="4216320" imgH="749160" progId="Equation.3">
                  <p:embed/>
                </p:oleObj>
              </mc:Choice>
              <mc:Fallback>
                <p:oleObj name="数式" r:id="rId5" imgW="4216320" imgH="749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925" y="2698825"/>
                        <a:ext cx="7171448" cy="12710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9586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0706" y="103823"/>
            <a:ext cx="7704667" cy="949568"/>
          </a:xfrm>
        </p:spPr>
        <p:txBody>
          <a:bodyPr>
            <a:normAutofit/>
          </a:bodyPr>
          <a:lstStyle/>
          <a:p>
            <a:pPr algn="r"/>
            <a:r>
              <a:rPr kumimoji="1" lang="en-US" altLang="ja-JP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ja-JP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kumimoji="1" lang="en-US" altLang="ja-JP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)( </a:t>
            </a:r>
            <a:r>
              <a:rPr kumimoji="1" lang="en-US" altLang="ja-JP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kumimoji="1" lang="ja-JP" altLang="en-US" sz="2400" smtClean="0"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－</a:t>
            </a:r>
            <a:r>
              <a:rPr kumimoji="1" lang="en-US" altLang="ja-JP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kumimoji="1" lang="en-US" altLang="ja-JP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en-US" altLang="ja-JP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1" lang="ja-JP" altLang="en-US" sz="2400" smtClean="0"/>
              <a:t>を微分</a:t>
            </a:r>
            <a:endParaRPr kumimoji="1" lang="ja-JP" altLang="en-US" sz="24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26843" y="1211115"/>
            <a:ext cx="7704667" cy="5073088"/>
          </a:xfrm>
        </p:spPr>
        <p:txBody>
          <a:bodyPr anchor="t" anchorCtr="0">
            <a:normAutofit/>
          </a:bodyPr>
          <a:lstStyle/>
          <a:p>
            <a:r>
              <a:rPr kumimoji="1" lang="ja-JP" altLang="en-US" smtClean="0"/>
              <a:t>微分して考える。</a:t>
            </a:r>
            <a:endParaRPr kumimoji="1" lang="en-US" altLang="ja-JP" smtClean="0"/>
          </a:p>
          <a:p>
            <a:endParaRPr lang="en-US" altLang="ja-JP"/>
          </a:p>
          <a:p>
            <a:endParaRPr lang="en-US" altLang="ja-JP" i="1" smtClean="0"/>
          </a:p>
          <a:p>
            <a:endParaRPr lang="en-US" altLang="ja-JP" i="1" smtClean="0"/>
          </a:p>
          <a:p>
            <a:r>
              <a:rPr lang="en-US" altLang="ja-JP" i="1" smtClean="0"/>
              <a:t>z</a:t>
            </a:r>
            <a:r>
              <a:rPr lang="ja-JP" altLang="en-US" smtClean="0"/>
              <a:t>＝</a:t>
            </a:r>
            <a:r>
              <a:rPr lang="en-US" altLang="ja-JP" i="1" smtClean="0"/>
              <a:t>a</a:t>
            </a:r>
            <a:r>
              <a:rPr lang="en-US" altLang="ja-JP" baseline="-25000" smtClean="0"/>
              <a:t>1</a:t>
            </a:r>
            <a:r>
              <a:rPr lang="ja-JP" altLang="ja-JP" smtClean="0"/>
              <a:t>を</a:t>
            </a:r>
            <a:r>
              <a:rPr lang="ja-JP" altLang="en-US" smtClean="0"/>
              <a:t>代入し</a:t>
            </a:r>
            <a:endParaRPr kumimoji="1" lang="en-US" altLang="ja-JP" smtClean="0"/>
          </a:p>
          <a:p>
            <a:endParaRPr lang="en-US" altLang="ja-JP"/>
          </a:p>
          <a:p>
            <a:endParaRPr kumimoji="1" lang="en-US" altLang="ja-JP" smtClean="0"/>
          </a:p>
          <a:p>
            <a:r>
              <a:rPr lang="ja-JP" altLang="en-US"/>
              <a:t>分子</a:t>
            </a:r>
            <a:r>
              <a:rPr lang="ja-JP" altLang="en-US" smtClean="0"/>
              <a:t>に　　　の項が残ることに注意</a:t>
            </a:r>
            <a:r>
              <a:rPr kumimoji="1" lang="ja-JP" altLang="en-US" smtClean="0"/>
              <a:t>。</a:t>
            </a:r>
            <a:endParaRPr kumimoji="1" lang="en-US" altLang="ja-JP" smtClean="0"/>
          </a:p>
          <a:p>
            <a:endParaRPr lang="en-US" altLang="ja-JP"/>
          </a:p>
          <a:p>
            <a:endParaRPr lang="en-US" altLang="ja-JP"/>
          </a:p>
          <a:p>
            <a:endParaRPr kumimoji="1" lang="en-US" altLang="ja-JP" smtClean="0"/>
          </a:p>
          <a:p>
            <a:endParaRPr lang="en-US" altLang="ja-JP"/>
          </a:p>
          <a:p>
            <a:endParaRPr kumimoji="1" lang="en-US" altLang="ja-JP" smtClean="0"/>
          </a:p>
          <a:p>
            <a:endParaRPr kumimoji="1" lang="ja-JP" altLang="en-US"/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/>
          </p:nvPr>
        </p:nvGraphicFramePr>
        <p:xfrm>
          <a:off x="2351088" y="4844025"/>
          <a:ext cx="88423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2" name="数式" r:id="rId3" imgW="457200" imgH="203040" progId="Equation.3">
                  <p:embed/>
                </p:oleObj>
              </mc:Choice>
              <mc:Fallback>
                <p:oleObj name="数式" r:id="rId3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4844025"/>
                        <a:ext cx="884237" cy="392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/>
          </p:nvPr>
        </p:nvGraphicFramePr>
        <p:xfrm>
          <a:off x="1333501" y="1609410"/>
          <a:ext cx="7729708" cy="1648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3" name="数式" r:id="rId5" imgW="4101840" imgH="876240" progId="Equation.3">
                  <p:embed/>
                </p:oleObj>
              </mc:Choice>
              <mc:Fallback>
                <p:oleObj name="数式" r:id="rId5" imgW="410184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1" y="1609410"/>
                        <a:ext cx="7729708" cy="16481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/>
          </p:nvPr>
        </p:nvGraphicFramePr>
        <p:xfrm>
          <a:off x="1544638" y="3795960"/>
          <a:ext cx="3267578" cy="904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4" name="数式" r:id="rId7" imgW="1600200" imgH="444240" progId="Equation.3">
                  <p:embed/>
                </p:oleObj>
              </mc:Choice>
              <mc:Fallback>
                <p:oleObj name="数式" r:id="rId7" imgW="1600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3795960"/>
                        <a:ext cx="3267578" cy="9046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6493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0706" y="103823"/>
            <a:ext cx="7704667" cy="949568"/>
          </a:xfrm>
        </p:spPr>
        <p:txBody>
          <a:bodyPr>
            <a:normAutofit/>
          </a:bodyPr>
          <a:lstStyle/>
          <a:p>
            <a:pPr algn="r"/>
            <a:r>
              <a:rPr kumimoji="1" lang="en-US" altLang="ja-JP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en-US" altLang="ja-JP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kumimoji="1" lang="en-US" altLang="ja-JP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ja-JP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kumimoji="1" lang="en-US" altLang="ja-JP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)( </a:t>
            </a:r>
            <a:r>
              <a:rPr kumimoji="1" lang="en-US" altLang="ja-JP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kumimoji="1" lang="ja-JP" altLang="en-US" sz="2400" smtClean="0"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－</a:t>
            </a:r>
            <a:r>
              <a:rPr kumimoji="1" lang="en-US" altLang="ja-JP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kumimoji="1" lang="en-US" altLang="ja-JP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en-US" altLang="ja-JP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ja-JP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ja-JP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／</a:t>
            </a:r>
            <a:r>
              <a:rPr kumimoji="1" lang="en-US" altLang="ja-JP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</a:t>
            </a:r>
            <a:r>
              <a:rPr kumimoji="1" lang="en-US" altLang="ja-JP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ja-JP" altLang="en-US" sz="2400" smtClean="0"/>
              <a:t>を微分</a:t>
            </a:r>
            <a:endParaRPr kumimoji="1" lang="ja-JP" altLang="en-US" sz="24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10706" y="1204764"/>
            <a:ext cx="7704667" cy="5653235"/>
          </a:xfrm>
        </p:spPr>
        <p:txBody>
          <a:bodyPr anchor="t" anchorCtr="0">
            <a:normAutofit/>
          </a:bodyPr>
          <a:lstStyle/>
          <a:p>
            <a:r>
              <a:rPr kumimoji="1" lang="ja-JP" altLang="en-US" smtClean="0"/>
              <a:t>さらに微分</a:t>
            </a:r>
            <a:endParaRPr kumimoji="1" lang="en-US" altLang="ja-JP" smtClean="0"/>
          </a:p>
          <a:p>
            <a:endParaRPr lang="en-US" altLang="ja-JP"/>
          </a:p>
          <a:p>
            <a:endParaRPr lang="en-US" altLang="ja-JP" i="1" smtClean="0"/>
          </a:p>
          <a:p>
            <a:endParaRPr lang="en-US" altLang="ja-JP" i="1" smtClean="0"/>
          </a:p>
          <a:p>
            <a:endParaRPr lang="en-US" altLang="ja-JP" i="1" smtClean="0"/>
          </a:p>
          <a:p>
            <a:r>
              <a:rPr lang="en-US" altLang="ja-JP" i="1" smtClean="0"/>
              <a:t>z</a:t>
            </a:r>
            <a:r>
              <a:rPr lang="ja-JP" altLang="en-US" smtClean="0"/>
              <a:t>＝</a:t>
            </a:r>
            <a:r>
              <a:rPr lang="en-US" altLang="ja-JP" i="1" smtClean="0"/>
              <a:t>a</a:t>
            </a:r>
            <a:r>
              <a:rPr lang="en-US" altLang="ja-JP" baseline="-25000" smtClean="0"/>
              <a:t>1</a:t>
            </a:r>
            <a:r>
              <a:rPr lang="ja-JP" altLang="ja-JP" smtClean="0"/>
              <a:t>を</a:t>
            </a:r>
            <a:r>
              <a:rPr lang="ja-JP" altLang="en-US" smtClean="0"/>
              <a:t>代入し</a:t>
            </a:r>
            <a:endParaRPr kumimoji="1" lang="en-US" altLang="ja-JP" smtClean="0"/>
          </a:p>
          <a:p>
            <a:endParaRPr lang="en-US" altLang="ja-JP"/>
          </a:p>
          <a:p>
            <a:endParaRPr kumimoji="1" lang="en-US" altLang="ja-JP" smtClean="0"/>
          </a:p>
          <a:p>
            <a:r>
              <a:rPr lang="ja-JP" altLang="en-US"/>
              <a:t>分子</a:t>
            </a:r>
            <a:r>
              <a:rPr lang="ja-JP" altLang="en-US" smtClean="0"/>
              <a:t>に　　　の項が残ることに注意</a:t>
            </a:r>
            <a:r>
              <a:rPr kumimoji="1" lang="ja-JP" altLang="en-US" smtClean="0"/>
              <a:t>。すなわち，最後に</a:t>
            </a:r>
            <a:r>
              <a:rPr lang="en-US" altLang="ja-JP" i="1"/>
              <a:t>z</a:t>
            </a:r>
            <a:r>
              <a:rPr lang="ja-JP" altLang="en-US"/>
              <a:t>＝</a:t>
            </a:r>
            <a:r>
              <a:rPr lang="en-US" altLang="ja-JP" i="1"/>
              <a:t>a</a:t>
            </a:r>
            <a:r>
              <a:rPr lang="en-US" altLang="ja-JP" baseline="-25000"/>
              <a:t>1</a:t>
            </a:r>
            <a:r>
              <a:rPr lang="ja-JP" altLang="ja-JP"/>
              <a:t>を</a:t>
            </a:r>
            <a:r>
              <a:rPr lang="ja-JP" altLang="en-US" smtClean="0"/>
              <a:t>代入するので，後の微分は無視してよい。</a:t>
            </a:r>
            <a:endParaRPr lang="en-US" altLang="ja-JP"/>
          </a:p>
          <a:p>
            <a:endParaRPr lang="en-US" altLang="ja-JP"/>
          </a:p>
          <a:p>
            <a:endParaRPr lang="en-US" altLang="ja-JP"/>
          </a:p>
          <a:p>
            <a:endParaRPr kumimoji="1" lang="en-US" altLang="ja-JP" smtClean="0"/>
          </a:p>
          <a:p>
            <a:endParaRPr lang="en-US" altLang="ja-JP"/>
          </a:p>
          <a:p>
            <a:endParaRPr kumimoji="1" lang="en-US" altLang="ja-JP" smtClean="0"/>
          </a:p>
          <a:p>
            <a:endParaRPr kumimoji="1" lang="ja-JP" altLang="en-US"/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/>
          </p:nvPr>
        </p:nvGraphicFramePr>
        <p:xfrm>
          <a:off x="2365375" y="5358374"/>
          <a:ext cx="88423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6" name="数式" r:id="rId3" imgW="457200" imgH="203040" progId="Equation.3">
                  <p:embed/>
                </p:oleObj>
              </mc:Choice>
              <mc:Fallback>
                <p:oleObj name="数式" r:id="rId3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5" y="5358374"/>
                        <a:ext cx="884237" cy="392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>
            <p:extLst/>
          </p:nvPr>
        </p:nvGraphicFramePr>
        <p:xfrm>
          <a:off x="833438" y="1737682"/>
          <a:ext cx="8070688" cy="2078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7" name="数式" r:id="rId5" imgW="5016240" imgH="1295280" progId="Equation.3">
                  <p:embed/>
                </p:oleObj>
              </mc:Choice>
              <mc:Fallback>
                <p:oleObj name="数式" r:id="rId5" imgW="5016240" imgH="1295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1737682"/>
                        <a:ext cx="8070688" cy="20783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977900" y="4300538"/>
          <a:ext cx="680085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8" name="数式" r:id="rId7" imgW="3733560" imgH="495000" progId="Equation.3">
                  <p:embed/>
                </p:oleObj>
              </mc:Choice>
              <mc:Fallback>
                <p:oleObj name="数式" r:id="rId7" imgW="37335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4300538"/>
                        <a:ext cx="6800850" cy="900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3963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0706" y="103823"/>
            <a:ext cx="7704667" cy="949568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2400" smtClean="0"/>
              <a:t>⑥Ｎ</a:t>
            </a:r>
            <a:r>
              <a:rPr lang="ja-JP" altLang="en-US" sz="2400" smtClean="0"/>
              <a:t>重根を持つ場合</a:t>
            </a:r>
            <a:endParaRPr kumimoji="1" lang="ja-JP" altLang="en-US" sz="24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53593" y="1303825"/>
            <a:ext cx="7704667" cy="5073088"/>
          </a:xfrm>
        </p:spPr>
        <p:txBody>
          <a:bodyPr anchor="t" anchorCtr="0">
            <a:normAutofit fontScale="92500" lnSpcReduction="20000"/>
          </a:bodyPr>
          <a:lstStyle/>
          <a:p>
            <a:r>
              <a:rPr kumimoji="1" lang="ja-JP" altLang="en-US" smtClean="0"/>
              <a:t>次の関数を考える。</a:t>
            </a:r>
            <a:endParaRPr kumimoji="1" lang="en-US" altLang="ja-JP" smtClean="0"/>
          </a:p>
          <a:p>
            <a:endParaRPr lang="en-US" altLang="ja-JP"/>
          </a:p>
          <a:p>
            <a:endParaRPr kumimoji="1" lang="en-US" altLang="ja-JP" smtClean="0"/>
          </a:p>
          <a:p>
            <a:r>
              <a:rPr kumimoji="1" lang="ja-JP" altLang="en-US" smtClean="0"/>
              <a:t>　　　　を</a:t>
            </a:r>
            <a:r>
              <a:rPr lang="ja-JP" altLang="en-US" smtClean="0"/>
              <a:t>乗じて</a:t>
            </a:r>
            <a:r>
              <a:rPr lang="en-US" altLang="ja-JP" i="1"/>
              <a:t>z</a:t>
            </a:r>
            <a:r>
              <a:rPr lang="ja-JP" altLang="en-US"/>
              <a:t>＝</a:t>
            </a:r>
            <a:r>
              <a:rPr lang="en-US" altLang="ja-JP" i="1"/>
              <a:t>a</a:t>
            </a:r>
            <a:r>
              <a:rPr lang="en-US" altLang="ja-JP" baseline="-25000"/>
              <a:t>1</a:t>
            </a:r>
            <a:r>
              <a:rPr lang="ja-JP" altLang="ja-JP"/>
              <a:t>を</a:t>
            </a:r>
            <a:r>
              <a:rPr lang="ja-JP" altLang="en-US"/>
              <a:t>代入</a:t>
            </a:r>
            <a:r>
              <a:rPr lang="ja-JP" altLang="en-US" smtClean="0"/>
              <a:t>し，微分を繰り返す。</a:t>
            </a:r>
            <a:endParaRPr lang="en-US" altLang="ja-JP" smtClean="0"/>
          </a:p>
          <a:p>
            <a:r>
              <a:rPr lang="en-US" altLang="ja-JP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ja-JP" altLang="en-US" smtClean="0"/>
              <a:t>以降は無視できる。</a:t>
            </a:r>
            <a:endParaRPr lang="en-US" altLang="ja-JP"/>
          </a:p>
          <a:p>
            <a:endParaRPr kumimoji="1" lang="en-US" altLang="ja-JP" smtClean="0"/>
          </a:p>
          <a:p>
            <a:endParaRPr lang="en-US" altLang="ja-JP"/>
          </a:p>
          <a:p>
            <a:pPr marL="0" indent="0">
              <a:buNone/>
            </a:pPr>
            <a:r>
              <a:rPr lang="ja-JP" altLang="en-US" i="1" smtClean="0"/>
              <a:t>　なので</a:t>
            </a:r>
            <a:endParaRPr lang="en-US" altLang="ja-JP" i="1" smtClean="0"/>
          </a:p>
          <a:p>
            <a:endParaRPr lang="en-US" altLang="ja-JP" i="1"/>
          </a:p>
          <a:p>
            <a:endParaRPr lang="en-US" altLang="ja-JP" i="1" smtClean="0"/>
          </a:p>
          <a:p>
            <a:endParaRPr lang="en-US" altLang="ja-JP" i="1"/>
          </a:p>
          <a:p>
            <a:r>
              <a:rPr lang="ja-JP" altLang="ja-JP"/>
              <a:t>ただし，</a:t>
            </a:r>
            <a:r>
              <a:rPr lang="en-US" altLang="ja-JP"/>
              <a:t>     </a:t>
            </a:r>
            <a:r>
              <a:rPr lang="ja-JP" altLang="ja-JP"/>
              <a:t>は微分しないことを示し，</a:t>
            </a:r>
            <a:r>
              <a:rPr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t>0! = 1</a:t>
            </a:r>
            <a:r>
              <a:rPr lang="ja-JP" altLang="ja-JP"/>
              <a:t>とします。</a:t>
            </a:r>
          </a:p>
          <a:p>
            <a:pPr marL="0" indent="0">
              <a:buNone/>
            </a:pPr>
            <a:endParaRPr kumimoji="1" lang="en-US" altLang="ja-JP" smtClean="0"/>
          </a:p>
          <a:p>
            <a:endParaRPr lang="en-US" altLang="ja-JP"/>
          </a:p>
          <a:p>
            <a:endParaRPr lang="en-US" altLang="ja-JP"/>
          </a:p>
          <a:p>
            <a:endParaRPr kumimoji="1" lang="en-US" altLang="ja-JP" smtClean="0"/>
          </a:p>
          <a:p>
            <a:endParaRPr lang="en-US" altLang="ja-JP"/>
          </a:p>
          <a:p>
            <a:endParaRPr kumimoji="1" lang="en-US" altLang="ja-JP" smtClean="0"/>
          </a:p>
          <a:p>
            <a:endParaRPr kumimoji="1" lang="ja-JP" altLang="en-US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/>
          </p:nvPr>
        </p:nvGraphicFramePr>
        <p:xfrm>
          <a:off x="1314450" y="1516576"/>
          <a:ext cx="665797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0" name="数式" r:id="rId3" imgW="3746160" imgH="406080" progId="Equation.3">
                  <p:embed/>
                </p:oleObj>
              </mc:Choice>
              <mc:Fallback>
                <p:oleObj name="数式" r:id="rId3" imgW="37461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516576"/>
                        <a:ext cx="6657975" cy="719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/>
          </p:nvPr>
        </p:nvGraphicFramePr>
        <p:xfrm>
          <a:off x="1610385" y="2389364"/>
          <a:ext cx="1101264" cy="493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1" name="数式" r:id="rId5" imgW="507960" imgH="228600" progId="Equation.3">
                  <p:embed/>
                </p:oleObj>
              </mc:Choice>
              <mc:Fallback>
                <p:oleObj name="数式" r:id="rId5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0385" y="2389364"/>
                        <a:ext cx="1101264" cy="4935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1736725" y="4551363"/>
          <a:ext cx="5815013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2" name="数式" r:id="rId7" imgW="2857320" imgH="495000" progId="Equation.3">
                  <p:embed/>
                </p:oleObj>
              </mc:Choice>
              <mc:Fallback>
                <p:oleObj name="数式" r:id="rId7" imgW="28573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25" y="4551363"/>
                        <a:ext cx="5815013" cy="1004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/>
          </p:nvPr>
        </p:nvGraphicFramePr>
        <p:xfrm>
          <a:off x="2162175" y="3214688"/>
          <a:ext cx="4960938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3" name="数式" r:id="rId9" imgW="2438280" imgH="495000" progId="Equation.3">
                  <p:embed/>
                </p:oleObj>
              </mc:Choice>
              <mc:Fallback>
                <p:oleObj name="数式" r:id="rId9" imgW="24382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3214688"/>
                        <a:ext cx="4960938" cy="1004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/>
          </p:nvPr>
        </p:nvGraphicFramePr>
        <p:xfrm>
          <a:off x="2502564" y="5550333"/>
          <a:ext cx="569249" cy="826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4" name="数式" r:id="rId11" imgW="279360" imgH="406080" progId="Equation.3">
                  <p:embed/>
                </p:oleObj>
              </mc:Choice>
              <mc:Fallback>
                <p:oleObj name="数式" r:id="rId11" imgW="2793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2564" y="5550333"/>
                        <a:ext cx="569249" cy="8265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3954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04760" y="99391"/>
            <a:ext cx="7704667" cy="877357"/>
          </a:xfrm>
        </p:spPr>
        <p:txBody>
          <a:bodyPr>
            <a:noAutofit/>
          </a:bodyPr>
          <a:lstStyle/>
          <a:p>
            <a:pPr algn="r"/>
            <a:r>
              <a:rPr kumimoji="1" lang="ja-JP" altLang="en-US" sz="3600" smtClean="0"/>
              <a:t>（６）ラプラス逆変換の実際</a:t>
            </a:r>
            <a:r>
              <a:rPr kumimoji="1" lang="en-US" altLang="ja-JP" sz="3600" smtClean="0"/>
              <a:t/>
            </a:r>
            <a:br>
              <a:rPr kumimoji="1" lang="en-US" altLang="ja-JP" sz="3600" smtClean="0"/>
            </a:br>
            <a:r>
              <a:rPr kumimoji="1" lang="ja-JP" altLang="en-US" sz="2400" smtClean="0"/>
              <a:t>例題１</a:t>
            </a:r>
            <a:endParaRPr kumimoji="1" lang="ja-JP" altLang="en-US" sz="24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49317" y="1053509"/>
            <a:ext cx="2688719" cy="404059"/>
          </a:xfrm>
        </p:spPr>
        <p:txBody>
          <a:bodyPr anchor="t" anchorCtr="0">
            <a:normAutofit fontScale="92500" lnSpcReduction="10000"/>
          </a:bodyPr>
          <a:lstStyle/>
          <a:p>
            <a:r>
              <a:rPr kumimoji="1" lang="ja-JP" altLang="en-US" smtClean="0"/>
              <a:t>ラプラス変換</a:t>
            </a:r>
            <a:endParaRPr kumimoji="1" lang="ja-JP" altLang="en-US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634895"/>
              </p:ext>
            </p:extLst>
          </p:nvPr>
        </p:nvGraphicFramePr>
        <p:xfrm>
          <a:off x="4161965" y="965119"/>
          <a:ext cx="2642989" cy="673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8" name="数式" r:id="rId3" imgW="1244520" imgH="406080" progId="Equation.3">
                  <p:embed/>
                </p:oleObj>
              </mc:Choice>
              <mc:Fallback>
                <p:oleObj name="数式" r:id="rId3" imgW="12445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1965" y="965119"/>
                        <a:ext cx="2642989" cy="673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228322"/>
              </p:ext>
            </p:extLst>
          </p:nvPr>
        </p:nvGraphicFramePr>
        <p:xfrm>
          <a:off x="1644880" y="1626854"/>
          <a:ext cx="2517085" cy="51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9" name="数式" r:id="rId5" imgW="1409400" imgH="368280" progId="Equation.3">
                  <p:embed/>
                </p:oleObj>
              </mc:Choice>
              <mc:Fallback>
                <p:oleObj name="数式" r:id="rId5" imgW="14094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880" y="1626854"/>
                        <a:ext cx="2517085" cy="513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848453"/>
              </p:ext>
            </p:extLst>
          </p:nvPr>
        </p:nvGraphicFramePr>
        <p:xfrm>
          <a:off x="1638425" y="2567830"/>
          <a:ext cx="3404980" cy="192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0" name="数式" r:id="rId7" imgW="1879560" imgH="1358640" progId="Equation.3">
                  <p:embed/>
                </p:oleObj>
              </mc:Choice>
              <mc:Fallback>
                <p:oleObj name="数式" r:id="rId7" imgW="1879560" imgH="1358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425" y="2567830"/>
                        <a:ext cx="3404980" cy="19212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012492"/>
              </p:ext>
            </p:extLst>
          </p:nvPr>
        </p:nvGraphicFramePr>
        <p:xfrm>
          <a:off x="1644880" y="4916922"/>
          <a:ext cx="4786312" cy="1435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1" name="数式" r:id="rId9" imgW="2679480" imgH="1028520" progId="Equation.3">
                  <p:embed/>
                </p:oleObj>
              </mc:Choice>
              <mc:Fallback>
                <p:oleObj name="数式" r:id="rId9" imgW="2679480" imgH="1028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880" y="4916922"/>
                        <a:ext cx="4786312" cy="14359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5067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04760" y="99391"/>
            <a:ext cx="7704667" cy="877357"/>
          </a:xfrm>
        </p:spPr>
        <p:txBody>
          <a:bodyPr>
            <a:noAutofit/>
          </a:bodyPr>
          <a:lstStyle/>
          <a:p>
            <a:pPr algn="r"/>
            <a:r>
              <a:rPr kumimoji="1" lang="ja-JP" altLang="en-US" sz="2400" smtClean="0"/>
              <a:t>例題２</a:t>
            </a:r>
            <a:endParaRPr kumimoji="1" lang="ja-JP" altLang="en-US" sz="24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49317" y="860964"/>
            <a:ext cx="7065813" cy="404059"/>
          </a:xfrm>
        </p:spPr>
        <p:txBody>
          <a:bodyPr anchor="t" anchorCtr="0">
            <a:normAutofit fontScale="92500" lnSpcReduction="10000"/>
          </a:bodyPr>
          <a:lstStyle/>
          <a:p>
            <a:r>
              <a:rPr kumimoji="1" lang="ja-JP" altLang="en-US" smtClean="0"/>
              <a:t>ラプラス変換　　　　　　　　　</a:t>
            </a:r>
            <a:r>
              <a:rPr lang="ja-JP" altLang="en-US" smtClean="0"/>
              <a:t>を逆変換</a:t>
            </a:r>
            <a:endParaRPr kumimoji="1" lang="ja-JP" altLang="en-US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650893"/>
              </p:ext>
            </p:extLst>
          </p:nvPr>
        </p:nvGraphicFramePr>
        <p:xfrm>
          <a:off x="3468030" y="783542"/>
          <a:ext cx="2429187" cy="589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0" name="数式" r:id="rId3" imgW="1307880" imgH="406080" progId="Equation.3">
                  <p:embed/>
                </p:oleObj>
              </mc:Choice>
              <mc:Fallback>
                <p:oleObj name="数式" r:id="rId3" imgW="13078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030" y="783542"/>
                        <a:ext cx="2429187" cy="5899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736469"/>
              </p:ext>
            </p:extLst>
          </p:nvPr>
        </p:nvGraphicFramePr>
        <p:xfrm>
          <a:off x="1514682" y="1321434"/>
          <a:ext cx="30178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1" name="数式" r:id="rId5" imgW="1688760" imgH="380880" progId="Equation.3">
                  <p:embed/>
                </p:oleObj>
              </mc:Choice>
              <mc:Fallback>
                <p:oleObj name="数式" r:id="rId5" imgW="16887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682" y="1321434"/>
                        <a:ext cx="3017837" cy="530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213913"/>
              </p:ext>
            </p:extLst>
          </p:nvPr>
        </p:nvGraphicFramePr>
        <p:xfrm>
          <a:off x="1587706" y="1798781"/>
          <a:ext cx="5889625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2" name="数式" r:id="rId7" imgW="3251160" imgH="2514600" progId="Equation.3">
                  <p:embed/>
                </p:oleObj>
              </mc:Choice>
              <mc:Fallback>
                <p:oleObj name="数式" r:id="rId7" imgW="3251160" imgH="2514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706" y="1798781"/>
                        <a:ext cx="5889625" cy="355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138998"/>
              </p:ext>
            </p:extLst>
          </p:nvPr>
        </p:nvGraphicFramePr>
        <p:xfrm>
          <a:off x="2181984" y="5183027"/>
          <a:ext cx="5807075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3" name="数式" r:id="rId9" imgW="3251160" imgH="1028520" progId="Equation.3">
                  <p:embed/>
                </p:oleObj>
              </mc:Choice>
              <mc:Fallback>
                <p:oleObj name="数式" r:id="rId9" imgW="3251160" imgH="1028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984" y="5183027"/>
                        <a:ext cx="5807075" cy="1436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四角形吹き出し 4"/>
          <p:cNvSpPr/>
          <p:nvPr/>
        </p:nvSpPr>
        <p:spPr>
          <a:xfrm>
            <a:off x="4682623" y="1570967"/>
            <a:ext cx="3599985" cy="455629"/>
          </a:xfrm>
          <a:prstGeom prst="wedgeRectCallout">
            <a:avLst>
              <a:gd name="adj1" fmla="val -56552"/>
              <a:gd name="adj2" fmla="val -10786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例題１の </a:t>
            </a:r>
            <a:r>
              <a:rPr lang="en-US" altLang="ja-JP" sz="20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ja-JP" alt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を </a:t>
            </a:r>
            <a:r>
              <a:rPr lang="en-US" altLang="ja-JP" sz="20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sz="2000" baseline="30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ja-JP" alt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にしただけ</a:t>
            </a:r>
            <a:endParaRPr kumimoji="1" lang="ja-JP" alt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486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2430" y="109449"/>
            <a:ext cx="7704667" cy="572131"/>
          </a:xfrm>
        </p:spPr>
        <p:txBody>
          <a:bodyPr>
            <a:normAutofit/>
          </a:bodyPr>
          <a:lstStyle/>
          <a:p>
            <a:pPr algn="r"/>
            <a:r>
              <a:rPr lang="ja-JP" altLang="en-US" sz="2800" smtClean="0"/>
              <a:t>（１）ラプラス変換の定義</a:t>
            </a:r>
            <a:endParaRPr kumimoji="1" lang="ja-JP" altLang="en-US" sz="28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20160" y="699427"/>
            <a:ext cx="7373375" cy="606396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anchor="t" anchorCtr="0">
            <a:noAutofit/>
          </a:bodyPr>
          <a:lstStyle/>
          <a:p>
            <a:pPr marL="0" indent="0" algn="ctr">
              <a:lnSpc>
                <a:spcPts val="3360"/>
              </a:lnSpc>
              <a:spcBef>
                <a:spcPts val="600"/>
              </a:spcBef>
              <a:buNone/>
            </a:pPr>
            <a:r>
              <a:rPr lang="ja-JP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まずフーリエ変換の定義を思い出そう。</a:t>
            </a:r>
            <a:endParaRPr kumimoji="1" lang="en-US" altLang="ja-JP" sz="2000" b="1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69045" y="2237834"/>
            <a:ext cx="75069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ja-JP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拡張</a:t>
            </a:r>
            <a:r>
              <a:rPr lang="en-US" altLang="ja-JP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</a:p>
          <a:p>
            <a:r>
              <a:rPr lang="ja-JP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① </a:t>
            </a:r>
            <a:r>
              <a:rPr lang="en-US" altLang="ja-JP" sz="2400" b="1" i="1" u="sng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jω</a:t>
            </a:r>
            <a:r>
              <a:rPr lang="en-US" altLang="ja-JP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を </a:t>
            </a:r>
            <a:r>
              <a:rPr lang="en-US" altLang="ja-JP" sz="2400" b="1" i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sz="24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ja-JP" sz="2400" b="1" i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ja-JP" sz="24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ja-JP" sz="2400" b="1" i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jω</a:t>
            </a:r>
            <a:r>
              <a:rPr lang="en-US" altLang="ja-JP" sz="24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にする</a:t>
            </a:r>
            <a:endParaRPr lang="en-US" altLang="ja-JP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ja-JP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② </a:t>
            </a:r>
            <a:r>
              <a:rPr lang="en-US" altLang="ja-JP" sz="2400" b="1" i="1" u="sng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2400" b="1" u="sng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0</a:t>
            </a:r>
            <a:r>
              <a:rPr lang="ja-JP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のとき </a:t>
            </a:r>
            <a:r>
              <a:rPr lang="en-US" altLang="ja-JP" sz="2400" b="1" i="1" u="sng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="1" u="sng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400" b="1" i="1" u="sng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2400" b="1" u="sng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0 </a:t>
            </a:r>
            <a:r>
              <a:rPr lang="ja-JP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だけを考える（</a:t>
            </a:r>
            <a:r>
              <a:rPr lang="ja-JP" altLang="en-US" sz="24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過去は無視</a:t>
            </a:r>
            <a:r>
              <a:rPr lang="ja-JP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）。</a:t>
            </a:r>
            <a:endParaRPr lang="en-US" altLang="ja-JP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以下の式になる。</a:t>
            </a:r>
            <a:endParaRPr lang="ja-JP" altLang="en-US" sz="2400" baseline="30000"/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105341"/>
              </p:ext>
            </p:extLst>
          </p:nvPr>
        </p:nvGraphicFramePr>
        <p:xfrm>
          <a:off x="3356470" y="1496471"/>
          <a:ext cx="273208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93" name="数式" r:id="rId3" imgW="1282680" imgH="330120" progId="Equation.3">
                  <p:embed/>
                </p:oleObj>
              </mc:Choice>
              <mc:Fallback>
                <p:oleObj name="数式" r:id="rId3" imgW="12826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6470" y="1496471"/>
                        <a:ext cx="2732088" cy="741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826128"/>
              </p:ext>
            </p:extLst>
          </p:nvPr>
        </p:nvGraphicFramePr>
        <p:xfrm>
          <a:off x="2481798" y="3945993"/>
          <a:ext cx="37846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94" name="数式" r:id="rId5" imgW="1777680" imgH="330120" progId="Equation.3">
                  <p:embed/>
                </p:oleObj>
              </mc:Choice>
              <mc:Fallback>
                <p:oleObj name="数式" r:id="rId5" imgW="17776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798" y="3945993"/>
                        <a:ext cx="3784600" cy="741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1596587" y="4687356"/>
            <a:ext cx="6879395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これを</a:t>
            </a:r>
            <a:r>
              <a:rPr lang="ja-JP" altLang="en-US" sz="24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ラプラス変換</a:t>
            </a:r>
            <a:r>
              <a:rPr lang="ja-JP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という</a:t>
            </a:r>
            <a:endParaRPr lang="ja-JP" altLang="en-US" sz="2400" baseline="30000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251127"/>
              </p:ext>
            </p:extLst>
          </p:nvPr>
        </p:nvGraphicFramePr>
        <p:xfrm>
          <a:off x="2273795" y="5304455"/>
          <a:ext cx="10826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95" name="数式" r:id="rId7" imgW="507960" imgH="190440" progId="Equation.3">
                  <p:embed/>
                </p:oleObj>
              </mc:Choice>
              <mc:Fallback>
                <p:oleObj name="数式" r:id="rId7" imgW="5079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795" y="5304455"/>
                        <a:ext cx="1082675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3356470" y="5271415"/>
            <a:ext cx="4601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を</a:t>
            </a:r>
            <a:r>
              <a:rPr lang="en-US" altLang="ja-JP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L[</a:t>
            </a:r>
            <a:r>
              <a:rPr lang="en-US" altLang="ja-JP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r>
              <a:rPr lang="ja-JP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と表記することも多い。</a:t>
            </a:r>
            <a:endParaRPr lang="en-US" altLang="ja-JP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273795" y="5766120"/>
            <a:ext cx="5880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本スライドでもスクリプト文字</a:t>
            </a:r>
            <a:r>
              <a:rPr lang="en-US" altLang="ja-JP" sz="2400" smtClean="0">
                <a:latin typeface="Kunstler Script" panose="030304020206070D0D06" pitchFamily="66" charset="0"/>
                <a:cs typeface="Times New Roman" panose="02020603050405020304" pitchFamily="18" charset="0"/>
              </a:rPr>
              <a:t>L</a:t>
            </a:r>
            <a:r>
              <a:rPr lang="ja-JP" altLang="en-US" sz="2400" smtClean="0">
                <a:latin typeface="Kunstler Script" panose="030304020206070D0D06" pitchFamily="66" charset="0"/>
                <a:cs typeface="Times New Roman" panose="02020603050405020304" pitchFamily="18" charset="0"/>
              </a:rPr>
              <a:t>    </a:t>
            </a:r>
            <a:r>
              <a:rPr lang="ja-JP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ではなく</a:t>
            </a:r>
            <a:r>
              <a:rPr lang="en-US" altLang="ja-JP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ja-JP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を使うことにする。</a:t>
            </a:r>
            <a:endParaRPr lang="en-US" altLang="ja-JP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51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2982" y="630154"/>
            <a:ext cx="7704667" cy="572131"/>
          </a:xfrm>
        </p:spPr>
        <p:txBody>
          <a:bodyPr>
            <a:normAutofit/>
          </a:bodyPr>
          <a:lstStyle/>
          <a:p>
            <a:pPr algn="r"/>
            <a:r>
              <a:rPr lang="ja-JP" altLang="en-US" sz="2800" smtClean="0"/>
              <a:t>フーリエ変換で収束しない場合でも・・・</a:t>
            </a:r>
            <a:endParaRPr kumimoji="1" lang="ja-JP" altLang="en-US" sz="28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88629" y="1915686"/>
            <a:ext cx="7373375" cy="606396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anchor="t" anchorCtr="0">
            <a:noAutofit/>
          </a:bodyPr>
          <a:lstStyle/>
          <a:p>
            <a:pPr marL="0" indent="0" algn="ctr">
              <a:lnSpc>
                <a:spcPts val="3360"/>
              </a:lnSpc>
              <a:spcBef>
                <a:spcPts val="600"/>
              </a:spcBef>
              <a:buNone/>
            </a:pPr>
            <a:r>
              <a:rPr lang="en-US" altLang="ja-JP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jω</a:t>
            </a:r>
            <a:r>
              <a:rPr lang="en-US" altLang="ja-JP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ja-JP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ja-JP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ja-JP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ja-JP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jω </a:t>
            </a:r>
            <a:r>
              <a:rPr lang="ja-JP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としたので収束するケースもありうる</a:t>
            </a:r>
            <a:endParaRPr kumimoji="1" lang="en-US" altLang="ja-JP" sz="2000" b="1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320712" y="4839145"/>
            <a:ext cx="7506937" cy="520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ラプラス変換に関しては，以下の書籍を参考にしていただければ幸いです。</a:t>
            </a:r>
            <a:endParaRPr lang="en-US" altLang="ja-JP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100"/>
              </a:lnSpc>
            </a:pPr>
            <a:endParaRPr lang="en-US" altLang="ja-JP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100"/>
              </a:lnSpc>
            </a:pPr>
            <a:r>
              <a:rPr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拙著　</a:t>
            </a:r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kindle</a:t>
            </a:r>
            <a:r>
              <a:rPr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版「工学系のための納得する数学の基礎　第９巻　ラプラス変換」</a:t>
            </a:r>
            <a:endParaRPr lang="en-US" altLang="ja-JP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75666"/>
              </p:ext>
            </p:extLst>
          </p:nvPr>
        </p:nvGraphicFramePr>
        <p:xfrm>
          <a:off x="1535869" y="3028406"/>
          <a:ext cx="273208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0" name="数式" r:id="rId3" imgW="1282680" imgH="330120" progId="Equation.3">
                  <p:embed/>
                </p:oleObj>
              </mc:Choice>
              <mc:Fallback>
                <p:oleObj name="数式" r:id="rId3" imgW="12826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869" y="3028406"/>
                        <a:ext cx="2732088" cy="741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746989"/>
              </p:ext>
            </p:extLst>
          </p:nvPr>
        </p:nvGraphicFramePr>
        <p:xfrm>
          <a:off x="5390531" y="3028405"/>
          <a:ext cx="25146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1" name="数式" r:id="rId5" imgW="1180800" imgH="330120" progId="Equation.3">
                  <p:embed/>
                </p:oleObj>
              </mc:Choice>
              <mc:Fallback>
                <p:oleObj name="数式" r:id="rId5" imgW="1180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0531" y="3028405"/>
                        <a:ext cx="2514600" cy="741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右矢印 3"/>
          <p:cNvSpPr/>
          <p:nvPr/>
        </p:nvSpPr>
        <p:spPr>
          <a:xfrm>
            <a:off x="4445876" y="3235483"/>
            <a:ext cx="529439" cy="4528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717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2982" y="630154"/>
            <a:ext cx="7704667" cy="572131"/>
          </a:xfrm>
        </p:spPr>
        <p:txBody>
          <a:bodyPr>
            <a:normAutofit/>
          </a:bodyPr>
          <a:lstStyle/>
          <a:p>
            <a:pPr algn="r"/>
            <a:r>
              <a:rPr lang="ja-JP" altLang="en-US" sz="2800" smtClean="0"/>
              <a:t>過去をどう考えるか？</a:t>
            </a:r>
            <a:endParaRPr kumimoji="1" lang="ja-JP" altLang="en-US" sz="28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88627" y="1852624"/>
            <a:ext cx="7373375" cy="2545955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anchor="t" anchorCtr="0">
            <a:noAutofit/>
          </a:bodyPr>
          <a:lstStyle/>
          <a:p>
            <a:pPr marL="0" indent="0">
              <a:lnSpc>
                <a:spcPts val="3360"/>
              </a:lnSpc>
              <a:spcBef>
                <a:spcPts val="600"/>
              </a:spcBef>
              <a:buNone/>
            </a:pPr>
            <a:r>
              <a:rPr lang="ja-JP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①　</a:t>
            </a:r>
            <a:r>
              <a:rPr lang="en-US" altLang="ja-JP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altLang="ja-JP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 </a:t>
            </a:r>
            <a:r>
              <a:rPr lang="ja-JP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の状態は，</a:t>
            </a:r>
            <a:endParaRPr lang="en-US" altLang="ja-JP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360"/>
              </a:lnSpc>
              <a:spcBef>
                <a:spcPts val="600"/>
              </a:spcBef>
              <a:buNone/>
            </a:pPr>
            <a:r>
              <a:rPr lang="ja-JP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ja-JP" alt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altLang="ja-JP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0 </a:t>
            </a:r>
            <a:r>
              <a:rPr lang="ja-JP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の影響をすべて</a:t>
            </a:r>
            <a:r>
              <a:rPr lang="en-US" altLang="ja-JP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(0)</a:t>
            </a:r>
            <a:r>
              <a:rPr lang="ja-JP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で表現している。</a:t>
            </a:r>
            <a:endParaRPr lang="en-US" altLang="ja-JP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360"/>
              </a:lnSpc>
              <a:spcBef>
                <a:spcPts val="600"/>
              </a:spcBef>
              <a:buNone/>
            </a:pPr>
            <a:r>
              <a:rPr lang="ja-JP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②　</a:t>
            </a:r>
            <a:r>
              <a:rPr lang="en-US" altLang="ja-JP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altLang="ja-JP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 </a:t>
            </a:r>
            <a:r>
              <a:rPr lang="ja-JP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で過去の現象の</a:t>
            </a:r>
            <a:r>
              <a:rPr lang="ja-JP" altLang="en-US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過渡状態</a:t>
            </a:r>
            <a:r>
              <a:rPr lang="ja-JP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を過ぎ，</a:t>
            </a:r>
            <a:endParaRPr lang="en-US" altLang="ja-JP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360"/>
              </a:lnSpc>
              <a:spcBef>
                <a:spcPts val="600"/>
              </a:spcBef>
              <a:buNone/>
            </a:pPr>
            <a:r>
              <a:rPr lang="ja-JP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定常的な状態になっている。</a:t>
            </a:r>
            <a:endParaRPr lang="en-US" altLang="ja-JP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360"/>
              </a:lnSpc>
              <a:spcBef>
                <a:spcPts val="600"/>
              </a:spcBef>
              <a:buNone/>
            </a:pPr>
            <a:endParaRPr kumimoji="1" lang="en-US" altLang="ja-JP" b="1" i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360"/>
              </a:lnSpc>
              <a:spcBef>
                <a:spcPts val="600"/>
              </a:spcBef>
              <a:buNone/>
            </a:pPr>
            <a:endParaRPr kumimoji="1" lang="en-US" altLang="ja-JP" b="1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288626" y="4698124"/>
            <a:ext cx="7373375" cy="13243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360"/>
              </a:lnSpc>
              <a:spcBef>
                <a:spcPts val="600"/>
              </a:spcBef>
              <a:buFont typeface="Arial"/>
              <a:buNone/>
            </a:pPr>
            <a:r>
              <a:rPr lang="ja-JP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なお，過渡状態において</a:t>
            </a:r>
            <a:endParaRPr lang="en-US" altLang="ja-JP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360"/>
              </a:lnSpc>
              <a:spcBef>
                <a:spcPts val="600"/>
              </a:spcBef>
              <a:buFont typeface="Arial"/>
              <a:buNone/>
            </a:pPr>
            <a:r>
              <a:rPr lang="ja-JP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システム</a:t>
            </a:r>
            <a:r>
              <a:rPr lang="ja-JP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から出力する信号を</a:t>
            </a:r>
            <a:r>
              <a:rPr lang="ja-JP" altLang="en-US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過渡応答</a:t>
            </a:r>
            <a:r>
              <a:rPr lang="ja-JP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という。</a:t>
            </a:r>
            <a:endParaRPr lang="en-US" altLang="ja-JP" b="1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238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2430" y="109449"/>
            <a:ext cx="7704667" cy="572131"/>
          </a:xfrm>
        </p:spPr>
        <p:txBody>
          <a:bodyPr>
            <a:normAutofit/>
          </a:bodyPr>
          <a:lstStyle/>
          <a:p>
            <a:pPr algn="r"/>
            <a:r>
              <a:rPr lang="ja-JP" altLang="en-US" sz="2800" smtClean="0"/>
              <a:t>（２）ラプラス変換の性質（その１）</a:t>
            </a:r>
            <a:endParaRPr kumimoji="1" lang="ja-JP" altLang="en-US" sz="28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82844" y="699427"/>
            <a:ext cx="1648327" cy="606396"/>
          </a:xfrm>
          <a:noFill/>
          <a:ln>
            <a:noFill/>
          </a:ln>
        </p:spPr>
        <p:txBody>
          <a:bodyPr anchor="t" anchorCtr="0">
            <a:noAutofit/>
          </a:bodyPr>
          <a:lstStyle/>
          <a:p>
            <a:pPr marL="0" indent="0">
              <a:lnSpc>
                <a:spcPts val="3360"/>
              </a:lnSpc>
              <a:spcBef>
                <a:spcPts val="600"/>
              </a:spcBef>
              <a:buNone/>
            </a:pP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① 線形性</a:t>
            </a:r>
            <a:endParaRPr kumimoji="1" lang="en-US" altLang="ja-JP" sz="2000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893484"/>
              </p:ext>
            </p:extLst>
          </p:nvPr>
        </p:nvGraphicFramePr>
        <p:xfrm>
          <a:off x="2682191" y="789106"/>
          <a:ext cx="38957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32" name="数式" r:id="rId3" imgW="1828800" imgH="190440" progId="Equation.3">
                  <p:embed/>
                </p:oleObj>
              </mc:Choice>
              <mc:Fallback>
                <p:oleObj name="数式" r:id="rId3" imgW="18288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191" y="789106"/>
                        <a:ext cx="3895725" cy="427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882844" y="1239563"/>
            <a:ext cx="1648327" cy="6063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360"/>
              </a:lnSpc>
              <a:spcBef>
                <a:spcPts val="600"/>
              </a:spcBef>
              <a:buFont typeface="Arial"/>
              <a:buNone/>
            </a:pP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② 相似性</a:t>
            </a:r>
            <a:endParaRPr lang="en-US" altLang="ja-JP" sz="2000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755632"/>
              </p:ext>
            </p:extLst>
          </p:nvPr>
        </p:nvGraphicFramePr>
        <p:xfrm>
          <a:off x="2669901" y="1163947"/>
          <a:ext cx="508635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33" name="数式" r:id="rId5" imgW="2387520" imgH="406080" progId="Equation.3">
                  <p:embed/>
                </p:oleObj>
              </mc:Choice>
              <mc:Fallback>
                <p:oleObj name="数式" r:id="rId5" imgW="23875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9901" y="1163947"/>
                        <a:ext cx="5086350" cy="909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882844" y="1975048"/>
            <a:ext cx="1799347" cy="6063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360"/>
              </a:lnSpc>
              <a:spcBef>
                <a:spcPts val="600"/>
              </a:spcBef>
              <a:buFont typeface="Arial"/>
              <a:buNone/>
            </a:pP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③時間軸推移</a:t>
            </a:r>
            <a:endParaRPr lang="en-US" altLang="ja-JP" sz="2000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8193"/>
              </p:ext>
            </p:extLst>
          </p:nvPr>
        </p:nvGraphicFramePr>
        <p:xfrm>
          <a:off x="2669901" y="1973887"/>
          <a:ext cx="27051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34" name="数式" r:id="rId7" imgW="1269720" imgH="228600" progId="Equation.3">
                  <p:embed/>
                </p:oleObj>
              </mc:Choice>
              <mc:Fallback>
                <p:oleObj name="数式" r:id="rId7" imgW="1269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9901" y="1973887"/>
                        <a:ext cx="2705100" cy="511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5391644" y="1926239"/>
            <a:ext cx="3829875" cy="6063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360"/>
              </a:lnSpc>
              <a:spcBef>
                <a:spcPts val="600"/>
              </a:spcBef>
              <a:buFont typeface="Arial"/>
              <a:buNone/>
            </a:pPr>
            <a:r>
              <a:rPr lang="ja-JP" alt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（時間遅延，シフト性ともいう）</a:t>
            </a:r>
            <a:endParaRPr lang="en-US" altLang="ja-JP" sz="1800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3441903" y="2469312"/>
            <a:ext cx="1175794" cy="6063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360"/>
              </a:lnSpc>
              <a:spcBef>
                <a:spcPts val="600"/>
              </a:spcBef>
              <a:buFont typeface="Arial"/>
              <a:buNone/>
            </a:pP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のとき</a:t>
            </a:r>
            <a:endParaRPr lang="en-US" altLang="ja-JP" sz="2000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30499"/>
              </p:ext>
            </p:extLst>
          </p:nvPr>
        </p:nvGraphicFramePr>
        <p:xfrm>
          <a:off x="4389882" y="2330171"/>
          <a:ext cx="46259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35" name="数式" r:id="rId9" imgW="2171520" imgH="330120" progId="Equation.3">
                  <p:embed/>
                </p:oleObj>
              </mc:Choice>
              <mc:Fallback>
                <p:oleObj name="数式" r:id="rId9" imgW="21715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882" y="2330171"/>
                        <a:ext cx="4625975" cy="738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931416"/>
              </p:ext>
            </p:extLst>
          </p:nvPr>
        </p:nvGraphicFramePr>
        <p:xfrm>
          <a:off x="2723055" y="2558992"/>
          <a:ext cx="7032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36" name="数式" r:id="rId11" imgW="330120" imgH="164880" progId="Equation.3">
                  <p:embed/>
                </p:oleObj>
              </mc:Choice>
              <mc:Fallback>
                <p:oleObj name="数式" r:id="rId11" imgW="3301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055" y="2558992"/>
                        <a:ext cx="703262" cy="368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882844" y="2936694"/>
            <a:ext cx="1799347" cy="6063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360"/>
              </a:lnSpc>
              <a:spcBef>
                <a:spcPts val="600"/>
              </a:spcBef>
              <a:buFont typeface="Arial"/>
              <a:buNone/>
            </a:pP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④</a:t>
            </a:r>
            <a:r>
              <a:rPr lang="en-US" altLang="ja-JP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軸推移</a:t>
            </a:r>
            <a:endParaRPr lang="en-US" altLang="ja-JP" sz="2000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666600"/>
              </p:ext>
            </p:extLst>
          </p:nvPr>
        </p:nvGraphicFramePr>
        <p:xfrm>
          <a:off x="2669901" y="2948143"/>
          <a:ext cx="25701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37" name="数式" r:id="rId13" imgW="1206360" imgH="228600" progId="Equation.3">
                  <p:embed/>
                </p:oleObj>
              </mc:Choice>
              <mc:Fallback>
                <p:oleObj name="数式" r:id="rId13" imgW="1206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9901" y="2948143"/>
                        <a:ext cx="2570163" cy="511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882844" y="3543531"/>
            <a:ext cx="1799347" cy="6063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360"/>
              </a:lnSpc>
              <a:spcBef>
                <a:spcPts val="600"/>
              </a:spcBef>
              <a:buFont typeface="Arial"/>
              <a:buNone/>
            </a:pP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⑤時間微分</a:t>
            </a:r>
            <a:endParaRPr lang="en-US" altLang="ja-JP" sz="2000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191723"/>
              </p:ext>
            </p:extLst>
          </p:nvPr>
        </p:nvGraphicFramePr>
        <p:xfrm>
          <a:off x="2682191" y="3459205"/>
          <a:ext cx="294957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38" name="数式" r:id="rId15" imgW="1384200" imgH="406080" progId="Equation.3">
                  <p:embed/>
                </p:oleObj>
              </mc:Choice>
              <mc:Fallback>
                <p:oleObj name="数式" r:id="rId15" imgW="13842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191" y="3459205"/>
                        <a:ext cx="2949575" cy="909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オブジェクト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285944"/>
              </p:ext>
            </p:extLst>
          </p:nvPr>
        </p:nvGraphicFramePr>
        <p:xfrm>
          <a:off x="2669901" y="4342227"/>
          <a:ext cx="43561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39" name="数式" r:id="rId17" imgW="2044440" imgH="457200" progId="Equation.3">
                  <p:embed/>
                </p:oleObj>
              </mc:Choice>
              <mc:Fallback>
                <p:oleObj name="数式" r:id="rId17" imgW="2044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9901" y="4342227"/>
                        <a:ext cx="4356100" cy="1022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オブジェクト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336940"/>
              </p:ext>
            </p:extLst>
          </p:nvPr>
        </p:nvGraphicFramePr>
        <p:xfrm>
          <a:off x="2669901" y="5316151"/>
          <a:ext cx="43561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40" name="数式" r:id="rId19" imgW="2044440" imgH="457200" progId="Equation.3">
                  <p:embed/>
                </p:oleObj>
              </mc:Choice>
              <mc:Fallback>
                <p:oleObj name="数式" r:id="rId19" imgW="2044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9901" y="5316151"/>
                        <a:ext cx="4356100" cy="1022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7026001" y="3591565"/>
            <a:ext cx="1175794" cy="51512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360"/>
              </a:lnSpc>
              <a:spcBef>
                <a:spcPts val="600"/>
              </a:spcBef>
              <a:buFont typeface="Arial"/>
              <a:buNone/>
            </a:pP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のとき</a:t>
            </a:r>
            <a:endParaRPr lang="en-US" altLang="ja-JP" sz="2000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786489"/>
              </p:ext>
            </p:extLst>
          </p:nvPr>
        </p:nvGraphicFramePr>
        <p:xfrm>
          <a:off x="5930900" y="3698463"/>
          <a:ext cx="11366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41" name="数式" r:id="rId21" imgW="533160" imgH="190440" progId="Equation.3">
                  <p:embed/>
                </p:oleObj>
              </mc:Choice>
              <mc:Fallback>
                <p:oleObj name="数式" r:id="rId21" imgW="5331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3698463"/>
                        <a:ext cx="1136650" cy="423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668750"/>
              </p:ext>
            </p:extLst>
          </p:nvPr>
        </p:nvGraphicFramePr>
        <p:xfrm>
          <a:off x="7926979" y="3652508"/>
          <a:ext cx="89376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42" name="数式" r:id="rId23" imgW="419040" imgH="190440" progId="Equation.3">
                  <p:embed/>
                </p:oleObj>
              </mc:Choice>
              <mc:Fallback>
                <p:oleObj name="数式" r:id="rId23" imgW="4190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6979" y="3652508"/>
                        <a:ext cx="893763" cy="423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コンテンツ プレースホルダー 2"/>
          <p:cNvSpPr txBox="1">
            <a:spLocks/>
          </p:cNvSpPr>
          <p:nvPr/>
        </p:nvSpPr>
        <p:spPr>
          <a:xfrm>
            <a:off x="3824199" y="6311885"/>
            <a:ext cx="1175794" cy="51512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360"/>
              </a:lnSpc>
              <a:spcBef>
                <a:spcPts val="600"/>
              </a:spcBef>
              <a:buFont typeface="Arial"/>
              <a:buNone/>
            </a:pP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のとき</a:t>
            </a:r>
            <a:endParaRPr lang="en-US" altLang="ja-JP" sz="2000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オブジェクト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282553"/>
              </p:ext>
            </p:extLst>
          </p:nvPr>
        </p:nvGraphicFramePr>
        <p:xfrm>
          <a:off x="2729098" y="6418783"/>
          <a:ext cx="11366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43" name="数式" r:id="rId25" imgW="533160" imgH="190440" progId="Equation.3">
                  <p:embed/>
                </p:oleObj>
              </mc:Choice>
              <mc:Fallback>
                <p:oleObj name="数式" r:id="rId25" imgW="5331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098" y="6418783"/>
                        <a:ext cx="1136650" cy="423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オブジェクト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291960"/>
              </p:ext>
            </p:extLst>
          </p:nvPr>
        </p:nvGraphicFramePr>
        <p:xfrm>
          <a:off x="4643438" y="6330950"/>
          <a:ext cx="10556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44" name="数式" r:id="rId26" imgW="495000" imgH="228600" progId="Equation.3">
                  <p:embed/>
                </p:oleObj>
              </mc:Choice>
              <mc:Fallback>
                <p:oleObj name="数式" r:id="rId26" imgW="495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6330950"/>
                        <a:ext cx="1055687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4922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2430" y="109449"/>
            <a:ext cx="7704667" cy="572131"/>
          </a:xfrm>
        </p:spPr>
        <p:txBody>
          <a:bodyPr>
            <a:normAutofit/>
          </a:bodyPr>
          <a:lstStyle/>
          <a:p>
            <a:pPr algn="r"/>
            <a:r>
              <a:rPr lang="ja-JP" altLang="en-US" sz="2800" smtClean="0"/>
              <a:t>ラプラス変換の性質（その２）</a:t>
            </a:r>
            <a:endParaRPr kumimoji="1" lang="ja-JP" altLang="en-US" sz="28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93273" y="848970"/>
            <a:ext cx="1648327" cy="606396"/>
          </a:xfrm>
          <a:noFill/>
          <a:ln>
            <a:noFill/>
          </a:ln>
        </p:spPr>
        <p:txBody>
          <a:bodyPr anchor="t" anchorCtr="0">
            <a:noAutofit/>
          </a:bodyPr>
          <a:lstStyle/>
          <a:p>
            <a:pPr marL="0" indent="0">
              <a:lnSpc>
                <a:spcPts val="3360"/>
              </a:lnSpc>
              <a:spcBef>
                <a:spcPts val="600"/>
              </a:spcBef>
              <a:buNone/>
            </a:pP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⑥ 時間積分</a:t>
            </a:r>
            <a:endParaRPr kumimoji="1" lang="en-US" altLang="ja-JP" sz="2000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882767"/>
              </p:ext>
            </p:extLst>
          </p:nvPr>
        </p:nvGraphicFramePr>
        <p:xfrm>
          <a:off x="3026942" y="710155"/>
          <a:ext cx="598011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4" name="数式" r:id="rId3" imgW="2806560" imgH="380880" progId="Equation.3">
                  <p:embed/>
                </p:oleObj>
              </mc:Choice>
              <mc:Fallback>
                <p:oleObj name="数式" r:id="rId3" imgW="28065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6942" y="710155"/>
                        <a:ext cx="5980113" cy="854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993273" y="1655064"/>
            <a:ext cx="2556789" cy="6063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360"/>
              </a:lnSpc>
              <a:spcBef>
                <a:spcPts val="600"/>
              </a:spcBef>
              <a:buFont typeface="Arial"/>
              <a:buNone/>
            </a:pP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⑦畳み込み積分</a:t>
            </a:r>
            <a:endParaRPr lang="en-US" altLang="ja-JP" sz="2000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959490"/>
              </p:ext>
            </p:extLst>
          </p:nvPr>
        </p:nvGraphicFramePr>
        <p:xfrm>
          <a:off x="3028530" y="1748870"/>
          <a:ext cx="30575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5" name="数式" r:id="rId5" imgW="1434960" imgH="190440" progId="Equation.3">
                  <p:embed/>
                </p:oleObj>
              </mc:Choice>
              <mc:Fallback>
                <p:oleObj name="数式" r:id="rId5" imgW="14349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530" y="1748870"/>
                        <a:ext cx="3057525" cy="427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コンテンツ プレースホルダー 2"/>
          <p:cNvSpPr txBox="1">
            <a:spLocks/>
          </p:cNvSpPr>
          <p:nvPr/>
        </p:nvSpPr>
        <p:spPr>
          <a:xfrm>
            <a:off x="1024710" y="2329393"/>
            <a:ext cx="2556789" cy="6063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360"/>
              </a:lnSpc>
              <a:spcBef>
                <a:spcPts val="600"/>
              </a:spcBef>
              <a:buFont typeface="Arial"/>
              <a:buNone/>
            </a:pP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⑧像関数微分</a:t>
            </a:r>
            <a:endParaRPr lang="en-US" altLang="ja-JP" sz="2000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オブジェクト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638122"/>
              </p:ext>
            </p:extLst>
          </p:nvPr>
        </p:nvGraphicFramePr>
        <p:xfrm>
          <a:off x="3028530" y="2175908"/>
          <a:ext cx="59785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6" name="数式" r:id="rId7" imgW="2806560" imgH="406080" progId="Equation.3">
                  <p:embed/>
                </p:oleObj>
              </mc:Choice>
              <mc:Fallback>
                <p:oleObj name="数式" r:id="rId7" imgW="28065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530" y="2175908"/>
                        <a:ext cx="5978525" cy="911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コンテンツ プレースホルダー 2"/>
          <p:cNvSpPr txBox="1">
            <a:spLocks/>
          </p:cNvSpPr>
          <p:nvPr/>
        </p:nvSpPr>
        <p:spPr>
          <a:xfrm>
            <a:off x="1024710" y="2851868"/>
            <a:ext cx="2556789" cy="6063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360"/>
              </a:lnSpc>
              <a:spcBef>
                <a:spcPts val="600"/>
              </a:spcBef>
              <a:buFont typeface="Arial"/>
              <a:buNone/>
            </a:pP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⑨像関数積分</a:t>
            </a:r>
            <a:endParaRPr lang="en-US" altLang="ja-JP" sz="2000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001855"/>
              </p:ext>
            </p:extLst>
          </p:nvPr>
        </p:nvGraphicFramePr>
        <p:xfrm>
          <a:off x="2271667" y="3206294"/>
          <a:ext cx="65182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7" name="数式" r:id="rId9" imgW="3060360" imgH="330120" progId="Equation.3">
                  <p:embed/>
                </p:oleObj>
              </mc:Choice>
              <mc:Fallback>
                <p:oleObj name="数式" r:id="rId9" imgW="30603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667" y="3206294"/>
                        <a:ext cx="6518275" cy="739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コンテンツ プレースホルダー 2"/>
          <p:cNvSpPr txBox="1">
            <a:spLocks/>
          </p:cNvSpPr>
          <p:nvPr/>
        </p:nvSpPr>
        <p:spPr>
          <a:xfrm>
            <a:off x="1024711" y="4153015"/>
            <a:ext cx="1616890" cy="6063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360"/>
              </a:lnSpc>
              <a:spcBef>
                <a:spcPts val="600"/>
              </a:spcBef>
              <a:buFont typeface="Arial"/>
              <a:buNone/>
            </a:pP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⑩初期値</a:t>
            </a:r>
            <a:endParaRPr lang="en-US" altLang="ja-JP" sz="2000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オブジェクト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792166"/>
              </p:ext>
            </p:extLst>
          </p:nvPr>
        </p:nvGraphicFramePr>
        <p:xfrm>
          <a:off x="3030118" y="3991061"/>
          <a:ext cx="305593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8" name="数式" r:id="rId11" imgW="1434960" imgH="342720" progId="Equation.3">
                  <p:embed/>
                </p:oleObj>
              </mc:Choice>
              <mc:Fallback>
                <p:oleObj name="数式" r:id="rId11" imgW="14349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118" y="3991061"/>
                        <a:ext cx="3055937" cy="768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コンテンツ プレースホルダー 2"/>
          <p:cNvSpPr txBox="1">
            <a:spLocks/>
          </p:cNvSpPr>
          <p:nvPr/>
        </p:nvSpPr>
        <p:spPr>
          <a:xfrm>
            <a:off x="1024710" y="4875058"/>
            <a:ext cx="1450157" cy="6063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360"/>
              </a:lnSpc>
              <a:spcBef>
                <a:spcPts val="600"/>
              </a:spcBef>
              <a:buFont typeface="Arial"/>
              <a:buNone/>
            </a:pP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⑪終値</a:t>
            </a:r>
            <a:endParaRPr lang="en-US" altLang="ja-JP" sz="2000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オブジェクト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948716"/>
              </p:ext>
            </p:extLst>
          </p:nvPr>
        </p:nvGraphicFramePr>
        <p:xfrm>
          <a:off x="3084513" y="4759325"/>
          <a:ext cx="294798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9" name="数式" r:id="rId13" imgW="1384200" imgH="342720" progId="Equation.3">
                  <p:embed/>
                </p:oleObj>
              </mc:Choice>
              <mc:Fallback>
                <p:oleObj name="数式" r:id="rId13" imgW="13842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3" y="4759325"/>
                        <a:ext cx="2947987" cy="768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8401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5375001" y="1000371"/>
            <a:ext cx="3452096" cy="90661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2430" y="109449"/>
            <a:ext cx="7704667" cy="572131"/>
          </a:xfrm>
        </p:spPr>
        <p:txBody>
          <a:bodyPr>
            <a:normAutofit/>
          </a:bodyPr>
          <a:lstStyle/>
          <a:p>
            <a:pPr algn="r"/>
            <a:r>
              <a:rPr lang="ja-JP" altLang="en-US" sz="2800" smtClean="0"/>
              <a:t>（３）ラプラス変換の例（その１）</a:t>
            </a:r>
            <a:endParaRPr kumimoji="1" lang="ja-JP" altLang="en-US" sz="28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82844" y="699427"/>
            <a:ext cx="2543473" cy="606396"/>
          </a:xfrm>
          <a:noFill/>
          <a:ln>
            <a:noFill/>
          </a:ln>
        </p:spPr>
        <p:txBody>
          <a:bodyPr anchor="t" anchorCtr="0">
            <a:noAutofit/>
          </a:bodyPr>
          <a:lstStyle/>
          <a:p>
            <a:pPr marL="0" indent="0">
              <a:lnSpc>
                <a:spcPts val="3360"/>
              </a:lnSpc>
              <a:spcBef>
                <a:spcPts val="600"/>
              </a:spcBef>
              <a:buNone/>
            </a:pP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① インパルス信号</a:t>
            </a:r>
            <a:endParaRPr kumimoji="1" lang="en-US" altLang="ja-JP" sz="2000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765452"/>
              </p:ext>
            </p:extLst>
          </p:nvPr>
        </p:nvGraphicFramePr>
        <p:xfrm>
          <a:off x="1236389" y="1150066"/>
          <a:ext cx="40036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5" name="数式" r:id="rId3" imgW="1879560" imgH="330120" progId="Equation.3">
                  <p:embed/>
                </p:oleObj>
              </mc:Choice>
              <mc:Fallback>
                <p:oleObj name="数式" r:id="rId3" imgW="18795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389" y="1150066"/>
                        <a:ext cx="4003675" cy="739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882844" y="2234771"/>
            <a:ext cx="3053052" cy="6063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360"/>
              </a:lnSpc>
              <a:spcBef>
                <a:spcPts val="600"/>
              </a:spcBef>
              <a:buFont typeface="Arial"/>
              <a:buNone/>
            </a:pP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② インパルス信号列</a:t>
            </a:r>
            <a:endParaRPr lang="en-US" altLang="ja-JP" sz="2000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928372" y="3831044"/>
            <a:ext cx="1799347" cy="6063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360"/>
              </a:lnSpc>
              <a:spcBef>
                <a:spcPts val="600"/>
              </a:spcBef>
              <a:buFont typeface="Arial"/>
              <a:buNone/>
            </a:pP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③直流信号</a:t>
            </a:r>
            <a:endParaRPr lang="en-US" altLang="ja-JP" sz="2000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5375001" y="1037864"/>
            <a:ext cx="3142322" cy="997242"/>
            <a:chOff x="5446749" y="913557"/>
            <a:chExt cx="3142322" cy="997242"/>
          </a:xfrm>
        </p:grpSpPr>
        <p:graphicFrame>
          <p:nvGraphicFramePr>
            <p:cNvPr id="33" name="オブジェクト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2622962"/>
                </p:ext>
              </p:extLst>
            </p:nvPr>
          </p:nvGraphicFramePr>
          <p:xfrm>
            <a:off x="5593609" y="983231"/>
            <a:ext cx="620712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86" name="数式" r:id="rId5" imgW="291960" imgH="164880" progId="Equation.3">
                    <p:embed/>
                  </p:oleObj>
                </mc:Choice>
                <mc:Fallback>
                  <p:oleObj name="数式" r:id="rId5" imgW="29196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3609" y="983231"/>
                          <a:ext cx="620712" cy="3698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コンテンツ プレースホルダー 2"/>
            <p:cNvSpPr txBox="1">
              <a:spLocks/>
            </p:cNvSpPr>
            <p:nvPr/>
          </p:nvSpPr>
          <p:spPr>
            <a:xfrm>
              <a:off x="6214321" y="913557"/>
              <a:ext cx="1553540" cy="60639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kumimoji="1" sz="2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kumimoji="1" sz="20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kumimoji="1" sz="18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kumimoji="1" sz="16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kumimoji="1"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kumimoji="1"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kumimoji="1"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kumimoji="1"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kumimoji="1"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3360"/>
                </a:lnSpc>
                <a:spcBef>
                  <a:spcPts val="600"/>
                </a:spcBef>
                <a:buFont typeface="Arial"/>
                <a:buNone/>
              </a:pPr>
              <a:r>
                <a:rPr lang="ja-JP" altLang="en-US" sz="2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のときだけ</a:t>
              </a:r>
              <a:endParaRPr lang="en-US" altLang="ja-JP" sz="200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5" name="オブジェクト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4318997"/>
                </p:ext>
              </p:extLst>
            </p:nvPr>
          </p:nvGraphicFramePr>
          <p:xfrm>
            <a:off x="7617521" y="983231"/>
            <a:ext cx="971550" cy="427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87" name="数式" r:id="rId7" imgW="457200" imgH="190440" progId="Equation.3">
                    <p:embed/>
                  </p:oleObj>
                </mc:Choice>
                <mc:Fallback>
                  <p:oleObj name="数式" r:id="rId7" imgW="45720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7521" y="983231"/>
                          <a:ext cx="971550" cy="4270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コンテンツ プレースホルダー 2"/>
            <p:cNvSpPr txBox="1">
              <a:spLocks/>
            </p:cNvSpPr>
            <p:nvPr/>
          </p:nvSpPr>
          <p:spPr>
            <a:xfrm>
              <a:off x="5446749" y="1304403"/>
              <a:ext cx="2170772" cy="60639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 anchor="t" anchorCtr="0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kumimoji="1" sz="2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kumimoji="1" sz="20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kumimoji="1" sz="18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kumimoji="1" sz="16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kumimoji="1"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kumimoji="1"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kumimoji="1"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kumimoji="1"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kumimoji="1"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3360"/>
                </a:lnSpc>
                <a:spcBef>
                  <a:spcPts val="600"/>
                </a:spcBef>
                <a:buFont typeface="Arial"/>
                <a:buNone/>
              </a:pPr>
              <a:r>
                <a:rPr lang="ja-JP" altLang="en-US" sz="2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かつ，このとき</a:t>
              </a:r>
              <a:endParaRPr lang="en-US" altLang="ja-JP" sz="200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オブジェクト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6092921"/>
                </p:ext>
              </p:extLst>
            </p:nvPr>
          </p:nvGraphicFramePr>
          <p:xfrm>
            <a:off x="7464038" y="1327344"/>
            <a:ext cx="917575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88" name="数式" r:id="rId9" imgW="431640" imgH="203040" progId="Equation.3">
                    <p:embed/>
                  </p:oleObj>
                </mc:Choice>
                <mc:Fallback>
                  <p:oleObj name="数式" r:id="rId9" imgW="4316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4038" y="1327344"/>
                          <a:ext cx="917575" cy="4556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8" name="オブジェクト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813992"/>
              </p:ext>
            </p:extLst>
          </p:nvPr>
        </p:nvGraphicFramePr>
        <p:xfrm>
          <a:off x="1320231" y="2807106"/>
          <a:ext cx="5599112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9" name="数式" r:id="rId11" imgW="2628720" imgH="457200" progId="Equation.3">
                  <p:embed/>
                </p:oleObj>
              </mc:Choice>
              <mc:Fallback>
                <p:oleObj name="数式" r:id="rId11" imgW="2628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231" y="2807106"/>
                        <a:ext cx="5599112" cy="1023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オブジェクト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1346"/>
              </p:ext>
            </p:extLst>
          </p:nvPr>
        </p:nvGraphicFramePr>
        <p:xfrm>
          <a:off x="1452892" y="4403379"/>
          <a:ext cx="6221412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0" name="数式" r:id="rId13" imgW="2920680" imgH="495000" progId="Equation.3">
                  <p:embed/>
                </p:oleObj>
              </mc:Choice>
              <mc:Fallback>
                <p:oleObj name="数式" r:id="rId13" imgW="29206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892" y="4403379"/>
                        <a:ext cx="6221412" cy="1109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3321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2430" y="109449"/>
            <a:ext cx="7704667" cy="572131"/>
          </a:xfrm>
        </p:spPr>
        <p:txBody>
          <a:bodyPr>
            <a:normAutofit/>
          </a:bodyPr>
          <a:lstStyle/>
          <a:p>
            <a:pPr algn="r"/>
            <a:r>
              <a:rPr lang="ja-JP" altLang="en-US" sz="2800" smtClean="0"/>
              <a:t>ラプラス変換の例（その２）</a:t>
            </a:r>
            <a:endParaRPr kumimoji="1" lang="ja-JP" altLang="en-US" sz="28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82844" y="699427"/>
            <a:ext cx="4113226" cy="606396"/>
          </a:xfrm>
          <a:noFill/>
          <a:ln>
            <a:noFill/>
          </a:ln>
        </p:spPr>
        <p:txBody>
          <a:bodyPr anchor="t" anchorCtr="0">
            <a:noAutofit/>
          </a:bodyPr>
          <a:lstStyle/>
          <a:p>
            <a:pPr marL="0" indent="0">
              <a:lnSpc>
                <a:spcPts val="3360"/>
              </a:lnSpc>
              <a:spcBef>
                <a:spcPts val="600"/>
              </a:spcBef>
              <a:buNone/>
            </a:pP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④指数関数信号（ </a:t>
            </a:r>
            <a:r>
              <a:rPr lang="en-US" altLang="ja-JP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altLang="ja-JP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とする</a:t>
            </a:r>
            <a:r>
              <a:rPr lang="en-US" altLang="ja-JP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en-US" altLang="ja-JP" sz="2000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748032"/>
              </p:ext>
            </p:extLst>
          </p:nvPr>
        </p:nvGraphicFramePr>
        <p:xfrm>
          <a:off x="1320232" y="1125109"/>
          <a:ext cx="6949126" cy="100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2" name="数式" r:id="rId3" imgW="3593880" imgH="495000" progId="Equation.3">
                  <p:embed/>
                </p:oleObj>
              </mc:Choice>
              <mc:Fallback>
                <p:oleObj name="数式" r:id="rId3" imgW="35938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232" y="1125109"/>
                        <a:ext cx="6949126" cy="1007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882844" y="2231672"/>
            <a:ext cx="3053052" cy="6063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kumimoji="1"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360"/>
              </a:lnSpc>
              <a:spcBef>
                <a:spcPts val="600"/>
              </a:spcBef>
              <a:buFont typeface="Arial"/>
              <a:buNone/>
            </a:pPr>
            <a:r>
              <a:rPr lang="ja-JP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⑤正弦波信号</a:t>
            </a:r>
            <a:endParaRPr lang="en-US" altLang="ja-JP" sz="2000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オブジェクト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01444"/>
              </p:ext>
            </p:extLst>
          </p:nvPr>
        </p:nvGraphicFramePr>
        <p:xfrm>
          <a:off x="1122430" y="2838068"/>
          <a:ext cx="7704667" cy="2708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3" name="数式" r:id="rId5" imgW="4178160" imgH="1396800" progId="Equation.3">
                  <p:embed/>
                </p:oleObj>
              </mc:Choice>
              <mc:Fallback>
                <p:oleObj name="数式" r:id="rId5" imgW="417816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430" y="2838068"/>
                        <a:ext cx="7704667" cy="27088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6269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視差">
  <a:themeElements>
    <a:clrScheme name="視差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視差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視差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視差</Template>
  <TotalTime>6434</TotalTime>
  <Words>846</Words>
  <Application>Microsoft Office PowerPoint</Application>
  <PresentationFormat>画面に合わせる (4:3)</PresentationFormat>
  <Paragraphs>240</Paragraphs>
  <Slides>28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9" baseType="lpstr">
      <vt:lpstr>HGｺﾞｼｯｸM</vt:lpstr>
      <vt:lpstr>ＭＳ Ｐゴシック</vt:lpstr>
      <vt:lpstr>ＭＳ Ｐ明朝</vt:lpstr>
      <vt:lpstr>ＭＳ ゴシック</vt:lpstr>
      <vt:lpstr>Arial</vt:lpstr>
      <vt:lpstr>Calibri</vt:lpstr>
      <vt:lpstr>Corbel</vt:lpstr>
      <vt:lpstr>Kunstler Script</vt:lpstr>
      <vt:lpstr>Times New Roman</vt:lpstr>
      <vt:lpstr>視差</vt:lpstr>
      <vt:lpstr>数式</vt:lpstr>
      <vt:lpstr>３．連続時間システム</vt:lpstr>
      <vt:lpstr>３．４　ラプラス変換 裏話</vt:lpstr>
      <vt:lpstr>（１）ラプラス変換の定義</vt:lpstr>
      <vt:lpstr>フーリエ変換で収束しない場合でも・・・</vt:lpstr>
      <vt:lpstr>過去をどう考えるか？</vt:lpstr>
      <vt:lpstr>（２）ラプラス変換の性質（その１）</vt:lpstr>
      <vt:lpstr>ラプラス変換の性質（その２）</vt:lpstr>
      <vt:lpstr>（３）ラプラス変換の例（その１）</vt:lpstr>
      <vt:lpstr>ラプラス変換の例（その２）</vt:lpstr>
      <vt:lpstr>ラプラス変換の例（その３）</vt:lpstr>
      <vt:lpstr>ここに示す変換表は， 拙著Kindle版 「工学系のための納得する 数学の基礎 第９巻 ラプラス変換」 P199～P202を複写したものである。</vt:lpstr>
      <vt:lpstr>変換表（その２）</vt:lpstr>
      <vt:lpstr>変換表（その３）</vt:lpstr>
      <vt:lpstr>変換表（その４）</vt:lpstr>
      <vt:lpstr>（４）ラプラス逆変換</vt:lpstr>
      <vt:lpstr>数値計算で行うラプラス逆変換 ソースプログラム例</vt:lpstr>
      <vt:lpstr>数値計算（ Bromwich 積分）によるラプラス逆変換</vt:lpstr>
      <vt:lpstr>（５）部分分数展開 ①部分分数展開とは</vt:lpstr>
      <vt:lpstr>②力任せ法</vt:lpstr>
      <vt:lpstr>③ヘビサイドの展開</vt:lpstr>
      <vt:lpstr>④二重根を持つ場合</vt:lpstr>
      <vt:lpstr>f (z)( z－a1 )2 を微分</vt:lpstr>
      <vt:lpstr>⑤三重根を持つ場合</vt:lpstr>
      <vt:lpstr>f (z)( z－a1 )3 を微分</vt:lpstr>
      <vt:lpstr>d( f (z)( z－a1 )3)／dz を微分</vt:lpstr>
      <vt:lpstr>⑥Ｎ重根を持つ場合</vt:lpstr>
      <vt:lpstr>（６）ラプラス逆変換の実際 例題１</vt:lpstr>
      <vt:lpstr>例題２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デジタル信号処理</dc:title>
  <dc:creator>白井豊</dc:creator>
  <cp:lastModifiedBy>白井豊</cp:lastModifiedBy>
  <cp:revision>351</cp:revision>
  <cp:lastPrinted>2018-03-11T17:02:24Z</cp:lastPrinted>
  <dcterms:created xsi:type="dcterms:W3CDTF">2018-02-09T02:09:57Z</dcterms:created>
  <dcterms:modified xsi:type="dcterms:W3CDTF">2018-03-11T17:23:05Z</dcterms:modified>
</cp:coreProperties>
</file>