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57" r:id="rId4"/>
    <p:sldId id="358" r:id="rId5"/>
    <p:sldId id="359" r:id="rId6"/>
    <p:sldId id="360" r:id="rId7"/>
    <p:sldId id="361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  <a:srgbClr val="0000CC"/>
    <a:srgbClr val="FFFF99"/>
    <a:srgbClr val="FFB9B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３</a:t>
            </a:r>
            <a:r>
              <a:rPr kumimoji="1" lang="ja-JP" altLang="en-US" smtClean="0"/>
              <a:t>．</a:t>
            </a:r>
            <a:r>
              <a:rPr lang="ja-JP" altLang="en-US" smtClean="0"/>
              <a:t>連続時間システム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ja-JP" altLang="en-US" smtClean="0"/>
              <a:t>３．１　連続時間システムの性質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３．２　微分方程式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３．３　システムの周波数特性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３．４</a:t>
            </a:r>
            <a:r>
              <a:rPr lang="ja-JP" altLang="en-US"/>
              <a:t>　</a:t>
            </a:r>
            <a:r>
              <a:rPr lang="ja-JP" altLang="en-US" smtClean="0"/>
              <a:t>ラプラス変換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３．５</a:t>
            </a:r>
            <a:r>
              <a:rPr lang="ja-JP" altLang="en-US"/>
              <a:t>　</a:t>
            </a:r>
            <a:r>
              <a:rPr lang="ja-JP" altLang="en-US" smtClean="0"/>
              <a:t>伝達関数</a:t>
            </a:r>
            <a:endParaRPr lang="en-US" altLang="ja-JP" smtClean="0"/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３．３</a:t>
            </a:r>
            <a:r>
              <a:rPr lang="ja-JP" altLang="en-US" sz="3600"/>
              <a:t>　</a:t>
            </a:r>
            <a:r>
              <a:rPr lang="ja-JP" altLang="en-US" sz="3600" smtClean="0"/>
              <a:t>システムの周波数特性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（１）正弦波信号に対するシステム応答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en-US" altLang="ja-JP" sz="2800" smtClean="0"/>
              <a:t>LTI</a:t>
            </a:r>
            <a:r>
              <a:rPr lang="ja-JP" altLang="en-US" sz="2800" smtClean="0"/>
              <a:t>システムの応答計算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8712" y="2270014"/>
            <a:ext cx="7373375" cy="58355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出力 </a:t>
            </a:r>
            <a:r>
              <a:rPr lang="en-US" altLang="ja-JP" sz="20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＝入力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とインパルス応答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畳み込み積分</a:t>
            </a:r>
            <a:endParaRPr kumimoji="1"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77171" y="3320170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入力</a:t>
            </a:r>
            <a:endParaRPr lang="ja-JP" altLang="en-US" i="1" baseline="30000"/>
          </a:p>
        </p:txBody>
      </p:sp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029331"/>
              </p:ext>
            </p:extLst>
          </p:nvPr>
        </p:nvGraphicFramePr>
        <p:xfrm>
          <a:off x="657613" y="4094247"/>
          <a:ext cx="1298575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6" name="数式" r:id="rId3" imgW="609480" imgH="228600" progId="Equation.3">
                  <p:embed/>
                </p:oleObj>
              </mc:Choice>
              <mc:Fallback>
                <p:oleObj name="数式" r:id="rId3" imgW="609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613" y="4094247"/>
                        <a:ext cx="1298575" cy="512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2986417" y="3824098"/>
            <a:ext cx="2412125" cy="112723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269460" y="4018383"/>
            <a:ext cx="18460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システム</a:t>
            </a:r>
            <a:endParaRPr lang="ja-JP" altLang="en-US" i="1" baseline="30000"/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245514"/>
              </p:ext>
            </p:extLst>
          </p:nvPr>
        </p:nvGraphicFramePr>
        <p:xfrm>
          <a:off x="3893287" y="4371950"/>
          <a:ext cx="56832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7" name="数式" r:id="rId5" imgW="266400" imgH="190440" progId="Equation.3">
                  <p:embed/>
                </p:oleObj>
              </mc:Choice>
              <mc:Fallback>
                <p:oleObj name="数式" r:id="rId5" imgW="2664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3287" y="4371950"/>
                        <a:ext cx="568325" cy="427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339517"/>
              </p:ext>
            </p:extLst>
          </p:nvPr>
        </p:nvGraphicFramePr>
        <p:xfrm>
          <a:off x="6281957" y="3746365"/>
          <a:ext cx="2570162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8" name="数式" r:id="rId7" imgW="1206360" imgH="571320" progId="Equation.3">
                  <p:embed/>
                </p:oleObj>
              </mc:Choice>
              <mc:Fallback>
                <p:oleObj name="数式" r:id="rId7" imgW="12063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957" y="3746365"/>
                        <a:ext cx="2570162" cy="1282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6280320" y="3320170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出力</a:t>
            </a:r>
            <a:endParaRPr lang="ja-JP" altLang="en-US" i="1" baseline="30000"/>
          </a:p>
        </p:txBody>
      </p:sp>
      <p:cxnSp>
        <p:nvCxnSpPr>
          <p:cNvPr id="10" name="直線矢印コネクタ 9"/>
          <p:cNvCxnSpPr>
            <a:endCxn id="8" idx="1"/>
          </p:cNvCxnSpPr>
          <p:nvPr/>
        </p:nvCxnSpPr>
        <p:spPr>
          <a:xfrm>
            <a:off x="1950168" y="4387715"/>
            <a:ext cx="1036249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8" idx="3"/>
            <a:endCxn id="20" idx="1"/>
          </p:cNvCxnSpPr>
          <p:nvPr/>
        </p:nvCxnSpPr>
        <p:spPr>
          <a:xfrm>
            <a:off x="5398542" y="4387715"/>
            <a:ext cx="88341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22430" y="109449"/>
            <a:ext cx="7704667" cy="57213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正弦波入力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20160" y="699427"/>
            <a:ext cx="7373375" cy="60639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正弦波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に対する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システムの出力を計算してみる</a:t>
            </a:r>
            <a:endParaRPr kumimoji="1" lang="en-US" altLang="ja-JP" sz="2000" b="1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320160" y="2657880"/>
            <a:ext cx="25442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は</a:t>
            </a:r>
            <a:endParaRPr lang="ja-JP" altLang="en-US" i="1" baseline="30000"/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01407"/>
              </p:ext>
            </p:extLst>
          </p:nvPr>
        </p:nvGraphicFramePr>
        <p:xfrm>
          <a:off x="1062634" y="1612793"/>
          <a:ext cx="776446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9" name="数式" r:id="rId3" imgW="3644640" imgH="330120" progId="Equation.3">
                  <p:embed/>
                </p:oleObj>
              </mc:Choice>
              <mc:Fallback>
                <p:oleObj name="数式" r:id="rId3" imgW="36446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634" y="1612793"/>
                        <a:ext cx="7764463" cy="741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984691"/>
              </p:ext>
            </p:extLst>
          </p:nvPr>
        </p:nvGraphicFramePr>
        <p:xfrm>
          <a:off x="4237668" y="2622313"/>
          <a:ext cx="29210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0" name="数式" r:id="rId5" imgW="1371600" imgH="330120" progId="Equation.3">
                  <p:embed/>
                </p:oleObj>
              </mc:Choice>
              <mc:Fallback>
                <p:oleObj name="数式" r:id="rId5" imgW="13716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7668" y="2622313"/>
                        <a:ext cx="2921000" cy="741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5403238"/>
              </p:ext>
            </p:extLst>
          </p:nvPr>
        </p:nvGraphicFramePr>
        <p:xfrm>
          <a:off x="3289172" y="3557223"/>
          <a:ext cx="34353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1" name="数式" r:id="rId7" imgW="1612800" imgH="228600" progId="Equation.3">
                  <p:embed/>
                </p:oleObj>
              </mc:Choice>
              <mc:Fallback>
                <p:oleObj name="数式" r:id="rId7" imgW="1612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172" y="3557223"/>
                        <a:ext cx="3435350" cy="51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1481959" y="4403229"/>
            <a:ext cx="6321971" cy="1165426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9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この意味</a:t>
            </a:r>
            <a:r>
              <a:rPr lang="en-US" altLang="ja-JP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>
              <a:lnSpc>
                <a:spcPts val="19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正弦波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に対する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システムの出力は，</a:t>
            </a:r>
            <a:endParaRPr lang="en-US" altLang="ja-JP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9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インパルス応答のフーリエ変換を乗じた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もの</a:t>
            </a:r>
            <a:endParaRPr lang="en-US" altLang="ja-JP" sz="2000" b="1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320160" y="3669054"/>
            <a:ext cx="1346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したがって</a:t>
            </a:r>
            <a:endParaRPr lang="ja-JP" altLang="en-US" i="1" baseline="30000"/>
          </a:p>
        </p:txBody>
      </p:sp>
    </p:spTree>
    <p:extLst>
      <p:ext uri="{BB962C8B-B14F-4D97-AF65-F5344CB8AC3E}">
        <p14:creationId xmlns:p14="http://schemas.microsoft.com/office/powerpoint/2010/main" val="205451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22430" y="109449"/>
            <a:ext cx="7704667" cy="57213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周波数特性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20160" y="699427"/>
            <a:ext cx="3283371" cy="60639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を極座標表示すると</a:t>
            </a:r>
            <a:endParaRPr kumimoji="1" lang="en-US" altLang="ja-JP" sz="2000" b="1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79152" y="2510606"/>
            <a:ext cx="410317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システムへの正弦波入力は，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 角周波数は変化しない。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② 振幅は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倍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③ 位相が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)/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遅れる</a:t>
            </a:r>
            <a:endParaRPr lang="ja-JP" altLang="en-US" sz="2000" i="1" baseline="30000"/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430437"/>
              </p:ext>
            </p:extLst>
          </p:nvPr>
        </p:nvGraphicFramePr>
        <p:xfrm>
          <a:off x="1661892" y="1431769"/>
          <a:ext cx="6142038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0" name="数式" r:id="rId3" imgW="2882880" imgH="355320" progId="Equation.3">
                  <p:embed/>
                </p:oleObj>
              </mc:Choice>
              <mc:Fallback>
                <p:oleObj name="数式" r:id="rId3" imgW="288288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892" y="1431769"/>
                        <a:ext cx="6142038" cy="798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1459053" y="4422146"/>
            <a:ext cx="3515710" cy="1477309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50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	: 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</a:t>
            </a:r>
            <a:endParaRPr lang="en-US" altLang="ja-JP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50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	: 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振幅特性</a:t>
            </a:r>
            <a:endParaRPr lang="en-US" altLang="ja-JP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50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	: 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位相特性</a:t>
            </a:r>
            <a:endParaRPr lang="en-US" altLang="ja-JP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710577"/>
              </p:ext>
            </p:extLst>
          </p:nvPr>
        </p:nvGraphicFramePr>
        <p:xfrm>
          <a:off x="4805993" y="756854"/>
          <a:ext cx="2352675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1" name="数式" r:id="rId5" imgW="1104840" imgH="228600" progId="Equation.3">
                  <p:embed/>
                </p:oleObj>
              </mc:Choice>
              <mc:Fallback>
                <p:oleObj name="数式" r:id="rId5" imgW="1104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5993" y="756854"/>
                        <a:ext cx="2352675" cy="512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5311387" y="4504433"/>
            <a:ext cx="3515710" cy="411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5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多</a:t>
            </a:r>
            <a:r>
              <a:rPr lang="ja-JP" altLang="en-US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くの興味は</a:t>
            </a:r>
            <a:r>
              <a:rPr lang="ja-JP" altLang="en-US" sz="20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振幅特性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直線矢印コネクタ 4"/>
          <p:cNvCxnSpPr>
            <a:stCxn id="11" idx="1"/>
          </p:cNvCxnSpPr>
          <p:nvPr/>
        </p:nvCxnSpPr>
        <p:spPr>
          <a:xfrm flipH="1">
            <a:off x="4146331" y="4709953"/>
            <a:ext cx="1165056" cy="37282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5311387" y="5355424"/>
            <a:ext cx="3515710" cy="6977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5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周期的信号の位相変化に対してヒトの</a:t>
            </a:r>
            <a:r>
              <a:rPr lang="ja-JP" altLang="en-US" sz="20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聴覚は鈍感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線矢印コネクタ 15"/>
          <p:cNvCxnSpPr>
            <a:stCxn id="15" idx="1"/>
          </p:cNvCxnSpPr>
          <p:nvPr/>
        </p:nvCxnSpPr>
        <p:spPr>
          <a:xfrm flipH="1" flipV="1">
            <a:off x="4146331" y="5598520"/>
            <a:ext cx="1165056" cy="10576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892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5966" y="0"/>
            <a:ext cx="7704667" cy="52694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（２）周期的信号に対するシステム応答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7249" y="784052"/>
            <a:ext cx="7373375" cy="58355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周期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の周期的信号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b="1" i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sz="2000" b="1" i="1" baseline="-25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フーリエ級数展開</a:t>
            </a:r>
            <a:endParaRPr kumimoji="1"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02067" y="2611819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出力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lang="ja-JP" altLang="en-US" i="1" baseline="30000"/>
          </a:p>
        </p:txBody>
      </p:sp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370596"/>
              </p:ext>
            </p:extLst>
          </p:nvPr>
        </p:nvGraphicFramePr>
        <p:xfrm>
          <a:off x="1217885" y="1529284"/>
          <a:ext cx="7219950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1" name="数式" r:id="rId3" imgW="2920680" imgH="444240" progId="Equation.3">
                  <p:embed/>
                </p:oleObj>
              </mc:Choice>
              <mc:Fallback>
                <p:oleObj name="数式" r:id="rId3" imgW="29206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885" y="1529284"/>
                        <a:ext cx="7219950" cy="998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026645"/>
              </p:ext>
            </p:extLst>
          </p:nvPr>
        </p:nvGraphicFramePr>
        <p:xfrm>
          <a:off x="1111762" y="2866265"/>
          <a:ext cx="7408862" cy="293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2" name="数式" r:id="rId5" imgW="2997000" imgH="1307880" progId="Equation.3">
                  <p:embed/>
                </p:oleObj>
              </mc:Choice>
              <mc:Fallback>
                <p:oleObj name="数式" r:id="rId5" imgW="2997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762" y="2866265"/>
                        <a:ext cx="7408862" cy="2938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1595966" y="5804728"/>
            <a:ext cx="6335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出力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は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 </a:t>
            </a:r>
            <a:r>
              <a:rPr lang="en-US" altLang="ja-JP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に重み </a:t>
            </a:r>
            <a:r>
              <a:rPr lang="en-US" altLang="ja-JP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b="1" i="1" u="sng" baseline="-25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を乗じて線形結合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したもの</a:t>
            </a:r>
            <a:endParaRPr lang="ja-JP" altLang="en-US" i="1" baseline="30000"/>
          </a:p>
        </p:txBody>
      </p:sp>
      <p:sp>
        <p:nvSpPr>
          <p:cNvPr id="4" name="角丸四角形吹き出し 3"/>
          <p:cNvSpPr/>
          <p:nvPr/>
        </p:nvSpPr>
        <p:spPr>
          <a:xfrm>
            <a:off x="5297215" y="4587765"/>
            <a:ext cx="2822027" cy="1075073"/>
          </a:xfrm>
          <a:prstGeom prst="wedgeRoundRectCallout">
            <a:avLst>
              <a:gd name="adj1" fmla="val -58102"/>
              <a:gd name="adj2" fmla="val 22500"/>
              <a:gd name="adj3" fmla="val 16667"/>
            </a:avLst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mtClean="0">
                <a:solidFill>
                  <a:schemeClr val="tx1"/>
                </a:solidFill>
              </a:rPr>
              <a:t>上記の畳み込み積分が、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r>
              <a:rPr lang="ja-JP" altLang="en-US" smtClean="0">
                <a:solidFill>
                  <a:schemeClr val="tx1"/>
                </a:solidFill>
              </a:rPr>
              <a:t>ここでは</a:t>
            </a:r>
            <a:r>
              <a:rPr lang="ja-JP" altLang="en-US" b="1" u="sng" smtClean="0">
                <a:solidFill>
                  <a:srgbClr val="FF0000"/>
                </a:solidFill>
              </a:rPr>
              <a:t>乗算</a:t>
            </a:r>
            <a:r>
              <a:rPr lang="ja-JP" altLang="en-US" smtClean="0">
                <a:solidFill>
                  <a:schemeClr val="tx1"/>
                </a:solidFill>
              </a:rPr>
              <a:t>になって</a:t>
            </a:r>
            <a:endParaRPr lang="en-US" altLang="ja-JP" smtClean="0">
              <a:solidFill>
                <a:schemeClr val="tx1"/>
              </a:solidFill>
            </a:endParaRPr>
          </a:p>
          <a:p>
            <a:r>
              <a:rPr lang="ja-JP" altLang="en-US" smtClean="0">
                <a:solidFill>
                  <a:schemeClr val="tx1"/>
                </a:solidFill>
              </a:rPr>
              <a:t>いることに注意！</a:t>
            </a:r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408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5966" y="0"/>
            <a:ext cx="7704667" cy="52694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（３）非周期的信号に対するシステム応答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7249" y="784052"/>
            <a:ext cx="7373375" cy="94265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2600"/>
              </a:lnSpc>
              <a:spcBef>
                <a:spcPts val="600"/>
              </a:spcBef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非周期的信号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sz="2000" b="1" i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フーリエ変換対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00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周期的</a:t>
            </a:r>
            <a:r>
              <a:rPr lang="ja-JP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の場合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フーリエ級数展開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だったことに注意）</a:t>
            </a:r>
            <a:endParaRPr kumimoji="1" lang="en-US" altLang="ja-JP" sz="2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02067" y="2611819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出力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lang="ja-JP" altLang="en-US" i="1" baseline="30000"/>
          </a:p>
        </p:txBody>
      </p:sp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431305"/>
              </p:ext>
            </p:extLst>
          </p:nvPr>
        </p:nvGraphicFramePr>
        <p:xfrm>
          <a:off x="902067" y="1759842"/>
          <a:ext cx="793908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4" name="数式" r:id="rId3" imgW="3213000" imgH="368280" progId="Equation.3">
                  <p:embed/>
                </p:oleObj>
              </mc:Choice>
              <mc:Fallback>
                <p:oleObj name="数式" r:id="rId3" imgW="32130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067" y="1759842"/>
                        <a:ext cx="7939088" cy="828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363511"/>
              </p:ext>
            </p:extLst>
          </p:nvPr>
        </p:nvGraphicFramePr>
        <p:xfrm>
          <a:off x="609600" y="3067050"/>
          <a:ext cx="8413750" cy="253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5" name="数式" r:id="rId5" imgW="3403440" imgH="1130040" progId="Equation.3">
                  <p:embed/>
                </p:oleObj>
              </mc:Choice>
              <mc:Fallback>
                <p:oleObj name="数式" r:id="rId5" imgW="3403440" imgH="1130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67050"/>
                        <a:ext cx="8413750" cy="2538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1595966" y="6019440"/>
            <a:ext cx="6692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時間領域の畳み込み積分が周波数領域では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乗算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になっている</a:t>
            </a:r>
            <a:endParaRPr lang="ja-JP" altLang="en-US" i="1" baseline="30000"/>
          </a:p>
        </p:txBody>
      </p:sp>
      <p:sp>
        <p:nvSpPr>
          <p:cNvPr id="4" name="角丸四角形吹き出し 3"/>
          <p:cNvSpPr/>
          <p:nvPr/>
        </p:nvSpPr>
        <p:spPr>
          <a:xfrm>
            <a:off x="5698597" y="4630022"/>
            <a:ext cx="2822027" cy="1075073"/>
          </a:xfrm>
          <a:prstGeom prst="wedgeRoundRectCallout">
            <a:avLst>
              <a:gd name="adj1" fmla="val -62571"/>
              <a:gd name="adj2" fmla="val 503"/>
              <a:gd name="adj3" fmla="val 16667"/>
            </a:avLst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mtClean="0">
                <a:solidFill>
                  <a:schemeClr val="tx1"/>
                </a:solidFill>
              </a:rPr>
              <a:t>上記の畳み込み積分が、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r>
              <a:rPr lang="ja-JP" altLang="en-US" smtClean="0">
                <a:solidFill>
                  <a:schemeClr val="tx1"/>
                </a:solidFill>
              </a:rPr>
              <a:t>ここでは</a:t>
            </a:r>
            <a:r>
              <a:rPr lang="ja-JP" altLang="en-US" b="1" u="sng" smtClean="0">
                <a:solidFill>
                  <a:srgbClr val="FF0000"/>
                </a:solidFill>
              </a:rPr>
              <a:t>乗算</a:t>
            </a:r>
            <a:r>
              <a:rPr lang="ja-JP" altLang="en-US" smtClean="0">
                <a:solidFill>
                  <a:schemeClr val="tx1"/>
                </a:solidFill>
              </a:rPr>
              <a:t>になって</a:t>
            </a:r>
            <a:endParaRPr lang="en-US" altLang="ja-JP" smtClean="0">
              <a:solidFill>
                <a:schemeClr val="tx1"/>
              </a:solidFill>
            </a:endParaRPr>
          </a:p>
          <a:p>
            <a:r>
              <a:rPr lang="ja-JP" altLang="en-US" smtClean="0">
                <a:solidFill>
                  <a:schemeClr val="tx1"/>
                </a:solidFill>
              </a:rPr>
              <a:t>いることに注意！</a:t>
            </a:r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69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5585" y="378372"/>
            <a:ext cx="7704667" cy="52694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時間領域と周波数領域の関係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6078" y="2469475"/>
            <a:ext cx="7373375" cy="202221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 defTabSz="492125">
              <a:lnSpc>
                <a:spcPts val="2600"/>
              </a:lnSpc>
              <a:spcBef>
                <a:spcPts val="600"/>
              </a:spcBef>
              <a:buNone/>
            </a:pP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⇔　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ts val="2600"/>
              </a:lnSpc>
              <a:spcBef>
                <a:spcPts val="600"/>
              </a:spcBef>
              <a:buNone/>
            </a:pP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⇔</a:t>
            </a:r>
            <a:r>
              <a:rPr lang="ja-JP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ts val="2600"/>
              </a:lnSpc>
              <a:spcBef>
                <a:spcPts val="600"/>
              </a:spcBef>
              <a:buNone/>
            </a:pPr>
            <a:r>
              <a:rPr lang="en-US" altLang="ja-JP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⇔</a:t>
            </a:r>
            <a:r>
              <a:rPr lang="ja-JP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 defTabSz="368300">
              <a:lnSpc>
                <a:spcPts val="2600"/>
              </a:lnSpc>
              <a:spcBef>
                <a:spcPts val="600"/>
              </a:spcBef>
              <a:buNone/>
              <a:tabLst>
                <a:tab pos="3232150" algn="l"/>
              </a:tabLst>
            </a:pP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y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ja-JP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＊</a:t>
            </a:r>
            <a:r>
              <a:rPr lang="en-US" altLang="ja-JP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⇔</a:t>
            </a:r>
            <a:r>
              <a:rPr lang="ja-JP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en-US" altLang="ja-JP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altLang="ja-JP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ja-JP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ts val="2600"/>
              </a:lnSpc>
              <a:spcBef>
                <a:spcPts val="600"/>
              </a:spcBef>
              <a:buNone/>
              <a:tabLst>
                <a:tab pos="3405188" algn="l"/>
              </a:tabLst>
            </a:pPr>
            <a:endParaRPr lang="en-US" altLang="ja-JP" sz="28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600"/>
              </a:lnSpc>
              <a:spcBef>
                <a:spcPts val="600"/>
              </a:spcBef>
              <a:buNone/>
            </a:pPr>
            <a:endParaRPr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2885091" y="4630023"/>
            <a:ext cx="1450428" cy="414943"/>
          </a:xfrm>
          <a:prstGeom prst="wedgeRoundRectCallout">
            <a:avLst>
              <a:gd name="adj1" fmla="val -9498"/>
              <a:gd name="adj2" fmla="val -127079"/>
              <a:gd name="adj3" fmla="val 16667"/>
            </a:avLst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u="sng" smtClean="0">
                <a:solidFill>
                  <a:srgbClr val="FF0000"/>
                </a:solidFill>
              </a:rPr>
              <a:t>畳み込み</a:t>
            </a:r>
            <a:endParaRPr kumimoji="1" lang="ja-JP" altLang="en-US" b="1" u="sng">
              <a:solidFill>
                <a:srgbClr val="FF0000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6805450" y="4630022"/>
            <a:ext cx="1450428" cy="414943"/>
          </a:xfrm>
          <a:prstGeom prst="wedgeRoundRectCallout">
            <a:avLst>
              <a:gd name="adj1" fmla="val -9498"/>
              <a:gd name="adj2" fmla="val -127079"/>
              <a:gd name="adj3" fmla="val 16667"/>
            </a:avLst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u="sng" smtClean="0">
                <a:solidFill>
                  <a:srgbClr val="FF0000"/>
                </a:solidFill>
              </a:rPr>
              <a:t>乗算</a:t>
            </a:r>
            <a:endParaRPr kumimoji="1" lang="ja-JP" altLang="en-US" b="1" u="sng">
              <a:solidFill>
                <a:srgbClr val="FF0000"/>
              </a:solidFill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5297918" y="1920661"/>
            <a:ext cx="2433146" cy="52694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240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周波数領域</a:t>
            </a:r>
            <a:endParaRPr lang="ja-JP" altLang="en-US" sz="240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2249214" y="1920662"/>
            <a:ext cx="2086305" cy="52694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r"/>
            <a:r>
              <a:rPr lang="ja-JP" altLang="en-US" sz="240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時間領域</a:t>
            </a:r>
            <a:endParaRPr lang="ja-JP" altLang="en-US" sz="240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0045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5339</TotalTime>
  <Words>246</Words>
  <Application>Microsoft Office PowerPoint</Application>
  <PresentationFormat>画面に合わせる (4:3)</PresentationFormat>
  <Paragraphs>55</Paragraphs>
  <Slides>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HGｺﾞｼｯｸM</vt:lpstr>
      <vt:lpstr>Arial</vt:lpstr>
      <vt:lpstr>Corbel</vt:lpstr>
      <vt:lpstr>Times New Roman</vt:lpstr>
      <vt:lpstr>視差</vt:lpstr>
      <vt:lpstr>数式</vt:lpstr>
      <vt:lpstr>３．連続時間システム</vt:lpstr>
      <vt:lpstr>３．３　システムの周波数特性 （１）正弦波信号に対するシステム応答 LTIシステムの応答計算</vt:lpstr>
      <vt:lpstr>正弦波入力</vt:lpstr>
      <vt:lpstr>周波数特性</vt:lpstr>
      <vt:lpstr>（２）周期的信号に対するシステム応答</vt:lpstr>
      <vt:lpstr>（３）非周期的信号に対するシステム応答</vt:lpstr>
      <vt:lpstr>時間領域と周波数領域の関係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282</cp:revision>
  <dcterms:created xsi:type="dcterms:W3CDTF">2018-02-09T02:09:57Z</dcterms:created>
  <dcterms:modified xsi:type="dcterms:W3CDTF">2018-03-10T17:22:23Z</dcterms:modified>
</cp:coreProperties>
</file>