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51" r:id="rId4"/>
    <p:sldId id="352" r:id="rId5"/>
    <p:sldId id="353" r:id="rId6"/>
    <p:sldId id="354" r:id="rId7"/>
    <p:sldId id="355" r:id="rId8"/>
    <p:sldId id="356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00682F"/>
    <a:srgbClr val="FFB9B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4.wmf"/><Relationship Id="rId1" Type="http://schemas.openxmlformats.org/officeDocument/2006/relationships/image" Target="../media/image8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３</a:t>
            </a:r>
            <a:r>
              <a:rPr kumimoji="1" lang="ja-JP" altLang="en-US" smtClean="0"/>
              <a:t>．</a:t>
            </a:r>
            <a:r>
              <a:rPr lang="ja-JP" altLang="en-US" smtClean="0"/>
              <a:t>連続時間システム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ja-JP" altLang="en-US" smtClean="0"/>
              <a:t>３．１　連続時間システムの性質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３．２　微分方程式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３．３　システムの周波数特性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３．４</a:t>
            </a:r>
            <a:r>
              <a:rPr lang="ja-JP" altLang="en-US"/>
              <a:t>　</a:t>
            </a:r>
            <a:r>
              <a:rPr lang="ja-JP" altLang="en-US" smtClean="0"/>
              <a:t>ラプラス変換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３．５</a:t>
            </a:r>
            <a:r>
              <a:rPr lang="ja-JP" altLang="en-US"/>
              <a:t>　</a:t>
            </a:r>
            <a:r>
              <a:rPr lang="ja-JP" altLang="en-US" smtClean="0"/>
              <a:t>伝達関数</a:t>
            </a:r>
            <a:endParaRPr lang="en-US" altLang="ja-JP" smtClean="0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３．</a:t>
            </a:r>
            <a:r>
              <a:rPr lang="ja-JP" altLang="en-US" sz="3600" smtClean="0"/>
              <a:t>２</a:t>
            </a:r>
            <a:r>
              <a:rPr lang="ja-JP" altLang="en-US" sz="3600"/>
              <a:t>　</a:t>
            </a:r>
            <a:r>
              <a:rPr lang="ja-JP" altLang="en-US" sz="3600" smtClean="0"/>
              <a:t>微分方程式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（１）連続時間</a:t>
            </a:r>
            <a:r>
              <a:rPr lang="ja-JP" altLang="en-US" sz="2800" smtClean="0"/>
              <a:t>システムの微分方程式表現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①連続時間信号の</a:t>
            </a:r>
            <a:r>
              <a:rPr lang="ja-JP" altLang="en-US" sz="2800" smtClean="0"/>
              <a:t>基本演算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2407237" cy="58355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基本的操作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オブジェクト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290546"/>
              </p:ext>
            </p:extLst>
          </p:nvPr>
        </p:nvGraphicFramePr>
        <p:xfrm>
          <a:off x="4597400" y="5489575"/>
          <a:ext cx="15890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数式" r:id="rId3" imgW="863280" imgH="190440" progId="Equation.3">
                  <p:embed/>
                </p:oleObj>
              </mc:Choice>
              <mc:Fallback>
                <p:oleObj name="数式" r:id="rId3" imgW="863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5489575"/>
                        <a:ext cx="1589088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1286077" y="2981740"/>
            <a:ext cx="2206706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微分演算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1286077" y="4443989"/>
            <a:ext cx="2206706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積分演算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オブジェクト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797501"/>
              </p:ext>
            </p:extLst>
          </p:nvPr>
        </p:nvGraphicFramePr>
        <p:xfrm>
          <a:off x="4589905" y="4416792"/>
          <a:ext cx="19859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数式" r:id="rId5" imgW="1079280" imgH="330120" progId="Equation.3">
                  <p:embed/>
                </p:oleObj>
              </mc:Choice>
              <mc:Fallback>
                <p:oleObj name="数式" r:id="rId5" imgW="10792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905" y="4416792"/>
                        <a:ext cx="1985963" cy="741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円/楕円 3"/>
          <p:cNvSpPr/>
          <p:nvPr/>
        </p:nvSpPr>
        <p:spPr>
          <a:xfrm>
            <a:off x="5391817" y="4416792"/>
            <a:ext cx="315310" cy="3286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4787169" y="3894823"/>
            <a:ext cx="4221875" cy="399009"/>
          </a:xfrm>
          <a:prstGeom prst="wedgeRoundRectCallout">
            <a:avLst>
              <a:gd name="adj1" fmla="val -31251"/>
              <a:gd name="adj2" fmla="val 82257"/>
              <a:gd name="adj3" fmla="val 16667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現時刻までの積分であることに注意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6811176" y="4458030"/>
            <a:ext cx="2206706" cy="76562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因果的システムを前提とする</a:t>
            </a:r>
            <a:endParaRPr lang="en-US" altLang="ja-JP" sz="1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1328445" y="5433258"/>
            <a:ext cx="3133196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時間シフト演算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310425"/>
              </p:ext>
            </p:extLst>
          </p:nvPr>
        </p:nvGraphicFramePr>
        <p:xfrm>
          <a:off x="4589905" y="2825975"/>
          <a:ext cx="14017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数式" r:id="rId7" imgW="761760" imgH="368280" progId="Equation.3">
                  <p:embed/>
                </p:oleObj>
              </mc:Choice>
              <mc:Fallback>
                <p:oleObj name="数式" r:id="rId7" imgW="7617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905" y="2825975"/>
                        <a:ext cx="1401763" cy="82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②連続時間システムの微分方程式表現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2407237" cy="58355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一般的な式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1261708" y="3424012"/>
            <a:ext cx="2206706" cy="50243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あるいは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866621"/>
              </p:ext>
            </p:extLst>
          </p:nvPr>
        </p:nvGraphicFramePr>
        <p:xfrm>
          <a:off x="3729265" y="1956215"/>
          <a:ext cx="5273061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数式" r:id="rId3" imgW="2476440" imgH="457200" progId="Equation.3">
                  <p:embed/>
                </p:oleObj>
              </mc:Choice>
              <mc:Fallback>
                <p:oleObj name="数式" r:id="rId3" imgW="2476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265" y="1956215"/>
                        <a:ext cx="5273061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871905"/>
              </p:ext>
            </p:extLst>
          </p:nvPr>
        </p:nvGraphicFramePr>
        <p:xfrm>
          <a:off x="3729265" y="3162470"/>
          <a:ext cx="34337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数式" r:id="rId5" imgW="1612800" imgH="457200" progId="Equation.3">
                  <p:embed/>
                </p:oleObj>
              </mc:Choice>
              <mc:Fallback>
                <p:oleObj name="数式" r:id="rId5" imgW="1612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265" y="3162470"/>
                        <a:ext cx="3433763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828899"/>
              </p:ext>
            </p:extLst>
          </p:nvPr>
        </p:nvGraphicFramePr>
        <p:xfrm>
          <a:off x="5446146" y="4368725"/>
          <a:ext cx="31099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数式" r:id="rId7" imgW="1460160" imgH="457200" progId="Equation.3">
                  <p:embed/>
                </p:oleObj>
              </mc:Choice>
              <mc:Fallback>
                <p:oleObj name="数式" r:id="rId7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146" y="4368725"/>
                        <a:ext cx="3109912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576552" y="5616795"/>
            <a:ext cx="7110248" cy="7840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信号処理では，特にインパルス応答が重要なので</a:t>
            </a: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特に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= 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ja-JP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altLang="ja-JP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が重要</a:t>
            </a:r>
            <a:endParaRPr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9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一次システムと二次システム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2668088" cy="58355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一次システム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50040"/>
              </p:ext>
            </p:extLst>
          </p:nvPr>
        </p:nvGraphicFramePr>
        <p:xfrm>
          <a:off x="4429344" y="2024857"/>
          <a:ext cx="28940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数式" r:id="rId3" imgW="1358640" imgH="368280" progId="Equation.3">
                  <p:embed/>
                </p:oleObj>
              </mc:Choice>
              <mc:Fallback>
                <p:oleObj name="数式" r:id="rId3" imgW="13586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344" y="2024857"/>
                        <a:ext cx="2894013" cy="827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261241" y="5076269"/>
            <a:ext cx="7882759" cy="7840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微分方程式の解法については，以下を参考にしていただければ幸いです。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拙著　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版「工学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系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のための納得する数学の基礎　第７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巻　微分方程式」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拙著　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版「理工系のための微分方程式演習」シリーズ（第１巻～第３巻）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　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061177" y="3263425"/>
            <a:ext cx="2668088" cy="583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二次システム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444256"/>
              </p:ext>
            </p:extLst>
          </p:nvPr>
        </p:nvGraphicFramePr>
        <p:xfrm>
          <a:off x="4429344" y="2978152"/>
          <a:ext cx="4300537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数式" r:id="rId5" imgW="2019240" imgH="406080" progId="Equation.3">
                  <p:embed/>
                </p:oleObj>
              </mc:Choice>
              <mc:Fallback>
                <p:oleObj name="数式" r:id="rId5" imgW="20192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344" y="2978152"/>
                        <a:ext cx="4300537" cy="912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123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ja-JP" sz="2800" smtClean="0"/>
              <a:t>【</a:t>
            </a:r>
            <a:r>
              <a:rPr lang="ja-JP" altLang="en-US" sz="2800" smtClean="0"/>
              <a:t>補足</a:t>
            </a:r>
            <a:r>
              <a:rPr lang="en-US" altLang="ja-JP" sz="2800" smtClean="0"/>
              <a:t>】</a:t>
            </a:r>
            <a:r>
              <a:rPr lang="ja-JP" altLang="en-US" sz="2800" smtClean="0"/>
              <a:t>インパルス応答の積分について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7389140" cy="180593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重要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とは，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入力がインパルス応答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のときの出力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155112"/>
              </p:ext>
            </p:extLst>
          </p:nvPr>
        </p:nvGraphicFramePr>
        <p:xfrm>
          <a:off x="1300107" y="4109318"/>
          <a:ext cx="248761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数式" r:id="rId3" imgW="1168200" imgH="330120" progId="Equation.3">
                  <p:embed/>
                </p:oleObj>
              </mc:Choice>
              <mc:Fallback>
                <p:oleObj name="数式" r:id="rId3" imgW="11682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07" y="4109318"/>
                        <a:ext cx="2487613" cy="741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755747" y="4225009"/>
            <a:ext cx="3589651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単位ステップ関数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5462751" y="6148551"/>
            <a:ext cx="19549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flipH="1" flipV="1">
            <a:off x="5612524" y="5171090"/>
            <a:ext cx="0" cy="97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4872492" y="5042654"/>
            <a:ext cx="941044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7295492" y="6027269"/>
            <a:ext cx="338960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5155324" y="6153394"/>
            <a:ext cx="46114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5612523" y="5549049"/>
            <a:ext cx="147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5512019" y="6066196"/>
            <a:ext cx="338960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2546131" y="6131998"/>
            <a:ext cx="19549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 flipV="1">
            <a:off x="2695904" y="5154537"/>
            <a:ext cx="0" cy="97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4378872" y="6010716"/>
            <a:ext cx="338960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2238704" y="6136841"/>
            <a:ext cx="46114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2715664" y="6126537"/>
            <a:ext cx="147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2595399" y="6049643"/>
            <a:ext cx="338960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986927" y="4900696"/>
            <a:ext cx="947432" cy="43713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flipH="1">
            <a:off x="2691911" y="5562494"/>
            <a:ext cx="0" cy="57600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2238704" y="5337829"/>
            <a:ext cx="338960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5269571" y="5350320"/>
            <a:ext cx="338960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6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368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一次システムの微分方程式（１）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77922" y="1891700"/>
            <a:ext cx="7389140" cy="56362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基本的には，一次形（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form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）微分方程式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405557" y="3459604"/>
            <a:ext cx="4341321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と置けば一次システムとなる。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オブジェクト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025487"/>
              </p:ext>
            </p:extLst>
          </p:nvPr>
        </p:nvGraphicFramePr>
        <p:xfrm>
          <a:off x="1268656" y="944959"/>
          <a:ext cx="28940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数式" r:id="rId3" imgW="1358640" imgH="368280" progId="Equation.3">
                  <p:embed/>
                </p:oleObj>
              </mc:Choice>
              <mc:Fallback>
                <p:oleObj name="数式" r:id="rId3" imgW="13586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656" y="944959"/>
                        <a:ext cx="2894013" cy="827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オブジェクト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736192"/>
              </p:ext>
            </p:extLst>
          </p:nvPr>
        </p:nvGraphicFramePr>
        <p:xfrm>
          <a:off x="3570142" y="2431100"/>
          <a:ext cx="21637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数式" r:id="rId5" imgW="1015920" imgH="368280" progId="Equation.3">
                  <p:embed/>
                </p:oleObj>
              </mc:Choice>
              <mc:Fallback>
                <p:oleObj name="数式" r:id="rId5" imgW="10159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142" y="2431100"/>
                        <a:ext cx="2163763" cy="827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オブジェクト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396870"/>
              </p:ext>
            </p:extLst>
          </p:nvPr>
        </p:nvGraphicFramePr>
        <p:xfrm>
          <a:off x="1268657" y="3258188"/>
          <a:ext cx="31369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9" name="数式" r:id="rId7" imgW="1473120" imgH="406080" progId="Equation.3">
                  <p:embed/>
                </p:oleObj>
              </mc:Choice>
              <mc:Fallback>
                <p:oleObj name="数式" r:id="rId7" imgW="14731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657" y="3258188"/>
                        <a:ext cx="3136900" cy="912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1177922" y="4665297"/>
            <a:ext cx="1040345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オブジェクト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936425"/>
              </p:ext>
            </p:extLst>
          </p:nvPr>
        </p:nvGraphicFramePr>
        <p:xfrm>
          <a:off x="2106857" y="4499248"/>
          <a:ext cx="411162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0" name="数式" r:id="rId9" imgW="1930320" imgH="406080" progId="Equation.3">
                  <p:embed/>
                </p:oleObj>
              </mc:Choice>
              <mc:Fallback>
                <p:oleObj name="数式" r:id="rId9" imgW="19303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857" y="4499248"/>
                        <a:ext cx="4111625" cy="912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コンテンツ プレースホルダー 2"/>
          <p:cNvSpPr txBox="1">
            <a:spLocks/>
          </p:cNvSpPr>
          <p:nvPr/>
        </p:nvSpPr>
        <p:spPr>
          <a:xfrm>
            <a:off x="6276406" y="4718869"/>
            <a:ext cx="1040345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だが，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コンテンツ プレースホルダー 2"/>
          <p:cNvSpPr txBox="1">
            <a:spLocks/>
          </p:cNvSpPr>
          <p:nvPr/>
        </p:nvSpPr>
        <p:spPr>
          <a:xfrm>
            <a:off x="1163717" y="5468155"/>
            <a:ext cx="5412500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としてよい。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0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368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一次システムの微分方程式（２）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77922" y="1891700"/>
            <a:ext cx="7389140" cy="56362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インパルス応答を求める場合，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オブジェクト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025487"/>
              </p:ext>
            </p:extLst>
          </p:nvPr>
        </p:nvGraphicFramePr>
        <p:xfrm>
          <a:off x="1268656" y="944959"/>
          <a:ext cx="28940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数式" r:id="rId3" imgW="1358640" imgH="368280" progId="Equation.3">
                  <p:embed/>
                </p:oleObj>
              </mc:Choice>
              <mc:Fallback>
                <p:oleObj name="数式" r:id="rId3" imgW="13586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656" y="944959"/>
                        <a:ext cx="2894013" cy="827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1177921" y="4665297"/>
            <a:ext cx="7170211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時間を考慮すると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のときだけ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それ以外は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だから，                          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498047"/>
              </p:ext>
            </p:extLst>
          </p:nvPr>
        </p:nvGraphicFramePr>
        <p:xfrm>
          <a:off x="1311275" y="2633663"/>
          <a:ext cx="643572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" name="数式" r:id="rId5" imgW="3022560" imgH="850680" progId="Equation.3">
                  <p:embed/>
                </p:oleObj>
              </mc:Choice>
              <mc:Fallback>
                <p:oleObj name="数式" r:id="rId5" imgW="302256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2633663"/>
                        <a:ext cx="6435725" cy="1912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879332"/>
              </p:ext>
            </p:extLst>
          </p:nvPr>
        </p:nvGraphicFramePr>
        <p:xfrm>
          <a:off x="4707956" y="985062"/>
          <a:ext cx="31369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9" name="数式" r:id="rId7" imgW="1473120" imgH="406080" progId="Equation.3">
                  <p:embed/>
                </p:oleObj>
              </mc:Choice>
              <mc:Fallback>
                <p:oleObj name="数式" r:id="rId7" imgW="14731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956" y="985062"/>
                        <a:ext cx="3136900" cy="912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474013"/>
              </p:ext>
            </p:extLst>
          </p:nvPr>
        </p:nvGraphicFramePr>
        <p:xfrm>
          <a:off x="4162669" y="5141158"/>
          <a:ext cx="286543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" name="数式" r:id="rId9" imgW="1346040" imgH="291960" progId="Equation.3">
                  <p:embed/>
                </p:oleObj>
              </mc:Choice>
              <mc:Fallback>
                <p:oleObj name="数式" r:id="rId9" imgW="13460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669" y="5141158"/>
                        <a:ext cx="2865437" cy="657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987791" y="5984276"/>
            <a:ext cx="2174878" cy="50997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                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484912"/>
              </p:ext>
            </p:extLst>
          </p:nvPr>
        </p:nvGraphicFramePr>
        <p:xfrm>
          <a:off x="3488797" y="5842169"/>
          <a:ext cx="47323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1" name="数式" r:id="rId11" imgW="2222280" imgH="406080" progId="Equation.3">
                  <p:embed/>
                </p:oleObj>
              </mc:Choice>
              <mc:Fallback>
                <p:oleObj name="数式" r:id="rId11" imgW="2222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797" y="5842169"/>
                        <a:ext cx="473233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76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3688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一次システムの微分方程式（３）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8273" y="1651844"/>
            <a:ext cx="7389140" cy="56362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結果の式は公式として覚えておくと便利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582285"/>
              </p:ext>
            </p:extLst>
          </p:nvPr>
        </p:nvGraphicFramePr>
        <p:xfrm>
          <a:off x="5745393" y="2539244"/>
          <a:ext cx="2934760" cy="1055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数式" r:id="rId3" imgW="1193760" imgH="406080" progId="Equation.3">
                  <p:embed/>
                </p:oleObj>
              </mc:Choice>
              <mc:Fallback>
                <p:oleObj name="数式" r:id="rId3" imgW="1193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393" y="2539244"/>
                        <a:ext cx="2934760" cy="1055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20770"/>
              </p:ext>
            </p:extLst>
          </p:nvPr>
        </p:nvGraphicFramePr>
        <p:xfrm>
          <a:off x="982133" y="2539244"/>
          <a:ext cx="3242965" cy="926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数式" r:id="rId5" imgW="1358640" imgH="368280" progId="Equation.3">
                  <p:embed/>
                </p:oleObj>
              </mc:Choice>
              <mc:Fallback>
                <p:oleObj name="数式" r:id="rId5" imgW="13586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133" y="2539244"/>
                        <a:ext cx="3242965" cy="9268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矢印コネクタ 4"/>
          <p:cNvCxnSpPr/>
          <p:nvPr/>
        </p:nvCxnSpPr>
        <p:spPr>
          <a:xfrm>
            <a:off x="4429885" y="3052516"/>
            <a:ext cx="1168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4170875" y="2455328"/>
            <a:ext cx="2025085" cy="56362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sz="16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1297660" y="3864525"/>
            <a:ext cx="1445540" cy="56362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例題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461990"/>
              </p:ext>
            </p:extLst>
          </p:nvPr>
        </p:nvGraphicFramePr>
        <p:xfrm>
          <a:off x="1547547" y="4447311"/>
          <a:ext cx="65738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数式" r:id="rId7" imgW="2755800" imgH="596880" progId="Equation.3">
                  <p:embed/>
                </p:oleObj>
              </mc:Choice>
              <mc:Fallback>
                <p:oleObj name="数式" r:id="rId7" imgW="2755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547" y="4447311"/>
                        <a:ext cx="6573837" cy="1501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89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5176</TotalTime>
  <Words>268</Words>
  <Application>Microsoft Office PowerPoint</Application>
  <PresentationFormat>画面に合わせる (4:3)</PresentationFormat>
  <Paragraphs>53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HGｺﾞｼｯｸM</vt:lpstr>
      <vt:lpstr>Arial</vt:lpstr>
      <vt:lpstr>Corbel</vt:lpstr>
      <vt:lpstr>Times New Roman</vt:lpstr>
      <vt:lpstr>視差</vt:lpstr>
      <vt:lpstr>Microsoft 数式 3.0</vt:lpstr>
      <vt:lpstr>３．連続時間システム</vt:lpstr>
      <vt:lpstr>３．２　微分方程式 （１）連続時間システムの微分方程式表現 ①連続時間信号の基本演算</vt:lpstr>
      <vt:lpstr>②連続時間システムの微分方程式表現</vt:lpstr>
      <vt:lpstr>一次システムと二次システム</vt:lpstr>
      <vt:lpstr>【補足】インパルス応答の積分について</vt:lpstr>
      <vt:lpstr>一次システムの微分方程式（１）</vt:lpstr>
      <vt:lpstr>一次システムの微分方程式（２）</vt:lpstr>
      <vt:lpstr>一次システムの微分方程式（３）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264</cp:revision>
  <dcterms:created xsi:type="dcterms:W3CDTF">2018-02-09T02:09:57Z</dcterms:created>
  <dcterms:modified xsi:type="dcterms:W3CDTF">2018-03-10T03:16:53Z</dcterms:modified>
</cp:coreProperties>
</file>