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73" r:id="rId2"/>
    <p:sldId id="257" r:id="rId3"/>
    <p:sldId id="351" r:id="rId4"/>
    <p:sldId id="352" r:id="rId5"/>
    <p:sldId id="353" r:id="rId6"/>
    <p:sldId id="354" r:id="rId7"/>
    <p:sldId id="355" r:id="rId8"/>
    <p:sldId id="356" r:id="rId9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000CC"/>
    <a:srgbClr val="00682F"/>
    <a:srgbClr val="FFB9B9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57" d="100"/>
          <a:sy n="57" d="100"/>
        </p:scale>
        <p:origin x="78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8.wmf"/><Relationship Id="rId4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4.wmf"/><Relationship Id="rId1" Type="http://schemas.openxmlformats.org/officeDocument/2006/relationships/image" Target="../media/image8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8.wmf"/><Relationship Id="rId1" Type="http://schemas.openxmlformats.org/officeDocument/2006/relationships/image" Target="../media/image1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7D0168DC-5DFC-43B8-AF79-8B8051FBFACE}" type="datetimeFigureOut">
              <a:rPr kumimoji="1" lang="ja-JP" altLang="en-US" smtClean="0"/>
              <a:t>2018/3/10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343880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598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85462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8212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97996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7415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98961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5764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8206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7D0168DC-5DFC-43B8-AF79-8B8051FBFACE}" type="datetimeFigureOut">
              <a:rPr kumimoji="1" lang="ja-JP" altLang="en-US" smtClean="0"/>
              <a:t>2018/3/10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2474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7670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3685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8772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0353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9072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1380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4412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D0168DC-5DFC-43B8-AF79-8B8051FBFACE}" type="datetimeFigureOut">
              <a:rPr kumimoji="1" lang="ja-JP" altLang="en-US" smtClean="0"/>
              <a:t>2018/3/10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287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8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0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13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13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15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17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1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３</a:t>
            </a:r>
            <a:r>
              <a:rPr kumimoji="1" lang="ja-JP" altLang="en-US" smtClean="0"/>
              <a:t>．</a:t>
            </a:r>
            <a:r>
              <a:rPr lang="ja-JP" altLang="en-US" smtClean="0"/>
              <a:t>連続時間システム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 anchor="t" anchorCtr="0">
            <a:normAutofit/>
          </a:bodyPr>
          <a:lstStyle/>
          <a:p>
            <a:pPr marL="0" indent="0">
              <a:buNone/>
            </a:pPr>
            <a:r>
              <a:rPr lang="ja-JP" altLang="en-US" smtClean="0"/>
              <a:t>３．１　連続時間システムの性質</a:t>
            </a:r>
            <a:endParaRPr lang="en-US" altLang="ja-JP" smtClean="0"/>
          </a:p>
          <a:p>
            <a:pPr marL="0" indent="0">
              <a:buNone/>
            </a:pPr>
            <a:r>
              <a:rPr kumimoji="1" lang="ja-JP" altLang="en-US" u="sng" smtClean="0">
                <a:solidFill>
                  <a:srgbClr val="FF0000"/>
                </a:solidFill>
              </a:rPr>
              <a:t>３．２　微分方程式</a:t>
            </a:r>
            <a:endParaRPr lang="en-US" altLang="ja-JP" u="sng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mtClean="0"/>
              <a:t>３．３　システムの周波数特性</a:t>
            </a:r>
            <a:endParaRPr lang="en-US" altLang="ja-JP" smtClean="0"/>
          </a:p>
          <a:p>
            <a:pPr marL="0" indent="0">
              <a:buNone/>
            </a:pPr>
            <a:r>
              <a:rPr lang="ja-JP" altLang="en-US" smtClean="0"/>
              <a:t>３．４</a:t>
            </a:r>
            <a:r>
              <a:rPr lang="ja-JP" altLang="en-US"/>
              <a:t>　</a:t>
            </a:r>
            <a:r>
              <a:rPr lang="ja-JP" altLang="en-US" smtClean="0"/>
              <a:t>ラプラス変換</a:t>
            </a:r>
            <a:endParaRPr lang="en-US" altLang="ja-JP" smtClean="0"/>
          </a:p>
          <a:p>
            <a:pPr marL="0" indent="0">
              <a:buNone/>
            </a:pPr>
            <a:r>
              <a:rPr lang="ja-JP" altLang="en-US" smtClean="0"/>
              <a:t>３．５</a:t>
            </a:r>
            <a:r>
              <a:rPr lang="ja-JP" altLang="en-US"/>
              <a:t>　</a:t>
            </a:r>
            <a:r>
              <a:rPr lang="ja-JP" altLang="en-US" smtClean="0"/>
              <a:t>伝達関数</a:t>
            </a:r>
            <a:endParaRPr lang="en-US" altLang="ja-JP" smtClean="0"/>
          </a:p>
          <a:p>
            <a:pPr marL="0" indent="0">
              <a:buNone/>
            </a:pP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9960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ja-JP" altLang="en-US" sz="3600" smtClean="0"/>
              <a:t>３．</a:t>
            </a:r>
            <a:r>
              <a:rPr lang="ja-JP" altLang="en-US" sz="3600" smtClean="0"/>
              <a:t>２</a:t>
            </a:r>
            <a:r>
              <a:rPr lang="ja-JP" altLang="en-US" sz="3600"/>
              <a:t>　</a:t>
            </a:r>
            <a:r>
              <a:rPr lang="ja-JP" altLang="en-US" sz="3600" smtClean="0"/>
              <a:t>微分方程式</a:t>
            </a:r>
            <a:r>
              <a:rPr lang="en-US" altLang="ja-JP" sz="3600" smtClean="0"/>
              <a:t/>
            </a:r>
            <a:br>
              <a:rPr lang="en-US" altLang="ja-JP" sz="3600" smtClean="0"/>
            </a:br>
            <a:r>
              <a:rPr lang="ja-JP" altLang="en-US" sz="2800" smtClean="0"/>
              <a:t>（１）連続時間</a:t>
            </a:r>
            <a:r>
              <a:rPr lang="ja-JP" altLang="en-US" sz="2800" smtClean="0"/>
              <a:t>システムの微分方程式表現</a:t>
            </a:r>
            <a:r>
              <a:rPr lang="en-US" altLang="ja-JP" sz="2800" smtClean="0"/>
              <a:t/>
            </a:r>
            <a:br>
              <a:rPr lang="en-US" altLang="ja-JP" sz="2800" smtClean="0"/>
            </a:br>
            <a:r>
              <a:rPr lang="ja-JP" altLang="en-US" sz="2800" smtClean="0"/>
              <a:t>①連続時間信号の</a:t>
            </a:r>
            <a:r>
              <a:rPr lang="ja-JP" altLang="en-US" sz="2800" smtClean="0"/>
              <a:t>基本演算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61177" y="2128118"/>
            <a:ext cx="2407237" cy="583551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en-US" altLang="ja-JP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</a:t>
            </a: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基本的操作</a:t>
            </a:r>
            <a:r>
              <a:rPr lang="en-US" altLang="ja-JP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】</a:t>
            </a:r>
            <a:endParaRPr kumimoji="1" lang="en-US" altLang="ja-JP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8" name="オブジェクト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3290546"/>
              </p:ext>
            </p:extLst>
          </p:nvPr>
        </p:nvGraphicFramePr>
        <p:xfrm>
          <a:off x="4597400" y="5489575"/>
          <a:ext cx="1589088" cy="42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38" name="数式" r:id="rId3" imgW="863280" imgH="190440" progId="Equation.3">
                  <p:embed/>
                </p:oleObj>
              </mc:Choice>
              <mc:Fallback>
                <p:oleObj name="数式" r:id="rId3" imgW="86328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97400" y="5489575"/>
                        <a:ext cx="1589088" cy="4270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" name="コンテンツ プレースホルダー 2"/>
          <p:cNvSpPr txBox="1">
            <a:spLocks/>
          </p:cNvSpPr>
          <p:nvPr/>
        </p:nvSpPr>
        <p:spPr>
          <a:xfrm>
            <a:off x="1286077" y="2981740"/>
            <a:ext cx="2206706" cy="483476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en-US" altLang="ja-JP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</a:t>
            </a: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微分演算</a:t>
            </a:r>
            <a:r>
              <a:rPr lang="en-US" altLang="ja-JP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】</a:t>
            </a:r>
            <a:endParaRPr lang="en-US" altLang="ja-JP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コンテンツ プレースホルダー 2"/>
          <p:cNvSpPr txBox="1">
            <a:spLocks/>
          </p:cNvSpPr>
          <p:nvPr/>
        </p:nvSpPr>
        <p:spPr>
          <a:xfrm>
            <a:off x="1286077" y="4443989"/>
            <a:ext cx="2206706" cy="483476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en-US" altLang="ja-JP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</a:t>
            </a: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積分演算</a:t>
            </a:r>
            <a:r>
              <a:rPr lang="en-US" altLang="ja-JP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】</a:t>
            </a:r>
            <a:endParaRPr lang="en-US" altLang="ja-JP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8" name="オブジェクト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1797501"/>
              </p:ext>
            </p:extLst>
          </p:nvPr>
        </p:nvGraphicFramePr>
        <p:xfrm>
          <a:off x="4589905" y="4416792"/>
          <a:ext cx="1985963" cy="741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39" name="数式" r:id="rId5" imgW="1079280" imgH="330120" progId="Equation.3">
                  <p:embed/>
                </p:oleObj>
              </mc:Choice>
              <mc:Fallback>
                <p:oleObj name="数式" r:id="rId5" imgW="1079280" imgH="330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9905" y="4416792"/>
                        <a:ext cx="1985963" cy="7413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円/楕円 3"/>
          <p:cNvSpPr/>
          <p:nvPr/>
        </p:nvSpPr>
        <p:spPr>
          <a:xfrm>
            <a:off x="5391817" y="4416792"/>
            <a:ext cx="315310" cy="32863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角丸四角形吹き出し 5"/>
          <p:cNvSpPr/>
          <p:nvPr/>
        </p:nvSpPr>
        <p:spPr>
          <a:xfrm>
            <a:off x="4787169" y="3894823"/>
            <a:ext cx="4221875" cy="399009"/>
          </a:xfrm>
          <a:prstGeom prst="wedgeRoundRectCallout">
            <a:avLst>
              <a:gd name="adj1" fmla="val -31251"/>
              <a:gd name="adj2" fmla="val 82257"/>
              <a:gd name="adj3" fmla="val 16667"/>
            </a:avLst>
          </a:prstGeom>
          <a:solidFill>
            <a:srgbClr val="FFFF99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mtClean="0">
                <a:solidFill>
                  <a:schemeClr val="tx1"/>
                </a:solidFill>
              </a:rPr>
              <a:t>現時刻までの積分であることに注意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2" name="コンテンツ プレースホルダー 2"/>
          <p:cNvSpPr txBox="1">
            <a:spLocks/>
          </p:cNvSpPr>
          <p:nvPr/>
        </p:nvSpPr>
        <p:spPr>
          <a:xfrm>
            <a:off x="6811176" y="4458030"/>
            <a:ext cx="2206706" cy="765626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30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1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因果的システムを前提とする</a:t>
            </a:r>
            <a:endParaRPr lang="en-US" altLang="ja-JP" sz="1800" b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コンテンツ プレースホルダー 2"/>
          <p:cNvSpPr txBox="1">
            <a:spLocks/>
          </p:cNvSpPr>
          <p:nvPr/>
        </p:nvSpPr>
        <p:spPr>
          <a:xfrm>
            <a:off x="1328445" y="5433258"/>
            <a:ext cx="3133196" cy="483476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en-US" altLang="ja-JP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</a:t>
            </a: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時間シフト演算</a:t>
            </a:r>
            <a:r>
              <a:rPr lang="en-US" altLang="ja-JP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】</a:t>
            </a:r>
            <a:endParaRPr lang="en-US" altLang="ja-JP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5" name="オブジェクト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3310425"/>
              </p:ext>
            </p:extLst>
          </p:nvPr>
        </p:nvGraphicFramePr>
        <p:xfrm>
          <a:off x="4589905" y="2825975"/>
          <a:ext cx="1401763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40" name="数式" r:id="rId7" imgW="761760" imgH="368280" progId="Equation.3">
                  <p:embed/>
                </p:oleObj>
              </mc:Choice>
              <mc:Fallback>
                <p:oleObj name="数式" r:id="rId7" imgW="761760" imgH="368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9905" y="2825975"/>
                        <a:ext cx="1401763" cy="8255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99634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ja-JP" altLang="en-US" sz="2800" smtClean="0"/>
              <a:t>②連続時間システムの微分方程式表現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61177" y="2128118"/>
            <a:ext cx="2407237" cy="583551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en-US" altLang="ja-JP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</a:t>
            </a: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一般的な式</a:t>
            </a:r>
            <a:r>
              <a:rPr lang="en-US" altLang="ja-JP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】</a:t>
            </a:r>
            <a:endParaRPr kumimoji="1" lang="en-US" altLang="ja-JP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コンテンツ プレースホルダー 2"/>
          <p:cNvSpPr txBox="1">
            <a:spLocks/>
          </p:cNvSpPr>
          <p:nvPr/>
        </p:nvSpPr>
        <p:spPr>
          <a:xfrm>
            <a:off x="1261708" y="3424012"/>
            <a:ext cx="2206706" cy="502439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あるいは</a:t>
            </a:r>
            <a:endParaRPr lang="en-US" altLang="ja-JP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5" name="オブジェクト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8866621"/>
              </p:ext>
            </p:extLst>
          </p:nvPr>
        </p:nvGraphicFramePr>
        <p:xfrm>
          <a:off x="3729265" y="1956215"/>
          <a:ext cx="5273061" cy="102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99" name="数式" r:id="rId3" imgW="2476440" imgH="457200" progId="Equation.3">
                  <p:embed/>
                </p:oleObj>
              </mc:Choice>
              <mc:Fallback>
                <p:oleObj name="数式" r:id="rId3" imgW="247644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29265" y="1956215"/>
                        <a:ext cx="5273061" cy="10255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オブジェクト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7871905"/>
              </p:ext>
            </p:extLst>
          </p:nvPr>
        </p:nvGraphicFramePr>
        <p:xfrm>
          <a:off x="3729265" y="3162470"/>
          <a:ext cx="3433763" cy="102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00" name="数式" r:id="rId5" imgW="1612800" imgH="457200" progId="Equation.3">
                  <p:embed/>
                </p:oleObj>
              </mc:Choice>
              <mc:Fallback>
                <p:oleObj name="数式" r:id="rId5" imgW="16128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29265" y="3162470"/>
                        <a:ext cx="3433763" cy="10255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オブジェクト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4828899"/>
              </p:ext>
            </p:extLst>
          </p:nvPr>
        </p:nvGraphicFramePr>
        <p:xfrm>
          <a:off x="5446146" y="4368725"/>
          <a:ext cx="3109912" cy="102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01" name="数式" r:id="rId7" imgW="1460160" imgH="457200" progId="Equation.3">
                  <p:embed/>
                </p:oleObj>
              </mc:Choice>
              <mc:Fallback>
                <p:oleObj name="数式" r:id="rId7" imgW="146016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6146" y="4368725"/>
                        <a:ext cx="3109912" cy="10255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コンテンツ プレースホルダー 2"/>
          <p:cNvSpPr txBox="1">
            <a:spLocks/>
          </p:cNvSpPr>
          <p:nvPr/>
        </p:nvSpPr>
        <p:spPr>
          <a:xfrm>
            <a:off x="1576552" y="5616795"/>
            <a:ext cx="7110248" cy="78400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000"/>
              </a:lnSpc>
              <a:spcBef>
                <a:spcPts val="600"/>
              </a:spcBef>
              <a:buFont typeface="Arial"/>
              <a:buNone/>
            </a:pPr>
            <a:r>
              <a:rPr lang="ja-JP" alt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信号処理では，特にインパルス応答が重要なので</a:t>
            </a:r>
            <a:endParaRPr lang="en-US" altLang="ja-JP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2000"/>
              </a:lnSpc>
              <a:spcBef>
                <a:spcPts val="600"/>
              </a:spcBef>
              <a:buFont typeface="Arial"/>
              <a:buNone/>
            </a:pPr>
            <a:r>
              <a:rPr lang="ja-JP" alt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特に </a:t>
            </a:r>
            <a:r>
              <a:rPr lang="en-US" altLang="ja-JP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en-US" altLang="ja-JP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) = </a:t>
            </a:r>
            <a:r>
              <a:rPr lang="en-US" altLang="ja-JP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altLang="ja-JP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ja-JP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 </a:t>
            </a:r>
            <a:r>
              <a:rPr lang="en-US" altLang="ja-JP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が重要</a:t>
            </a:r>
            <a:endParaRPr lang="en-US" altLang="ja-JP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16959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ja-JP" altLang="en-US" sz="2800" smtClean="0"/>
              <a:t>一次システムと二次システム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61177" y="2128118"/>
            <a:ext cx="2668088" cy="583551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en-US" altLang="ja-JP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</a:t>
            </a: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一次システム</a:t>
            </a:r>
            <a:r>
              <a:rPr lang="en-US" altLang="ja-JP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】</a:t>
            </a:r>
            <a:endParaRPr kumimoji="1" lang="en-US" altLang="ja-JP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5" name="オブジェクト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850040"/>
              </p:ext>
            </p:extLst>
          </p:nvPr>
        </p:nvGraphicFramePr>
        <p:xfrm>
          <a:off x="4429344" y="2024857"/>
          <a:ext cx="2894013" cy="827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20" name="数式" r:id="rId3" imgW="1358640" imgH="368280" progId="Equation.3">
                  <p:embed/>
                </p:oleObj>
              </mc:Choice>
              <mc:Fallback>
                <p:oleObj name="数式" r:id="rId3" imgW="1358640" imgH="368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9344" y="2024857"/>
                        <a:ext cx="2894013" cy="8270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コンテンツ プレースホルダー 2"/>
          <p:cNvSpPr txBox="1">
            <a:spLocks/>
          </p:cNvSpPr>
          <p:nvPr/>
        </p:nvSpPr>
        <p:spPr>
          <a:xfrm>
            <a:off x="1261241" y="5076269"/>
            <a:ext cx="7882759" cy="78400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00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微分方程式の解法については，以下を参考にしていただければ幸いです。</a:t>
            </a:r>
            <a:endParaRPr lang="en-US" altLang="ja-JP" sz="1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200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拙著　</a:t>
            </a:r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Kindle</a:t>
            </a:r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版「工学</a:t>
            </a:r>
            <a:r>
              <a:rPr lang="ja-JP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系</a:t>
            </a:r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のための納得する数学の基礎　第７</a:t>
            </a:r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巻　微分方程式」</a:t>
            </a:r>
            <a:endParaRPr lang="en-US" altLang="ja-JP" sz="1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200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拙著　</a:t>
            </a:r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Kindle</a:t>
            </a:r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版「理工系のための微分方程式演習」シリーズ（第１巻～第３巻）</a:t>
            </a:r>
            <a:endParaRPr lang="en-US" altLang="ja-JP" sz="1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200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　</a:t>
            </a:r>
            <a:endParaRPr lang="en-US" altLang="ja-JP" sz="1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コンテンツ プレースホルダー 2"/>
          <p:cNvSpPr txBox="1">
            <a:spLocks/>
          </p:cNvSpPr>
          <p:nvPr/>
        </p:nvSpPr>
        <p:spPr>
          <a:xfrm>
            <a:off x="1061177" y="3263425"/>
            <a:ext cx="2668088" cy="58355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en-US" altLang="ja-JP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</a:t>
            </a: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二次システム</a:t>
            </a:r>
            <a:r>
              <a:rPr lang="en-US" altLang="ja-JP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】</a:t>
            </a:r>
            <a:endParaRPr lang="en-US" altLang="ja-JP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オブジェクト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5444256"/>
              </p:ext>
            </p:extLst>
          </p:nvPr>
        </p:nvGraphicFramePr>
        <p:xfrm>
          <a:off x="4429344" y="2978152"/>
          <a:ext cx="4300537" cy="912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21" name="数式" r:id="rId5" imgW="2019240" imgH="406080" progId="Equation.3">
                  <p:embed/>
                </p:oleObj>
              </mc:Choice>
              <mc:Fallback>
                <p:oleObj name="数式" r:id="rId5" imgW="201924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9344" y="2978152"/>
                        <a:ext cx="4300537" cy="9128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11232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altLang="ja-JP" sz="2800" smtClean="0"/>
              <a:t>【</a:t>
            </a:r>
            <a:r>
              <a:rPr lang="ja-JP" altLang="en-US" sz="2800" smtClean="0"/>
              <a:t>補足</a:t>
            </a:r>
            <a:r>
              <a:rPr lang="en-US" altLang="ja-JP" sz="2800" smtClean="0"/>
              <a:t>】</a:t>
            </a:r>
            <a:r>
              <a:rPr lang="ja-JP" altLang="en-US" sz="2800" smtClean="0"/>
              <a:t>インパルス応答の積分について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61177" y="2128118"/>
            <a:ext cx="7389140" cy="1805930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en-US" altLang="ja-JP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</a:t>
            </a: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重要</a:t>
            </a:r>
            <a:r>
              <a:rPr lang="en-US" altLang="ja-JP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】</a:t>
            </a:r>
          </a:p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インパルス応答 </a:t>
            </a:r>
            <a:r>
              <a:rPr lang="en-US" altLang="ja-JP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ja-JP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とは，</a:t>
            </a:r>
            <a:endParaRPr lang="en-US" altLang="ja-JP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入力がインパルス応答 </a:t>
            </a:r>
            <a:r>
              <a:rPr lang="en-US" altLang="ja-JP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altLang="ja-JP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のときの出力</a:t>
            </a:r>
            <a:endParaRPr kumimoji="1" lang="en-US" altLang="ja-JP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5" name="オブジェクト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1155112"/>
              </p:ext>
            </p:extLst>
          </p:nvPr>
        </p:nvGraphicFramePr>
        <p:xfrm>
          <a:off x="1300107" y="4109318"/>
          <a:ext cx="2487613" cy="741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41" name="数式" r:id="rId3" imgW="1168200" imgH="330120" progId="Equation.3">
                  <p:embed/>
                </p:oleObj>
              </mc:Choice>
              <mc:Fallback>
                <p:oleObj name="数式" r:id="rId3" imgW="1168200" imgH="330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0107" y="4109318"/>
                        <a:ext cx="2487613" cy="7413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コンテンツ プレースホルダー 2"/>
          <p:cNvSpPr txBox="1">
            <a:spLocks/>
          </p:cNvSpPr>
          <p:nvPr/>
        </p:nvSpPr>
        <p:spPr>
          <a:xfrm>
            <a:off x="4755747" y="4225009"/>
            <a:ext cx="3589651" cy="509979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: 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単位ステップ関数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直線矢印コネクタ 4"/>
          <p:cNvCxnSpPr/>
          <p:nvPr/>
        </p:nvCxnSpPr>
        <p:spPr>
          <a:xfrm flipV="1">
            <a:off x="5462751" y="6148551"/>
            <a:ext cx="195492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/>
          <p:nvPr/>
        </p:nvCxnSpPr>
        <p:spPr>
          <a:xfrm flipH="1" flipV="1">
            <a:off x="5612524" y="5171090"/>
            <a:ext cx="0" cy="9720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コンテンツ プレースホルダー 2"/>
          <p:cNvSpPr txBox="1">
            <a:spLocks/>
          </p:cNvSpPr>
          <p:nvPr/>
        </p:nvSpPr>
        <p:spPr>
          <a:xfrm>
            <a:off x="4872492" y="5042654"/>
            <a:ext cx="941044" cy="509979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コンテンツ プレースホルダー 2"/>
          <p:cNvSpPr txBox="1">
            <a:spLocks/>
          </p:cNvSpPr>
          <p:nvPr/>
        </p:nvSpPr>
        <p:spPr>
          <a:xfrm>
            <a:off x="7295492" y="6027269"/>
            <a:ext cx="338960" cy="509979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" name="直線コネクタ 12"/>
          <p:cNvCxnSpPr/>
          <p:nvPr/>
        </p:nvCxnSpPr>
        <p:spPr>
          <a:xfrm flipV="1">
            <a:off x="5155324" y="6153394"/>
            <a:ext cx="461141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 flipV="1">
            <a:off x="5612523" y="5549049"/>
            <a:ext cx="1476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コンテンツ プレースホルダー 2"/>
          <p:cNvSpPr txBox="1">
            <a:spLocks/>
          </p:cNvSpPr>
          <p:nvPr/>
        </p:nvSpPr>
        <p:spPr>
          <a:xfrm>
            <a:off x="5512019" y="6066196"/>
            <a:ext cx="338960" cy="509979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0" name="直線矢印コネクタ 19"/>
          <p:cNvCxnSpPr/>
          <p:nvPr/>
        </p:nvCxnSpPr>
        <p:spPr>
          <a:xfrm flipV="1">
            <a:off x="2546131" y="6131998"/>
            <a:ext cx="195492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/>
          <p:cNvCxnSpPr/>
          <p:nvPr/>
        </p:nvCxnSpPr>
        <p:spPr>
          <a:xfrm flipH="1" flipV="1">
            <a:off x="2695904" y="5154537"/>
            <a:ext cx="0" cy="9720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コンテンツ プレースホルダー 2"/>
          <p:cNvSpPr txBox="1">
            <a:spLocks/>
          </p:cNvSpPr>
          <p:nvPr/>
        </p:nvSpPr>
        <p:spPr>
          <a:xfrm>
            <a:off x="4378872" y="6010716"/>
            <a:ext cx="338960" cy="509979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3" name="直線コネクタ 22"/>
          <p:cNvCxnSpPr/>
          <p:nvPr/>
        </p:nvCxnSpPr>
        <p:spPr>
          <a:xfrm flipV="1">
            <a:off x="2238704" y="6136841"/>
            <a:ext cx="461141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 flipV="1">
            <a:off x="2715664" y="6126537"/>
            <a:ext cx="1476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コンテンツ プレースホルダー 2"/>
          <p:cNvSpPr txBox="1">
            <a:spLocks/>
          </p:cNvSpPr>
          <p:nvPr/>
        </p:nvSpPr>
        <p:spPr>
          <a:xfrm>
            <a:off x="2595399" y="6049643"/>
            <a:ext cx="338960" cy="509979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コンテンツ プレースホルダー 2"/>
          <p:cNvSpPr txBox="1">
            <a:spLocks/>
          </p:cNvSpPr>
          <p:nvPr/>
        </p:nvSpPr>
        <p:spPr>
          <a:xfrm>
            <a:off x="1986927" y="4900696"/>
            <a:ext cx="947432" cy="437133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7" name="直線コネクタ 26"/>
          <p:cNvCxnSpPr/>
          <p:nvPr/>
        </p:nvCxnSpPr>
        <p:spPr>
          <a:xfrm flipH="1">
            <a:off x="2691911" y="5562494"/>
            <a:ext cx="0" cy="576000"/>
          </a:xfrm>
          <a:prstGeom prst="line">
            <a:avLst/>
          </a:prstGeom>
          <a:ln w="28575">
            <a:solidFill>
              <a:srgbClr val="FF0000"/>
            </a:solidFill>
            <a:headEnd type="oval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コンテンツ プレースホルダー 2"/>
          <p:cNvSpPr txBox="1">
            <a:spLocks/>
          </p:cNvSpPr>
          <p:nvPr/>
        </p:nvSpPr>
        <p:spPr>
          <a:xfrm>
            <a:off x="2238704" y="5337829"/>
            <a:ext cx="338960" cy="509979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コンテンツ プレースホルダー 2"/>
          <p:cNvSpPr txBox="1">
            <a:spLocks/>
          </p:cNvSpPr>
          <p:nvPr/>
        </p:nvSpPr>
        <p:spPr>
          <a:xfrm>
            <a:off x="5269571" y="5350320"/>
            <a:ext cx="338960" cy="509979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8064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653688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一次システムの微分方程式（１）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77922" y="1891700"/>
            <a:ext cx="7389140" cy="563628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基本的には，一次形（</a:t>
            </a:r>
            <a:r>
              <a:rPr lang="en-US" altLang="ja-JP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linear form</a:t>
            </a: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）微分方程式</a:t>
            </a:r>
            <a:endParaRPr kumimoji="1" lang="en-US" altLang="ja-JP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コンテンツ プレースホルダー 2"/>
          <p:cNvSpPr txBox="1">
            <a:spLocks/>
          </p:cNvSpPr>
          <p:nvPr/>
        </p:nvSpPr>
        <p:spPr>
          <a:xfrm>
            <a:off x="4405557" y="3459604"/>
            <a:ext cx="4341321" cy="509979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と置けば一次システムとなる。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8" name="オブジェクト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8025487"/>
              </p:ext>
            </p:extLst>
          </p:nvPr>
        </p:nvGraphicFramePr>
        <p:xfrm>
          <a:off x="1268656" y="944959"/>
          <a:ext cx="2894013" cy="827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77" name="数式" r:id="rId3" imgW="1358640" imgH="368280" progId="Equation.3">
                  <p:embed/>
                </p:oleObj>
              </mc:Choice>
              <mc:Fallback>
                <p:oleObj name="数式" r:id="rId3" imgW="1358640" imgH="368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8656" y="944959"/>
                        <a:ext cx="2894013" cy="8270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オブジェクト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2736192"/>
              </p:ext>
            </p:extLst>
          </p:nvPr>
        </p:nvGraphicFramePr>
        <p:xfrm>
          <a:off x="3570142" y="2431100"/>
          <a:ext cx="2163763" cy="827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78" name="数式" r:id="rId5" imgW="1015920" imgH="368280" progId="Equation.3">
                  <p:embed/>
                </p:oleObj>
              </mc:Choice>
              <mc:Fallback>
                <p:oleObj name="数式" r:id="rId5" imgW="1015920" imgH="368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0142" y="2431100"/>
                        <a:ext cx="2163763" cy="8270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オブジェクト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3396870"/>
              </p:ext>
            </p:extLst>
          </p:nvPr>
        </p:nvGraphicFramePr>
        <p:xfrm>
          <a:off x="1268657" y="3258188"/>
          <a:ext cx="3136900" cy="912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79" name="数式" r:id="rId7" imgW="1473120" imgH="406080" progId="Equation.3">
                  <p:embed/>
                </p:oleObj>
              </mc:Choice>
              <mc:Fallback>
                <p:oleObj name="数式" r:id="rId7" imgW="147312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8657" y="3258188"/>
                        <a:ext cx="3136900" cy="9128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コンテンツ プレースホルダー 2"/>
          <p:cNvSpPr txBox="1">
            <a:spLocks/>
          </p:cNvSpPr>
          <p:nvPr/>
        </p:nvSpPr>
        <p:spPr>
          <a:xfrm>
            <a:off x="1177922" y="4665297"/>
            <a:ext cx="1040345" cy="509979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解は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4" name="オブジェクト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4936425"/>
              </p:ext>
            </p:extLst>
          </p:nvPr>
        </p:nvGraphicFramePr>
        <p:xfrm>
          <a:off x="2106857" y="4499248"/>
          <a:ext cx="4111625" cy="912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80" name="数式" r:id="rId9" imgW="1930320" imgH="406080" progId="Equation.3">
                  <p:embed/>
                </p:oleObj>
              </mc:Choice>
              <mc:Fallback>
                <p:oleObj name="数式" r:id="rId9" imgW="193032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6857" y="4499248"/>
                        <a:ext cx="4111625" cy="9128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コンテンツ プレースホルダー 2"/>
          <p:cNvSpPr txBox="1">
            <a:spLocks/>
          </p:cNvSpPr>
          <p:nvPr/>
        </p:nvSpPr>
        <p:spPr>
          <a:xfrm>
            <a:off x="6276406" y="4718869"/>
            <a:ext cx="1040345" cy="509979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だが，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コンテンツ プレースホルダー 2"/>
          <p:cNvSpPr txBox="1">
            <a:spLocks/>
          </p:cNvSpPr>
          <p:nvPr/>
        </p:nvSpPr>
        <p:spPr>
          <a:xfrm>
            <a:off x="1163717" y="5468155"/>
            <a:ext cx="5412500" cy="509979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0</a:t>
            </a: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として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0 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としてよい。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0002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653688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一次システムの微分方程式（２）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77922" y="1891700"/>
            <a:ext cx="7389140" cy="563628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インパルス応答を求める場合，</a:t>
            </a:r>
            <a:r>
              <a:rPr lang="en-US" altLang="ja-JP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altLang="ja-JP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altLang="ja-JP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ja-JP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altLang="ja-JP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ja-JP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kumimoji="1" lang="en-US" altLang="ja-JP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8" name="オブジェクト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8025487"/>
              </p:ext>
            </p:extLst>
          </p:nvPr>
        </p:nvGraphicFramePr>
        <p:xfrm>
          <a:off x="1268656" y="944959"/>
          <a:ext cx="2894013" cy="827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17" name="数式" r:id="rId3" imgW="1358640" imgH="368280" progId="Equation.3">
                  <p:embed/>
                </p:oleObj>
              </mc:Choice>
              <mc:Fallback>
                <p:oleObj name="数式" r:id="rId3" imgW="1358640" imgH="368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8656" y="944959"/>
                        <a:ext cx="2894013" cy="8270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コンテンツ プレースホルダー 2"/>
          <p:cNvSpPr txBox="1">
            <a:spLocks/>
          </p:cNvSpPr>
          <p:nvPr/>
        </p:nvSpPr>
        <p:spPr>
          <a:xfrm>
            <a:off x="1177921" y="4665297"/>
            <a:ext cx="7170211" cy="509979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時間を考慮すると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は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0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のときだけ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それ以外は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だから，                           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オブジェクト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8498047"/>
              </p:ext>
            </p:extLst>
          </p:nvPr>
        </p:nvGraphicFramePr>
        <p:xfrm>
          <a:off x="1311275" y="2633663"/>
          <a:ext cx="6435725" cy="1912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18" name="数式" r:id="rId5" imgW="3022560" imgH="850680" progId="Equation.3">
                  <p:embed/>
                </p:oleObj>
              </mc:Choice>
              <mc:Fallback>
                <p:oleObj name="数式" r:id="rId5" imgW="3022560" imgH="850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1275" y="2633663"/>
                        <a:ext cx="6435725" cy="19129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オブジェクト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8879332"/>
              </p:ext>
            </p:extLst>
          </p:nvPr>
        </p:nvGraphicFramePr>
        <p:xfrm>
          <a:off x="4707956" y="985062"/>
          <a:ext cx="3136900" cy="912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19" name="数式" r:id="rId7" imgW="1473120" imgH="406080" progId="Equation.3">
                  <p:embed/>
                </p:oleObj>
              </mc:Choice>
              <mc:Fallback>
                <p:oleObj name="数式" r:id="rId7" imgW="147312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07956" y="985062"/>
                        <a:ext cx="3136900" cy="9128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オブジェクト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2474013"/>
              </p:ext>
            </p:extLst>
          </p:nvPr>
        </p:nvGraphicFramePr>
        <p:xfrm>
          <a:off x="4162669" y="5141158"/>
          <a:ext cx="2865437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20" name="数式" r:id="rId9" imgW="1346040" imgH="291960" progId="Equation.3">
                  <p:embed/>
                </p:oleObj>
              </mc:Choice>
              <mc:Fallback>
                <p:oleObj name="数式" r:id="rId9" imgW="1346040" imgH="291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62669" y="5141158"/>
                        <a:ext cx="2865437" cy="6572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コンテンツ プレースホルダー 2"/>
          <p:cNvSpPr txBox="1">
            <a:spLocks/>
          </p:cNvSpPr>
          <p:nvPr/>
        </p:nvSpPr>
        <p:spPr>
          <a:xfrm>
            <a:off x="1987791" y="5984276"/>
            <a:ext cx="2174878" cy="509979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すなわち                 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7" name="オブジェクト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4484912"/>
              </p:ext>
            </p:extLst>
          </p:nvPr>
        </p:nvGraphicFramePr>
        <p:xfrm>
          <a:off x="3488797" y="5842169"/>
          <a:ext cx="4732337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21" name="数式" r:id="rId11" imgW="2222280" imgH="406080" progId="Equation.3">
                  <p:embed/>
                </p:oleObj>
              </mc:Choice>
              <mc:Fallback>
                <p:oleObj name="数式" r:id="rId11" imgW="222228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88797" y="5842169"/>
                        <a:ext cx="4732337" cy="914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687689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653688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一次システムの微分方程式（３）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28273" y="1651844"/>
            <a:ext cx="7389140" cy="563628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結果の式は公式として覚えておくと便利</a:t>
            </a:r>
            <a:endParaRPr kumimoji="1" lang="en-US" altLang="ja-JP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7" name="オブジェクト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3582285"/>
              </p:ext>
            </p:extLst>
          </p:nvPr>
        </p:nvGraphicFramePr>
        <p:xfrm>
          <a:off x="5745393" y="2539244"/>
          <a:ext cx="2934760" cy="10558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15" name="数式" r:id="rId3" imgW="1193760" imgH="406080" progId="Equation.3">
                  <p:embed/>
                </p:oleObj>
              </mc:Choice>
              <mc:Fallback>
                <p:oleObj name="数式" r:id="rId3" imgW="119376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45393" y="2539244"/>
                        <a:ext cx="2934760" cy="105585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オブジェクト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0720770"/>
              </p:ext>
            </p:extLst>
          </p:nvPr>
        </p:nvGraphicFramePr>
        <p:xfrm>
          <a:off x="982133" y="2539244"/>
          <a:ext cx="3242965" cy="9268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16" name="数式" r:id="rId5" imgW="1358640" imgH="368280" progId="Equation.3">
                  <p:embed/>
                </p:oleObj>
              </mc:Choice>
              <mc:Fallback>
                <p:oleObj name="数式" r:id="rId5" imgW="1358640" imgH="368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2133" y="2539244"/>
                        <a:ext cx="3242965" cy="92681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" name="直線矢印コネクタ 4"/>
          <p:cNvCxnSpPr/>
          <p:nvPr/>
        </p:nvCxnSpPr>
        <p:spPr>
          <a:xfrm>
            <a:off x="4429885" y="3052516"/>
            <a:ext cx="11684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コンテンツ プレースホルダー 2"/>
          <p:cNvSpPr txBox="1">
            <a:spLocks/>
          </p:cNvSpPr>
          <p:nvPr/>
        </p:nvSpPr>
        <p:spPr>
          <a:xfrm>
            <a:off x="4170875" y="2455328"/>
            <a:ext cx="2025085" cy="56362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1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インパルス応答</a:t>
            </a:r>
            <a:endParaRPr lang="en-US" altLang="ja-JP" sz="1600" b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コンテンツ プレースホルダー 2"/>
          <p:cNvSpPr txBox="1">
            <a:spLocks/>
          </p:cNvSpPr>
          <p:nvPr/>
        </p:nvSpPr>
        <p:spPr>
          <a:xfrm>
            <a:off x="1297660" y="3864525"/>
            <a:ext cx="1445540" cy="56362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en-US" altLang="ja-JP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</a:t>
            </a: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例題</a:t>
            </a:r>
            <a:r>
              <a:rPr lang="en-US" altLang="ja-JP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】</a:t>
            </a:r>
            <a:endParaRPr lang="en-US" altLang="ja-JP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9" name="オブジェクト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6461990"/>
              </p:ext>
            </p:extLst>
          </p:nvPr>
        </p:nvGraphicFramePr>
        <p:xfrm>
          <a:off x="1547547" y="4447311"/>
          <a:ext cx="6573837" cy="150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17" name="数式" r:id="rId7" imgW="2755800" imgH="596880" progId="Equation.3">
                  <p:embed/>
                </p:oleObj>
              </mc:Choice>
              <mc:Fallback>
                <p:oleObj name="数式" r:id="rId7" imgW="2755800" imgH="596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547" y="4447311"/>
                        <a:ext cx="6573837" cy="15017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998997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視差">
  <a:themeElements>
    <a:clrScheme name="視差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視差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視差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視差</Template>
  <TotalTime>5176</TotalTime>
  <Words>268</Words>
  <Application>Microsoft Office PowerPoint</Application>
  <PresentationFormat>画面に合わせる (4:3)</PresentationFormat>
  <Paragraphs>53</Paragraphs>
  <Slides>8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4" baseType="lpstr">
      <vt:lpstr>HGｺﾞｼｯｸM</vt:lpstr>
      <vt:lpstr>Arial</vt:lpstr>
      <vt:lpstr>Corbel</vt:lpstr>
      <vt:lpstr>Times New Roman</vt:lpstr>
      <vt:lpstr>視差</vt:lpstr>
      <vt:lpstr>Microsoft 数式 3.0</vt:lpstr>
      <vt:lpstr>３．連続時間システム</vt:lpstr>
      <vt:lpstr>３．２　微分方程式 （１）連続時間システムの微分方程式表現 ①連続時間信号の基本演算</vt:lpstr>
      <vt:lpstr>②連続時間システムの微分方程式表現</vt:lpstr>
      <vt:lpstr>一次システムと二次システム</vt:lpstr>
      <vt:lpstr>【補足】インパルス応答の積分について</vt:lpstr>
      <vt:lpstr>一次システムの微分方程式（１）</vt:lpstr>
      <vt:lpstr>一次システムの微分方程式（２）</vt:lpstr>
      <vt:lpstr>一次システムの微分方程式（３）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デジタル信号処理</dc:title>
  <dc:creator>白井豊</dc:creator>
  <cp:lastModifiedBy>白井豊</cp:lastModifiedBy>
  <cp:revision>264</cp:revision>
  <dcterms:created xsi:type="dcterms:W3CDTF">2018-02-09T02:09:57Z</dcterms:created>
  <dcterms:modified xsi:type="dcterms:W3CDTF">2018-03-10T03:16:53Z</dcterms:modified>
</cp:coreProperties>
</file>