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82F"/>
    <a:srgbClr val="FFB9B9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３</a:t>
            </a:r>
            <a:r>
              <a:rPr kumimoji="1" lang="ja-JP" altLang="en-US" smtClean="0"/>
              <a:t>．</a:t>
            </a:r>
            <a:r>
              <a:rPr lang="ja-JP" altLang="en-US" smtClean="0"/>
              <a:t>連続時間システム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３．１　連続時間システムの性質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３．２　微分方程式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３．３　システムの周波数特性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３．４</a:t>
            </a:r>
            <a:r>
              <a:rPr lang="ja-JP" altLang="en-US"/>
              <a:t>　</a:t>
            </a:r>
            <a:r>
              <a:rPr lang="ja-JP" altLang="en-US" smtClean="0"/>
              <a:t>ラプラス変換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３．５</a:t>
            </a:r>
            <a:r>
              <a:rPr lang="ja-JP" altLang="en-US"/>
              <a:t>　</a:t>
            </a:r>
            <a:r>
              <a:rPr lang="ja-JP" altLang="en-US" smtClean="0"/>
              <a:t>伝達関数</a:t>
            </a:r>
            <a:endParaRPr lang="en-US" altLang="ja-JP" smtClean="0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9471" y="0"/>
            <a:ext cx="7704667" cy="1557867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③畳み込み積分では，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交換則が成り立つ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9471" y="1570948"/>
            <a:ext cx="7452202" cy="60954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 = t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を代入すると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363720"/>
              </p:ext>
            </p:extLst>
          </p:nvPr>
        </p:nvGraphicFramePr>
        <p:xfrm>
          <a:off x="1312811" y="2316220"/>
          <a:ext cx="7408862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3" name="数式" r:id="rId3" imgW="3225600" imgH="672840" progId="Equation.3">
                  <p:embed/>
                </p:oleObj>
              </mc:Choice>
              <mc:Fallback>
                <p:oleObj name="数式" r:id="rId3" imgW="32256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11" y="2316220"/>
                        <a:ext cx="7408862" cy="1508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166283" y="4021501"/>
            <a:ext cx="7179733" cy="52071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すなわち，以下のように交換則が成立する。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140540"/>
              </p:ext>
            </p:extLst>
          </p:nvPr>
        </p:nvGraphicFramePr>
        <p:xfrm>
          <a:off x="2930524" y="4662937"/>
          <a:ext cx="288766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4" name="数式" r:id="rId5" imgW="1257120" imgH="190440" progId="Equation.3">
                  <p:embed/>
                </p:oleObj>
              </mc:Choice>
              <mc:Fallback>
                <p:oleObj name="数式" r:id="rId5" imgW="12571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4" y="4662937"/>
                        <a:ext cx="2887662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52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0435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>【</a:t>
            </a:r>
            <a:r>
              <a:rPr lang="ja-JP" altLang="en-US" sz="3600" smtClean="0"/>
              <a:t>例題</a:t>
            </a:r>
            <a:r>
              <a:rPr lang="en-US" altLang="ja-JP" sz="3600" smtClean="0"/>
              <a:t>】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8005" y="1770464"/>
            <a:ext cx="2365931" cy="57515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" name="オブジェクト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540335"/>
              </p:ext>
            </p:extLst>
          </p:nvPr>
        </p:nvGraphicFramePr>
        <p:xfrm>
          <a:off x="1168005" y="2613663"/>
          <a:ext cx="32972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数式" r:id="rId3" imgW="1434960" imgH="431640" progId="Equation.3">
                  <p:embed/>
                </p:oleObj>
              </mc:Choice>
              <mc:Fallback>
                <p:oleObj name="数式" r:id="rId3" imgW="1434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005" y="2613663"/>
                        <a:ext cx="3297237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5246048" y="2345613"/>
            <a:ext cx="2237362" cy="1498953"/>
            <a:chOff x="5246048" y="2345613"/>
            <a:chExt cx="2237362" cy="1498953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5246048" y="2345613"/>
              <a:ext cx="2237362" cy="1498953"/>
              <a:chOff x="869216" y="2192161"/>
              <a:chExt cx="2237362" cy="1498953"/>
            </a:xfrm>
          </p:grpSpPr>
          <p:cxnSp>
            <p:nvCxnSpPr>
              <p:cNvPr id="6" name="直線矢印コネクタ 5"/>
              <p:cNvCxnSpPr/>
              <p:nvPr/>
            </p:nvCxnSpPr>
            <p:spPr>
              <a:xfrm>
                <a:off x="1007989" y="3142927"/>
                <a:ext cx="2088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矢印コネクタ 6"/>
              <p:cNvCxnSpPr/>
              <p:nvPr/>
            </p:nvCxnSpPr>
            <p:spPr>
              <a:xfrm flipH="1" flipV="1">
                <a:off x="1533042" y="2499610"/>
                <a:ext cx="0" cy="79571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>
                <a:off x="869216" y="3159859"/>
                <a:ext cx="68054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2001335" y="3142929"/>
                <a:ext cx="68054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コンテンツ プレースホルダー 2"/>
              <p:cNvSpPr txBox="1">
                <a:spLocks/>
              </p:cNvSpPr>
              <p:nvPr/>
            </p:nvSpPr>
            <p:spPr>
              <a:xfrm>
                <a:off x="982133" y="2192161"/>
                <a:ext cx="627893" cy="567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  <p:cxnSp>
            <p:nvCxnSpPr>
              <p:cNvPr id="14" name="直線コネクタ 13"/>
              <p:cNvCxnSpPr/>
              <p:nvPr/>
            </p:nvCxnSpPr>
            <p:spPr>
              <a:xfrm rot="5400000">
                <a:off x="1328987" y="2928002"/>
                <a:ext cx="432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 rot="2700000">
                <a:off x="1435292" y="2926073"/>
                <a:ext cx="666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コンテンツ プレースホルダー 2"/>
              <p:cNvSpPr txBox="1">
                <a:spLocks/>
              </p:cNvSpPr>
              <p:nvPr/>
            </p:nvSpPr>
            <p:spPr>
              <a:xfrm>
                <a:off x="1229456" y="2504791"/>
                <a:ext cx="360000" cy="567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3" name="コンテンツ プレースホルダー 2"/>
              <p:cNvSpPr txBox="1">
                <a:spLocks/>
              </p:cNvSpPr>
              <p:nvPr/>
            </p:nvSpPr>
            <p:spPr>
              <a:xfrm>
                <a:off x="2795101" y="3072577"/>
                <a:ext cx="311477" cy="5940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  <p:sp>
            <p:nvSpPr>
              <p:cNvPr id="104" name="コンテンツ プレースホルダー 2"/>
              <p:cNvSpPr txBox="1">
                <a:spLocks/>
              </p:cNvSpPr>
              <p:nvPr/>
            </p:nvSpPr>
            <p:spPr>
              <a:xfrm>
                <a:off x="1856452" y="3097105"/>
                <a:ext cx="311477" cy="5940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05" name="コンテンツ プレースホルダー 2"/>
            <p:cNvSpPr txBox="1">
              <a:spLocks/>
            </p:cNvSpPr>
            <p:nvPr/>
          </p:nvSpPr>
          <p:spPr>
            <a:xfrm>
              <a:off x="5615745" y="3248909"/>
              <a:ext cx="311477" cy="594009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5311023" y="4802451"/>
            <a:ext cx="2235595" cy="1547937"/>
            <a:chOff x="5237226" y="4072738"/>
            <a:chExt cx="2235595" cy="1547937"/>
          </a:xfrm>
        </p:grpSpPr>
        <p:cxnSp>
          <p:nvCxnSpPr>
            <p:cNvPr id="33" name="直線矢印コネクタ 32"/>
            <p:cNvCxnSpPr/>
            <p:nvPr/>
          </p:nvCxnSpPr>
          <p:spPr>
            <a:xfrm>
              <a:off x="5237226" y="5066572"/>
              <a:ext cx="223559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flipH="1" flipV="1">
              <a:off x="5930797" y="4333938"/>
              <a:ext cx="0" cy="7957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5930796" y="4574392"/>
              <a:ext cx="147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5266015" y="5066572"/>
              <a:ext cx="68054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コンテンツ プレースホルダー 2"/>
            <p:cNvSpPr txBox="1">
              <a:spLocks/>
            </p:cNvSpPr>
            <p:nvPr/>
          </p:nvSpPr>
          <p:spPr>
            <a:xfrm>
              <a:off x="5654811" y="5026666"/>
              <a:ext cx="311477" cy="594009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7" name="コンテンツ プレースホルダー 2"/>
            <p:cNvSpPr txBox="1">
              <a:spLocks/>
            </p:cNvSpPr>
            <p:nvPr/>
          </p:nvSpPr>
          <p:spPr>
            <a:xfrm>
              <a:off x="5626858" y="4295191"/>
              <a:ext cx="360000" cy="567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8" name="コンテンツ プレースホルダー 2"/>
            <p:cNvSpPr txBox="1">
              <a:spLocks/>
            </p:cNvSpPr>
            <p:nvPr/>
          </p:nvSpPr>
          <p:spPr>
            <a:xfrm>
              <a:off x="5277708" y="4072738"/>
              <a:ext cx="627893" cy="567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109" name="コンテンツ プレースホルダー 2"/>
          <p:cNvSpPr txBox="1">
            <a:spLocks/>
          </p:cNvSpPr>
          <p:nvPr/>
        </p:nvSpPr>
        <p:spPr>
          <a:xfrm>
            <a:off x="1168005" y="4227301"/>
            <a:ext cx="2365931" cy="575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0" name="オブジェクト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755671"/>
              </p:ext>
            </p:extLst>
          </p:nvPr>
        </p:nvGraphicFramePr>
        <p:xfrm>
          <a:off x="1654175" y="5024438"/>
          <a:ext cx="233521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数式" r:id="rId5" imgW="1015920" imgH="431640" progId="Equation.3">
                  <p:embed/>
                </p:oleObj>
              </mc:Choice>
              <mc:Fallback>
                <p:oleObj name="数式" r:id="rId5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5024438"/>
                        <a:ext cx="2335213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847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043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解答例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09161" y="287268"/>
            <a:ext cx="1507462" cy="57515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0</a:t>
            </a:r>
          </a:p>
        </p:txBody>
      </p:sp>
      <p:graphicFrame>
        <p:nvGraphicFramePr>
          <p:cNvPr id="110" name="オブジェクト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140804"/>
              </p:ext>
            </p:extLst>
          </p:nvPr>
        </p:nvGraphicFramePr>
        <p:xfrm>
          <a:off x="3770313" y="376238"/>
          <a:ext cx="10795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5" name="数式" r:id="rId3" imgW="469800" imgH="190440" progId="Equation.3">
                  <p:embed/>
                </p:oleObj>
              </mc:Choice>
              <mc:Fallback>
                <p:oleObj name="数式" r:id="rId3" imgW="469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376238"/>
                        <a:ext cx="1079500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009706" y="1159469"/>
            <a:ext cx="5797493" cy="10590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" name="オブジェクト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03798"/>
              </p:ext>
            </p:extLst>
          </p:nvPr>
        </p:nvGraphicFramePr>
        <p:xfrm>
          <a:off x="1306513" y="1265238"/>
          <a:ext cx="49291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6" name="数式" r:id="rId5" imgW="2145960" imgH="406080" progId="Equation.3">
                  <p:embed/>
                </p:oleObj>
              </mc:Choice>
              <mc:Fallback>
                <p:oleObj name="数式" r:id="rId5" imgW="21459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1265238"/>
                        <a:ext cx="492918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オブジェクト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717305"/>
              </p:ext>
            </p:extLst>
          </p:nvPr>
        </p:nvGraphicFramePr>
        <p:xfrm>
          <a:off x="1300163" y="2349500"/>
          <a:ext cx="71723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7" name="数式" r:id="rId7" imgW="3124080" imgH="495000" progId="Equation.3">
                  <p:embed/>
                </p:oleObj>
              </mc:Choice>
              <mc:Fallback>
                <p:oleObj name="数式" r:id="rId7" imgW="31240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2349500"/>
                        <a:ext cx="7172325" cy="1111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958905" y="3635570"/>
            <a:ext cx="5797493" cy="10590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オブジェクト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002154"/>
              </p:ext>
            </p:extLst>
          </p:nvPr>
        </p:nvGraphicFramePr>
        <p:xfrm>
          <a:off x="1970088" y="3708400"/>
          <a:ext cx="3470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数式" r:id="rId9" imgW="1511280" imgH="406080" progId="Equation.3">
                  <p:embed/>
                </p:oleObj>
              </mc:Choice>
              <mc:Fallback>
                <p:oleObj name="数式" r:id="rId9" imgW="1511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3708400"/>
                        <a:ext cx="3470275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オブジェクト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369630"/>
              </p:ext>
            </p:extLst>
          </p:nvPr>
        </p:nvGraphicFramePr>
        <p:xfrm>
          <a:off x="2364079" y="4739334"/>
          <a:ext cx="5335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数式" r:id="rId11" imgW="2323800" imgH="495000" progId="Equation.3">
                  <p:embed/>
                </p:oleObj>
              </mc:Choice>
              <mc:Fallback>
                <p:oleObj name="数式" r:id="rId11" imgW="2323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079" y="4739334"/>
                        <a:ext cx="5335587" cy="1111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546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コネクタ 19"/>
          <p:cNvCxnSpPr/>
          <p:nvPr/>
        </p:nvCxnSpPr>
        <p:spPr>
          <a:xfrm>
            <a:off x="4244243" y="3648794"/>
            <a:ext cx="180000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043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グラフ化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41428" y="1472601"/>
            <a:ext cx="942972" cy="57515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図示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623578" y="1975121"/>
            <a:ext cx="4877853" cy="3376159"/>
            <a:chOff x="5150933" y="4042840"/>
            <a:chExt cx="2321888" cy="1389774"/>
          </a:xfrm>
        </p:grpSpPr>
        <p:cxnSp>
          <p:nvCxnSpPr>
            <p:cNvPr id="13" name="直線矢印コネクタ 12"/>
            <p:cNvCxnSpPr/>
            <p:nvPr/>
          </p:nvCxnSpPr>
          <p:spPr>
            <a:xfrm>
              <a:off x="5237226" y="5066572"/>
              <a:ext cx="223559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H="1" flipV="1">
              <a:off x="5930797" y="4333938"/>
              <a:ext cx="0" cy="7957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6559503" y="4731796"/>
              <a:ext cx="85681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5250150" y="5066572"/>
              <a:ext cx="68054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コンテンツ プレースホルダー 2"/>
            <p:cNvSpPr txBox="1">
              <a:spLocks/>
            </p:cNvSpPr>
            <p:nvPr/>
          </p:nvSpPr>
          <p:spPr>
            <a:xfrm>
              <a:off x="5652642" y="5082107"/>
              <a:ext cx="311477" cy="350507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" name="コンテンツ プレースホルダー 2"/>
            <p:cNvSpPr txBox="1">
              <a:spLocks/>
            </p:cNvSpPr>
            <p:nvPr/>
          </p:nvSpPr>
          <p:spPr>
            <a:xfrm>
              <a:off x="5319625" y="4605522"/>
              <a:ext cx="573324" cy="1507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1/2</a:t>
              </a:r>
            </a:p>
          </p:txBody>
        </p:sp>
        <p:sp>
          <p:nvSpPr>
            <p:cNvPr id="19" name="コンテンツ プレースホルダー 2"/>
            <p:cNvSpPr txBox="1">
              <a:spLocks/>
            </p:cNvSpPr>
            <p:nvPr/>
          </p:nvSpPr>
          <p:spPr>
            <a:xfrm>
              <a:off x="5150933" y="4042840"/>
              <a:ext cx="242316" cy="25235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cxnSp>
        <p:nvCxnSpPr>
          <p:cNvPr id="21" name="直線コネクタ 20"/>
          <p:cNvCxnSpPr/>
          <p:nvPr/>
        </p:nvCxnSpPr>
        <p:spPr>
          <a:xfrm rot="5400000">
            <a:off x="5168720" y="4062794"/>
            <a:ext cx="82800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5056287" y="4501102"/>
            <a:ext cx="1204447" cy="3661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フリーフォーム 4"/>
          <p:cNvSpPr/>
          <p:nvPr/>
        </p:nvSpPr>
        <p:spPr>
          <a:xfrm>
            <a:off x="4260321" y="3647545"/>
            <a:ext cx="1318154" cy="822326"/>
          </a:xfrm>
          <a:custGeom>
            <a:avLst/>
            <a:gdLst>
              <a:gd name="connsiteX0" fmla="*/ 0 w 1303867"/>
              <a:gd name="connsiteY0" fmla="*/ 812800 h 812800"/>
              <a:gd name="connsiteX1" fmla="*/ 355600 w 1303867"/>
              <a:gd name="connsiteY1" fmla="*/ 254000 h 812800"/>
              <a:gd name="connsiteX2" fmla="*/ 1303867 w 1303867"/>
              <a:gd name="connsiteY2" fmla="*/ 0 h 812800"/>
              <a:gd name="connsiteX0" fmla="*/ 0 w 1303867"/>
              <a:gd name="connsiteY0" fmla="*/ 812800 h 812800"/>
              <a:gd name="connsiteX1" fmla="*/ 355600 w 1303867"/>
              <a:gd name="connsiteY1" fmla="*/ 254000 h 812800"/>
              <a:gd name="connsiteX2" fmla="*/ 1303867 w 1303867"/>
              <a:gd name="connsiteY2" fmla="*/ 0 h 812800"/>
              <a:gd name="connsiteX0" fmla="*/ 0 w 1182423"/>
              <a:gd name="connsiteY0" fmla="*/ 786607 h 786607"/>
              <a:gd name="connsiteX1" fmla="*/ 355600 w 1182423"/>
              <a:gd name="connsiteY1" fmla="*/ 227807 h 786607"/>
              <a:gd name="connsiteX2" fmla="*/ 1182423 w 1182423"/>
              <a:gd name="connsiteY2" fmla="*/ 0 h 786607"/>
              <a:gd name="connsiteX0" fmla="*/ 0 w 1294341"/>
              <a:gd name="connsiteY0" fmla="*/ 788988 h 788988"/>
              <a:gd name="connsiteX1" fmla="*/ 355600 w 1294341"/>
              <a:gd name="connsiteY1" fmla="*/ 230188 h 788988"/>
              <a:gd name="connsiteX2" fmla="*/ 1294341 w 1294341"/>
              <a:gd name="connsiteY2" fmla="*/ 0 h 788988"/>
              <a:gd name="connsiteX0" fmla="*/ 0 w 1294341"/>
              <a:gd name="connsiteY0" fmla="*/ 788988 h 788988"/>
              <a:gd name="connsiteX1" fmla="*/ 355600 w 1294341"/>
              <a:gd name="connsiteY1" fmla="*/ 230188 h 788988"/>
              <a:gd name="connsiteX2" fmla="*/ 1294341 w 1294341"/>
              <a:gd name="connsiteY2" fmla="*/ 0 h 788988"/>
              <a:gd name="connsiteX0" fmla="*/ 0 w 1294341"/>
              <a:gd name="connsiteY0" fmla="*/ 788988 h 788988"/>
              <a:gd name="connsiteX1" fmla="*/ 443706 w 1294341"/>
              <a:gd name="connsiteY1" fmla="*/ 211138 h 788988"/>
              <a:gd name="connsiteX2" fmla="*/ 1294341 w 1294341"/>
              <a:gd name="connsiteY2" fmla="*/ 0 h 788988"/>
              <a:gd name="connsiteX0" fmla="*/ 0 w 1291960"/>
              <a:gd name="connsiteY0" fmla="*/ 786607 h 786607"/>
              <a:gd name="connsiteX1" fmla="*/ 441325 w 1291960"/>
              <a:gd name="connsiteY1" fmla="*/ 211138 h 786607"/>
              <a:gd name="connsiteX2" fmla="*/ 1291960 w 1291960"/>
              <a:gd name="connsiteY2" fmla="*/ 0 h 786607"/>
              <a:gd name="connsiteX0" fmla="*/ 0 w 1318154"/>
              <a:gd name="connsiteY0" fmla="*/ 822326 h 822326"/>
              <a:gd name="connsiteX1" fmla="*/ 467519 w 1318154"/>
              <a:gd name="connsiteY1" fmla="*/ 211138 h 822326"/>
              <a:gd name="connsiteX2" fmla="*/ 1318154 w 1318154"/>
              <a:gd name="connsiteY2" fmla="*/ 0 h 82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8154" h="822326">
                <a:moveTo>
                  <a:pt x="0" y="822326"/>
                </a:moveTo>
                <a:cubicBezTo>
                  <a:pt x="118533" y="636059"/>
                  <a:pt x="247827" y="348192"/>
                  <a:pt x="467519" y="211138"/>
                </a:cubicBezTo>
                <a:cubicBezTo>
                  <a:pt x="687211" y="74084"/>
                  <a:pt x="1006827" y="37042"/>
                  <a:pt x="13181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25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３．１</a:t>
            </a:r>
            <a:r>
              <a:rPr lang="ja-JP" altLang="en-US" sz="3600"/>
              <a:t>　</a:t>
            </a:r>
            <a:r>
              <a:rPr lang="ja-JP" altLang="en-US" sz="3600" smtClean="0"/>
              <a:t>連続時間システムの性質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（１）連続時間システム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7" y="2128118"/>
            <a:ext cx="8039947" cy="10880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連続時間信号（アナログ信号）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を入力し、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連続時間信号（アナログ信号）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を出力するシステム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オブジェクト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691526"/>
              </p:ext>
            </p:extLst>
          </p:nvPr>
        </p:nvGraphicFramePr>
        <p:xfrm>
          <a:off x="4743806" y="5977551"/>
          <a:ext cx="161131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数式" r:id="rId3" imgW="876240" imgH="190440" progId="Equation.3">
                  <p:embed/>
                </p:oleObj>
              </mc:Choice>
              <mc:Fallback>
                <p:oleObj name="数式" r:id="rId3" imgW="8762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806" y="5977551"/>
                        <a:ext cx="1611312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104053" y="3515710"/>
            <a:ext cx="2206706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連続時間信号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1416269" y="3880045"/>
            <a:ext cx="1016175" cy="4585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6001874" y="3538099"/>
            <a:ext cx="2206706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連続時間信号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6766502" y="3880045"/>
            <a:ext cx="1048172" cy="4585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7" name="直線矢印コネクタ 6"/>
          <p:cNvCxnSpPr>
            <a:endCxn id="5" idx="1"/>
          </p:cNvCxnSpPr>
          <p:nvPr/>
        </p:nvCxnSpPr>
        <p:spPr>
          <a:xfrm>
            <a:off x="2363514" y="4175449"/>
            <a:ext cx="94724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5" idx="3"/>
          </p:cNvCxnSpPr>
          <p:nvPr/>
        </p:nvCxnSpPr>
        <p:spPr>
          <a:xfrm>
            <a:off x="5549462" y="4180931"/>
            <a:ext cx="947245" cy="20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3310759" y="3581841"/>
            <a:ext cx="2238703" cy="11981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3972910" y="3880045"/>
            <a:ext cx="1150649" cy="4585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1416269" y="5423338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 flipV="1">
            <a:off x="2093719" y="4780021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416269" y="5423338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093719" y="4992413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2782147" y="5423338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 flipV="1">
            <a:off x="2782147" y="4992413"/>
            <a:ext cx="0" cy="4320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5336627" y="5423338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6014077" y="4780021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/>
          <p:cNvGrpSpPr/>
          <p:nvPr/>
        </p:nvGrpSpPr>
        <p:grpSpPr>
          <a:xfrm>
            <a:off x="5336627" y="5106322"/>
            <a:ext cx="2051161" cy="307586"/>
            <a:chOff x="5336627" y="4992413"/>
            <a:chExt cx="2051161" cy="432000"/>
          </a:xfrm>
        </p:grpSpPr>
        <p:cxnSp>
          <p:nvCxnSpPr>
            <p:cNvPr id="49" name="直線コネクタ 48"/>
            <p:cNvCxnSpPr/>
            <p:nvPr/>
          </p:nvCxnSpPr>
          <p:spPr>
            <a:xfrm>
              <a:off x="5336627" y="5423338"/>
              <a:ext cx="68054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6014077" y="4992413"/>
              <a:ext cx="680545" cy="0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/>
            <p:nvPr/>
          </p:nvCxnSpPr>
          <p:spPr>
            <a:xfrm flipH="1" flipV="1">
              <a:off x="6702505" y="4992413"/>
              <a:ext cx="0" cy="4320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フリーフォーム 15"/>
            <p:cNvSpPr/>
            <p:nvPr/>
          </p:nvSpPr>
          <p:spPr>
            <a:xfrm>
              <a:off x="6012329" y="4996766"/>
              <a:ext cx="1375459" cy="420906"/>
            </a:xfrm>
            <a:custGeom>
              <a:avLst/>
              <a:gdLst>
                <a:gd name="connsiteX0" fmla="*/ 0 w 1387365"/>
                <a:gd name="connsiteY0" fmla="*/ 394138 h 425669"/>
                <a:gd name="connsiteX1" fmla="*/ 709448 w 1387365"/>
                <a:gd name="connsiteY1" fmla="*/ 0 h 425669"/>
                <a:gd name="connsiteX2" fmla="*/ 1387365 w 1387365"/>
                <a:gd name="connsiteY2" fmla="*/ 425669 h 425669"/>
                <a:gd name="connsiteX0" fmla="*/ 0 w 1387365"/>
                <a:gd name="connsiteY0" fmla="*/ 394138 h 425669"/>
                <a:gd name="connsiteX1" fmla="*/ 709448 w 1387365"/>
                <a:gd name="connsiteY1" fmla="*/ 0 h 425669"/>
                <a:gd name="connsiteX2" fmla="*/ 804041 w 1387365"/>
                <a:gd name="connsiteY2" fmla="*/ 346842 h 425669"/>
                <a:gd name="connsiteX3" fmla="*/ 1387365 w 1387365"/>
                <a:gd name="connsiteY3" fmla="*/ 425669 h 425669"/>
                <a:gd name="connsiteX0" fmla="*/ 0 w 1387365"/>
                <a:gd name="connsiteY0" fmla="*/ 394138 h 425669"/>
                <a:gd name="connsiteX1" fmla="*/ 268013 w 1387365"/>
                <a:gd name="connsiteY1" fmla="*/ 126125 h 425669"/>
                <a:gd name="connsiteX2" fmla="*/ 709448 w 1387365"/>
                <a:gd name="connsiteY2" fmla="*/ 0 h 425669"/>
                <a:gd name="connsiteX3" fmla="*/ 804041 w 1387365"/>
                <a:gd name="connsiteY3" fmla="*/ 346842 h 425669"/>
                <a:gd name="connsiteX4" fmla="*/ 1387365 w 1387365"/>
                <a:gd name="connsiteY4" fmla="*/ 425669 h 425669"/>
                <a:gd name="connsiteX0" fmla="*/ 0 w 1387365"/>
                <a:gd name="connsiteY0" fmla="*/ 394138 h 425669"/>
                <a:gd name="connsiteX1" fmla="*/ 268013 w 1387365"/>
                <a:gd name="connsiteY1" fmla="*/ 126125 h 425669"/>
                <a:gd name="connsiteX2" fmla="*/ 709448 w 1387365"/>
                <a:gd name="connsiteY2" fmla="*/ 0 h 425669"/>
                <a:gd name="connsiteX3" fmla="*/ 804041 w 1387365"/>
                <a:gd name="connsiteY3" fmla="*/ 346842 h 425669"/>
                <a:gd name="connsiteX4" fmla="*/ 1387365 w 1387365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413188 h 442337"/>
                <a:gd name="connsiteX1" fmla="*/ 246582 w 1365934"/>
                <a:gd name="connsiteY1" fmla="*/ 142793 h 442337"/>
                <a:gd name="connsiteX2" fmla="*/ 688017 w 1365934"/>
                <a:gd name="connsiteY2" fmla="*/ 0 h 442337"/>
                <a:gd name="connsiteX3" fmla="*/ 782610 w 1365934"/>
                <a:gd name="connsiteY3" fmla="*/ 363510 h 442337"/>
                <a:gd name="connsiteX4" fmla="*/ 1365934 w 1365934"/>
                <a:gd name="connsiteY4" fmla="*/ 442337 h 442337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1375459 w 1375459"/>
                <a:gd name="connsiteY4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862340 w 1375459"/>
                <a:gd name="connsiteY4" fmla="*/ 384859 h 420906"/>
                <a:gd name="connsiteX5" fmla="*/ 1375459 w 1375459"/>
                <a:gd name="connsiteY5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862340 w 1375459"/>
                <a:gd name="connsiteY4" fmla="*/ 384859 h 420906"/>
                <a:gd name="connsiteX5" fmla="*/ 1375459 w 1375459"/>
                <a:gd name="connsiteY5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929015 w 1375459"/>
                <a:gd name="connsiteY4" fmla="*/ 401528 h 420906"/>
                <a:gd name="connsiteX5" fmla="*/ 1375459 w 1375459"/>
                <a:gd name="connsiteY5" fmla="*/ 420906 h 42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5459" h="420906">
                  <a:moveTo>
                    <a:pt x="0" y="413188"/>
                  </a:moveTo>
                  <a:cubicBezTo>
                    <a:pt x="77514" y="318678"/>
                    <a:pt x="130968" y="211110"/>
                    <a:pt x="246582" y="142793"/>
                  </a:cubicBezTo>
                  <a:cubicBezTo>
                    <a:pt x="393727" y="74557"/>
                    <a:pt x="540872" y="42042"/>
                    <a:pt x="688017" y="0"/>
                  </a:cubicBezTo>
                  <a:cubicBezTo>
                    <a:pt x="702551" y="119719"/>
                    <a:pt x="703782" y="305703"/>
                    <a:pt x="782610" y="363510"/>
                  </a:cubicBezTo>
                  <a:cubicBezTo>
                    <a:pt x="813949" y="380945"/>
                    <a:pt x="900057" y="398380"/>
                    <a:pt x="929015" y="401528"/>
                  </a:cubicBezTo>
                  <a:lnTo>
                    <a:pt x="1375459" y="420906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5" name="コンテンツ プレースホルダー 2"/>
          <p:cNvSpPr txBox="1">
            <a:spLocks/>
          </p:cNvSpPr>
          <p:nvPr/>
        </p:nvSpPr>
        <p:spPr>
          <a:xfrm>
            <a:off x="2535621" y="5896533"/>
            <a:ext cx="2206706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式表現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（２）線形時不変システム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①線形性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8" y="2128117"/>
            <a:ext cx="7452202" cy="176596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以下の関係が成立するとき，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線形システム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system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）といい，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入出力に線形性が成り立つ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オブジェクト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55843"/>
              </p:ext>
            </p:extLst>
          </p:nvPr>
        </p:nvGraphicFramePr>
        <p:xfrm>
          <a:off x="1161334" y="5013317"/>
          <a:ext cx="19500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数式" r:id="rId3" imgW="1002960" imgH="419040" progId="Equation.3">
                  <p:embed/>
                </p:oleObj>
              </mc:Choice>
              <mc:Fallback>
                <p:oleObj name="数式" r:id="rId3" imgW="1002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334" y="5013317"/>
                        <a:ext cx="1950038" cy="93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48608"/>
              </p:ext>
            </p:extLst>
          </p:nvPr>
        </p:nvGraphicFramePr>
        <p:xfrm>
          <a:off x="5007887" y="4771223"/>
          <a:ext cx="3678913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数式" r:id="rId5" imgW="1600200" imgH="634680" progId="Equation.3">
                  <p:embed/>
                </p:oleObj>
              </mc:Choice>
              <mc:Fallback>
                <p:oleObj name="数式" r:id="rId5" imgW="1600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7887" y="4771223"/>
                        <a:ext cx="3678913" cy="1423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右矢印 3"/>
          <p:cNvSpPr/>
          <p:nvPr/>
        </p:nvSpPr>
        <p:spPr>
          <a:xfrm>
            <a:off x="3405369" y="5286147"/>
            <a:ext cx="1355834" cy="394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2585214" y="4193340"/>
            <a:ext cx="4004771" cy="52071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任意の定数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に対して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62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9377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線形性の例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34598" y="1308140"/>
            <a:ext cx="7452202" cy="56778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線形性が成り立つと出力を予想しやすい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287461" y="3369832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2964911" y="2726515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287461" y="3369832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964911" y="2938907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653339" y="3369832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 flipV="1">
            <a:off x="3653339" y="2938907"/>
            <a:ext cx="0" cy="4320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366641" y="3369832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7044091" y="2726515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5"/>
          <p:cNvGrpSpPr/>
          <p:nvPr/>
        </p:nvGrpSpPr>
        <p:grpSpPr>
          <a:xfrm>
            <a:off x="6366641" y="3217433"/>
            <a:ext cx="2051161" cy="142969"/>
            <a:chOff x="5336627" y="4992413"/>
            <a:chExt cx="2051161" cy="432000"/>
          </a:xfrm>
        </p:grpSpPr>
        <p:cxnSp>
          <p:nvCxnSpPr>
            <p:cNvPr id="17" name="直線コネクタ 16"/>
            <p:cNvCxnSpPr/>
            <p:nvPr/>
          </p:nvCxnSpPr>
          <p:spPr>
            <a:xfrm>
              <a:off x="5336627" y="5423338"/>
              <a:ext cx="68054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6014077" y="4992413"/>
              <a:ext cx="680545" cy="0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flipH="1" flipV="1">
              <a:off x="6702505" y="4992413"/>
              <a:ext cx="0" cy="4320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フリーフォーム 19"/>
            <p:cNvSpPr/>
            <p:nvPr/>
          </p:nvSpPr>
          <p:spPr>
            <a:xfrm>
              <a:off x="6012329" y="4996766"/>
              <a:ext cx="1375459" cy="420906"/>
            </a:xfrm>
            <a:custGeom>
              <a:avLst/>
              <a:gdLst>
                <a:gd name="connsiteX0" fmla="*/ 0 w 1387365"/>
                <a:gd name="connsiteY0" fmla="*/ 394138 h 425669"/>
                <a:gd name="connsiteX1" fmla="*/ 709448 w 1387365"/>
                <a:gd name="connsiteY1" fmla="*/ 0 h 425669"/>
                <a:gd name="connsiteX2" fmla="*/ 1387365 w 1387365"/>
                <a:gd name="connsiteY2" fmla="*/ 425669 h 425669"/>
                <a:gd name="connsiteX0" fmla="*/ 0 w 1387365"/>
                <a:gd name="connsiteY0" fmla="*/ 394138 h 425669"/>
                <a:gd name="connsiteX1" fmla="*/ 709448 w 1387365"/>
                <a:gd name="connsiteY1" fmla="*/ 0 h 425669"/>
                <a:gd name="connsiteX2" fmla="*/ 804041 w 1387365"/>
                <a:gd name="connsiteY2" fmla="*/ 346842 h 425669"/>
                <a:gd name="connsiteX3" fmla="*/ 1387365 w 1387365"/>
                <a:gd name="connsiteY3" fmla="*/ 425669 h 425669"/>
                <a:gd name="connsiteX0" fmla="*/ 0 w 1387365"/>
                <a:gd name="connsiteY0" fmla="*/ 394138 h 425669"/>
                <a:gd name="connsiteX1" fmla="*/ 268013 w 1387365"/>
                <a:gd name="connsiteY1" fmla="*/ 126125 h 425669"/>
                <a:gd name="connsiteX2" fmla="*/ 709448 w 1387365"/>
                <a:gd name="connsiteY2" fmla="*/ 0 h 425669"/>
                <a:gd name="connsiteX3" fmla="*/ 804041 w 1387365"/>
                <a:gd name="connsiteY3" fmla="*/ 346842 h 425669"/>
                <a:gd name="connsiteX4" fmla="*/ 1387365 w 1387365"/>
                <a:gd name="connsiteY4" fmla="*/ 425669 h 425669"/>
                <a:gd name="connsiteX0" fmla="*/ 0 w 1387365"/>
                <a:gd name="connsiteY0" fmla="*/ 394138 h 425669"/>
                <a:gd name="connsiteX1" fmla="*/ 268013 w 1387365"/>
                <a:gd name="connsiteY1" fmla="*/ 126125 h 425669"/>
                <a:gd name="connsiteX2" fmla="*/ 709448 w 1387365"/>
                <a:gd name="connsiteY2" fmla="*/ 0 h 425669"/>
                <a:gd name="connsiteX3" fmla="*/ 804041 w 1387365"/>
                <a:gd name="connsiteY3" fmla="*/ 346842 h 425669"/>
                <a:gd name="connsiteX4" fmla="*/ 1387365 w 1387365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413188 h 442337"/>
                <a:gd name="connsiteX1" fmla="*/ 246582 w 1365934"/>
                <a:gd name="connsiteY1" fmla="*/ 142793 h 442337"/>
                <a:gd name="connsiteX2" fmla="*/ 688017 w 1365934"/>
                <a:gd name="connsiteY2" fmla="*/ 0 h 442337"/>
                <a:gd name="connsiteX3" fmla="*/ 782610 w 1365934"/>
                <a:gd name="connsiteY3" fmla="*/ 363510 h 442337"/>
                <a:gd name="connsiteX4" fmla="*/ 1365934 w 1365934"/>
                <a:gd name="connsiteY4" fmla="*/ 442337 h 442337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1375459 w 1375459"/>
                <a:gd name="connsiteY4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862340 w 1375459"/>
                <a:gd name="connsiteY4" fmla="*/ 384859 h 420906"/>
                <a:gd name="connsiteX5" fmla="*/ 1375459 w 1375459"/>
                <a:gd name="connsiteY5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862340 w 1375459"/>
                <a:gd name="connsiteY4" fmla="*/ 384859 h 420906"/>
                <a:gd name="connsiteX5" fmla="*/ 1375459 w 1375459"/>
                <a:gd name="connsiteY5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929015 w 1375459"/>
                <a:gd name="connsiteY4" fmla="*/ 401528 h 420906"/>
                <a:gd name="connsiteX5" fmla="*/ 1375459 w 1375459"/>
                <a:gd name="connsiteY5" fmla="*/ 420906 h 42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5459" h="420906">
                  <a:moveTo>
                    <a:pt x="0" y="413188"/>
                  </a:moveTo>
                  <a:cubicBezTo>
                    <a:pt x="77514" y="318678"/>
                    <a:pt x="130968" y="211110"/>
                    <a:pt x="246582" y="142793"/>
                  </a:cubicBezTo>
                  <a:cubicBezTo>
                    <a:pt x="393727" y="74557"/>
                    <a:pt x="540872" y="42042"/>
                    <a:pt x="688017" y="0"/>
                  </a:cubicBezTo>
                  <a:cubicBezTo>
                    <a:pt x="702551" y="119719"/>
                    <a:pt x="703782" y="305703"/>
                    <a:pt x="782610" y="363510"/>
                  </a:cubicBezTo>
                  <a:cubicBezTo>
                    <a:pt x="813949" y="380945"/>
                    <a:pt x="900057" y="398380"/>
                    <a:pt x="929015" y="401528"/>
                  </a:cubicBezTo>
                  <a:lnTo>
                    <a:pt x="1375459" y="420906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236059" y="2022957"/>
            <a:ext cx="964324" cy="5677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5402317" y="2022957"/>
            <a:ext cx="964324" cy="5677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536353" y="2651390"/>
            <a:ext cx="964324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2699059" y="2746753"/>
            <a:ext cx="353702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6527424" y="2982214"/>
            <a:ext cx="549358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</a:t>
            </a: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7935640" y="2574239"/>
            <a:ext cx="964324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2279578" y="4694751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 flipV="1">
            <a:off x="2940095" y="3865170"/>
            <a:ext cx="0" cy="97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279578" y="4694751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2940095" y="4043697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645456" y="4694751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 flipV="1">
            <a:off x="3645456" y="4043697"/>
            <a:ext cx="0" cy="6120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コンテンツ プレースホルダー 2"/>
          <p:cNvSpPr txBox="1">
            <a:spLocks/>
          </p:cNvSpPr>
          <p:nvPr/>
        </p:nvSpPr>
        <p:spPr>
          <a:xfrm>
            <a:off x="2485586" y="3823544"/>
            <a:ext cx="697882" cy="60926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6366641" y="4704181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 flipV="1">
            <a:off x="7044091" y="4060864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グループ化 37"/>
          <p:cNvGrpSpPr/>
          <p:nvPr/>
        </p:nvGrpSpPr>
        <p:grpSpPr>
          <a:xfrm>
            <a:off x="6366641" y="4487331"/>
            <a:ext cx="2051161" cy="216000"/>
            <a:chOff x="5336627" y="4992413"/>
            <a:chExt cx="2051161" cy="432000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5336627" y="5423338"/>
              <a:ext cx="68054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6014077" y="4992413"/>
              <a:ext cx="680545" cy="0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>
            <a:xfrm flipH="1" flipV="1">
              <a:off x="6702505" y="4992413"/>
              <a:ext cx="0" cy="4320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フリーフォーム 41"/>
            <p:cNvSpPr/>
            <p:nvPr/>
          </p:nvSpPr>
          <p:spPr>
            <a:xfrm>
              <a:off x="6012329" y="4996766"/>
              <a:ext cx="1375459" cy="420906"/>
            </a:xfrm>
            <a:custGeom>
              <a:avLst/>
              <a:gdLst>
                <a:gd name="connsiteX0" fmla="*/ 0 w 1387365"/>
                <a:gd name="connsiteY0" fmla="*/ 394138 h 425669"/>
                <a:gd name="connsiteX1" fmla="*/ 709448 w 1387365"/>
                <a:gd name="connsiteY1" fmla="*/ 0 h 425669"/>
                <a:gd name="connsiteX2" fmla="*/ 1387365 w 1387365"/>
                <a:gd name="connsiteY2" fmla="*/ 425669 h 425669"/>
                <a:gd name="connsiteX0" fmla="*/ 0 w 1387365"/>
                <a:gd name="connsiteY0" fmla="*/ 394138 h 425669"/>
                <a:gd name="connsiteX1" fmla="*/ 709448 w 1387365"/>
                <a:gd name="connsiteY1" fmla="*/ 0 h 425669"/>
                <a:gd name="connsiteX2" fmla="*/ 804041 w 1387365"/>
                <a:gd name="connsiteY2" fmla="*/ 346842 h 425669"/>
                <a:gd name="connsiteX3" fmla="*/ 1387365 w 1387365"/>
                <a:gd name="connsiteY3" fmla="*/ 425669 h 425669"/>
                <a:gd name="connsiteX0" fmla="*/ 0 w 1387365"/>
                <a:gd name="connsiteY0" fmla="*/ 394138 h 425669"/>
                <a:gd name="connsiteX1" fmla="*/ 268013 w 1387365"/>
                <a:gd name="connsiteY1" fmla="*/ 126125 h 425669"/>
                <a:gd name="connsiteX2" fmla="*/ 709448 w 1387365"/>
                <a:gd name="connsiteY2" fmla="*/ 0 h 425669"/>
                <a:gd name="connsiteX3" fmla="*/ 804041 w 1387365"/>
                <a:gd name="connsiteY3" fmla="*/ 346842 h 425669"/>
                <a:gd name="connsiteX4" fmla="*/ 1387365 w 1387365"/>
                <a:gd name="connsiteY4" fmla="*/ 425669 h 425669"/>
                <a:gd name="connsiteX0" fmla="*/ 0 w 1387365"/>
                <a:gd name="connsiteY0" fmla="*/ 394138 h 425669"/>
                <a:gd name="connsiteX1" fmla="*/ 268013 w 1387365"/>
                <a:gd name="connsiteY1" fmla="*/ 126125 h 425669"/>
                <a:gd name="connsiteX2" fmla="*/ 709448 w 1387365"/>
                <a:gd name="connsiteY2" fmla="*/ 0 h 425669"/>
                <a:gd name="connsiteX3" fmla="*/ 804041 w 1387365"/>
                <a:gd name="connsiteY3" fmla="*/ 346842 h 425669"/>
                <a:gd name="connsiteX4" fmla="*/ 1387365 w 1387365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413188 h 442337"/>
                <a:gd name="connsiteX1" fmla="*/ 246582 w 1365934"/>
                <a:gd name="connsiteY1" fmla="*/ 142793 h 442337"/>
                <a:gd name="connsiteX2" fmla="*/ 688017 w 1365934"/>
                <a:gd name="connsiteY2" fmla="*/ 0 h 442337"/>
                <a:gd name="connsiteX3" fmla="*/ 782610 w 1365934"/>
                <a:gd name="connsiteY3" fmla="*/ 363510 h 442337"/>
                <a:gd name="connsiteX4" fmla="*/ 1365934 w 1365934"/>
                <a:gd name="connsiteY4" fmla="*/ 442337 h 442337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1375459 w 1375459"/>
                <a:gd name="connsiteY4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862340 w 1375459"/>
                <a:gd name="connsiteY4" fmla="*/ 384859 h 420906"/>
                <a:gd name="connsiteX5" fmla="*/ 1375459 w 1375459"/>
                <a:gd name="connsiteY5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862340 w 1375459"/>
                <a:gd name="connsiteY4" fmla="*/ 384859 h 420906"/>
                <a:gd name="connsiteX5" fmla="*/ 1375459 w 1375459"/>
                <a:gd name="connsiteY5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929015 w 1375459"/>
                <a:gd name="connsiteY4" fmla="*/ 401528 h 420906"/>
                <a:gd name="connsiteX5" fmla="*/ 1375459 w 1375459"/>
                <a:gd name="connsiteY5" fmla="*/ 420906 h 42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5459" h="420906">
                  <a:moveTo>
                    <a:pt x="0" y="413188"/>
                  </a:moveTo>
                  <a:cubicBezTo>
                    <a:pt x="77514" y="318678"/>
                    <a:pt x="130968" y="211110"/>
                    <a:pt x="246582" y="142793"/>
                  </a:cubicBezTo>
                  <a:cubicBezTo>
                    <a:pt x="393727" y="74557"/>
                    <a:pt x="540872" y="42042"/>
                    <a:pt x="688017" y="0"/>
                  </a:cubicBezTo>
                  <a:cubicBezTo>
                    <a:pt x="702551" y="119719"/>
                    <a:pt x="703782" y="305703"/>
                    <a:pt x="782610" y="363510"/>
                  </a:cubicBezTo>
                  <a:cubicBezTo>
                    <a:pt x="813949" y="380945"/>
                    <a:pt x="900057" y="398380"/>
                    <a:pt x="929015" y="401528"/>
                  </a:cubicBezTo>
                  <a:lnTo>
                    <a:pt x="1375459" y="420906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コンテンツ プレースホルダー 2"/>
          <p:cNvSpPr txBox="1">
            <a:spLocks/>
          </p:cNvSpPr>
          <p:nvPr/>
        </p:nvSpPr>
        <p:spPr>
          <a:xfrm>
            <a:off x="6527424" y="4299630"/>
            <a:ext cx="549358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0.3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2287461" y="6472178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 flipV="1">
            <a:off x="2947978" y="5303934"/>
            <a:ext cx="0" cy="1296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287461" y="6472178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972794" y="5465524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653339" y="6472178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 flipV="1">
            <a:off x="3653339" y="5465528"/>
            <a:ext cx="0" cy="10080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2446344" y="5211855"/>
            <a:ext cx="697882" cy="60926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366641" y="6464904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H="1" flipV="1">
            <a:off x="7044091" y="5821587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/>
          <p:cNvGrpSpPr/>
          <p:nvPr/>
        </p:nvGrpSpPr>
        <p:grpSpPr>
          <a:xfrm>
            <a:off x="6366641" y="6112602"/>
            <a:ext cx="2051161" cy="360000"/>
            <a:chOff x="5336627" y="4931455"/>
            <a:chExt cx="2051161" cy="431999"/>
          </a:xfrm>
        </p:grpSpPr>
        <p:cxnSp>
          <p:nvCxnSpPr>
            <p:cNvPr id="54" name="直線コネクタ 53"/>
            <p:cNvCxnSpPr/>
            <p:nvPr/>
          </p:nvCxnSpPr>
          <p:spPr>
            <a:xfrm>
              <a:off x="5336627" y="5362379"/>
              <a:ext cx="68054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6014077" y="4931455"/>
              <a:ext cx="680545" cy="0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flipH="1" flipV="1">
              <a:off x="6702505" y="4931455"/>
              <a:ext cx="0" cy="431999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フリーフォーム 56"/>
            <p:cNvSpPr/>
            <p:nvPr/>
          </p:nvSpPr>
          <p:spPr>
            <a:xfrm>
              <a:off x="6012329" y="4935807"/>
              <a:ext cx="1375459" cy="420905"/>
            </a:xfrm>
            <a:custGeom>
              <a:avLst/>
              <a:gdLst>
                <a:gd name="connsiteX0" fmla="*/ 0 w 1387365"/>
                <a:gd name="connsiteY0" fmla="*/ 394138 h 425669"/>
                <a:gd name="connsiteX1" fmla="*/ 709448 w 1387365"/>
                <a:gd name="connsiteY1" fmla="*/ 0 h 425669"/>
                <a:gd name="connsiteX2" fmla="*/ 1387365 w 1387365"/>
                <a:gd name="connsiteY2" fmla="*/ 425669 h 425669"/>
                <a:gd name="connsiteX0" fmla="*/ 0 w 1387365"/>
                <a:gd name="connsiteY0" fmla="*/ 394138 h 425669"/>
                <a:gd name="connsiteX1" fmla="*/ 709448 w 1387365"/>
                <a:gd name="connsiteY1" fmla="*/ 0 h 425669"/>
                <a:gd name="connsiteX2" fmla="*/ 804041 w 1387365"/>
                <a:gd name="connsiteY2" fmla="*/ 346842 h 425669"/>
                <a:gd name="connsiteX3" fmla="*/ 1387365 w 1387365"/>
                <a:gd name="connsiteY3" fmla="*/ 425669 h 425669"/>
                <a:gd name="connsiteX0" fmla="*/ 0 w 1387365"/>
                <a:gd name="connsiteY0" fmla="*/ 394138 h 425669"/>
                <a:gd name="connsiteX1" fmla="*/ 268013 w 1387365"/>
                <a:gd name="connsiteY1" fmla="*/ 126125 h 425669"/>
                <a:gd name="connsiteX2" fmla="*/ 709448 w 1387365"/>
                <a:gd name="connsiteY2" fmla="*/ 0 h 425669"/>
                <a:gd name="connsiteX3" fmla="*/ 804041 w 1387365"/>
                <a:gd name="connsiteY3" fmla="*/ 346842 h 425669"/>
                <a:gd name="connsiteX4" fmla="*/ 1387365 w 1387365"/>
                <a:gd name="connsiteY4" fmla="*/ 425669 h 425669"/>
                <a:gd name="connsiteX0" fmla="*/ 0 w 1387365"/>
                <a:gd name="connsiteY0" fmla="*/ 394138 h 425669"/>
                <a:gd name="connsiteX1" fmla="*/ 268013 w 1387365"/>
                <a:gd name="connsiteY1" fmla="*/ 126125 h 425669"/>
                <a:gd name="connsiteX2" fmla="*/ 709448 w 1387365"/>
                <a:gd name="connsiteY2" fmla="*/ 0 h 425669"/>
                <a:gd name="connsiteX3" fmla="*/ 804041 w 1387365"/>
                <a:gd name="connsiteY3" fmla="*/ 346842 h 425669"/>
                <a:gd name="connsiteX4" fmla="*/ 1387365 w 1387365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396520 h 425669"/>
                <a:gd name="connsiteX1" fmla="*/ 246582 w 1365934"/>
                <a:gd name="connsiteY1" fmla="*/ 126125 h 425669"/>
                <a:gd name="connsiteX2" fmla="*/ 688017 w 1365934"/>
                <a:gd name="connsiteY2" fmla="*/ 0 h 425669"/>
                <a:gd name="connsiteX3" fmla="*/ 782610 w 1365934"/>
                <a:gd name="connsiteY3" fmla="*/ 346842 h 425669"/>
                <a:gd name="connsiteX4" fmla="*/ 1365934 w 1365934"/>
                <a:gd name="connsiteY4" fmla="*/ 425669 h 425669"/>
                <a:gd name="connsiteX0" fmla="*/ 0 w 1365934"/>
                <a:gd name="connsiteY0" fmla="*/ 413188 h 442337"/>
                <a:gd name="connsiteX1" fmla="*/ 246582 w 1365934"/>
                <a:gd name="connsiteY1" fmla="*/ 142793 h 442337"/>
                <a:gd name="connsiteX2" fmla="*/ 688017 w 1365934"/>
                <a:gd name="connsiteY2" fmla="*/ 0 h 442337"/>
                <a:gd name="connsiteX3" fmla="*/ 782610 w 1365934"/>
                <a:gd name="connsiteY3" fmla="*/ 363510 h 442337"/>
                <a:gd name="connsiteX4" fmla="*/ 1365934 w 1365934"/>
                <a:gd name="connsiteY4" fmla="*/ 442337 h 442337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1375459 w 1375459"/>
                <a:gd name="connsiteY4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862340 w 1375459"/>
                <a:gd name="connsiteY4" fmla="*/ 384859 h 420906"/>
                <a:gd name="connsiteX5" fmla="*/ 1375459 w 1375459"/>
                <a:gd name="connsiteY5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862340 w 1375459"/>
                <a:gd name="connsiteY4" fmla="*/ 384859 h 420906"/>
                <a:gd name="connsiteX5" fmla="*/ 1375459 w 1375459"/>
                <a:gd name="connsiteY5" fmla="*/ 420906 h 420906"/>
                <a:gd name="connsiteX0" fmla="*/ 0 w 1375459"/>
                <a:gd name="connsiteY0" fmla="*/ 413188 h 420906"/>
                <a:gd name="connsiteX1" fmla="*/ 246582 w 1375459"/>
                <a:gd name="connsiteY1" fmla="*/ 142793 h 420906"/>
                <a:gd name="connsiteX2" fmla="*/ 688017 w 1375459"/>
                <a:gd name="connsiteY2" fmla="*/ 0 h 420906"/>
                <a:gd name="connsiteX3" fmla="*/ 782610 w 1375459"/>
                <a:gd name="connsiteY3" fmla="*/ 363510 h 420906"/>
                <a:gd name="connsiteX4" fmla="*/ 929015 w 1375459"/>
                <a:gd name="connsiteY4" fmla="*/ 401528 h 420906"/>
                <a:gd name="connsiteX5" fmla="*/ 1375459 w 1375459"/>
                <a:gd name="connsiteY5" fmla="*/ 420906 h 42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5459" h="420906">
                  <a:moveTo>
                    <a:pt x="0" y="413188"/>
                  </a:moveTo>
                  <a:cubicBezTo>
                    <a:pt x="77514" y="318678"/>
                    <a:pt x="130968" y="211110"/>
                    <a:pt x="246582" y="142793"/>
                  </a:cubicBezTo>
                  <a:cubicBezTo>
                    <a:pt x="393727" y="74557"/>
                    <a:pt x="540872" y="42042"/>
                    <a:pt x="688017" y="0"/>
                  </a:cubicBezTo>
                  <a:cubicBezTo>
                    <a:pt x="702551" y="119719"/>
                    <a:pt x="703782" y="305703"/>
                    <a:pt x="782610" y="363510"/>
                  </a:cubicBezTo>
                  <a:cubicBezTo>
                    <a:pt x="813949" y="380945"/>
                    <a:pt x="900057" y="398380"/>
                    <a:pt x="929015" y="401528"/>
                  </a:cubicBezTo>
                  <a:lnTo>
                    <a:pt x="1375459" y="420906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9" name="コンテンツ プレースホルダー 2"/>
          <p:cNvSpPr txBox="1">
            <a:spLocks/>
          </p:cNvSpPr>
          <p:nvPr/>
        </p:nvSpPr>
        <p:spPr>
          <a:xfrm>
            <a:off x="6527424" y="5857157"/>
            <a:ext cx="549358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</p:txBody>
      </p:sp>
      <p:sp>
        <p:nvSpPr>
          <p:cNvPr id="60" name="コンテンツ プレースホルダー 2"/>
          <p:cNvSpPr txBox="1">
            <a:spLocks/>
          </p:cNvSpPr>
          <p:nvPr/>
        </p:nvSpPr>
        <p:spPr>
          <a:xfrm>
            <a:off x="1520388" y="3755356"/>
            <a:ext cx="964324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" name="コンテンツ プレースホルダー 2"/>
          <p:cNvSpPr txBox="1">
            <a:spLocks/>
          </p:cNvSpPr>
          <p:nvPr/>
        </p:nvSpPr>
        <p:spPr>
          <a:xfrm>
            <a:off x="982133" y="5147259"/>
            <a:ext cx="1437260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)+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コンテンツ プレースホルダー 2"/>
          <p:cNvSpPr txBox="1">
            <a:spLocks/>
          </p:cNvSpPr>
          <p:nvPr/>
        </p:nvSpPr>
        <p:spPr>
          <a:xfrm>
            <a:off x="7935640" y="3929899"/>
            <a:ext cx="964324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3" name="コンテンツ プレースホルダー 2"/>
          <p:cNvSpPr txBox="1">
            <a:spLocks/>
          </p:cNvSpPr>
          <p:nvPr/>
        </p:nvSpPr>
        <p:spPr>
          <a:xfrm>
            <a:off x="7901185" y="5590048"/>
            <a:ext cx="964324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右矢印 4"/>
          <p:cNvSpPr/>
          <p:nvPr/>
        </p:nvSpPr>
        <p:spPr>
          <a:xfrm>
            <a:off x="5038454" y="3157926"/>
            <a:ext cx="808426" cy="423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>
            <a:off x="5089830" y="4458722"/>
            <a:ext cx="808426" cy="423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右矢印 65"/>
          <p:cNvSpPr/>
          <p:nvPr/>
        </p:nvSpPr>
        <p:spPr>
          <a:xfrm>
            <a:off x="5168931" y="6236065"/>
            <a:ext cx="808426" cy="423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043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②時不変性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9489" y="1372183"/>
            <a:ext cx="7452202" cy="176596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以下の関係が成立するとき，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時不変システム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time-invariant system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）といい，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入出力に時不変性が成り立つ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121522"/>
              </p:ext>
            </p:extLst>
          </p:nvPr>
        </p:nvGraphicFramePr>
        <p:xfrm>
          <a:off x="2991380" y="3435177"/>
          <a:ext cx="27463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数式" r:id="rId3" imgW="1193760" imgH="190440" progId="Equation.3">
                  <p:embed/>
                </p:oleObj>
              </mc:Choice>
              <mc:Fallback>
                <p:oleObj name="数式" r:id="rId3" imgW="11937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380" y="3435177"/>
                        <a:ext cx="2746375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100124" y="3808406"/>
            <a:ext cx="964324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右矢印 24"/>
          <p:cNvSpPr/>
          <p:nvPr/>
        </p:nvSpPr>
        <p:spPr>
          <a:xfrm>
            <a:off x="4315101" y="4419965"/>
            <a:ext cx="808426" cy="423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3012746" y="4631868"/>
            <a:ext cx="260936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733241" y="3978334"/>
            <a:ext cx="2320159" cy="1200429"/>
            <a:chOff x="1733241" y="3978334"/>
            <a:chExt cx="2320159" cy="1200429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1733241" y="4621651"/>
              <a:ext cx="232015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 flipH="1" flipV="1">
              <a:off x="2410691" y="3978334"/>
              <a:ext cx="0" cy="7957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733241" y="4621651"/>
              <a:ext cx="68054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2410691" y="4190726"/>
              <a:ext cx="68054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3099119" y="4621651"/>
              <a:ext cx="68054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 flipH="1" flipV="1">
              <a:off x="3099119" y="4190726"/>
              <a:ext cx="0" cy="4320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コンテンツ プレースホルダー 2"/>
            <p:cNvSpPr txBox="1">
              <a:spLocks/>
            </p:cNvSpPr>
            <p:nvPr/>
          </p:nvSpPr>
          <p:spPr>
            <a:xfrm>
              <a:off x="2144839" y="3998572"/>
              <a:ext cx="353702" cy="567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1" name="コンテンツ プレースホルダー 2"/>
            <p:cNvSpPr txBox="1">
              <a:spLocks/>
            </p:cNvSpPr>
            <p:nvPr/>
          </p:nvSpPr>
          <p:spPr>
            <a:xfrm>
              <a:off x="2183443" y="4610977"/>
              <a:ext cx="260936" cy="567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761622" y="3826058"/>
            <a:ext cx="2533323" cy="1336503"/>
            <a:chOff x="5761622" y="3826058"/>
            <a:chExt cx="2533323" cy="1336503"/>
          </a:xfrm>
        </p:grpSpPr>
        <p:cxnSp>
          <p:nvCxnSpPr>
            <p:cNvPr id="14" name="直線矢印コネクタ 13"/>
            <p:cNvCxnSpPr/>
            <p:nvPr/>
          </p:nvCxnSpPr>
          <p:spPr>
            <a:xfrm>
              <a:off x="5761622" y="4621651"/>
              <a:ext cx="232015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H="1" flipV="1">
              <a:off x="6439072" y="3978334"/>
              <a:ext cx="0" cy="7957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グループ化 15"/>
            <p:cNvGrpSpPr/>
            <p:nvPr/>
          </p:nvGrpSpPr>
          <p:grpSpPr>
            <a:xfrm>
              <a:off x="5761622" y="4469252"/>
              <a:ext cx="2051161" cy="142969"/>
              <a:chOff x="5336627" y="4992413"/>
              <a:chExt cx="2051161" cy="432000"/>
            </a:xfrm>
          </p:grpSpPr>
          <p:cxnSp>
            <p:nvCxnSpPr>
              <p:cNvPr id="17" name="直線コネクタ 16"/>
              <p:cNvCxnSpPr/>
              <p:nvPr/>
            </p:nvCxnSpPr>
            <p:spPr>
              <a:xfrm>
                <a:off x="5336627" y="5423338"/>
                <a:ext cx="68054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6014077" y="4992413"/>
                <a:ext cx="68054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/>
              <p:cNvCxnSpPr/>
              <p:nvPr/>
            </p:nvCxnSpPr>
            <p:spPr>
              <a:xfrm flipH="1" flipV="1">
                <a:off x="6702505" y="4992413"/>
                <a:ext cx="0" cy="43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フリーフォーム 19"/>
              <p:cNvSpPr/>
              <p:nvPr/>
            </p:nvSpPr>
            <p:spPr>
              <a:xfrm>
                <a:off x="6012329" y="4996766"/>
                <a:ext cx="1375459" cy="420906"/>
              </a:xfrm>
              <a:custGeom>
                <a:avLst/>
                <a:gdLst>
                  <a:gd name="connsiteX0" fmla="*/ 0 w 1387365"/>
                  <a:gd name="connsiteY0" fmla="*/ 394138 h 425669"/>
                  <a:gd name="connsiteX1" fmla="*/ 709448 w 1387365"/>
                  <a:gd name="connsiteY1" fmla="*/ 0 h 425669"/>
                  <a:gd name="connsiteX2" fmla="*/ 1387365 w 1387365"/>
                  <a:gd name="connsiteY2" fmla="*/ 425669 h 425669"/>
                  <a:gd name="connsiteX0" fmla="*/ 0 w 1387365"/>
                  <a:gd name="connsiteY0" fmla="*/ 394138 h 425669"/>
                  <a:gd name="connsiteX1" fmla="*/ 709448 w 1387365"/>
                  <a:gd name="connsiteY1" fmla="*/ 0 h 425669"/>
                  <a:gd name="connsiteX2" fmla="*/ 804041 w 1387365"/>
                  <a:gd name="connsiteY2" fmla="*/ 346842 h 425669"/>
                  <a:gd name="connsiteX3" fmla="*/ 1387365 w 1387365"/>
                  <a:gd name="connsiteY3" fmla="*/ 425669 h 425669"/>
                  <a:gd name="connsiteX0" fmla="*/ 0 w 1387365"/>
                  <a:gd name="connsiteY0" fmla="*/ 394138 h 425669"/>
                  <a:gd name="connsiteX1" fmla="*/ 268013 w 1387365"/>
                  <a:gd name="connsiteY1" fmla="*/ 126125 h 425669"/>
                  <a:gd name="connsiteX2" fmla="*/ 709448 w 1387365"/>
                  <a:gd name="connsiteY2" fmla="*/ 0 h 425669"/>
                  <a:gd name="connsiteX3" fmla="*/ 804041 w 1387365"/>
                  <a:gd name="connsiteY3" fmla="*/ 346842 h 425669"/>
                  <a:gd name="connsiteX4" fmla="*/ 1387365 w 1387365"/>
                  <a:gd name="connsiteY4" fmla="*/ 425669 h 425669"/>
                  <a:gd name="connsiteX0" fmla="*/ 0 w 1387365"/>
                  <a:gd name="connsiteY0" fmla="*/ 394138 h 425669"/>
                  <a:gd name="connsiteX1" fmla="*/ 268013 w 1387365"/>
                  <a:gd name="connsiteY1" fmla="*/ 126125 h 425669"/>
                  <a:gd name="connsiteX2" fmla="*/ 709448 w 1387365"/>
                  <a:gd name="connsiteY2" fmla="*/ 0 h 425669"/>
                  <a:gd name="connsiteX3" fmla="*/ 804041 w 1387365"/>
                  <a:gd name="connsiteY3" fmla="*/ 346842 h 425669"/>
                  <a:gd name="connsiteX4" fmla="*/ 1387365 w 1387365"/>
                  <a:gd name="connsiteY4" fmla="*/ 425669 h 425669"/>
                  <a:gd name="connsiteX0" fmla="*/ 0 w 1365934"/>
                  <a:gd name="connsiteY0" fmla="*/ 396520 h 425669"/>
                  <a:gd name="connsiteX1" fmla="*/ 246582 w 1365934"/>
                  <a:gd name="connsiteY1" fmla="*/ 126125 h 425669"/>
                  <a:gd name="connsiteX2" fmla="*/ 688017 w 1365934"/>
                  <a:gd name="connsiteY2" fmla="*/ 0 h 425669"/>
                  <a:gd name="connsiteX3" fmla="*/ 782610 w 1365934"/>
                  <a:gd name="connsiteY3" fmla="*/ 346842 h 425669"/>
                  <a:gd name="connsiteX4" fmla="*/ 1365934 w 1365934"/>
                  <a:gd name="connsiteY4" fmla="*/ 425669 h 425669"/>
                  <a:gd name="connsiteX0" fmla="*/ 0 w 1365934"/>
                  <a:gd name="connsiteY0" fmla="*/ 396520 h 425669"/>
                  <a:gd name="connsiteX1" fmla="*/ 246582 w 1365934"/>
                  <a:gd name="connsiteY1" fmla="*/ 126125 h 425669"/>
                  <a:gd name="connsiteX2" fmla="*/ 688017 w 1365934"/>
                  <a:gd name="connsiteY2" fmla="*/ 0 h 425669"/>
                  <a:gd name="connsiteX3" fmla="*/ 782610 w 1365934"/>
                  <a:gd name="connsiteY3" fmla="*/ 346842 h 425669"/>
                  <a:gd name="connsiteX4" fmla="*/ 1365934 w 1365934"/>
                  <a:gd name="connsiteY4" fmla="*/ 425669 h 425669"/>
                  <a:gd name="connsiteX0" fmla="*/ 0 w 1365934"/>
                  <a:gd name="connsiteY0" fmla="*/ 396520 h 425669"/>
                  <a:gd name="connsiteX1" fmla="*/ 246582 w 1365934"/>
                  <a:gd name="connsiteY1" fmla="*/ 126125 h 425669"/>
                  <a:gd name="connsiteX2" fmla="*/ 688017 w 1365934"/>
                  <a:gd name="connsiteY2" fmla="*/ 0 h 425669"/>
                  <a:gd name="connsiteX3" fmla="*/ 782610 w 1365934"/>
                  <a:gd name="connsiteY3" fmla="*/ 346842 h 425669"/>
                  <a:gd name="connsiteX4" fmla="*/ 1365934 w 1365934"/>
                  <a:gd name="connsiteY4" fmla="*/ 425669 h 425669"/>
                  <a:gd name="connsiteX0" fmla="*/ 0 w 1365934"/>
                  <a:gd name="connsiteY0" fmla="*/ 396520 h 425669"/>
                  <a:gd name="connsiteX1" fmla="*/ 246582 w 1365934"/>
                  <a:gd name="connsiteY1" fmla="*/ 126125 h 425669"/>
                  <a:gd name="connsiteX2" fmla="*/ 688017 w 1365934"/>
                  <a:gd name="connsiteY2" fmla="*/ 0 h 425669"/>
                  <a:gd name="connsiteX3" fmla="*/ 782610 w 1365934"/>
                  <a:gd name="connsiteY3" fmla="*/ 346842 h 425669"/>
                  <a:gd name="connsiteX4" fmla="*/ 1365934 w 1365934"/>
                  <a:gd name="connsiteY4" fmla="*/ 425669 h 425669"/>
                  <a:gd name="connsiteX0" fmla="*/ 0 w 1365934"/>
                  <a:gd name="connsiteY0" fmla="*/ 413188 h 442337"/>
                  <a:gd name="connsiteX1" fmla="*/ 246582 w 1365934"/>
                  <a:gd name="connsiteY1" fmla="*/ 142793 h 442337"/>
                  <a:gd name="connsiteX2" fmla="*/ 688017 w 1365934"/>
                  <a:gd name="connsiteY2" fmla="*/ 0 h 442337"/>
                  <a:gd name="connsiteX3" fmla="*/ 782610 w 1365934"/>
                  <a:gd name="connsiteY3" fmla="*/ 363510 h 442337"/>
                  <a:gd name="connsiteX4" fmla="*/ 1365934 w 1365934"/>
                  <a:gd name="connsiteY4" fmla="*/ 442337 h 442337"/>
                  <a:gd name="connsiteX0" fmla="*/ 0 w 1375459"/>
                  <a:gd name="connsiteY0" fmla="*/ 413188 h 420906"/>
                  <a:gd name="connsiteX1" fmla="*/ 246582 w 1375459"/>
                  <a:gd name="connsiteY1" fmla="*/ 142793 h 420906"/>
                  <a:gd name="connsiteX2" fmla="*/ 688017 w 1375459"/>
                  <a:gd name="connsiteY2" fmla="*/ 0 h 420906"/>
                  <a:gd name="connsiteX3" fmla="*/ 782610 w 1375459"/>
                  <a:gd name="connsiteY3" fmla="*/ 363510 h 420906"/>
                  <a:gd name="connsiteX4" fmla="*/ 1375459 w 1375459"/>
                  <a:gd name="connsiteY4" fmla="*/ 420906 h 420906"/>
                  <a:gd name="connsiteX0" fmla="*/ 0 w 1375459"/>
                  <a:gd name="connsiteY0" fmla="*/ 413188 h 420906"/>
                  <a:gd name="connsiteX1" fmla="*/ 246582 w 1375459"/>
                  <a:gd name="connsiteY1" fmla="*/ 142793 h 420906"/>
                  <a:gd name="connsiteX2" fmla="*/ 688017 w 1375459"/>
                  <a:gd name="connsiteY2" fmla="*/ 0 h 420906"/>
                  <a:gd name="connsiteX3" fmla="*/ 782610 w 1375459"/>
                  <a:gd name="connsiteY3" fmla="*/ 363510 h 420906"/>
                  <a:gd name="connsiteX4" fmla="*/ 862340 w 1375459"/>
                  <a:gd name="connsiteY4" fmla="*/ 384859 h 420906"/>
                  <a:gd name="connsiteX5" fmla="*/ 1375459 w 1375459"/>
                  <a:gd name="connsiteY5" fmla="*/ 420906 h 420906"/>
                  <a:gd name="connsiteX0" fmla="*/ 0 w 1375459"/>
                  <a:gd name="connsiteY0" fmla="*/ 413188 h 420906"/>
                  <a:gd name="connsiteX1" fmla="*/ 246582 w 1375459"/>
                  <a:gd name="connsiteY1" fmla="*/ 142793 h 420906"/>
                  <a:gd name="connsiteX2" fmla="*/ 688017 w 1375459"/>
                  <a:gd name="connsiteY2" fmla="*/ 0 h 420906"/>
                  <a:gd name="connsiteX3" fmla="*/ 782610 w 1375459"/>
                  <a:gd name="connsiteY3" fmla="*/ 363510 h 420906"/>
                  <a:gd name="connsiteX4" fmla="*/ 862340 w 1375459"/>
                  <a:gd name="connsiteY4" fmla="*/ 384859 h 420906"/>
                  <a:gd name="connsiteX5" fmla="*/ 1375459 w 1375459"/>
                  <a:gd name="connsiteY5" fmla="*/ 420906 h 420906"/>
                  <a:gd name="connsiteX0" fmla="*/ 0 w 1375459"/>
                  <a:gd name="connsiteY0" fmla="*/ 413188 h 420906"/>
                  <a:gd name="connsiteX1" fmla="*/ 246582 w 1375459"/>
                  <a:gd name="connsiteY1" fmla="*/ 142793 h 420906"/>
                  <a:gd name="connsiteX2" fmla="*/ 688017 w 1375459"/>
                  <a:gd name="connsiteY2" fmla="*/ 0 h 420906"/>
                  <a:gd name="connsiteX3" fmla="*/ 782610 w 1375459"/>
                  <a:gd name="connsiteY3" fmla="*/ 363510 h 420906"/>
                  <a:gd name="connsiteX4" fmla="*/ 929015 w 1375459"/>
                  <a:gd name="connsiteY4" fmla="*/ 401528 h 420906"/>
                  <a:gd name="connsiteX5" fmla="*/ 1375459 w 1375459"/>
                  <a:gd name="connsiteY5" fmla="*/ 420906 h 420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5459" h="420906">
                    <a:moveTo>
                      <a:pt x="0" y="413188"/>
                    </a:moveTo>
                    <a:cubicBezTo>
                      <a:pt x="77514" y="318678"/>
                      <a:pt x="130968" y="211110"/>
                      <a:pt x="246582" y="142793"/>
                    </a:cubicBezTo>
                    <a:cubicBezTo>
                      <a:pt x="393727" y="74557"/>
                      <a:pt x="540872" y="42042"/>
                      <a:pt x="688017" y="0"/>
                    </a:cubicBezTo>
                    <a:cubicBezTo>
                      <a:pt x="702551" y="119719"/>
                      <a:pt x="703782" y="305703"/>
                      <a:pt x="782610" y="363510"/>
                    </a:cubicBezTo>
                    <a:cubicBezTo>
                      <a:pt x="813949" y="380945"/>
                      <a:pt x="900057" y="398380"/>
                      <a:pt x="929015" y="401528"/>
                    </a:cubicBezTo>
                    <a:lnTo>
                      <a:pt x="1375459" y="420906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" name="コンテンツ プレースホルダー 2"/>
            <p:cNvSpPr txBox="1">
              <a:spLocks/>
            </p:cNvSpPr>
            <p:nvPr/>
          </p:nvSpPr>
          <p:spPr>
            <a:xfrm>
              <a:off x="5922405" y="4234033"/>
              <a:ext cx="549358" cy="567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0.2</a:t>
              </a:r>
            </a:p>
          </p:txBody>
        </p:sp>
        <p:sp>
          <p:nvSpPr>
            <p:cNvPr id="24" name="コンテンツ プレースホルダー 2"/>
            <p:cNvSpPr txBox="1">
              <a:spLocks/>
            </p:cNvSpPr>
            <p:nvPr/>
          </p:nvSpPr>
          <p:spPr>
            <a:xfrm>
              <a:off x="7330621" y="3826058"/>
              <a:ext cx="964324" cy="567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7091925" y="4584412"/>
              <a:ext cx="260936" cy="567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7749459" y="4590018"/>
              <a:ext cx="260936" cy="567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2" name="コンテンツ プレースホルダー 2"/>
            <p:cNvSpPr txBox="1">
              <a:spLocks/>
            </p:cNvSpPr>
            <p:nvPr/>
          </p:nvSpPr>
          <p:spPr>
            <a:xfrm>
              <a:off x="6246520" y="4594775"/>
              <a:ext cx="260936" cy="567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2035582" y="5257013"/>
            <a:ext cx="2424213" cy="1297699"/>
            <a:chOff x="1629186" y="5257013"/>
            <a:chExt cx="2424213" cy="1297699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1629186" y="5257013"/>
              <a:ext cx="2424213" cy="1297699"/>
              <a:chOff x="1629187" y="3881064"/>
              <a:chExt cx="2424213" cy="1297699"/>
            </a:xfrm>
          </p:grpSpPr>
          <p:cxnSp>
            <p:nvCxnSpPr>
              <p:cNvPr id="35" name="直線矢印コネクタ 34"/>
              <p:cNvCxnSpPr/>
              <p:nvPr/>
            </p:nvCxnSpPr>
            <p:spPr>
              <a:xfrm>
                <a:off x="1733241" y="4621651"/>
                <a:ext cx="232015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矢印コネクタ 35"/>
              <p:cNvCxnSpPr/>
              <p:nvPr/>
            </p:nvCxnSpPr>
            <p:spPr>
              <a:xfrm flipH="1" flipV="1">
                <a:off x="2004296" y="3978334"/>
                <a:ext cx="0" cy="79571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1733241" y="4621651"/>
                <a:ext cx="68054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2410691" y="4190726"/>
                <a:ext cx="68054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3099119" y="4621651"/>
                <a:ext cx="68054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矢印コネクタ 39"/>
              <p:cNvCxnSpPr/>
              <p:nvPr/>
            </p:nvCxnSpPr>
            <p:spPr>
              <a:xfrm flipH="1" flipV="1">
                <a:off x="3099119" y="4190726"/>
                <a:ext cx="0" cy="43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コンテンツ プレースホルダー 2"/>
              <p:cNvSpPr txBox="1">
                <a:spLocks/>
              </p:cNvSpPr>
              <p:nvPr/>
            </p:nvSpPr>
            <p:spPr>
              <a:xfrm>
                <a:off x="1629187" y="3881064"/>
                <a:ext cx="353702" cy="567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2" name="コンテンツ プレースホルダー 2"/>
              <p:cNvSpPr txBox="1">
                <a:spLocks/>
              </p:cNvSpPr>
              <p:nvPr/>
            </p:nvSpPr>
            <p:spPr>
              <a:xfrm>
                <a:off x="1777048" y="4610977"/>
                <a:ext cx="260936" cy="567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cxnSp>
          <p:nvCxnSpPr>
            <p:cNvPr id="43" name="直線矢印コネクタ 42"/>
            <p:cNvCxnSpPr/>
            <p:nvPr/>
          </p:nvCxnSpPr>
          <p:spPr>
            <a:xfrm flipH="1" flipV="1">
              <a:off x="2410690" y="5554926"/>
              <a:ext cx="0" cy="4320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コンテンツ プレースホルダー 2"/>
            <p:cNvSpPr txBox="1">
              <a:spLocks/>
            </p:cNvSpPr>
            <p:nvPr/>
          </p:nvSpPr>
          <p:spPr>
            <a:xfrm>
              <a:off x="2321690" y="5971449"/>
              <a:ext cx="281711" cy="4882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endPara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コンテンツ プレースホルダー 2"/>
            <p:cNvSpPr txBox="1">
              <a:spLocks/>
            </p:cNvSpPr>
            <p:nvPr/>
          </p:nvSpPr>
          <p:spPr>
            <a:xfrm>
              <a:off x="2150705" y="5430089"/>
              <a:ext cx="281711" cy="4882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endPara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コンテンツ プレースホルダー 2"/>
            <p:cNvSpPr txBox="1">
              <a:spLocks/>
            </p:cNvSpPr>
            <p:nvPr/>
          </p:nvSpPr>
          <p:spPr>
            <a:xfrm>
              <a:off x="3015344" y="5971449"/>
              <a:ext cx="1014177" cy="4882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</a:p>
          </p:txBody>
        </p:sp>
        <p:cxnSp>
          <p:nvCxnSpPr>
            <p:cNvPr id="48" name="直線矢印コネクタ 47"/>
            <p:cNvCxnSpPr/>
            <p:nvPr/>
          </p:nvCxnSpPr>
          <p:spPr>
            <a:xfrm flipV="1">
              <a:off x="2004295" y="5845201"/>
              <a:ext cx="39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/>
          <p:cNvGrpSpPr/>
          <p:nvPr/>
        </p:nvGrpSpPr>
        <p:grpSpPr>
          <a:xfrm>
            <a:off x="5949405" y="5252235"/>
            <a:ext cx="2806912" cy="1265573"/>
            <a:chOff x="5509071" y="5040621"/>
            <a:chExt cx="2806912" cy="1265573"/>
          </a:xfrm>
        </p:grpSpPr>
        <p:grpSp>
          <p:nvGrpSpPr>
            <p:cNvPr id="54" name="グループ化 53"/>
            <p:cNvGrpSpPr/>
            <p:nvPr/>
          </p:nvGrpSpPr>
          <p:grpSpPr>
            <a:xfrm>
              <a:off x="5509071" y="5122501"/>
              <a:ext cx="2806912" cy="1183693"/>
              <a:chOff x="5532938" y="3978334"/>
              <a:chExt cx="2806912" cy="1183693"/>
            </a:xfrm>
          </p:grpSpPr>
          <p:cxnSp>
            <p:nvCxnSpPr>
              <p:cNvPr id="55" name="直線矢印コネクタ 54"/>
              <p:cNvCxnSpPr/>
              <p:nvPr/>
            </p:nvCxnSpPr>
            <p:spPr>
              <a:xfrm>
                <a:off x="5761622" y="4621651"/>
                <a:ext cx="232015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矢印コネクタ 55"/>
              <p:cNvCxnSpPr/>
              <p:nvPr/>
            </p:nvCxnSpPr>
            <p:spPr>
              <a:xfrm flipH="1" flipV="1">
                <a:off x="6049606" y="3978334"/>
                <a:ext cx="0" cy="79571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グループ化 56"/>
              <p:cNvGrpSpPr/>
              <p:nvPr/>
            </p:nvGrpSpPr>
            <p:grpSpPr>
              <a:xfrm>
                <a:off x="5761622" y="4469252"/>
                <a:ext cx="2051161" cy="142969"/>
                <a:chOff x="5336627" y="4992413"/>
                <a:chExt cx="2051161" cy="432000"/>
              </a:xfrm>
            </p:grpSpPr>
            <p:cxnSp>
              <p:nvCxnSpPr>
                <p:cNvPr id="64" name="直線コネクタ 63"/>
                <p:cNvCxnSpPr/>
                <p:nvPr/>
              </p:nvCxnSpPr>
              <p:spPr>
                <a:xfrm>
                  <a:off x="5336627" y="5423338"/>
                  <a:ext cx="680545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線コネクタ 64"/>
                <p:cNvCxnSpPr/>
                <p:nvPr/>
              </p:nvCxnSpPr>
              <p:spPr>
                <a:xfrm>
                  <a:off x="5607680" y="4992413"/>
                  <a:ext cx="104400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線矢印コネクタ 65"/>
                <p:cNvCxnSpPr/>
                <p:nvPr/>
              </p:nvCxnSpPr>
              <p:spPr>
                <a:xfrm flipH="1" flipV="1">
                  <a:off x="6702505" y="4992413"/>
                  <a:ext cx="0" cy="4320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フリーフォーム 66"/>
                <p:cNvSpPr/>
                <p:nvPr/>
              </p:nvSpPr>
              <p:spPr>
                <a:xfrm>
                  <a:off x="6012329" y="4996766"/>
                  <a:ext cx="1375459" cy="420906"/>
                </a:xfrm>
                <a:custGeom>
                  <a:avLst/>
                  <a:gdLst>
                    <a:gd name="connsiteX0" fmla="*/ 0 w 1387365"/>
                    <a:gd name="connsiteY0" fmla="*/ 394138 h 425669"/>
                    <a:gd name="connsiteX1" fmla="*/ 709448 w 1387365"/>
                    <a:gd name="connsiteY1" fmla="*/ 0 h 425669"/>
                    <a:gd name="connsiteX2" fmla="*/ 1387365 w 1387365"/>
                    <a:gd name="connsiteY2" fmla="*/ 425669 h 425669"/>
                    <a:gd name="connsiteX0" fmla="*/ 0 w 1387365"/>
                    <a:gd name="connsiteY0" fmla="*/ 394138 h 425669"/>
                    <a:gd name="connsiteX1" fmla="*/ 709448 w 1387365"/>
                    <a:gd name="connsiteY1" fmla="*/ 0 h 425669"/>
                    <a:gd name="connsiteX2" fmla="*/ 804041 w 1387365"/>
                    <a:gd name="connsiteY2" fmla="*/ 346842 h 425669"/>
                    <a:gd name="connsiteX3" fmla="*/ 1387365 w 1387365"/>
                    <a:gd name="connsiteY3" fmla="*/ 425669 h 425669"/>
                    <a:gd name="connsiteX0" fmla="*/ 0 w 1387365"/>
                    <a:gd name="connsiteY0" fmla="*/ 394138 h 425669"/>
                    <a:gd name="connsiteX1" fmla="*/ 268013 w 1387365"/>
                    <a:gd name="connsiteY1" fmla="*/ 126125 h 425669"/>
                    <a:gd name="connsiteX2" fmla="*/ 709448 w 1387365"/>
                    <a:gd name="connsiteY2" fmla="*/ 0 h 425669"/>
                    <a:gd name="connsiteX3" fmla="*/ 804041 w 1387365"/>
                    <a:gd name="connsiteY3" fmla="*/ 346842 h 425669"/>
                    <a:gd name="connsiteX4" fmla="*/ 1387365 w 1387365"/>
                    <a:gd name="connsiteY4" fmla="*/ 425669 h 425669"/>
                    <a:gd name="connsiteX0" fmla="*/ 0 w 1387365"/>
                    <a:gd name="connsiteY0" fmla="*/ 394138 h 425669"/>
                    <a:gd name="connsiteX1" fmla="*/ 268013 w 1387365"/>
                    <a:gd name="connsiteY1" fmla="*/ 126125 h 425669"/>
                    <a:gd name="connsiteX2" fmla="*/ 709448 w 1387365"/>
                    <a:gd name="connsiteY2" fmla="*/ 0 h 425669"/>
                    <a:gd name="connsiteX3" fmla="*/ 804041 w 1387365"/>
                    <a:gd name="connsiteY3" fmla="*/ 346842 h 425669"/>
                    <a:gd name="connsiteX4" fmla="*/ 1387365 w 1387365"/>
                    <a:gd name="connsiteY4" fmla="*/ 425669 h 425669"/>
                    <a:gd name="connsiteX0" fmla="*/ 0 w 1365934"/>
                    <a:gd name="connsiteY0" fmla="*/ 396520 h 425669"/>
                    <a:gd name="connsiteX1" fmla="*/ 246582 w 1365934"/>
                    <a:gd name="connsiteY1" fmla="*/ 126125 h 425669"/>
                    <a:gd name="connsiteX2" fmla="*/ 688017 w 1365934"/>
                    <a:gd name="connsiteY2" fmla="*/ 0 h 425669"/>
                    <a:gd name="connsiteX3" fmla="*/ 782610 w 1365934"/>
                    <a:gd name="connsiteY3" fmla="*/ 346842 h 425669"/>
                    <a:gd name="connsiteX4" fmla="*/ 1365934 w 1365934"/>
                    <a:gd name="connsiteY4" fmla="*/ 425669 h 425669"/>
                    <a:gd name="connsiteX0" fmla="*/ 0 w 1365934"/>
                    <a:gd name="connsiteY0" fmla="*/ 396520 h 425669"/>
                    <a:gd name="connsiteX1" fmla="*/ 246582 w 1365934"/>
                    <a:gd name="connsiteY1" fmla="*/ 126125 h 425669"/>
                    <a:gd name="connsiteX2" fmla="*/ 688017 w 1365934"/>
                    <a:gd name="connsiteY2" fmla="*/ 0 h 425669"/>
                    <a:gd name="connsiteX3" fmla="*/ 782610 w 1365934"/>
                    <a:gd name="connsiteY3" fmla="*/ 346842 h 425669"/>
                    <a:gd name="connsiteX4" fmla="*/ 1365934 w 1365934"/>
                    <a:gd name="connsiteY4" fmla="*/ 425669 h 425669"/>
                    <a:gd name="connsiteX0" fmla="*/ 0 w 1365934"/>
                    <a:gd name="connsiteY0" fmla="*/ 396520 h 425669"/>
                    <a:gd name="connsiteX1" fmla="*/ 246582 w 1365934"/>
                    <a:gd name="connsiteY1" fmla="*/ 126125 h 425669"/>
                    <a:gd name="connsiteX2" fmla="*/ 688017 w 1365934"/>
                    <a:gd name="connsiteY2" fmla="*/ 0 h 425669"/>
                    <a:gd name="connsiteX3" fmla="*/ 782610 w 1365934"/>
                    <a:gd name="connsiteY3" fmla="*/ 346842 h 425669"/>
                    <a:gd name="connsiteX4" fmla="*/ 1365934 w 1365934"/>
                    <a:gd name="connsiteY4" fmla="*/ 425669 h 425669"/>
                    <a:gd name="connsiteX0" fmla="*/ 0 w 1365934"/>
                    <a:gd name="connsiteY0" fmla="*/ 396520 h 425669"/>
                    <a:gd name="connsiteX1" fmla="*/ 246582 w 1365934"/>
                    <a:gd name="connsiteY1" fmla="*/ 126125 h 425669"/>
                    <a:gd name="connsiteX2" fmla="*/ 688017 w 1365934"/>
                    <a:gd name="connsiteY2" fmla="*/ 0 h 425669"/>
                    <a:gd name="connsiteX3" fmla="*/ 782610 w 1365934"/>
                    <a:gd name="connsiteY3" fmla="*/ 346842 h 425669"/>
                    <a:gd name="connsiteX4" fmla="*/ 1365934 w 1365934"/>
                    <a:gd name="connsiteY4" fmla="*/ 425669 h 425669"/>
                    <a:gd name="connsiteX0" fmla="*/ 0 w 1365934"/>
                    <a:gd name="connsiteY0" fmla="*/ 413188 h 442337"/>
                    <a:gd name="connsiteX1" fmla="*/ 246582 w 1365934"/>
                    <a:gd name="connsiteY1" fmla="*/ 142793 h 442337"/>
                    <a:gd name="connsiteX2" fmla="*/ 688017 w 1365934"/>
                    <a:gd name="connsiteY2" fmla="*/ 0 h 442337"/>
                    <a:gd name="connsiteX3" fmla="*/ 782610 w 1365934"/>
                    <a:gd name="connsiteY3" fmla="*/ 363510 h 442337"/>
                    <a:gd name="connsiteX4" fmla="*/ 1365934 w 1365934"/>
                    <a:gd name="connsiteY4" fmla="*/ 442337 h 442337"/>
                    <a:gd name="connsiteX0" fmla="*/ 0 w 1375459"/>
                    <a:gd name="connsiteY0" fmla="*/ 413188 h 420906"/>
                    <a:gd name="connsiteX1" fmla="*/ 246582 w 1375459"/>
                    <a:gd name="connsiteY1" fmla="*/ 142793 h 420906"/>
                    <a:gd name="connsiteX2" fmla="*/ 688017 w 1375459"/>
                    <a:gd name="connsiteY2" fmla="*/ 0 h 420906"/>
                    <a:gd name="connsiteX3" fmla="*/ 782610 w 1375459"/>
                    <a:gd name="connsiteY3" fmla="*/ 363510 h 420906"/>
                    <a:gd name="connsiteX4" fmla="*/ 1375459 w 1375459"/>
                    <a:gd name="connsiteY4" fmla="*/ 420906 h 420906"/>
                    <a:gd name="connsiteX0" fmla="*/ 0 w 1375459"/>
                    <a:gd name="connsiteY0" fmla="*/ 413188 h 420906"/>
                    <a:gd name="connsiteX1" fmla="*/ 246582 w 1375459"/>
                    <a:gd name="connsiteY1" fmla="*/ 142793 h 420906"/>
                    <a:gd name="connsiteX2" fmla="*/ 688017 w 1375459"/>
                    <a:gd name="connsiteY2" fmla="*/ 0 h 420906"/>
                    <a:gd name="connsiteX3" fmla="*/ 782610 w 1375459"/>
                    <a:gd name="connsiteY3" fmla="*/ 363510 h 420906"/>
                    <a:gd name="connsiteX4" fmla="*/ 862340 w 1375459"/>
                    <a:gd name="connsiteY4" fmla="*/ 384859 h 420906"/>
                    <a:gd name="connsiteX5" fmla="*/ 1375459 w 1375459"/>
                    <a:gd name="connsiteY5" fmla="*/ 420906 h 420906"/>
                    <a:gd name="connsiteX0" fmla="*/ 0 w 1375459"/>
                    <a:gd name="connsiteY0" fmla="*/ 413188 h 420906"/>
                    <a:gd name="connsiteX1" fmla="*/ 246582 w 1375459"/>
                    <a:gd name="connsiteY1" fmla="*/ 142793 h 420906"/>
                    <a:gd name="connsiteX2" fmla="*/ 688017 w 1375459"/>
                    <a:gd name="connsiteY2" fmla="*/ 0 h 420906"/>
                    <a:gd name="connsiteX3" fmla="*/ 782610 w 1375459"/>
                    <a:gd name="connsiteY3" fmla="*/ 363510 h 420906"/>
                    <a:gd name="connsiteX4" fmla="*/ 862340 w 1375459"/>
                    <a:gd name="connsiteY4" fmla="*/ 384859 h 420906"/>
                    <a:gd name="connsiteX5" fmla="*/ 1375459 w 1375459"/>
                    <a:gd name="connsiteY5" fmla="*/ 420906 h 420906"/>
                    <a:gd name="connsiteX0" fmla="*/ 0 w 1375459"/>
                    <a:gd name="connsiteY0" fmla="*/ 413188 h 420906"/>
                    <a:gd name="connsiteX1" fmla="*/ 246582 w 1375459"/>
                    <a:gd name="connsiteY1" fmla="*/ 142793 h 420906"/>
                    <a:gd name="connsiteX2" fmla="*/ 688017 w 1375459"/>
                    <a:gd name="connsiteY2" fmla="*/ 0 h 420906"/>
                    <a:gd name="connsiteX3" fmla="*/ 782610 w 1375459"/>
                    <a:gd name="connsiteY3" fmla="*/ 363510 h 420906"/>
                    <a:gd name="connsiteX4" fmla="*/ 929015 w 1375459"/>
                    <a:gd name="connsiteY4" fmla="*/ 401528 h 420906"/>
                    <a:gd name="connsiteX5" fmla="*/ 1375459 w 1375459"/>
                    <a:gd name="connsiteY5" fmla="*/ 420906 h 4209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75459" h="420906">
                      <a:moveTo>
                        <a:pt x="0" y="413188"/>
                      </a:moveTo>
                      <a:cubicBezTo>
                        <a:pt x="77514" y="318678"/>
                        <a:pt x="130968" y="211110"/>
                        <a:pt x="246582" y="142793"/>
                      </a:cubicBezTo>
                      <a:cubicBezTo>
                        <a:pt x="393727" y="74557"/>
                        <a:pt x="540872" y="42042"/>
                        <a:pt x="688017" y="0"/>
                      </a:cubicBezTo>
                      <a:cubicBezTo>
                        <a:pt x="702551" y="119719"/>
                        <a:pt x="703782" y="305703"/>
                        <a:pt x="782610" y="363510"/>
                      </a:cubicBezTo>
                      <a:cubicBezTo>
                        <a:pt x="813949" y="380945"/>
                        <a:pt x="900057" y="398380"/>
                        <a:pt x="929015" y="401528"/>
                      </a:cubicBezTo>
                      <a:lnTo>
                        <a:pt x="1375459" y="420906"/>
                      </a:ln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9" name="コンテンツ プレースホルダー 2"/>
              <p:cNvSpPr txBox="1">
                <a:spLocks/>
              </p:cNvSpPr>
              <p:nvPr/>
            </p:nvSpPr>
            <p:spPr>
              <a:xfrm>
                <a:off x="5532938" y="4234033"/>
                <a:ext cx="549358" cy="567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0.2</a:t>
                </a:r>
              </a:p>
            </p:txBody>
          </p:sp>
          <p:sp>
            <p:nvSpPr>
              <p:cNvPr id="61" name="コンテンツ プレースホルダー 2"/>
              <p:cNvSpPr txBox="1">
                <a:spLocks/>
              </p:cNvSpPr>
              <p:nvPr/>
            </p:nvSpPr>
            <p:spPr>
              <a:xfrm>
                <a:off x="6931727" y="4584412"/>
                <a:ext cx="622908" cy="567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τ+1</a:t>
                </a:r>
              </a:p>
            </p:txBody>
          </p:sp>
          <p:sp>
            <p:nvSpPr>
              <p:cNvPr id="62" name="コンテンツ プレースホルダー 2"/>
              <p:cNvSpPr txBox="1">
                <a:spLocks/>
              </p:cNvSpPr>
              <p:nvPr/>
            </p:nvSpPr>
            <p:spPr>
              <a:xfrm>
                <a:off x="7597061" y="4590018"/>
                <a:ext cx="742789" cy="567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τ+2</a:t>
                </a:r>
              </a:p>
            </p:txBody>
          </p:sp>
          <p:sp>
            <p:nvSpPr>
              <p:cNvPr id="63" name="コンテンツ プレースホルダー 2"/>
              <p:cNvSpPr txBox="1">
                <a:spLocks/>
              </p:cNvSpPr>
              <p:nvPr/>
            </p:nvSpPr>
            <p:spPr>
              <a:xfrm>
                <a:off x="5821360" y="4594241"/>
                <a:ext cx="260936" cy="567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68" name="コンテンツ プレースホルダー 2"/>
            <p:cNvSpPr txBox="1">
              <a:spLocks/>
            </p:cNvSpPr>
            <p:nvPr/>
          </p:nvSpPr>
          <p:spPr>
            <a:xfrm>
              <a:off x="6163908" y="5040621"/>
              <a:ext cx="281711" cy="4882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endPara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直線矢印コネクタ 68"/>
            <p:cNvCxnSpPr/>
            <p:nvPr/>
          </p:nvCxnSpPr>
          <p:spPr>
            <a:xfrm flipV="1">
              <a:off x="6017498" y="5455733"/>
              <a:ext cx="39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/>
            <p:nvPr/>
          </p:nvCxnSpPr>
          <p:spPr>
            <a:xfrm flipH="1" flipV="1">
              <a:off x="6403775" y="5296579"/>
              <a:ext cx="0" cy="4320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コンテンツ プレースホルダー 2"/>
            <p:cNvSpPr txBox="1">
              <a:spLocks/>
            </p:cNvSpPr>
            <p:nvPr/>
          </p:nvSpPr>
          <p:spPr>
            <a:xfrm>
              <a:off x="6333822" y="5737262"/>
              <a:ext cx="281711" cy="4882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endPara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48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043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③線形時不変システム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9489" y="1372183"/>
            <a:ext cx="7748244" cy="176596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線形性と時不変性が成り立つシステムを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線形時不変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LTI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linear time-invariant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システム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コンテンツ プレースホルダー 2"/>
          <p:cNvSpPr txBox="1">
            <a:spLocks/>
          </p:cNvSpPr>
          <p:nvPr/>
        </p:nvSpPr>
        <p:spPr>
          <a:xfrm>
            <a:off x="1209489" y="3522717"/>
            <a:ext cx="7748244" cy="17659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波形の合成や時間間隔に関する演算が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非常に単純なシステム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0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図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139" y="4788018"/>
            <a:ext cx="2606741" cy="155257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0435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>LTI</a:t>
            </a:r>
            <a:r>
              <a:rPr lang="ja-JP" altLang="en-US" sz="3600" smtClean="0"/>
              <a:t>システムの入出力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9489" y="1372184"/>
            <a:ext cx="7748244" cy="57515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入力パルスの重ね合わせが出力になる。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1007989" y="3142927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 flipV="1">
            <a:off x="1533042" y="2499610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278919" y="3159860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990240" y="2712002"/>
            <a:ext cx="36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373867" y="3159860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982133" y="2192161"/>
            <a:ext cx="627893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4" name="直線コネクタ 13"/>
          <p:cNvCxnSpPr/>
          <p:nvPr/>
        </p:nvCxnSpPr>
        <p:spPr>
          <a:xfrm rot="5400000">
            <a:off x="2146889" y="2928003"/>
            <a:ext cx="43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>
            <a:off x="1774357" y="2944939"/>
            <a:ext cx="43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990241" y="2645733"/>
            <a:ext cx="360000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959464" y="3041329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5356975" y="3185950"/>
            <a:ext cx="2320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882028" y="2528347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627905" y="3188597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7099093" y="3205530"/>
            <a:ext cx="21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5331119" y="2220898"/>
            <a:ext cx="627893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1" name="フリーフォーム 30"/>
          <p:cNvSpPr/>
          <p:nvPr/>
        </p:nvSpPr>
        <p:spPr>
          <a:xfrm>
            <a:off x="6323598" y="2792723"/>
            <a:ext cx="778416" cy="399802"/>
          </a:xfrm>
          <a:custGeom>
            <a:avLst/>
            <a:gdLst>
              <a:gd name="connsiteX0" fmla="*/ 0 w 1123950"/>
              <a:gd name="connsiteY0" fmla="*/ 719137 h 757237"/>
              <a:gd name="connsiteX1" fmla="*/ 538162 w 1123950"/>
              <a:gd name="connsiteY1" fmla="*/ 0 h 757237"/>
              <a:gd name="connsiteX2" fmla="*/ 1095375 w 1123950"/>
              <a:gd name="connsiteY2" fmla="*/ 709612 h 757237"/>
              <a:gd name="connsiteX3" fmla="*/ 1123950 w 1123950"/>
              <a:gd name="connsiteY3" fmla="*/ 757237 h 757237"/>
              <a:gd name="connsiteX0" fmla="*/ 0 w 1095375"/>
              <a:gd name="connsiteY0" fmla="*/ 719137 h 719137"/>
              <a:gd name="connsiteX1" fmla="*/ 538162 w 1095375"/>
              <a:gd name="connsiteY1" fmla="*/ 0 h 719137"/>
              <a:gd name="connsiteX2" fmla="*/ 1095375 w 1095375"/>
              <a:gd name="connsiteY2" fmla="*/ 709612 h 719137"/>
              <a:gd name="connsiteX0" fmla="*/ 0 w 1095375"/>
              <a:gd name="connsiteY0" fmla="*/ 719137 h 719137"/>
              <a:gd name="connsiteX1" fmla="*/ 538162 w 1095375"/>
              <a:gd name="connsiteY1" fmla="*/ 0 h 719137"/>
              <a:gd name="connsiteX2" fmla="*/ 731045 w 1095375"/>
              <a:gd name="connsiteY2" fmla="*/ 535781 h 719137"/>
              <a:gd name="connsiteX3" fmla="*/ 1095375 w 1095375"/>
              <a:gd name="connsiteY3" fmla="*/ 709612 h 719137"/>
              <a:gd name="connsiteX0" fmla="*/ 0 w 1095375"/>
              <a:gd name="connsiteY0" fmla="*/ 719137 h 719137"/>
              <a:gd name="connsiteX1" fmla="*/ 538162 w 1095375"/>
              <a:gd name="connsiteY1" fmla="*/ 0 h 719137"/>
              <a:gd name="connsiteX2" fmla="*/ 731045 w 1095375"/>
              <a:gd name="connsiteY2" fmla="*/ 535781 h 719137"/>
              <a:gd name="connsiteX3" fmla="*/ 890588 w 1095375"/>
              <a:gd name="connsiteY3" fmla="*/ 654844 h 719137"/>
              <a:gd name="connsiteX4" fmla="*/ 1095375 w 1095375"/>
              <a:gd name="connsiteY4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538162 w 1095375"/>
              <a:gd name="connsiteY2" fmla="*/ 0 h 719137"/>
              <a:gd name="connsiteX3" fmla="*/ 731045 w 1095375"/>
              <a:gd name="connsiteY3" fmla="*/ 535781 h 719137"/>
              <a:gd name="connsiteX4" fmla="*/ 890588 w 1095375"/>
              <a:gd name="connsiteY4" fmla="*/ 654844 h 719137"/>
              <a:gd name="connsiteX5" fmla="*/ 1095375 w 1095375"/>
              <a:gd name="connsiteY5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5375" h="719137">
                <a:moveTo>
                  <a:pt x="0" y="719137"/>
                </a:moveTo>
                <a:cubicBezTo>
                  <a:pt x="50801" y="534987"/>
                  <a:pt x="73025" y="324644"/>
                  <a:pt x="173832" y="188119"/>
                </a:cubicBezTo>
                <a:cubicBezTo>
                  <a:pt x="227013" y="125412"/>
                  <a:pt x="275432" y="84138"/>
                  <a:pt x="328613" y="57150"/>
                </a:cubicBezTo>
                <a:cubicBezTo>
                  <a:pt x="400844" y="28575"/>
                  <a:pt x="468312" y="19050"/>
                  <a:pt x="538162" y="0"/>
                </a:cubicBezTo>
                <a:cubicBezTo>
                  <a:pt x="569515" y="60721"/>
                  <a:pt x="589757" y="173832"/>
                  <a:pt x="616745" y="266700"/>
                </a:cubicBezTo>
                <a:cubicBezTo>
                  <a:pt x="650876" y="357187"/>
                  <a:pt x="697311" y="477837"/>
                  <a:pt x="742951" y="542924"/>
                </a:cubicBezTo>
                <a:cubicBezTo>
                  <a:pt x="801688" y="600868"/>
                  <a:pt x="827088" y="625475"/>
                  <a:pt x="890588" y="654844"/>
                </a:cubicBezTo>
                <a:cubicBezTo>
                  <a:pt x="951707" y="685006"/>
                  <a:pt x="1024731" y="700881"/>
                  <a:pt x="1095375" y="70961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1036866" y="4239420"/>
            <a:ext cx="3564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 flipV="1">
            <a:off x="1561920" y="3596103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292950" y="4240343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2019118" y="3808495"/>
            <a:ext cx="36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2387898" y="4240343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rot="5400000">
            <a:off x="2175767" y="4024496"/>
            <a:ext cx="43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5400000">
            <a:off x="1803235" y="4041432"/>
            <a:ext cx="43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コンテンツ プレースホルダー 2"/>
          <p:cNvSpPr txBox="1">
            <a:spLocks/>
          </p:cNvSpPr>
          <p:nvPr/>
        </p:nvSpPr>
        <p:spPr>
          <a:xfrm>
            <a:off x="2019119" y="3742226"/>
            <a:ext cx="360000" cy="5677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1988342" y="4137822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085919" y="3791559"/>
            <a:ext cx="36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rot="5400000">
            <a:off x="3242568" y="4007560"/>
            <a:ext cx="43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rot="5400000">
            <a:off x="2870036" y="4024496"/>
            <a:ext cx="43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443721" y="4241416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5322677" y="4235705"/>
            <a:ext cx="3564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 flipV="1">
            <a:off x="5847731" y="3578102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593608" y="4255285"/>
            <a:ext cx="680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064796" y="4255285"/>
            <a:ext cx="21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フリーフォーム 53"/>
          <p:cNvSpPr/>
          <p:nvPr/>
        </p:nvSpPr>
        <p:spPr>
          <a:xfrm>
            <a:off x="6289301" y="3842478"/>
            <a:ext cx="778416" cy="399802"/>
          </a:xfrm>
          <a:custGeom>
            <a:avLst/>
            <a:gdLst>
              <a:gd name="connsiteX0" fmla="*/ 0 w 1123950"/>
              <a:gd name="connsiteY0" fmla="*/ 719137 h 757237"/>
              <a:gd name="connsiteX1" fmla="*/ 538162 w 1123950"/>
              <a:gd name="connsiteY1" fmla="*/ 0 h 757237"/>
              <a:gd name="connsiteX2" fmla="*/ 1095375 w 1123950"/>
              <a:gd name="connsiteY2" fmla="*/ 709612 h 757237"/>
              <a:gd name="connsiteX3" fmla="*/ 1123950 w 1123950"/>
              <a:gd name="connsiteY3" fmla="*/ 757237 h 757237"/>
              <a:gd name="connsiteX0" fmla="*/ 0 w 1095375"/>
              <a:gd name="connsiteY0" fmla="*/ 719137 h 719137"/>
              <a:gd name="connsiteX1" fmla="*/ 538162 w 1095375"/>
              <a:gd name="connsiteY1" fmla="*/ 0 h 719137"/>
              <a:gd name="connsiteX2" fmla="*/ 1095375 w 1095375"/>
              <a:gd name="connsiteY2" fmla="*/ 709612 h 719137"/>
              <a:gd name="connsiteX0" fmla="*/ 0 w 1095375"/>
              <a:gd name="connsiteY0" fmla="*/ 719137 h 719137"/>
              <a:gd name="connsiteX1" fmla="*/ 538162 w 1095375"/>
              <a:gd name="connsiteY1" fmla="*/ 0 h 719137"/>
              <a:gd name="connsiteX2" fmla="*/ 731045 w 1095375"/>
              <a:gd name="connsiteY2" fmla="*/ 535781 h 719137"/>
              <a:gd name="connsiteX3" fmla="*/ 1095375 w 1095375"/>
              <a:gd name="connsiteY3" fmla="*/ 709612 h 719137"/>
              <a:gd name="connsiteX0" fmla="*/ 0 w 1095375"/>
              <a:gd name="connsiteY0" fmla="*/ 719137 h 719137"/>
              <a:gd name="connsiteX1" fmla="*/ 538162 w 1095375"/>
              <a:gd name="connsiteY1" fmla="*/ 0 h 719137"/>
              <a:gd name="connsiteX2" fmla="*/ 731045 w 1095375"/>
              <a:gd name="connsiteY2" fmla="*/ 535781 h 719137"/>
              <a:gd name="connsiteX3" fmla="*/ 890588 w 1095375"/>
              <a:gd name="connsiteY3" fmla="*/ 654844 h 719137"/>
              <a:gd name="connsiteX4" fmla="*/ 1095375 w 1095375"/>
              <a:gd name="connsiteY4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538162 w 1095375"/>
              <a:gd name="connsiteY2" fmla="*/ 0 h 719137"/>
              <a:gd name="connsiteX3" fmla="*/ 731045 w 1095375"/>
              <a:gd name="connsiteY3" fmla="*/ 535781 h 719137"/>
              <a:gd name="connsiteX4" fmla="*/ 890588 w 1095375"/>
              <a:gd name="connsiteY4" fmla="*/ 654844 h 719137"/>
              <a:gd name="connsiteX5" fmla="*/ 1095375 w 1095375"/>
              <a:gd name="connsiteY5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5375" h="719137">
                <a:moveTo>
                  <a:pt x="0" y="719137"/>
                </a:moveTo>
                <a:cubicBezTo>
                  <a:pt x="50801" y="534987"/>
                  <a:pt x="73025" y="324644"/>
                  <a:pt x="173832" y="188119"/>
                </a:cubicBezTo>
                <a:cubicBezTo>
                  <a:pt x="227013" y="125412"/>
                  <a:pt x="275432" y="84138"/>
                  <a:pt x="328613" y="57150"/>
                </a:cubicBezTo>
                <a:cubicBezTo>
                  <a:pt x="400844" y="28575"/>
                  <a:pt x="468312" y="19050"/>
                  <a:pt x="538162" y="0"/>
                </a:cubicBezTo>
                <a:cubicBezTo>
                  <a:pt x="569515" y="60721"/>
                  <a:pt x="589757" y="173832"/>
                  <a:pt x="616745" y="266700"/>
                </a:cubicBezTo>
                <a:cubicBezTo>
                  <a:pt x="650876" y="357187"/>
                  <a:pt x="697311" y="477837"/>
                  <a:pt x="742951" y="542924"/>
                </a:cubicBezTo>
                <a:cubicBezTo>
                  <a:pt x="801688" y="600868"/>
                  <a:pt x="827088" y="625475"/>
                  <a:pt x="890588" y="654844"/>
                </a:cubicBezTo>
                <a:cubicBezTo>
                  <a:pt x="951707" y="685006"/>
                  <a:pt x="1024731" y="700881"/>
                  <a:pt x="1095375" y="70961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/>
          <p:cNvSpPr/>
          <p:nvPr/>
        </p:nvSpPr>
        <p:spPr>
          <a:xfrm>
            <a:off x="7390561" y="3846262"/>
            <a:ext cx="778416" cy="399802"/>
          </a:xfrm>
          <a:custGeom>
            <a:avLst/>
            <a:gdLst>
              <a:gd name="connsiteX0" fmla="*/ 0 w 1123950"/>
              <a:gd name="connsiteY0" fmla="*/ 719137 h 757237"/>
              <a:gd name="connsiteX1" fmla="*/ 538162 w 1123950"/>
              <a:gd name="connsiteY1" fmla="*/ 0 h 757237"/>
              <a:gd name="connsiteX2" fmla="*/ 1095375 w 1123950"/>
              <a:gd name="connsiteY2" fmla="*/ 709612 h 757237"/>
              <a:gd name="connsiteX3" fmla="*/ 1123950 w 1123950"/>
              <a:gd name="connsiteY3" fmla="*/ 757237 h 757237"/>
              <a:gd name="connsiteX0" fmla="*/ 0 w 1095375"/>
              <a:gd name="connsiteY0" fmla="*/ 719137 h 719137"/>
              <a:gd name="connsiteX1" fmla="*/ 538162 w 1095375"/>
              <a:gd name="connsiteY1" fmla="*/ 0 h 719137"/>
              <a:gd name="connsiteX2" fmla="*/ 1095375 w 1095375"/>
              <a:gd name="connsiteY2" fmla="*/ 709612 h 719137"/>
              <a:gd name="connsiteX0" fmla="*/ 0 w 1095375"/>
              <a:gd name="connsiteY0" fmla="*/ 719137 h 719137"/>
              <a:gd name="connsiteX1" fmla="*/ 538162 w 1095375"/>
              <a:gd name="connsiteY1" fmla="*/ 0 h 719137"/>
              <a:gd name="connsiteX2" fmla="*/ 731045 w 1095375"/>
              <a:gd name="connsiteY2" fmla="*/ 535781 h 719137"/>
              <a:gd name="connsiteX3" fmla="*/ 1095375 w 1095375"/>
              <a:gd name="connsiteY3" fmla="*/ 709612 h 719137"/>
              <a:gd name="connsiteX0" fmla="*/ 0 w 1095375"/>
              <a:gd name="connsiteY0" fmla="*/ 719137 h 719137"/>
              <a:gd name="connsiteX1" fmla="*/ 538162 w 1095375"/>
              <a:gd name="connsiteY1" fmla="*/ 0 h 719137"/>
              <a:gd name="connsiteX2" fmla="*/ 731045 w 1095375"/>
              <a:gd name="connsiteY2" fmla="*/ 535781 h 719137"/>
              <a:gd name="connsiteX3" fmla="*/ 890588 w 1095375"/>
              <a:gd name="connsiteY3" fmla="*/ 654844 h 719137"/>
              <a:gd name="connsiteX4" fmla="*/ 1095375 w 1095375"/>
              <a:gd name="connsiteY4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538162 w 1095375"/>
              <a:gd name="connsiteY2" fmla="*/ 0 h 719137"/>
              <a:gd name="connsiteX3" fmla="*/ 731045 w 1095375"/>
              <a:gd name="connsiteY3" fmla="*/ 535781 h 719137"/>
              <a:gd name="connsiteX4" fmla="*/ 890588 w 1095375"/>
              <a:gd name="connsiteY4" fmla="*/ 654844 h 719137"/>
              <a:gd name="connsiteX5" fmla="*/ 1095375 w 1095375"/>
              <a:gd name="connsiteY5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31045 w 1095375"/>
              <a:gd name="connsiteY4" fmla="*/ 535781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742951 w 1095375"/>
              <a:gd name="connsiteY4" fmla="*/ 542924 h 719137"/>
              <a:gd name="connsiteX5" fmla="*/ 890588 w 1095375"/>
              <a:gd name="connsiteY5" fmla="*/ 654844 h 719137"/>
              <a:gd name="connsiteX6" fmla="*/ 1095375 w 1095375"/>
              <a:gd name="connsiteY6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  <a:gd name="connsiteX0" fmla="*/ 0 w 1095375"/>
              <a:gd name="connsiteY0" fmla="*/ 719137 h 719137"/>
              <a:gd name="connsiteX1" fmla="*/ 173832 w 1095375"/>
              <a:gd name="connsiteY1" fmla="*/ 188119 h 719137"/>
              <a:gd name="connsiteX2" fmla="*/ 328613 w 1095375"/>
              <a:gd name="connsiteY2" fmla="*/ 57150 h 719137"/>
              <a:gd name="connsiteX3" fmla="*/ 538162 w 1095375"/>
              <a:gd name="connsiteY3" fmla="*/ 0 h 719137"/>
              <a:gd name="connsiteX4" fmla="*/ 616745 w 1095375"/>
              <a:gd name="connsiteY4" fmla="*/ 266700 h 719137"/>
              <a:gd name="connsiteX5" fmla="*/ 742951 w 1095375"/>
              <a:gd name="connsiteY5" fmla="*/ 542924 h 719137"/>
              <a:gd name="connsiteX6" fmla="*/ 890588 w 1095375"/>
              <a:gd name="connsiteY6" fmla="*/ 654844 h 719137"/>
              <a:gd name="connsiteX7" fmla="*/ 1095375 w 1095375"/>
              <a:gd name="connsiteY7" fmla="*/ 709612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5375" h="719137">
                <a:moveTo>
                  <a:pt x="0" y="719137"/>
                </a:moveTo>
                <a:cubicBezTo>
                  <a:pt x="50801" y="534987"/>
                  <a:pt x="73025" y="324644"/>
                  <a:pt x="173832" y="188119"/>
                </a:cubicBezTo>
                <a:cubicBezTo>
                  <a:pt x="227013" y="125412"/>
                  <a:pt x="275432" y="84138"/>
                  <a:pt x="328613" y="57150"/>
                </a:cubicBezTo>
                <a:cubicBezTo>
                  <a:pt x="400844" y="28575"/>
                  <a:pt x="468312" y="19050"/>
                  <a:pt x="538162" y="0"/>
                </a:cubicBezTo>
                <a:cubicBezTo>
                  <a:pt x="569515" y="60721"/>
                  <a:pt x="589757" y="173832"/>
                  <a:pt x="616745" y="266700"/>
                </a:cubicBezTo>
                <a:cubicBezTo>
                  <a:pt x="650876" y="357187"/>
                  <a:pt x="697311" y="477837"/>
                  <a:pt x="742951" y="542924"/>
                </a:cubicBezTo>
                <a:cubicBezTo>
                  <a:pt x="801688" y="600868"/>
                  <a:pt x="827088" y="625475"/>
                  <a:pt x="890588" y="654844"/>
                </a:cubicBezTo>
                <a:cubicBezTo>
                  <a:pt x="951707" y="685006"/>
                  <a:pt x="1024731" y="700881"/>
                  <a:pt x="1095375" y="70961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/>
          <p:cNvCxnSpPr/>
          <p:nvPr/>
        </p:nvCxnSpPr>
        <p:spPr>
          <a:xfrm>
            <a:off x="7230288" y="4255285"/>
            <a:ext cx="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8168977" y="4255285"/>
            <a:ext cx="3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5306176" y="5623211"/>
            <a:ext cx="3564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H="1" flipV="1">
            <a:off x="5818206" y="5056021"/>
            <a:ext cx="0" cy="795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グループ化 64"/>
          <p:cNvGrpSpPr/>
          <p:nvPr/>
        </p:nvGrpSpPr>
        <p:grpSpPr>
          <a:xfrm>
            <a:off x="1032957" y="4982314"/>
            <a:ext cx="3564000" cy="1238250"/>
            <a:chOff x="1032957" y="4982314"/>
            <a:chExt cx="3564000" cy="1238250"/>
          </a:xfrm>
        </p:grpSpPr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57354" y="4982314"/>
              <a:ext cx="2609850" cy="1238250"/>
            </a:xfrm>
            <a:prstGeom prst="rect">
              <a:avLst/>
            </a:prstGeom>
          </p:spPr>
        </p:pic>
        <p:sp>
          <p:nvSpPr>
            <p:cNvPr id="64" name="正方形/長方形 63"/>
            <p:cNvSpPr/>
            <p:nvPr/>
          </p:nvSpPr>
          <p:spPr>
            <a:xfrm>
              <a:off x="1657086" y="5488319"/>
              <a:ext cx="76200" cy="100564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1735667" y="5388216"/>
              <a:ext cx="80877" cy="200205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1813651" y="5300017"/>
              <a:ext cx="80877" cy="288000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1894528" y="5210462"/>
              <a:ext cx="80877" cy="377555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1974174" y="5144637"/>
              <a:ext cx="80877" cy="443380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056201" y="5096212"/>
              <a:ext cx="80877" cy="491805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2137205" y="5064919"/>
              <a:ext cx="80877" cy="523098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2220464" y="5052598"/>
              <a:ext cx="80877" cy="535419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301341" y="5081916"/>
              <a:ext cx="80877" cy="506101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2380171" y="5125530"/>
              <a:ext cx="80877" cy="462487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2463219" y="5169144"/>
              <a:ext cx="80877" cy="418873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2542049" y="5242510"/>
              <a:ext cx="80877" cy="345507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2622926" y="5326468"/>
              <a:ext cx="80877" cy="261549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2701756" y="5415264"/>
              <a:ext cx="80877" cy="172754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2781402" y="5519901"/>
              <a:ext cx="80877" cy="68116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862279" y="5592963"/>
              <a:ext cx="80877" cy="18000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2931859" y="5595342"/>
              <a:ext cx="80877" cy="133946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3010963" y="5594570"/>
              <a:ext cx="80877" cy="228064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090624" y="5590580"/>
              <a:ext cx="80877" cy="324446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3172297" y="5594569"/>
              <a:ext cx="80877" cy="391893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3251755" y="5589808"/>
              <a:ext cx="80877" cy="455495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334739" y="5589808"/>
              <a:ext cx="80877" cy="513336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3415290" y="5586460"/>
              <a:ext cx="80877" cy="535733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3494543" y="5589809"/>
              <a:ext cx="80877" cy="513336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575420" y="5586460"/>
              <a:ext cx="80877" cy="507932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3656297" y="5590579"/>
              <a:ext cx="80877" cy="455953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3737297" y="5589808"/>
              <a:ext cx="80877" cy="404746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16077" y="5586459"/>
              <a:ext cx="80877" cy="338187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3900092" y="5589753"/>
              <a:ext cx="80877" cy="252000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3978151" y="5592961"/>
              <a:ext cx="80877" cy="136327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062174" y="5589753"/>
              <a:ext cx="80877" cy="45719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矢印コネクタ 58"/>
            <p:cNvCxnSpPr/>
            <p:nvPr/>
          </p:nvCxnSpPr>
          <p:spPr>
            <a:xfrm>
              <a:off x="1032957" y="5589345"/>
              <a:ext cx="356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 flipH="1" flipV="1">
              <a:off x="1544987" y="5022155"/>
              <a:ext cx="0" cy="7957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コンテンツ プレースホルダー 2"/>
          <p:cNvSpPr txBox="1">
            <a:spLocks/>
          </p:cNvSpPr>
          <p:nvPr/>
        </p:nvSpPr>
        <p:spPr>
          <a:xfrm>
            <a:off x="5476932" y="6244634"/>
            <a:ext cx="3391727" cy="62414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None/>
            </a:pPr>
            <a:r>
              <a:rPr lang="ja-JP" altLang="en-US" sz="1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奇数番目のパルス出力を赤，偶数番目のパルス出力を青で表示してある</a:t>
            </a:r>
            <a:endParaRPr lang="en-US" altLang="ja-JP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右矢印 98"/>
          <p:cNvSpPr/>
          <p:nvPr/>
        </p:nvSpPr>
        <p:spPr>
          <a:xfrm>
            <a:off x="4784755" y="3015631"/>
            <a:ext cx="471710" cy="28845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右矢印 99"/>
          <p:cNvSpPr/>
          <p:nvPr/>
        </p:nvSpPr>
        <p:spPr>
          <a:xfrm>
            <a:off x="4732005" y="4111056"/>
            <a:ext cx="471710" cy="28845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右矢印 100"/>
          <p:cNvSpPr/>
          <p:nvPr/>
        </p:nvSpPr>
        <p:spPr>
          <a:xfrm>
            <a:off x="4732005" y="5466734"/>
            <a:ext cx="471710" cy="28845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86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（３）インパルス応答と畳み込み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/>
              <a:t>①</a:t>
            </a:r>
            <a:r>
              <a:rPr lang="ja-JP" altLang="en-US" sz="3600" smtClean="0"/>
              <a:t>インパルス信号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8" y="2128118"/>
            <a:ext cx="7452202" cy="60954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のような</a:t>
            </a:r>
            <a:r>
              <a:rPr lang="ja-JP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inpulse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）信号を考える。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985528"/>
              </p:ext>
            </p:extLst>
          </p:nvPr>
        </p:nvGraphicFramePr>
        <p:xfrm>
          <a:off x="3254905" y="5742702"/>
          <a:ext cx="18669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5" name="数式" r:id="rId3" imgW="812520" imgH="190440" progId="Equation.3">
                  <p:embed/>
                </p:oleObj>
              </mc:Choice>
              <mc:Fallback>
                <p:oleObj name="数式" r:id="rId3" imgW="812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905" y="5742702"/>
                        <a:ext cx="1866900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982133" y="4193340"/>
            <a:ext cx="7179733" cy="52071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インパルスをシステムに入力したときの出力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h(t)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impulse response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）という。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876982"/>
              </p:ext>
            </p:extLst>
          </p:nvPr>
        </p:nvGraphicFramePr>
        <p:xfrm>
          <a:off x="1588811" y="2907113"/>
          <a:ext cx="59975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name="数式" r:id="rId5" imgW="3085920" imgH="431640" progId="Equation.3">
                  <p:embed/>
                </p:oleObj>
              </mc:Choice>
              <mc:Fallback>
                <p:oleObj name="数式" r:id="rId5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811" y="2907113"/>
                        <a:ext cx="5997575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564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9471" y="0"/>
            <a:ext cx="7704667" cy="1557867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②インパルス応答が分かれば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/>
              <a:t>システム</a:t>
            </a:r>
            <a:r>
              <a:rPr lang="ja-JP" altLang="en-US" sz="3600" smtClean="0"/>
              <a:t>の出力が分かる・・・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9471" y="1570948"/>
            <a:ext cx="7452202" cy="60954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の式を思い出そう（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(3)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414586"/>
              </p:ext>
            </p:extLst>
          </p:nvPr>
        </p:nvGraphicFramePr>
        <p:xfrm>
          <a:off x="3167062" y="3605631"/>
          <a:ext cx="31797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" name="数式" r:id="rId3" imgW="1384200" imgH="330120" progId="Equation.3">
                  <p:embed/>
                </p:oleObj>
              </mc:Choice>
              <mc:Fallback>
                <p:oleObj name="数式" r:id="rId3" imgW="13842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2" y="3605631"/>
                        <a:ext cx="3179762" cy="73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269471" y="3123044"/>
            <a:ext cx="7179733" cy="52071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したがって，インパルス応答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h(t)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が分かれば，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159792"/>
              </p:ext>
            </p:extLst>
          </p:nvPr>
        </p:nvGraphicFramePr>
        <p:xfrm>
          <a:off x="3400425" y="2355850"/>
          <a:ext cx="27130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4" name="数式" r:id="rId5" imgW="1396800" imgH="330120" progId="Equation.3">
                  <p:embed/>
                </p:oleObj>
              </mc:Choice>
              <mc:Fallback>
                <p:oleObj name="数式" r:id="rId5" imgW="1396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2355850"/>
                        <a:ext cx="2713038" cy="73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269470" y="4325957"/>
            <a:ext cx="7179733" cy="52071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として求めることができる。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これを</a:t>
            </a:r>
            <a:r>
              <a:rPr lang="ja-JP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畳み込み積分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convolution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）といい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次のように表記する。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651701"/>
              </p:ext>
            </p:extLst>
          </p:nvPr>
        </p:nvGraphicFramePr>
        <p:xfrm>
          <a:off x="3676650" y="6102350"/>
          <a:ext cx="2159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5" name="数式" r:id="rId7" imgW="939600" imgH="190440" progId="Equation.3">
                  <p:embed/>
                </p:oleObj>
              </mc:Choice>
              <mc:Fallback>
                <p:oleObj name="数式" r:id="rId7" imgW="9396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6102350"/>
                        <a:ext cx="2159000" cy="425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54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5030</TotalTime>
  <Words>406</Words>
  <Application>Microsoft Office PowerPoint</Application>
  <PresentationFormat>画面に合わせる (4:3)</PresentationFormat>
  <Paragraphs>105</Paragraphs>
  <Slides>13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HGｺﾞｼｯｸM</vt:lpstr>
      <vt:lpstr>Arial</vt:lpstr>
      <vt:lpstr>Corbel</vt:lpstr>
      <vt:lpstr>Times New Roman</vt:lpstr>
      <vt:lpstr>視差</vt:lpstr>
      <vt:lpstr>数式</vt:lpstr>
      <vt:lpstr>３．連続時間システム</vt:lpstr>
      <vt:lpstr>３．１　連続時間システムの性質 （１）連続時間システム</vt:lpstr>
      <vt:lpstr>（２）線形時不変システム ①線形性</vt:lpstr>
      <vt:lpstr>線形性の例</vt:lpstr>
      <vt:lpstr>②時不変性</vt:lpstr>
      <vt:lpstr>③線形時不変システム</vt:lpstr>
      <vt:lpstr>LTIシステムの入出力</vt:lpstr>
      <vt:lpstr>（３）インパルス応答と畳み込み ①インパルス信号</vt:lpstr>
      <vt:lpstr>②インパルス応答が分かれば システムの出力が分かる・・・</vt:lpstr>
      <vt:lpstr>③畳み込み積分では， 交換則が成り立つ</vt:lpstr>
      <vt:lpstr>【例題】</vt:lpstr>
      <vt:lpstr>解答例</vt:lpstr>
      <vt:lpstr>グラフ化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248</cp:revision>
  <dcterms:created xsi:type="dcterms:W3CDTF">2018-02-09T02:09:57Z</dcterms:created>
  <dcterms:modified xsi:type="dcterms:W3CDTF">2018-03-10T00:50:59Z</dcterms:modified>
</cp:coreProperties>
</file>