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3" r:id="rId2"/>
    <p:sldId id="257" r:id="rId3"/>
    <p:sldId id="329" r:id="rId4"/>
    <p:sldId id="330" r:id="rId5"/>
    <p:sldId id="331" r:id="rId6"/>
    <p:sldId id="334" r:id="rId7"/>
    <p:sldId id="332" r:id="rId8"/>
    <p:sldId id="333" r:id="rId9"/>
    <p:sldId id="335" r:id="rId10"/>
    <p:sldId id="336" r:id="rId11"/>
    <p:sldId id="337" r:id="rId12"/>
    <p:sldId id="338" r:id="rId13"/>
    <p:sldId id="339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82F"/>
    <a:srgbClr val="FFB9B9"/>
    <a:srgbClr val="FFFF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3" Type="http://schemas.openxmlformats.org/officeDocument/2006/relationships/oleObject" Target="../embeddings/oleObject2.bin"/><Relationship Id="rId7" Type="http://schemas.openxmlformats.org/officeDocument/2006/relationships/image" Target="../media/image9.png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5.bin"/><Relationship Id="rId4" Type="http://schemas.openxmlformats.org/officeDocument/2006/relationships/image" Target="../media/image3.wmf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5.png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7.png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9.png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２</a:t>
            </a:r>
            <a:r>
              <a:rPr kumimoji="1" lang="ja-JP" altLang="en-US" smtClean="0"/>
              <a:t>．フーリエ解析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pPr marL="0" indent="0">
              <a:buNone/>
            </a:pPr>
            <a:r>
              <a:rPr lang="ja-JP" altLang="en-US" smtClean="0"/>
              <a:t>２．１　周期信号と正弦波信号</a:t>
            </a:r>
            <a:endParaRPr lang="en-US" altLang="ja-JP" smtClean="0"/>
          </a:p>
          <a:p>
            <a:pPr marL="0" indent="0">
              <a:buNone/>
            </a:pPr>
            <a:r>
              <a:rPr kumimoji="1" lang="ja-JP" altLang="en-US" smtClean="0"/>
              <a:t>２．２　フーリエ級数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２．３　複素フーリエ級数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/>
              <a:t>２．４　色々な周期信号の複素フーリエ</a:t>
            </a:r>
            <a:r>
              <a:rPr lang="ja-JP" altLang="en-US" smtClean="0"/>
              <a:t>級数展開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２．５</a:t>
            </a:r>
            <a:r>
              <a:rPr lang="ja-JP" altLang="en-US"/>
              <a:t>　</a:t>
            </a:r>
            <a:r>
              <a:rPr lang="ja-JP" altLang="en-US" smtClean="0"/>
              <a:t>フーリエ変換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u="sng" smtClean="0">
                <a:solidFill>
                  <a:srgbClr val="FF0000"/>
                </a:solidFill>
              </a:rPr>
              <a:t>２．６　色々な信号のフーリエ変換</a:t>
            </a:r>
            <a:endParaRPr lang="en-US" altLang="ja-JP" u="sng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96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41600" y="-78758"/>
            <a:ext cx="6463301" cy="1292787"/>
          </a:xfrm>
        </p:spPr>
        <p:txBody>
          <a:bodyPr>
            <a:normAutofit/>
          </a:bodyPr>
          <a:lstStyle/>
          <a:p>
            <a:pPr algn="r"/>
            <a:r>
              <a:rPr lang="en-US" altLang="ja-JP" sz="2800" smtClean="0"/>
              <a:t>【</a:t>
            </a:r>
            <a:r>
              <a:rPr lang="ja-JP" altLang="en-US" sz="2800" smtClean="0"/>
              <a:t>補足</a:t>
            </a:r>
            <a:r>
              <a:rPr lang="en-US" altLang="ja-JP" sz="2800" smtClean="0"/>
              <a:t>】</a:t>
            </a:r>
            <a:r>
              <a:rPr lang="ja-JP" altLang="en-US" sz="2800" smtClean="0"/>
              <a:t>正弦波の合計はどうなるの？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6749" y="1210716"/>
            <a:ext cx="8039947" cy="110715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余弦波の合計はインパルス。</a:t>
            </a:r>
            <a:endParaRPr lang="en-US" altLang="ja-JP" sz="2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じゃあ，正弦波の合計は？</a:t>
            </a:r>
            <a:endParaRPr kumimoji="1" lang="en-US" altLang="ja-JP" sz="2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オブジェクト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611720"/>
              </p:ext>
            </p:extLst>
          </p:nvPr>
        </p:nvGraphicFramePr>
        <p:xfrm>
          <a:off x="1262063" y="106363"/>
          <a:ext cx="1658937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2" name="数式" r:id="rId3" imgW="799920" imgH="431640" progId="Equation.3">
                  <p:embed/>
                </p:oleObj>
              </mc:Choice>
              <mc:Fallback>
                <p:oleObj name="数式" r:id="rId3" imgW="799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063" y="106363"/>
                        <a:ext cx="1658937" cy="954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4854" y="2503503"/>
            <a:ext cx="3296879" cy="155904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61213" y="4200384"/>
            <a:ext cx="4575483" cy="265761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graphicFrame>
        <p:nvGraphicFramePr>
          <p:cNvPr id="27" name="オブジェクト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2918570"/>
              </p:ext>
            </p:extLst>
          </p:nvPr>
        </p:nvGraphicFramePr>
        <p:xfrm>
          <a:off x="5372290" y="2576286"/>
          <a:ext cx="1922462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3" name="数式" r:id="rId7" imgW="927000" imgH="368280" progId="Equation.3">
                  <p:embed/>
                </p:oleObj>
              </mc:Choice>
              <mc:Fallback>
                <p:oleObj name="数式" r:id="rId7" imgW="92700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290" y="2576286"/>
                        <a:ext cx="1922462" cy="812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コンテンツ プレースホルダー 2"/>
          <p:cNvSpPr txBox="1">
            <a:spLocks/>
          </p:cNvSpPr>
          <p:nvPr/>
        </p:nvSpPr>
        <p:spPr>
          <a:xfrm>
            <a:off x="5372290" y="3344222"/>
            <a:ext cx="2553327" cy="71832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だから当たり前？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コンテンツ プレースホルダー 2"/>
          <p:cNvSpPr txBox="1">
            <a:spLocks/>
          </p:cNvSpPr>
          <p:nvPr/>
        </p:nvSpPr>
        <p:spPr>
          <a:xfrm>
            <a:off x="896749" y="4614222"/>
            <a:ext cx="3116451" cy="71832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積分値 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のインパルス？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430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41600" y="-62993"/>
            <a:ext cx="6463301" cy="1292787"/>
          </a:xfrm>
        </p:spPr>
        <p:txBody>
          <a:bodyPr>
            <a:normAutofit/>
          </a:bodyPr>
          <a:lstStyle/>
          <a:p>
            <a:pPr algn="r"/>
            <a:r>
              <a:rPr lang="en-US" altLang="ja-JP" sz="2800" smtClean="0"/>
              <a:t>【</a:t>
            </a:r>
            <a:r>
              <a:rPr lang="ja-JP" altLang="en-US" sz="2800" smtClean="0"/>
              <a:t>補足</a:t>
            </a:r>
            <a:r>
              <a:rPr lang="en-US" altLang="ja-JP" sz="2800" smtClean="0"/>
              <a:t>】</a:t>
            </a:r>
            <a:r>
              <a:rPr lang="ja-JP" altLang="en-US" sz="2800" smtClean="0"/>
              <a:t>インパルス信号の双対性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6749" y="982433"/>
            <a:ext cx="8039947" cy="1107158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インパルス信号のフーリエ変換は１。これを相対性の性質に適用すると</a:t>
            </a:r>
            <a:endParaRPr kumimoji="1" lang="en-US" altLang="ja-JP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オブジェクト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8197058"/>
              </p:ext>
            </p:extLst>
          </p:nvPr>
        </p:nvGraphicFramePr>
        <p:xfrm>
          <a:off x="2352456" y="1579939"/>
          <a:ext cx="6319838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8" name="数式" r:id="rId3" imgW="3047760" imgH="431640" progId="Equation.3">
                  <p:embed/>
                </p:oleObj>
              </mc:Choice>
              <mc:Fallback>
                <p:oleObj name="数式" r:id="rId3" imgW="30477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456" y="1579939"/>
                        <a:ext cx="6319838" cy="954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649619"/>
              </p:ext>
            </p:extLst>
          </p:nvPr>
        </p:nvGraphicFramePr>
        <p:xfrm>
          <a:off x="1943100" y="407988"/>
          <a:ext cx="1079500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9" name="数式" r:id="rId5" imgW="520560" imgH="190440" progId="Equation.3">
                  <p:embed/>
                </p:oleObj>
              </mc:Choice>
              <mc:Fallback>
                <p:oleObj name="数式" r:id="rId5" imgW="5205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100" y="407988"/>
                        <a:ext cx="1079500" cy="4206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896749" y="2563825"/>
            <a:ext cx="8039947" cy="93066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一方，フーリエ変換の式と比較すると，このことは以下を意味する。</a:t>
            </a:r>
            <a:endParaRPr lang="en-US" altLang="ja-JP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8195547"/>
              </p:ext>
            </p:extLst>
          </p:nvPr>
        </p:nvGraphicFramePr>
        <p:xfrm>
          <a:off x="3141663" y="3238500"/>
          <a:ext cx="4002087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0" name="数式" r:id="rId7" imgW="1930320" imgH="330120" progId="Equation.3">
                  <p:embed/>
                </p:oleObj>
              </mc:Choice>
              <mc:Fallback>
                <p:oleObj name="数式" r:id="rId7" imgW="193032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1663" y="3238500"/>
                        <a:ext cx="4002087" cy="730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198178" y="4084755"/>
            <a:ext cx="6834994" cy="52962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すなわち，</a:t>
            </a:r>
            <a:endParaRPr lang="en-US" altLang="ja-JP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オブジェクト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7603479"/>
              </p:ext>
            </p:extLst>
          </p:nvPr>
        </p:nvGraphicFramePr>
        <p:xfrm>
          <a:off x="3429000" y="3984625"/>
          <a:ext cx="2371725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1" name="数式" r:id="rId9" imgW="1143000" imgH="330120" progId="Equation.3">
                  <p:embed/>
                </p:oleObj>
              </mc:Choice>
              <mc:Fallback>
                <p:oleObj name="数式" r:id="rId9" imgW="114300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984625"/>
                        <a:ext cx="2371725" cy="730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1519751" y="4851925"/>
            <a:ext cx="6834994" cy="1394439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フーリエ変換も直交変換の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つだから当たり前かも知れないが，これは使える積分のひとつとして記憶しておきたい。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02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0233" y="-62993"/>
            <a:ext cx="7704667" cy="1292787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（３）余弦波信号のフーリエ変換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11990" y="1251470"/>
            <a:ext cx="8039947" cy="564476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cos </a:t>
            </a: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800" b="1" baseline="-25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のフーリエ変換</a:t>
            </a:r>
            <a:endParaRPr kumimoji="1" lang="en-US" altLang="ja-JP" sz="2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8" name="オブジェクト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5231434"/>
              </p:ext>
            </p:extLst>
          </p:nvPr>
        </p:nvGraphicFramePr>
        <p:xfrm>
          <a:off x="954088" y="2274888"/>
          <a:ext cx="8156575" cy="253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3" name="数式" r:id="rId3" imgW="3568680" imgH="1130040" progId="Equation.3">
                  <p:embed/>
                </p:oleObj>
              </mc:Choice>
              <mc:Fallback>
                <p:oleObj name="数式" r:id="rId3" imgW="3568680" imgH="1130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4088" y="2274888"/>
                        <a:ext cx="8156575" cy="2532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9617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0233" y="-62993"/>
            <a:ext cx="7704667" cy="1292787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教科書での解釈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11990" y="1251470"/>
            <a:ext cx="8039947" cy="564476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cos </a:t>
            </a: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800" b="1" baseline="-25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のフーリエ変換</a:t>
            </a:r>
            <a:endParaRPr kumimoji="1" lang="en-US" altLang="ja-JP" sz="2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8" name="オブジェクト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944916"/>
              </p:ext>
            </p:extLst>
          </p:nvPr>
        </p:nvGraphicFramePr>
        <p:xfrm>
          <a:off x="4828101" y="2246285"/>
          <a:ext cx="165417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0" name="数式" r:id="rId3" imgW="723600" imgH="190440" progId="Equation.3">
                  <p:embed/>
                </p:oleObj>
              </mc:Choice>
              <mc:Fallback>
                <p:oleObj name="数式" r:id="rId3" imgW="7236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8101" y="2246285"/>
                        <a:ext cx="1654175" cy="425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1010814" y="2176772"/>
            <a:ext cx="2142290" cy="56447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双対性から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010813" y="3102074"/>
            <a:ext cx="3198579" cy="56447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関数シフト性から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9909579"/>
              </p:ext>
            </p:extLst>
          </p:nvPr>
        </p:nvGraphicFramePr>
        <p:xfrm>
          <a:off x="4487479" y="3141087"/>
          <a:ext cx="2901950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1" name="数式" r:id="rId5" imgW="1269720" imgH="469800" progId="Equation.3">
                  <p:embed/>
                </p:oleObj>
              </mc:Choice>
              <mc:Fallback>
                <p:oleObj name="数式" r:id="rId5" imgW="12697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7479" y="3141087"/>
                        <a:ext cx="2901950" cy="1050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010813" y="4547247"/>
            <a:ext cx="3198579" cy="56447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線形性から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930850"/>
              </p:ext>
            </p:extLst>
          </p:nvPr>
        </p:nvGraphicFramePr>
        <p:xfrm>
          <a:off x="3153104" y="4547247"/>
          <a:ext cx="5688012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2" name="数式" r:id="rId7" imgW="2489040" imgH="228600" progId="Equation.3">
                  <p:embed/>
                </p:oleObj>
              </mc:Choice>
              <mc:Fallback>
                <p:oleObj name="数式" r:id="rId7" imgW="2489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3104" y="4547247"/>
                        <a:ext cx="5688012" cy="512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010813" y="5376230"/>
            <a:ext cx="1259421" cy="61618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左辺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977610"/>
              </p:ext>
            </p:extLst>
          </p:nvPr>
        </p:nvGraphicFramePr>
        <p:xfrm>
          <a:off x="3202500" y="5371644"/>
          <a:ext cx="4905375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3" name="数式" r:id="rId9" imgW="2145960" imgH="444240" progId="Equation.3">
                  <p:embed/>
                </p:oleObj>
              </mc:Choice>
              <mc:Fallback>
                <p:oleObj name="数式" r:id="rId9" imgW="21459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2500" y="5371644"/>
                        <a:ext cx="4905375" cy="996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7053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600" smtClean="0"/>
              <a:t>２．６</a:t>
            </a:r>
            <a:r>
              <a:rPr lang="ja-JP" altLang="en-US" sz="3600"/>
              <a:t>　</a:t>
            </a:r>
            <a:r>
              <a:rPr lang="ja-JP" altLang="en-US" sz="3600" smtClean="0"/>
              <a:t>色々な信号のフーリエ変換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2800" smtClean="0"/>
              <a:t>（１）パルス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61177" y="2128118"/>
            <a:ext cx="8039947" cy="564476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2 </a:t>
            </a: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～ </a:t>
            </a: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2</a:t>
            </a: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で 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，それ以外で 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のパルス</a:t>
            </a:r>
            <a:endParaRPr kumimoji="1" lang="en-US" altLang="ja-JP" sz="2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3093599" y="2766909"/>
            <a:ext cx="2595640" cy="1729013"/>
            <a:chOff x="1324759" y="3195683"/>
            <a:chExt cx="2595640" cy="1729013"/>
          </a:xfrm>
        </p:grpSpPr>
        <p:grpSp>
          <p:nvGrpSpPr>
            <p:cNvPr id="42" name="グループ化 41"/>
            <p:cNvGrpSpPr/>
            <p:nvPr/>
          </p:nvGrpSpPr>
          <p:grpSpPr>
            <a:xfrm>
              <a:off x="1324759" y="3636656"/>
              <a:ext cx="2158968" cy="961590"/>
              <a:chOff x="2513565" y="2955735"/>
              <a:chExt cx="4320000" cy="1923180"/>
            </a:xfrm>
          </p:grpSpPr>
          <p:cxnSp>
            <p:nvCxnSpPr>
              <p:cNvPr id="43" name="直線矢印コネクタ 42"/>
              <p:cNvCxnSpPr/>
              <p:nvPr/>
            </p:nvCxnSpPr>
            <p:spPr>
              <a:xfrm>
                <a:off x="2513565" y="4878915"/>
                <a:ext cx="432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矢印コネクタ 43"/>
              <p:cNvCxnSpPr/>
              <p:nvPr/>
            </p:nvCxnSpPr>
            <p:spPr>
              <a:xfrm flipV="1">
                <a:off x="4423375" y="2955735"/>
                <a:ext cx="0" cy="1872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グループ化 40"/>
            <p:cNvGrpSpPr/>
            <p:nvPr/>
          </p:nvGrpSpPr>
          <p:grpSpPr>
            <a:xfrm>
              <a:off x="1324760" y="4019377"/>
              <a:ext cx="1938364" cy="579939"/>
              <a:chOff x="3312420" y="4158523"/>
              <a:chExt cx="2166160" cy="722773"/>
            </a:xfrm>
          </p:grpSpPr>
          <p:cxnSp>
            <p:nvCxnSpPr>
              <p:cNvPr id="57" name="直線コネクタ 56"/>
              <p:cNvCxnSpPr/>
              <p:nvPr/>
            </p:nvCxnSpPr>
            <p:spPr>
              <a:xfrm>
                <a:off x="3312420" y="4881296"/>
                <a:ext cx="720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グループ化 47"/>
              <p:cNvGrpSpPr/>
              <p:nvPr/>
            </p:nvGrpSpPr>
            <p:grpSpPr>
              <a:xfrm>
                <a:off x="4037784" y="4158523"/>
                <a:ext cx="1440796" cy="722773"/>
                <a:chOff x="2591624" y="4158523"/>
                <a:chExt cx="1440796" cy="722773"/>
              </a:xfrm>
            </p:grpSpPr>
            <p:cxnSp>
              <p:nvCxnSpPr>
                <p:cNvPr id="53" name="直線コネクタ 52"/>
                <p:cNvCxnSpPr/>
                <p:nvPr/>
              </p:nvCxnSpPr>
              <p:spPr>
                <a:xfrm>
                  <a:off x="3312420" y="4881296"/>
                  <a:ext cx="720000" cy="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コネクタ 53"/>
                <p:cNvCxnSpPr/>
                <p:nvPr/>
              </p:nvCxnSpPr>
              <p:spPr>
                <a:xfrm>
                  <a:off x="2591624" y="4158523"/>
                  <a:ext cx="720000" cy="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/>
                <p:cNvCxnSpPr/>
                <p:nvPr/>
              </p:nvCxnSpPr>
              <p:spPr>
                <a:xfrm rot="16200000">
                  <a:off x="2951272" y="4518915"/>
                  <a:ext cx="720000" cy="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/>
                <p:cNvCxnSpPr/>
                <p:nvPr/>
              </p:nvCxnSpPr>
              <p:spPr>
                <a:xfrm rot="16200000">
                  <a:off x="2231624" y="4518915"/>
                  <a:ext cx="720000" cy="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1" name="コンテンツ プレースホルダー 2"/>
            <p:cNvSpPr txBox="1">
              <a:spLocks/>
            </p:cNvSpPr>
            <p:nvPr/>
          </p:nvSpPr>
          <p:spPr>
            <a:xfrm>
              <a:off x="2159816" y="4529631"/>
              <a:ext cx="422240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2" name="コンテンツ プレースホルダー 2"/>
            <p:cNvSpPr txBox="1">
              <a:spLocks/>
            </p:cNvSpPr>
            <p:nvPr/>
          </p:nvSpPr>
          <p:spPr>
            <a:xfrm>
              <a:off x="1711186" y="3195683"/>
              <a:ext cx="906627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63" name="コンテンツ プレースホルダー 2"/>
            <p:cNvSpPr txBox="1">
              <a:spLocks/>
            </p:cNvSpPr>
            <p:nvPr/>
          </p:nvSpPr>
          <p:spPr>
            <a:xfrm>
              <a:off x="3525888" y="4364356"/>
              <a:ext cx="394511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コンテンツ プレースホルダー 2"/>
            <p:cNvSpPr txBox="1">
              <a:spLocks/>
            </p:cNvSpPr>
            <p:nvPr/>
          </p:nvSpPr>
          <p:spPr>
            <a:xfrm>
              <a:off x="1646902" y="3785409"/>
              <a:ext cx="422240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51" name="コンテンツ プレースホルダー 2"/>
            <p:cNvSpPr txBox="1">
              <a:spLocks/>
            </p:cNvSpPr>
            <p:nvPr/>
          </p:nvSpPr>
          <p:spPr>
            <a:xfrm>
              <a:off x="1519992" y="4551136"/>
              <a:ext cx="835057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ja-JP" altLang="en-US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ー</a:t>
              </a: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T/2</a:t>
              </a:r>
            </a:p>
          </p:txBody>
        </p:sp>
        <p:sp>
          <p:nvSpPr>
            <p:cNvPr id="52" name="コンテンツ プレースホルダー 2"/>
            <p:cNvSpPr txBox="1">
              <a:spLocks/>
            </p:cNvSpPr>
            <p:nvPr/>
          </p:nvSpPr>
          <p:spPr>
            <a:xfrm>
              <a:off x="2437679" y="4586974"/>
              <a:ext cx="679236" cy="301883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T/2</a:t>
              </a:r>
            </a:p>
          </p:txBody>
        </p:sp>
      </p:grpSp>
      <p:graphicFrame>
        <p:nvGraphicFramePr>
          <p:cNvPr id="58" name="オブジェクト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9616291"/>
              </p:ext>
            </p:extLst>
          </p:nvPr>
        </p:nvGraphicFramePr>
        <p:xfrm>
          <a:off x="2349062" y="4838213"/>
          <a:ext cx="5464175" cy="190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9" name="数式" r:id="rId3" imgW="2971800" imgH="850680" progId="Equation.3">
                  <p:embed/>
                </p:oleObj>
              </mc:Choice>
              <mc:Fallback>
                <p:oleObj name="数式" r:id="rId3" imgW="2971800" imgH="850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062" y="4838213"/>
                        <a:ext cx="5464175" cy="1906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652071"/>
          </a:xfrm>
        </p:spPr>
        <p:txBody>
          <a:bodyPr>
            <a:normAutofit/>
          </a:bodyPr>
          <a:lstStyle/>
          <a:p>
            <a:pPr algn="r"/>
            <a:r>
              <a:rPr kumimoji="1" lang="en-US" altLang="ja-JP" sz="2800" smtClean="0"/>
              <a:t>sinc</a:t>
            </a:r>
            <a:r>
              <a:rPr kumimoji="1" lang="ja-JP" altLang="en-US" sz="2800" smtClean="0"/>
              <a:t>関数について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55353" y="1323838"/>
            <a:ext cx="8039947" cy="56492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ja-JP"/>
              <a:t>正弦関数をその変数で割って</a:t>
            </a:r>
            <a:r>
              <a:rPr lang="ja-JP" altLang="ja-JP" smtClean="0"/>
              <a:t>得られ</a:t>
            </a:r>
            <a:r>
              <a:rPr lang="ja-JP" altLang="en-US" smtClean="0"/>
              <a:t>る関数：</a:t>
            </a:r>
            <a:r>
              <a:rPr lang="en-US" altLang="ja-JP" smtClean="0"/>
              <a:t>sinc</a:t>
            </a:r>
            <a:r>
              <a:rPr lang="ja-JP" altLang="en-US" smtClean="0"/>
              <a:t>関数</a:t>
            </a:r>
            <a:endParaRPr kumimoji="1"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8" name="オブジェクト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3546739"/>
              </p:ext>
            </p:extLst>
          </p:nvPr>
        </p:nvGraphicFramePr>
        <p:xfrm>
          <a:off x="3036989" y="2567649"/>
          <a:ext cx="1938337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5" name="数式" r:id="rId3" imgW="1054080" imgH="406080" progId="Equation.3">
                  <p:embed/>
                </p:oleObj>
              </mc:Choice>
              <mc:Fallback>
                <p:oleObj name="数式" r:id="rId3" imgW="105408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6989" y="2567649"/>
                        <a:ext cx="1938337" cy="9096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1839059" y="6083416"/>
            <a:ext cx="73049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/>
              <a:t>sinc 関数は カーディナル・サイン (cardinal sine) とも</a:t>
            </a:r>
            <a:r>
              <a:rPr lang="ja-JP" altLang="en-US" smtClean="0"/>
              <a:t>呼ばれる。</a:t>
            </a:r>
            <a:endParaRPr lang="en-US" altLang="ja-JP" smtClean="0"/>
          </a:p>
          <a:p>
            <a:r>
              <a:rPr lang="ja-JP" altLang="en-US" smtClean="0"/>
              <a:t>“sinc” というの</a:t>
            </a:r>
            <a:r>
              <a:rPr lang="ja-JP" altLang="en-US"/>
              <a:t>関数名はラテン語の sinus cardinalis を短縮した</a:t>
            </a:r>
            <a:r>
              <a:rPr lang="ja-JP" altLang="en-US" smtClean="0"/>
              <a:t>もの。</a:t>
            </a:r>
            <a:endParaRPr lang="ja-JP" altLang="en-US"/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814492" y="2048801"/>
            <a:ext cx="8039947" cy="56492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/>
              <a:t>正規化</a:t>
            </a:r>
            <a:r>
              <a:rPr lang="en-US" altLang="ja-JP" sz="2000" smtClean="0"/>
              <a:t>sinc</a:t>
            </a:r>
            <a:r>
              <a:rPr lang="ja-JP" altLang="en-US" sz="2000" smtClean="0"/>
              <a:t>関数（標本化関数ともいう）ディジタル信号処理で使う</a:t>
            </a:r>
            <a:endParaRPr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オブジェクト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6120753"/>
              </p:ext>
            </p:extLst>
          </p:nvPr>
        </p:nvGraphicFramePr>
        <p:xfrm>
          <a:off x="3086100" y="3929063"/>
          <a:ext cx="1774825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6" name="数式" r:id="rId5" imgW="965160" imgH="368280" progId="Equation.3">
                  <p:embed/>
                </p:oleObj>
              </mc:Choice>
              <mc:Fallback>
                <p:oleObj name="数式" r:id="rId5" imgW="96516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3929063"/>
                        <a:ext cx="1774825" cy="825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568058" y="3358393"/>
            <a:ext cx="5204767" cy="56492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/>
              <a:t>非正規化</a:t>
            </a:r>
            <a:r>
              <a:rPr lang="en-US" altLang="ja-JP" sz="2000" smtClean="0"/>
              <a:t>sinc</a:t>
            </a:r>
            <a:r>
              <a:rPr lang="ja-JP" altLang="en-US" sz="2000" smtClean="0"/>
              <a:t>関数　数学ではこの形が多い</a:t>
            </a:r>
            <a:endParaRPr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5099216" y="3640855"/>
            <a:ext cx="3755223" cy="2294122"/>
            <a:chOff x="4588032" y="3711391"/>
            <a:chExt cx="3755223" cy="2294122"/>
          </a:xfrm>
        </p:grpSpPr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617172" y="3929063"/>
              <a:ext cx="3521146" cy="1743075"/>
            </a:xfrm>
            <a:prstGeom prst="rect">
              <a:avLst/>
            </a:prstGeom>
          </p:spPr>
        </p:pic>
        <p:cxnSp>
          <p:nvCxnSpPr>
            <p:cNvPr id="43" name="直線矢印コネクタ 42"/>
            <p:cNvCxnSpPr/>
            <p:nvPr/>
          </p:nvCxnSpPr>
          <p:spPr>
            <a:xfrm>
              <a:off x="4588032" y="5299820"/>
              <a:ext cx="355028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矢印コネクタ 43"/>
            <p:cNvCxnSpPr/>
            <p:nvPr/>
          </p:nvCxnSpPr>
          <p:spPr>
            <a:xfrm flipV="1">
              <a:off x="6306050" y="3791147"/>
              <a:ext cx="0" cy="1800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コンテンツ プレースホルダー 2"/>
            <p:cNvSpPr txBox="1">
              <a:spLocks/>
            </p:cNvSpPr>
            <p:nvPr/>
          </p:nvSpPr>
          <p:spPr>
            <a:xfrm>
              <a:off x="6293687" y="4984893"/>
              <a:ext cx="422240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2" name="コンテンツ プレースホルダー 2"/>
            <p:cNvSpPr txBox="1">
              <a:spLocks/>
            </p:cNvSpPr>
            <p:nvPr/>
          </p:nvSpPr>
          <p:spPr>
            <a:xfrm>
              <a:off x="6365711" y="3711391"/>
              <a:ext cx="906627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63" name="コンテンツ プレースホルダー 2"/>
            <p:cNvSpPr txBox="1">
              <a:spLocks/>
            </p:cNvSpPr>
            <p:nvPr/>
          </p:nvSpPr>
          <p:spPr>
            <a:xfrm>
              <a:off x="7948744" y="5205491"/>
              <a:ext cx="394511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29" name="オブジェクト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21623956"/>
                </p:ext>
              </p:extLst>
            </p:nvPr>
          </p:nvGraphicFramePr>
          <p:xfrm>
            <a:off x="5772825" y="5438039"/>
            <a:ext cx="428481" cy="561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87" name="数式" r:id="rId8" imgW="342720" imgH="368280" progId="Equation.3">
                    <p:embed/>
                  </p:oleObj>
                </mc:Choice>
                <mc:Fallback>
                  <p:oleObj name="数式" r:id="rId8" imgW="342720" imgH="368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72825" y="5438039"/>
                          <a:ext cx="428481" cy="56123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オブジェクト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46176273"/>
                </p:ext>
              </p:extLst>
            </p:nvPr>
          </p:nvGraphicFramePr>
          <p:xfrm>
            <a:off x="6318519" y="5438929"/>
            <a:ext cx="428481" cy="561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88" name="数式" r:id="rId10" imgW="342720" imgH="368280" progId="Equation.3">
                    <p:embed/>
                  </p:oleObj>
                </mc:Choice>
                <mc:Fallback>
                  <p:oleObj name="数式" r:id="rId10" imgW="342720" imgH="368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18519" y="5438929"/>
                          <a:ext cx="428481" cy="56123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オブジェクト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79148237"/>
                </p:ext>
              </p:extLst>
            </p:nvPr>
          </p:nvGraphicFramePr>
          <p:xfrm>
            <a:off x="5219037" y="5439378"/>
            <a:ext cx="428481" cy="561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89" name="数式" r:id="rId12" imgW="342720" imgH="368280" progId="Equation.3">
                    <p:embed/>
                  </p:oleObj>
                </mc:Choice>
                <mc:Fallback>
                  <p:oleObj name="数式" r:id="rId12" imgW="342720" imgH="368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9037" y="5439378"/>
                          <a:ext cx="428481" cy="56123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オブジェクト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21248857"/>
                </p:ext>
              </p:extLst>
            </p:nvPr>
          </p:nvGraphicFramePr>
          <p:xfrm>
            <a:off x="6970713" y="5443538"/>
            <a:ext cx="301625" cy="561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90" name="数式" r:id="rId14" imgW="241200" imgH="368280" progId="Equation.3">
                    <p:embed/>
                  </p:oleObj>
                </mc:Choice>
                <mc:Fallback>
                  <p:oleObj name="数式" r:id="rId14" imgW="241200" imgH="368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70713" y="5443538"/>
                          <a:ext cx="301625" cy="56197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4" name="コンテンツ プレースホルダー 2"/>
          <p:cNvSpPr txBox="1">
            <a:spLocks/>
          </p:cNvSpPr>
          <p:nvPr/>
        </p:nvSpPr>
        <p:spPr>
          <a:xfrm>
            <a:off x="745680" y="4869725"/>
            <a:ext cx="3895636" cy="71911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200"/>
              </a:lnSpc>
              <a:spcBef>
                <a:spcPts val="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パルス関数のフーリエ変換で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200"/>
              </a:lnSpc>
              <a:spcBef>
                <a:spcPts val="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得られた結果は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関数である。</a:t>
            </a:r>
            <a:endParaRPr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右矢印 9"/>
          <p:cNvSpPr/>
          <p:nvPr/>
        </p:nvSpPr>
        <p:spPr>
          <a:xfrm>
            <a:off x="4745197" y="5101137"/>
            <a:ext cx="294359" cy="2027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6765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0233" y="-62993"/>
            <a:ext cx="7704667" cy="1292787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（２）インパルス信号とそのフーリエ変換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800" smtClean="0"/>
              <a:t>インパルス信号とは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11990" y="1251470"/>
            <a:ext cx="8039947" cy="564476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= 0 </a:t>
            </a: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の一瞬に存在する鋭いパルス</a:t>
            </a:r>
            <a:endParaRPr kumimoji="1" lang="en-US" altLang="ja-JP" sz="2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1809079" y="3839013"/>
            <a:ext cx="2595640" cy="1729013"/>
            <a:chOff x="1324759" y="3195683"/>
            <a:chExt cx="2595640" cy="1729013"/>
          </a:xfrm>
        </p:grpSpPr>
        <p:grpSp>
          <p:nvGrpSpPr>
            <p:cNvPr id="42" name="グループ化 41"/>
            <p:cNvGrpSpPr/>
            <p:nvPr/>
          </p:nvGrpSpPr>
          <p:grpSpPr>
            <a:xfrm>
              <a:off x="1324759" y="3636656"/>
              <a:ext cx="2158968" cy="961590"/>
              <a:chOff x="2513565" y="2955735"/>
              <a:chExt cx="4320000" cy="1923180"/>
            </a:xfrm>
          </p:grpSpPr>
          <p:cxnSp>
            <p:nvCxnSpPr>
              <p:cNvPr id="43" name="直線矢印コネクタ 42"/>
              <p:cNvCxnSpPr/>
              <p:nvPr/>
            </p:nvCxnSpPr>
            <p:spPr>
              <a:xfrm>
                <a:off x="2513565" y="4878915"/>
                <a:ext cx="432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矢印コネクタ 43"/>
              <p:cNvCxnSpPr/>
              <p:nvPr/>
            </p:nvCxnSpPr>
            <p:spPr>
              <a:xfrm flipV="1">
                <a:off x="4423375" y="2955735"/>
                <a:ext cx="0" cy="1872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グループ化 40"/>
            <p:cNvGrpSpPr/>
            <p:nvPr/>
          </p:nvGrpSpPr>
          <p:grpSpPr>
            <a:xfrm>
              <a:off x="1324760" y="4019377"/>
              <a:ext cx="1938364" cy="579939"/>
              <a:chOff x="3312420" y="4158523"/>
              <a:chExt cx="2166160" cy="722773"/>
            </a:xfrm>
          </p:grpSpPr>
          <p:cxnSp>
            <p:nvCxnSpPr>
              <p:cNvPr id="57" name="直線コネクタ 56"/>
              <p:cNvCxnSpPr/>
              <p:nvPr/>
            </p:nvCxnSpPr>
            <p:spPr>
              <a:xfrm>
                <a:off x="3312420" y="4881296"/>
                <a:ext cx="720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グループ化 47"/>
              <p:cNvGrpSpPr/>
              <p:nvPr/>
            </p:nvGrpSpPr>
            <p:grpSpPr>
              <a:xfrm>
                <a:off x="4037784" y="4158523"/>
                <a:ext cx="1440796" cy="722773"/>
                <a:chOff x="2591624" y="4158523"/>
                <a:chExt cx="1440796" cy="722773"/>
              </a:xfrm>
            </p:grpSpPr>
            <p:cxnSp>
              <p:nvCxnSpPr>
                <p:cNvPr id="53" name="直線コネクタ 52"/>
                <p:cNvCxnSpPr/>
                <p:nvPr/>
              </p:nvCxnSpPr>
              <p:spPr>
                <a:xfrm>
                  <a:off x="3312420" y="4881296"/>
                  <a:ext cx="720000" cy="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コネクタ 53"/>
                <p:cNvCxnSpPr/>
                <p:nvPr/>
              </p:nvCxnSpPr>
              <p:spPr>
                <a:xfrm>
                  <a:off x="2591624" y="4158523"/>
                  <a:ext cx="720000" cy="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/>
                <p:cNvCxnSpPr/>
                <p:nvPr/>
              </p:nvCxnSpPr>
              <p:spPr>
                <a:xfrm rot="16200000">
                  <a:off x="2951272" y="4518915"/>
                  <a:ext cx="720000" cy="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/>
                <p:cNvCxnSpPr/>
                <p:nvPr/>
              </p:nvCxnSpPr>
              <p:spPr>
                <a:xfrm rot="16200000">
                  <a:off x="2231624" y="4518915"/>
                  <a:ext cx="720000" cy="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1" name="コンテンツ プレースホルダー 2"/>
            <p:cNvSpPr txBox="1">
              <a:spLocks/>
            </p:cNvSpPr>
            <p:nvPr/>
          </p:nvSpPr>
          <p:spPr>
            <a:xfrm>
              <a:off x="2159816" y="4529631"/>
              <a:ext cx="422240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2" name="コンテンツ プレースホルダー 2"/>
            <p:cNvSpPr txBox="1">
              <a:spLocks/>
            </p:cNvSpPr>
            <p:nvPr/>
          </p:nvSpPr>
          <p:spPr>
            <a:xfrm>
              <a:off x="1711186" y="3195683"/>
              <a:ext cx="906627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63" name="コンテンツ プレースホルダー 2"/>
            <p:cNvSpPr txBox="1">
              <a:spLocks/>
            </p:cNvSpPr>
            <p:nvPr/>
          </p:nvSpPr>
          <p:spPr>
            <a:xfrm>
              <a:off x="3525888" y="4364356"/>
              <a:ext cx="394511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コンテンツ プレースホルダー 2"/>
            <p:cNvSpPr txBox="1">
              <a:spLocks/>
            </p:cNvSpPr>
            <p:nvPr/>
          </p:nvSpPr>
          <p:spPr>
            <a:xfrm>
              <a:off x="1646902" y="3785409"/>
              <a:ext cx="422240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51" name="コンテンツ プレースホルダー 2"/>
            <p:cNvSpPr txBox="1">
              <a:spLocks/>
            </p:cNvSpPr>
            <p:nvPr/>
          </p:nvSpPr>
          <p:spPr>
            <a:xfrm>
              <a:off x="1519992" y="4551136"/>
              <a:ext cx="835057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ja-JP" altLang="en-US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ー</a:t>
              </a:r>
              <a:r>
                <a:rPr lang="en-US" altLang="ja-JP" sz="18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/2</a:t>
              </a:r>
            </a:p>
          </p:txBody>
        </p:sp>
        <p:sp>
          <p:nvSpPr>
            <p:cNvPr id="52" name="コンテンツ プレースホルダー 2"/>
            <p:cNvSpPr txBox="1">
              <a:spLocks/>
            </p:cNvSpPr>
            <p:nvPr/>
          </p:nvSpPr>
          <p:spPr>
            <a:xfrm>
              <a:off x="2437679" y="4586974"/>
              <a:ext cx="679236" cy="301883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/2</a:t>
              </a:r>
            </a:p>
          </p:txBody>
        </p:sp>
      </p:grpSp>
      <p:graphicFrame>
        <p:nvGraphicFramePr>
          <p:cNvPr id="58" name="オブジェクト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073143"/>
              </p:ext>
            </p:extLst>
          </p:nvPr>
        </p:nvGraphicFramePr>
        <p:xfrm>
          <a:off x="4202765" y="2098378"/>
          <a:ext cx="4132262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7" name="数式" r:id="rId3" imgW="2247840" imgH="355320" progId="Equation.3">
                  <p:embed/>
                </p:oleObj>
              </mc:Choice>
              <mc:Fallback>
                <p:oleObj name="数式" r:id="rId3" imgW="224784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2765" y="2098378"/>
                        <a:ext cx="4132262" cy="796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457591" y="2274593"/>
            <a:ext cx="4028482" cy="56447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インパルス信号の性質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5868432" y="5115619"/>
            <a:ext cx="215896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V="1">
            <a:off x="6822881" y="4169019"/>
            <a:ext cx="0" cy="9360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6703489" y="5047004"/>
            <a:ext cx="422240" cy="3735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6" name="コンテンツ プレースホルダー 2"/>
          <p:cNvSpPr txBox="1">
            <a:spLocks/>
          </p:cNvSpPr>
          <p:nvPr/>
        </p:nvSpPr>
        <p:spPr>
          <a:xfrm>
            <a:off x="6052551" y="3795459"/>
            <a:ext cx="906627" cy="3735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7" name="コンテンツ プレースホルダー 2"/>
          <p:cNvSpPr txBox="1">
            <a:spLocks/>
          </p:cNvSpPr>
          <p:nvPr/>
        </p:nvSpPr>
        <p:spPr>
          <a:xfrm>
            <a:off x="4137406" y="3968451"/>
            <a:ext cx="1333186" cy="3735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5" name="右矢印 4"/>
          <p:cNvSpPr/>
          <p:nvPr/>
        </p:nvSpPr>
        <p:spPr>
          <a:xfrm>
            <a:off x="4345939" y="4389199"/>
            <a:ext cx="686024" cy="2762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コンテンツ プレースホルダー 2"/>
          <p:cNvSpPr txBox="1">
            <a:spLocks/>
          </p:cNvSpPr>
          <p:nvPr/>
        </p:nvSpPr>
        <p:spPr>
          <a:xfrm>
            <a:off x="1647057" y="3353830"/>
            <a:ext cx="2510700" cy="56447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パルス信号</a:t>
            </a:r>
            <a:r>
              <a:rPr lang="en-US" altLang="ja-JP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</p:txBody>
      </p:sp>
      <p:sp>
        <p:nvSpPr>
          <p:cNvPr id="30" name="コンテンツ プレースホルダー 2"/>
          <p:cNvSpPr txBox="1">
            <a:spLocks/>
          </p:cNvSpPr>
          <p:nvPr/>
        </p:nvSpPr>
        <p:spPr>
          <a:xfrm>
            <a:off x="5252566" y="3351954"/>
            <a:ext cx="2510700" cy="56447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インパルス信号</a:t>
            </a:r>
            <a:r>
              <a:rPr lang="en-US" altLang="ja-JP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24376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0233" y="-62993"/>
            <a:ext cx="7704667" cy="1292787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インパルス信号のフーリエ変換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11990" y="1251470"/>
            <a:ext cx="8039947" cy="564476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インパルス信号の性質から</a:t>
            </a:r>
            <a:endParaRPr kumimoji="1" lang="en-US" altLang="ja-JP" sz="2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1525339" y="4638163"/>
            <a:ext cx="215896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V="1">
            <a:off x="2468526" y="3702163"/>
            <a:ext cx="0" cy="9360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2349134" y="4580148"/>
            <a:ext cx="422240" cy="3735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6" name="コンテンツ プレースホルダー 2"/>
          <p:cNvSpPr txBox="1">
            <a:spLocks/>
          </p:cNvSpPr>
          <p:nvPr/>
        </p:nvSpPr>
        <p:spPr>
          <a:xfrm>
            <a:off x="1698196" y="3328603"/>
            <a:ext cx="906627" cy="3735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0" name="コンテンツ プレースホルダー 2"/>
          <p:cNvSpPr txBox="1">
            <a:spLocks/>
          </p:cNvSpPr>
          <p:nvPr/>
        </p:nvSpPr>
        <p:spPr>
          <a:xfrm>
            <a:off x="898211" y="2885098"/>
            <a:ext cx="2510700" cy="56447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インパルス信号</a:t>
            </a:r>
            <a:r>
              <a:rPr lang="en-US" altLang="ja-JP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</p:txBody>
      </p:sp>
      <p:graphicFrame>
        <p:nvGraphicFramePr>
          <p:cNvPr id="31" name="オブジェクト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3989458"/>
              </p:ext>
            </p:extLst>
          </p:nvPr>
        </p:nvGraphicFramePr>
        <p:xfrm>
          <a:off x="2538381" y="1958596"/>
          <a:ext cx="396875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9" name="数式" r:id="rId3" imgW="2158920" imgH="355320" progId="Equation.3">
                  <p:embed/>
                </p:oleObj>
              </mc:Choice>
              <mc:Fallback>
                <p:oleObj name="数式" r:id="rId3" imgW="215892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8381" y="1958596"/>
                        <a:ext cx="3968750" cy="796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直線矢印コネクタ 32"/>
          <p:cNvCxnSpPr/>
          <p:nvPr/>
        </p:nvCxnSpPr>
        <p:spPr>
          <a:xfrm>
            <a:off x="5319858" y="4628415"/>
            <a:ext cx="215896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V="1">
            <a:off x="6299486" y="3692415"/>
            <a:ext cx="0" cy="936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コンテンツ プレースホルダー 2"/>
          <p:cNvSpPr txBox="1">
            <a:spLocks/>
          </p:cNvSpPr>
          <p:nvPr/>
        </p:nvSpPr>
        <p:spPr>
          <a:xfrm>
            <a:off x="6171024" y="4694974"/>
            <a:ext cx="422240" cy="3735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cxnSp>
        <p:nvCxnSpPr>
          <p:cNvPr id="36" name="直線矢印コネクタ 35"/>
          <p:cNvCxnSpPr/>
          <p:nvPr/>
        </p:nvCxnSpPr>
        <p:spPr>
          <a:xfrm flipV="1">
            <a:off x="5416543" y="4107053"/>
            <a:ext cx="1965598" cy="0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オブジェクト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956964"/>
              </p:ext>
            </p:extLst>
          </p:nvPr>
        </p:nvGraphicFramePr>
        <p:xfrm>
          <a:off x="5208142" y="3424106"/>
          <a:ext cx="1027113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0" name="数式" r:id="rId5" imgW="558720" imgH="190440" progId="Equation.3">
                  <p:embed/>
                </p:oleObj>
              </mc:Choice>
              <mc:Fallback>
                <p:oleObj name="数式" r:id="rId5" imgW="55872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8142" y="3424106"/>
                        <a:ext cx="1027113" cy="427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コンテンツ プレースホルダー 2"/>
          <p:cNvSpPr txBox="1">
            <a:spLocks/>
          </p:cNvSpPr>
          <p:nvPr/>
        </p:nvSpPr>
        <p:spPr>
          <a:xfrm>
            <a:off x="6299486" y="3776897"/>
            <a:ext cx="422240" cy="3735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6" name="コンテンツ プレースホルダー 2"/>
          <p:cNvSpPr txBox="1">
            <a:spLocks/>
          </p:cNvSpPr>
          <p:nvPr/>
        </p:nvSpPr>
        <p:spPr>
          <a:xfrm>
            <a:off x="4860558" y="2956425"/>
            <a:ext cx="3123112" cy="56447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フーリエ変換結果</a:t>
            </a:r>
            <a:r>
              <a:rPr lang="en-US" altLang="ja-JP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</p:txBody>
      </p:sp>
      <p:sp>
        <p:nvSpPr>
          <p:cNvPr id="9" name="右矢印 8"/>
          <p:cNvSpPr/>
          <p:nvPr/>
        </p:nvSpPr>
        <p:spPr>
          <a:xfrm>
            <a:off x="4032354" y="3782355"/>
            <a:ext cx="449705" cy="4146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コンテンツ プレースホルダー 2"/>
          <p:cNvSpPr txBox="1">
            <a:spLocks/>
          </p:cNvSpPr>
          <p:nvPr/>
        </p:nvSpPr>
        <p:spPr>
          <a:xfrm>
            <a:off x="4331548" y="5338866"/>
            <a:ext cx="4157997" cy="148639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100"/>
              </a:lnSpc>
              <a:spcBef>
                <a:spcPts val="0"/>
              </a:spcBef>
              <a:buFont typeface="Arial"/>
              <a:buNone/>
            </a:pPr>
            <a:r>
              <a:rPr lang="en-US" altLang="ja-JP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この意味</a:t>
            </a:r>
            <a:r>
              <a:rPr lang="en-US" altLang="ja-JP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  <a:p>
            <a:pPr marL="0" indent="0">
              <a:lnSpc>
                <a:spcPts val="2100"/>
              </a:lnSpc>
              <a:spcBef>
                <a:spcPts val="0"/>
              </a:spcBef>
              <a:buFont typeface="Arial"/>
              <a:buNone/>
            </a:pPr>
            <a:r>
              <a:rPr lang="ja-JP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インパルス応答は，</a:t>
            </a:r>
            <a:endParaRPr lang="en-US" altLang="ja-JP" sz="20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100"/>
              </a:lnSpc>
              <a:spcBef>
                <a:spcPts val="0"/>
              </a:spcBef>
              <a:buFont typeface="Arial"/>
              <a:buNone/>
            </a:pPr>
            <a:r>
              <a:rPr lang="ja-JP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すべての角周波数の余弦波信号を</a:t>
            </a:r>
            <a:endParaRPr lang="en-US" altLang="ja-JP" sz="20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100"/>
              </a:lnSpc>
              <a:spcBef>
                <a:spcPts val="0"/>
              </a:spcBef>
              <a:buFont typeface="Arial"/>
              <a:buNone/>
            </a:pPr>
            <a:r>
              <a:rPr lang="ja-JP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一様に集めたものである</a:t>
            </a:r>
            <a:endParaRPr lang="en-US" altLang="ja-JP" sz="20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コンテンツ プレースホルダー 2"/>
          <p:cNvSpPr txBox="1">
            <a:spLocks/>
          </p:cNvSpPr>
          <p:nvPr/>
        </p:nvSpPr>
        <p:spPr>
          <a:xfrm>
            <a:off x="3631133" y="3193008"/>
            <a:ext cx="1400830" cy="3735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⇔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90740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0233" y="-62993"/>
            <a:ext cx="7704667" cy="1292787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複素正弦波信号を</a:t>
            </a:r>
            <a:r>
              <a:rPr lang="ja-JP" altLang="en-US" sz="2800" b="1" u="sng" smtClean="0">
                <a:solidFill>
                  <a:srgbClr val="FF0000"/>
                </a:solidFill>
              </a:rPr>
              <a:t>一様</a:t>
            </a:r>
            <a:r>
              <a:rPr lang="ja-JP" altLang="en-US" sz="2800" smtClean="0"/>
              <a:t>に集めたもの？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11990" y="914401"/>
            <a:ext cx="8039947" cy="1792442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イメージするために複素フーリエ級数で考える</a:t>
            </a:r>
            <a:endParaRPr lang="en-US" altLang="ja-JP" sz="2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（定数項＝０とする）</a:t>
            </a:r>
            <a:endParaRPr lang="en-US" altLang="ja-JP" sz="2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「一様に」＝係数が同じ</a:t>
            </a:r>
            <a:endParaRPr kumimoji="1" lang="en-US" altLang="ja-JP" sz="28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コンテンツ プレースホルダー 2"/>
          <p:cNvSpPr txBox="1">
            <a:spLocks/>
          </p:cNvSpPr>
          <p:nvPr/>
        </p:nvSpPr>
        <p:spPr>
          <a:xfrm>
            <a:off x="1400232" y="4984831"/>
            <a:ext cx="7083368" cy="121276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すなわち，</a:t>
            </a:r>
            <a:r>
              <a:rPr lang="ja-JP" altLang="en-US" sz="2800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インパルス信号</a:t>
            </a:r>
            <a:r>
              <a:rPr lang="ja-JP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とは</a:t>
            </a:r>
            <a:endParaRPr lang="en-US" altLang="ja-JP" sz="2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三角</a:t>
            </a:r>
            <a:r>
              <a:rPr lang="ja-JP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関数</a:t>
            </a:r>
            <a:r>
              <a:rPr lang="ja-JP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で言えば</a:t>
            </a:r>
            <a:r>
              <a:rPr lang="ja-JP" altLang="en-US" sz="2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余弦波を加算</a:t>
            </a:r>
            <a:r>
              <a:rPr lang="ja-JP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したもの</a:t>
            </a:r>
            <a:endParaRPr lang="en-US" altLang="ja-JP" sz="2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オブジェクト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2430380"/>
              </p:ext>
            </p:extLst>
          </p:nvPr>
        </p:nvGraphicFramePr>
        <p:xfrm>
          <a:off x="1011990" y="2932049"/>
          <a:ext cx="7878010" cy="163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4" name="数式" r:id="rId3" imgW="3416040" imgH="672840" progId="Equation.3">
                  <p:embed/>
                </p:oleObj>
              </mc:Choice>
              <mc:Fallback>
                <p:oleObj name="数式" r:id="rId3" imgW="341604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1990" y="2932049"/>
                        <a:ext cx="7878010" cy="1635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9081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0233" y="-62993"/>
            <a:ext cx="7704667" cy="1292787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インパルス信号のイメージ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800" smtClean="0"/>
              <a:t>（その１）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11990" y="1251470"/>
            <a:ext cx="8039947" cy="564476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同じ大きさの振幅の余弦関数を合計すると・・・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オブジェクト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072212"/>
              </p:ext>
            </p:extLst>
          </p:nvPr>
        </p:nvGraphicFramePr>
        <p:xfrm>
          <a:off x="1236380" y="105991"/>
          <a:ext cx="1711772" cy="954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8" name="数式" r:id="rId3" imgW="825480" imgH="431640" progId="Equation.3">
                  <p:embed/>
                </p:oleObj>
              </mc:Choice>
              <mc:Fallback>
                <p:oleObj name="数式" r:id="rId3" imgW="825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6380" y="105991"/>
                        <a:ext cx="1711772" cy="9548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コンテンツ プレースホルダー 2"/>
          <p:cNvSpPr txBox="1">
            <a:spLocks/>
          </p:cNvSpPr>
          <p:nvPr/>
        </p:nvSpPr>
        <p:spPr>
          <a:xfrm>
            <a:off x="2586149" y="5305673"/>
            <a:ext cx="5261498" cy="7914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が大きくなるとピークが鋭くなり，</a:t>
            </a:r>
            <a:endParaRPr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14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ピーク以外の振幅は小さくなる</a:t>
            </a:r>
            <a:endParaRPr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2859" y="1956705"/>
            <a:ext cx="7128079" cy="3348968"/>
          </a:xfrm>
          <a:prstGeom prst="rect">
            <a:avLst/>
          </a:prstGeom>
        </p:spPr>
      </p:pic>
      <p:sp>
        <p:nvSpPr>
          <p:cNvPr id="27" name="コンテンツ プレースホルダー 2"/>
          <p:cNvSpPr txBox="1">
            <a:spLocks/>
          </p:cNvSpPr>
          <p:nvPr/>
        </p:nvSpPr>
        <p:spPr>
          <a:xfrm>
            <a:off x="6147896" y="1906803"/>
            <a:ext cx="2580195" cy="3981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vert="horz" lIns="91440" tIns="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2500"/>
              </a:lnSpc>
              <a:spcBef>
                <a:spcPts val="0"/>
              </a:spcBef>
              <a:buFont typeface="Arial"/>
              <a:buNone/>
            </a:pPr>
            <a:r>
              <a:rPr lang="en-US" altLang="ja-JP" sz="1600" b="1" i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16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600" b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 </a:t>
            </a:r>
            <a:r>
              <a:rPr lang="ja-JP" altLang="en-US" sz="1600" b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すなわち</a:t>
            </a:r>
            <a:r>
              <a:rPr lang="en-US" altLang="ja-JP" sz="1600" b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altLang="ja-JP" sz="1600" b="1" i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ωt</a:t>
            </a:r>
            <a:r>
              <a:rPr lang="ja-JP" altLang="en-US" sz="1600" b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のみ</a:t>
            </a:r>
            <a:endParaRPr lang="en-US" altLang="ja-JP" sz="1600" b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直線矢印コネクタ 6"/>
          <p:cNvCxnSpPr>
            <a:stCxn id="27" idx="2"/>
          </p:cNvCxnSpPr>
          <p:nvPr/>
        </p:nvCxnSpPr>
        <p:spPr>
          <a:xfrm flipH="1">
            <a:off x="6604000" y="2304972"/>
            <a:ext cx="833994" cy="675295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2948152" y="4574616"/>
            <a:ext cx="693170" cy="3191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vert="horz" lIns="91440" tIns="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2500"/>
              </a:lnSpc>
              <a:spcBef>
                <a:spcPts val="0"/>
              </a:spcBef>
              <a:buFont typeface="Arial"/>
              <a:buNone/>
            </a:pPr>
            <a:r>
              <a:rPr lang="en-US" altLang="ja-JP" sz="16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1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 </a:t>
            </a:r>
          </a:p>
        </p:txBody>
      </p:sp>
      <p:cxnSp>
        <p:nvCxnSpPr>
          <p:cNvPr id="29" name="直線矢印コネクタ 28"/>
          <p:cNvCxnSpPr>
            <a:stCxn id="28" idx="0"/>
          </p:cNvCxnSpPr>
          <p:nvPr/>
        </p:nvCxnSpPr>
        <p:spPr>
          <a:xfrm flipV="1">
            <a:off x="3294737" y="4266268"/>
            <a:ext cx="173293" cy="308348"/>
          </a:xfrm>
          <a:prstGeom prst="straightConnector1">
            <a:avLst/>
          </a:prstGeom>
          <a:ln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コンテンツ プレースホルダー 2"/>
          <p:cNvSpPr txBox="1">
            <a:spLocks/>
          </p:cNvSpPr>
          <p:nvPr/>
        </p:nvSpPr>
        <p:spPr>
          <a:xfrm>
            <a:off x="3716318" y="4574616"/>
            <a:ext cx="693170" cy="3191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txBody>
          <a:bodyPr vert="horz" lIns="91440" tIns="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2500"/>
              </a:lnSpc>
              <a:spcBef>
                <a:spcPts val="0"/>
              </a:spcBef>
              <a:buFont typeface="Arial"/>
              <a:buNone/>
            </a:pPr>
            <a:r>
              <a:rPr lang="en-US" altLang="ja-JP" sz="1600" b="1" i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1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6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 </a:t>
            </a:r>
          </a:p>
        </p:txBody>
      </p:sp>
      <p:cxnSp>
        <p:nvCxnSpPr>
          <p:cNvPr id="38" name="直線矢印コネクタ 37"/>
          <p:cNvCxnSpPr/>
          <p:nvPr/>
        </p:nvCxnSpPr>
        <p:spPr>
          <a:xfrm flipV="1">
            <a:off x="4062903" y="4080933"/>
            <a:ext cx="25093" cy="50400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flipH="1" flipV="1">
            <a:off x="6397951" y="3996268"/>
            <a:ext cx="87516" cy="54000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コンテンツ プレースホルダー 2"/>
          <p:cNvSpPr txBox="1">
            <a:spLocks/>
          </p:cNvSpPr>
          <p:nvPr/>
        </p:nvSpPr>
        <p:spPr>
          <a:xfrm>
            <a:off x="6138882" y="4518733"/>
            <a:ext cx="693170" cy="3191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vert="horz" lIns="91440" tIns="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2500"/>
              </a:lnSpc>
              <a:spcBef>
                <a:spcPts val="0"/>
              </a:spcBef>
              <a:buFont typeface="Arial"/>
              <a:buNone/>
            </a:pPr>
            <a:r>
              <a:rPr lang="en-US" altLang="ja-JP" sz="1600" b="1" i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1600" b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600" b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4 </a:t>
            </a:r>
          </a:p>
        </p:txBody>
      </p:sp>
      <p:cxnSp>
        <p:nvCxnSpPr>
          <p:cNvPr id="42" name="直線矢印コネクタ 41"/>
          <p:cNvCxnSpPr>
            <a:stCxn id="43" idx="0"/>
          </p:cNvCxnSpPr>
          <p:nvPr/>
        </p:nvCxnSpPr>
        <p:spPr>
          <a:xfrm flipV="1">
            <a:off x="5724417" y="3911600"/>
            <a:ext cx="346585" cy="6418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コンテンツ プレースホルダー 2"/>
          <p:cNvSpPr txBox="1">
            <a:spLocks/>
          </p:cNvSpPr>
          <p:nvPr/>
        </p:nvSpPr>
        <p:spPr>
          <a:xfrm>
            <a:off x="5377832" y="4553420"/>
            <a:ext cx="693170" cy="319118"/>
          </a:xfrm>
          <a:prstGeom prst="rect">
            <a:avLst/>
          </a:prstGeom>
          <a:solidFill>
            <a:srgbClr val="FFB9B9"/>
          </a:solidFill>
          <a:ln>
            <a:solidFill>
              <a:srgbClr val="FF0000"/>
            </a:solidFill>
          </a:ln>
        </p:spPr>
        <p:txBody>
          <a:bodyPr vert="horz" lIns="91440" tIns="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2500"/>
              </a:lnSpc>
              <a:spcBef>
                <a:spcPts val="0"/>
              </a:spcBef>
              <a:buFont typeface="Arial"/>
              <a:buNone/>
            </a:pPr>
            <a:r>
              <a:rPr lang="en-US" altLang="ja-JP" sz="16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1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 </a:t>
            </a:r>
          </a:p>
        </p:txBody>
      </p:sp>
      <p:sp>
        <p:nvSpPr>
          <p:cNvPr id="51" name="コンテンツ プレースホルダー 2"/>
          <p:cNvSpPr txBox="1">
            <a:spLocks/>
          </p:cNvSpPr>
          <p:nvPr/>
        </p:nvSpPr>
        <p:spPr>
          <a:xfrm>
            <a:off x="2133600" y="6337162"/>
            <a:ext cx="6655256" cy="45560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</a:t>
            </a:r>
            <a:r>
              <a:rPr lang="ja-JP" altLang="en-US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関数に似ているが，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</a:t>
            </a:r>
            <a:r>
              <a:rPr lang="ja-JP" altLang="en-US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関数ではないことに注意</a:t>
            </a:r>
            <a:endParaRPr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276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74533" y="-62993"/>
            <a:ext cx="5430367" cy="1292787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インパルス信号のイメージ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800" smtClean="0"/>
              <a:t>（その２）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11990" y="1251470"/>
            <a:ext cx="8039947" cy="564476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さらに 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を増やすと・・・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オブジェクト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3475031"/>
              </p:ext>
            </p:extLst>
          </p:nvPr>
        </p:nvGraphicFramePr>
        <p:xfrm>
          <a:off x="1236380" y="105991"/>
          <a:ext cx="1711772" cy="954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1" name="数式" r:id="rId3" imgW="825480" imgH="431640" progId="Equation.3">
                  <p:embed/>
                </p:oleObj>
              </mc:Choice>
              <mc:Fallback>
                <p:oleObj name="数式" r:id="rId3" imgW="825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6380" y="105991"/>
                        <a:ext cx="1711772" cy="9548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コンテンツ プレースホルダー 2"/>
          <p:cNvSpPr txBox="1">
            <a:spLocks/>
          </p:cNvSpPr>
          <p:nvPr/>
        </p:nvSpPr>
        <p:spPr>
          <a:xfrm>
            <a:off x="2948152" y="5935459"/>
            <a:ext cx="5261498" cy="7914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ピークはさらに鋭くなり，</a:t>
            </a:r>
            <a:endParaRPr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14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ピーク以外の振幅もさらに小さくなる</a:t>
            </a:r>
            <a:endParaRPr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2092266" y="2006607"/>
            <a:ext cx="6343650" cy="3773392"/>
            <a:chOff x="2092266" y="2006607"/>
            <a:chExt cx="6343650" cy="3773392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92266" y="2006607"/>
              <a:ext cx="6343650" cy="3714750"/>
            </a:xfrm>
            <a:prstGeom prst="rect">
              <a:avLst/>
            </a:prstGeom>
          </p:spPr>
        </p:pic>
        <p:cxnSp>
          <p:nvCxnSpPr>
            <p:cNvPr id="7" name="直線コネクタ 6"/>
            <p:cNvCxnSpPr/>
            <p:nvPr/>
          </p:nvCxnSpPr>
          <p:spPr>
            <a:xfrm>
              <a:off x="3384286" y="2539999"/>
              <a:ext cx="0" cy="3240000"/>
            </a:xfrm>
            <a:prstGeom prst="line">
              <a:avLst/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4073258" y="2532156"/>
              <a:ext cx="0" cy="3240000"/>
            </a:xfrm>
            <a:prstGeom prst="line">
              <a:avLst/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3901679" y="4620156"/>
              <a:ext cx="0" cy="1152000"/>
            </a:xfrm>
            <a:prstGeom prst="line">
              <a:avLst/>
            </a:prstGeom>
            <a:ln>
              <a:solidFill>
                <a:srgbClr val="0068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3553091" y="4627999"/>
              <a:ext cx="0" cy="1152000"/>
            </a:xfrm>
            <a:prstGeom prst="line">
              <a:avLst/>
            </a:prstGeom>
            <a:ln>
              <a:solidFill>
                <a:srgbClr val="0068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矢印コネクタ 8"/>
            <p:cNvCxnSpPr/>
            <p:nvPr/>
          </p:nvCxnSpPr>
          <p:spPr>
            <a:xfrm>
              <a:off x="3386667" y="5464969"/>
              <a:ext cx="162000" cy="2381"/>
            </a:xfrm>
            <a:prstGeom prst="straightConnector1">
              <a:avLst/>
            </a:prstGeom>
            <a:ln>
              <a:solidFill>
                <a:srgbClr val="0000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矢印コネクタ 14"/>
            <p:cNvCxnSpPr/>
            <p:nvPr/>
          </p:nvCxnSpPr>
          <p:spPr>
            <a:xfrm flipH="1">
              <a:off x="3908822" y="5462588"/>
              <a:ext cx="162000" cy="0"/>
            </a:xfrm>
            <a:prstGeom prst="straightConnector1">
              <a:avLst/>
            </a:prstGeom>
            <a:ln>
              <a:solidFill>
                <a:srgbClr val="0000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rot="5400000">
              <a:off x="5132667" y="904156"/>
              <a:ext cx="0" cy="4464000"/>
            </a:xfrm>
            <a:prstGeom prst="line">
              <a:avLst/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 rot="5400000">
              <a:off x="5132668" y="1242819"/>
              <a:ext cx="0" cy="4464000"/>
            </a:xfrm>
            <a:prstGeom prst="line">
              <a:avLst/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rot="5400000" flipH="1">
              <a:off x="6788667" y="2814154"/>
              <a:ext cx="0" cy="1152000"/>
            </a:xfrm>
            <a:prstGeom prst="line">
              <a:avLst/>
            </a:prstGeom>
            <a:ln>
              <a:solidFill>
                <a:srgbClr val="0068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矢印コネクタ 19"/>
            <p:cNvCxnSpPr/>
            <p:nvPr/>
          </p:nvCxnSpPr>
          <p:spPr>
            <a:xfrm rot="5400000" flipH="1">
              <a:off x="7235972" y="3430392"/>
              <a:ext cx="90000" cy="0"/>
            </a:xfrm>
            <a:prstGeom prst="straightConnector1">
              <a:avLst/>
            </a:prstGeom>
            <a:ln>
              <a:solidFill>
                <a:srgbClr val="0000CC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88215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74533" y="-62993"/>
            <a:ext cx="5430367" cy="1292787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インパルス信号のイメージ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800" smtClean="0"/>
              <a:t>（その３）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40858" y="1478762"/>
            <a:ext cx="8039947" cy="637905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無限大でインパルス信号になる</a:t>
            </a:r>
            <a:endParaRPr kumimoji="1" lang="en-US" altLang="ja-JP" sz="2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オブジェクト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3475031"/>
              </p:ext>
            </p:extLst>
          </p:nvPr>
        </p:nvGraphicFramePr>
        <p:xfrm>
          <a:off x="1236380" y="105991"/>
          <a:ext cx="1711772" cy="954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8" name="数式" r:id="rId3" imgW="825480" imgH="431640" progId="Equation.3">
                  <p:embed/>
                </p:oleObj>
              </mc:Choice>
              <mc:Fallback>
                <p:oleObj name="数式" r:id="rId3" imgW="825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6380" y="105991"/>
                        <a:ext cx="1711772" cy="9548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図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0215" y="3037191"/>
            <a:ext cx="2733675" cy="1133475"/>
          </a:xfrm>
          <a:prstGeom prst="rect">
            <a:avLst/>
          </a:prstGeom>
        </p:spPr>
      </p:pic>
      <p:cxnSp>
        <p:nvCxnSpPr>
          <p:cNvPr id="8" name="直線コネクタ 7"/>
          <p:cNvCxnSpPr/>
          <p:nvPr/>
        </p:nvCxnSpPr>
        <p:spPr>
          <a:xfrm>
            <a:off x="2114768" y="3799292"/>
            <a:ext cx="1584000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2114770" y="4053292"/>
            <a:ext cx="1584000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rot="5400000">
            <a:off x="1669473" y="3543767"/>
            <a:ext cx="1236133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rot="5400000">
            <a:off x="1483210" y="3549058"/>
            <a:ext cx="1236133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2822103" y="3455596"/>
            <a:ext cx="0" cy="360000"/>
          </a:xfrm>
          <a:prstGeom prst="straightConnector1">
            <a:avLst/>
          </a:prstGeom>
          <a:ln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2260025" y="4048264"/>
            <a:ext cx="1236133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V="1">
            <a:off x="2822100" y="4048261"/>
            <a:ext cx="0" cy="360000"/>
          </a:xfrm>
          <a:prstGeom prst="straightConnector1">
            <a:avLst/>
          </a:prstGeom>
          <a:ln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rot="5400000">
            <a:off x="2467539" y="2971535"/>
            <a:ext cx="0" cy="360000"/>
          </a:xfrm>
          <a:prstGeom prst="straightConnector1">
            <a:avLst/>
          </a:prstGeom>
          <a:ln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rot="5400000" flipV="1">
            <a:off x="1913894" y="2991235"/>
            <a:ext cx="0" cy="360000"/>
          </a:xfrm>
          <a:prstGeom prst="straightConnector1">
            <a:avLst/>
          </a:prstGeom>
          <a:ln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右矢印 25"/>
          <p:cNvSpPr/>
          <p:nvPr/>
        </p:nvSpPr>
        <p:spPr>
          <a:xfrm>
            <a:off x="4916723" y="3672315"/>
            <a:ext cx="728133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直線コネクタ 33"/>
          <p:cNvCxnSpPr/>
          <p:nvPr/>
        </p:nvCxnSpPr>
        <p:spPr>
          <a:xfrm>
            <a:off x="6201070" y="3852315"/>
            <a:ext cx="2387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 flipV="1">
            <a:off x="7315745" y="3139246"/>
            <a:ext cx="0" cy="720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オブジェクト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395019"/>
              </p:ext>
            </p:extLst>
          </p:nvPr>
        </p:nvGraphicFramePr>
        <p:xfrm>
          <a:off x="4834951" y="3240545"/>
          <a:ext cx="868363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9" name="数式" r:id="rId6" imgW="419040" imgH="139680" progId="Equation.3">
                  <p:embed/>
                </p:oleObj>
              </mc:Choice>
              <mc:Fallback>
                <p:oleObj name="数式" r:id="rId6" imgW="41904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4951" y="3240545"/>
                        <a:ext cx="868363" cy="307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コンテンツ プレースホルダー 2"/>
          <p:cNvSpPr txBox="1">
            <a:spLocks/>
          </p:cNvSpPr>
          <p:nvPr/>
        </p:nvSpPr>
        <p:spPr>
          <a:xfrm>
            <a:off x="814977" y="4672398"/>
            <a:ext cx="8039947" cy="114866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結論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すべての波長（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 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 ∞）の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ja-JP" altLang="en-US" sz="2800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同一振幅の余弦波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合成すると</a:t>
            </a:r>
            <a:r>
              <a:rPr lang="ja-JP" altLang="en-US" sz="2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インパルス波形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になる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656546" y="2823515"/>
            <a:ext cx="1713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n</a:t>
            </a:r>
            <a:r>
              <a:rPr kumimoji="1" lang="ja-JP" altLang="en-US" smtClean="0"/>
              <a:t>が大きく</a:t>
            </a:r>
            <a:endParaRPr kumimoji="1" lang="en-US" altLang="ja-JP" smtClean="0"/>
          </a:p>
          <a:p>
            <a:r>
              <a:rPr kumimoji="1" lang="ja-JP" altLang="en-US" smtClean="0"/>
              <a:t>なれば縮む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4860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4430</TotalTime>
  <Words>525</Words>
  <Application>Microsoft Office PowerPoint</Application>
  <PresentationFormat>画面に合わせる (4:3)</PresentationFormat>
  <Paragraphs>98</Paragraphs>
  <Slides>13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13</vt:i4>
      </vt:variant>
    </vt:vector>
  </HeadingPairs>
  <TitlesOfParts>
    <vt:vector size="20" baseType="lpstr">
      <vt:lpstr>HGｺﾞｼｯｸM</vt:lpstr>
      <vt:lpstr>Arial</vt:lpstr>
      <vt:lpstr>Corbel</vt:lpstr>
      <vt:lpstr>Times New Roman</vt:lpstr>
      <vt:lpstr>視差</vt:lpstr>
      <vt:lpstr>Microsoft 数式 3.0</vt:lpstr>
      <vt:lpstr>数式</vt:lpstr>
      <vt:lpstr>２．フーリエ解析</vt:lpstr>
      <vt:lpstr>２．６　色々な信号のフーリエ変換 （１）パルス</vt:lpstr>
      <vt:lpstr>sinc関数について</vt:lpstr>
      <vt:lpstr>（２）インパルス信号とそのフーリエ変換 インパルス信号とは</vt:lpstr>
      <vt:lpstr>インパルス信号のフーリエ変換</vt:lpstr>
      <vt:lpstr>複素正弦波信号を一様に集めたもの？</vt:lpstr>
      <vt:lpstr>インパルス信号のイメージ （その１）</vt:lpstr>
      <vt:lpstr>インパルス信号のイメージ （その２）</vt:lpstr>
      <vt:lpstr>インパルス信号のイメージ （その３）</vt:lpstr>
      <vt:lpstr>【補足】正弦波の合計はどうなるの？</vt:lpstr>
      <vt:lpstr>【補足】インパルス信号の双対性</vt:lpstr>
      <vt:lpstr>（３）余弦波信号のフーリエ変換</vt:lpstr>
      <vt:lpstr>教科書での解釈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213</cp:revision>
  <dcterms:created xsi:type="dcterms:W3CDTF">2018-02-09T02:09:57Z</dcterms:created>
  <dcterms:modified xsi:type="dcterms:W3CDTF">2018-03-09T01:45:43Z</dcterms:modified>
</cp:coreProperties>
</file>