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3" r:id="rId2"/>
    <p:sldId id="257" r:id="rId3"/>
    <p:sldId id="306" r:id="rId4"/>
    <p:sldId id="309" r:id="rId5"/>
    <p:sldId id="307" r:id="rId6"/>
    <p:sldId id="308" r:id="rId7"/>
    <p:sldId id="310" r:id="rId8"/>
    <p:sldId id="321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png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2.png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8.png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9.bin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3.wmf"/><Relationship Id="rId5" Type="http://schemas.openxmlformats.org/officeDocument/2006/relationships/image" Target="../media/image18.png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20.wmf"/><Relationship Id="rId9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18.png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２</a:t>
            </a:r>
            <a:r>
              <a:rPr kumimoji="1" lang="ja-JP" altLang="en-US" smtClean="0"/>
              <a:t>．フーリエ解析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pPr marL="0" indent="0">
              <a:buNone/>
            </a:pPr>
            <a:r>
              <a:rPr lang="ja-JP" altLang="en-US" smtClean="0"/>
              <a:t>２．１　周期信号と正弦波信号</a:t>
            </a:r>
            <a:endParaRPr lang="en-US" altLang="ja-JP" smtClean="0"/>
          </a:p>
          <a:p>
            <a:pPr marL="0" indent="0">
              <a:buNone/>
            </a:pPr>
            <a:r>
              <a:rPr kumimoji="1" lang="ja-JP" altLang="en-US" smtClean="0"/>
              <a:t>２．２　フーリエ級数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２．３　複素フーリエ級数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u="sng">
                <a:solidFill>
                  <a:srgbClr val="FF0000"/>
                </a:solidFill>
              </a:rPr>
              <a:t>２．４　色々な周期信号の複素フーリエ</a:t>
            </a:r>
            <a:r>
              <a:rPr lang="ja-JP" altLang="en-US" u="sng" smtClean="0">
                <a:solidFill>
                  <a:srgbClr val="FF0000"/>
                </a:solidFill>
              </a:rPr>
              <a:t>級数展開</a:t>
            </a:r>
            <a:endParaRPr lang="en-US" altLang="ja-JP" u="sng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mtClean="0"/>
              <a:t>２．５</a:t>
            </a:r>
            <a:r>
              <a:rPr lang="ja-JP" altLang="en-US"/>
              <a:t>　</a:t>
            </a:r>
            <a:r>
              <a:rPr lang="ja-JP" altLang="en-US" smtClean="0"/>
              <a:t>フーリエ変換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２．６　色々な信号のフーリエ変換</a:t>
            </a:r>
            <a:endParaRPr lang="en-US" altLang="ja-JP"/>
          </a:p>
          <a:p>
            <a:pPr marL="0" indent="0">
              <a:buNone/>
            </a:pP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960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42000" y="40755"/>
            <a:ext cx="3180080" cy="746759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2800" smtClean="0"/>
              <a:t>級数展開（その</a:t>
            </a:r>
            <a:r>
              <a:rPr lang="ja-JP" altLang="en-US" sz="2800"/>
              <a:t>１</a:t>
            </a:r>
            <a:r>
              <a:rPr lang="ja-JP" altLang="en-US" sz="2800" smtClean="0"/>
              <a:t>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49773" y="2001656"/>
            <a:ext cx="1730588" cy="57390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1" lang="en-US" altLang="ja-JP" sz="2800" b="1" i="1" baseline="-25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1"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の計算</a:t>
            </a:r>
            <a:endParaRPr kumimoji="1"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4811708" y="640217"/>
            <a:ext cx="4205145" cy="125852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7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図から分かること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marL="0" indent="0">
              <a:lnSpc>
                <a:spcPts val="17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周期</a:t>
            </a:r>
            <a:r>
              <a:rPr lang="ja-JP" alt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altLang="ja-JP" sz="20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7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周期分の平均）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022665"/>
              </p:ext>
            </p:extLst>
          </p:nvPr>
        </p:nvGraphicFramePr>
        <p:xfrm>
          <a:off x="2609310" y="2575560"/>
          <a:ext cx="6065911" cy="4145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7" name="数式" r:id="rId3" imgW="3504960" imgH="2133360" progId="Equation.3">
                  <p:embed/>
                </p:oleObj>
              </mc:Choice>
              <mc:Fallback>
                <p:oleObj name="数式" r:id="rId3" imgW="3504960" imgH="2133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310" y="2575560"/>
                        <a:ext cx="6065911" cy="41454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6269424" y="5992247"/>
            <a:ext cx="2982914" cy="45416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7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0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でない偶数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(even)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6269424" y="6327881"/>
            <a:ext cx="2599582" cy="39315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7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奇数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(odd)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1149773" y="66870"/>
            <a:ext cx="3354107" cy="1632731"/>
            <a:chOff x="2445168" y="2683237"/>
            <a:chExt cx="5445501" cy="2531931"/>
          </a:xfrm>
        </p:grpSpPr>
        <p:pic>
          <p:nvPicPr>
            <p:cNvPr id="15" name="図 1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733963" y="3097360"/>
              <a:ext cx="4352925" cy="1704975"/>
            </a:xfrm>
            <a:prstGeom prst="rect">
              <a:avLst/>
            </a:prstGeom>
          </p:spPr>
        </p:pic>
        <p:cxnSp>
          <p:nvCxnSpPr>
            <p:cNvPr id="16" name="直線矢印コネクタ 15"/>
            <p:cNvCxnSpPr/>
            <p:nvPr/>
          </p:nvCxnSpPr>
          <p:spPr>
            <a:xfrm flipV="1">
              <a:off x="4519085" y="2995763"/>
              <a:ext cx="0" cy="183799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矢印コネクタ 16"/>
            <p:cNvCxnSpPr/>
            <p:nvPr/>
          </p:nvCxnSpPr>
          <p:spPr>
            <a:xfrm flipV="1">
              <a:off x="2472002" y="3992645"/>
              <a:ext cx="541866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矢印コネクタ 17"/>
            <p:cNvCxnSpPr/>
            <p:nvPr/>
          </p:nvCxnSpPr>
          <p:spPr>
            <a:xfrm flipV="1">
              <a:off x="2445169" y="3228531"/>
              <a:ext cx="5418667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矢印コネクタ 18"/>
            <p:cNvCxnSpPr/>
            <p:nvPr/>
          </p:nvCxnSpPr>
          <p:spPr>
            <a:xfrm flipV="1">
              <a:off x="2445168" y="4757357"/>
              <a:ext cx="5418667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コンテンツ プレースホルダー 2"/>
            <p:cNvSpPr txBox="1">
              <a:spLocks/>
            </p:cNvSpPr>
            <p:nvPr/>
          </p:nvSpPr>
          <p:spPr>
            <a:xfrm>
              <a:off x="3233732" y="4724678"/>
              <a:ext cx="1285353" cy="451661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ja-JP" altLang="en-US" sz="12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ー</a:t>
              </a:r>
              <a:r>
                <a:rPr lang="en-US" altLang="ja-JP" sz="12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/ 2</a:t>
              </a:r>
            </a:p>
          </p:txBody>
        </p:sp>
        <p:sp>
          <p:nvSpPr>
            <p:cNvPr id="21" name="コンテンツ プレースホルダー 2"/>
            <p:cNvSpPr txBox="1">
              <a:spLocks/>
            </p:cNvSpPr>
            <p:nvPr/>
          </p:nvSpPr>
          <p:spPr>
            <a:xfrm>
              <a:off x="5002106" y="4763507"/>
              <a:ext cx="969972" cy="451661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2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/ 2</a:t>
              </a:r>
            </a:p>
          </p:txBody>
        </p:sp>
        <p:sp>
          <p:nvSpPr>
            <p:cNvPr id="22" name="コンテンツ プレースホルダー 2"/>
            <p:cNvSpPr txBox="1">
              <a:spLocks/>
            </p:cNvSpPr>
            <p:nvPr/>
          </p:nvSpPr>
          <p:spPr>
            <a:xfrm>
              <a:off x="6532020" y="4763507"/>
              <a:ext cx="969972" cy="451661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 </a:t>
              </a:r>
              <a:r>
                <a:rPr lang="en-US" altLang="ja-JP" sz="12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/ 2</a:t>
              </a:r>
            </a:p>
          </p:txBody>
        </p:sp>
        <p:sp>
          <p:nvSpPr>
            <p:cNvPr id="23" name="コンテンツ プレースホルダー 2"/>
            <p:cNvSpPr txBox="1">
              <a:spLocks/>
            </p:cNvSpPr>
            <p:nvPr/>
          </p:nvSpPr>
          <p:spPr>
            <a:xfrm>
              <a:off x="5972078" y="4044999"/>
              <a:ext cx="523436" cy="451661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2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4" name="コンテンツ プレースホルダー 2"/>
            <p:cNvSpPr txBox="1">
              <a:spLocks/>
            </p:cNvSpPr>
            <p:nvPr/>
          </p:nvSpPr>
          <p:spPr>
            <a:xfrm>
              <a:off x="2733962" y="3992646"/>
              <a:ext cx="943875" cy="450029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ja-JP" altLang="en-US" sz="12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ー</a:t>
              </a:r>
              <a:r>
                <a:rPr lang="en-US" altLang="ja-JP" sz="12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5" name="コンテンツ プレースホルダー 2"/>
            <p:cNvSpPr txBox="1">
              <a:spLocks/>
            </p:cNvSpPr>
            <p:nvPr/>
          </p:nvSpPr>
          <p:spPr>
            <a:xfrm>
              <a:off x="4553055" y="3973085"/>
              <a:ext cx="523436" cy="451661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 </a:t>
              </a:r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4566696" y="2910095"/>
              <a:ext cx="424732" cy="429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ja-JP" altLang="en-US" sz="1200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4487671" y="4414644"/>
              <a:ext cx="835197" cy="429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ー</a:t>
              </a:r>
              <a:r>
                <a:rPr lang="en-US" altLang="ja-JP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ja-JP" altLang="en-US" sz="1200"/>
            </a:p>
          </p:txBody>
        </p:sp>
        <p:sp>
          <p:nvSpPr>
            <p:cNvPr id="28" name="コンテンツ プレースホルダー 2"/>
            <p:cNvSpPr txBox="1">
              <a:spLocks/>
            </p:cNvSpPr>
            <p:nvPr/>
          </p:nvSpPr>
          <p:spPr>
            <a:xfrm>
              <a:off x="3789748" y="2683237"/>
              <a:ext cx="722451" cy="451661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2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12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9310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42000" y="40755"/>
            <a:ext cx="3180080" cy="746759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2800" smtClean="0"/>
              <a:t>級数展開（その２）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49773" y="2001656"/>
            <a:ext cx="1730588" cy="57390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1" lang="en-US" altLang="ja-JP" sz="2800" b="1" i="1" baseline="-25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1"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の計算</a:t>
            </a:r>
            <a:endParaRPr kumimoji="1"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4811708" y="640217"/>
            <a:ext cx="4205145" cy="125852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7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図から分かること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marL="0" indent="0">
              <a:lnSpc>
                <a:spcPts val="17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周期</a:t>
            </a:r>
            <a:r>
              <a:rPr lang="ja-JP" alt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altLang="ja-JP" sz="20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7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周期分の平均）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738232"/>
              </p:ext>
            </p:extLst>
          </p:nvPr>
        </p:nvGraphicFramePr>
        <p:xfrm>
          <a:off x="3483344" y="1970358"/>
          <a:ext cx="2439988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8" name="数式" r:id="rId3" imgW="1409400" imgH="431640" progId="Equation.3">
                  <p:embed/>
                </p:oleObj>
              </mc:Choice>
              <mc:Fallback>
                <p:oleObj name="数式" r:id="rId3" imgW="1409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3344" y="1970358"/>
                        <a:ext cx="2439988" cy="839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5842000" y="2061525"/>
            <a:ext cx="2982914" cy="45416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7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0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でない偶数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(even)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5842000" y="2435713"/>
            <a:ext cx="2599582" cy="39315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7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奇数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(odd)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1149773" y="66870"/>
            <a:ext cx="3354107" cy="1632731"/>
            <a:chOff x="2445168" y="2683237"/>
            <a:chExt cx="5445501" cy="2531931"/>
          </a:xfrm>
        </p:grpSpPr>
        <p:pic>
          <p:nvPicPr>
            <p:cNvPr id="15" name="図 1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733963" y="3097360"/>
              <a:ext cx="4352925" cy="1704975"/>
            </a:xfrm>
            <a:prstGeom prst="rect">
              <a:avLst/>
            </a:prstGeom>
          </p:spPr>
        </p:pic>
        <p:cxnSp>
          <p:nvCxnSpPr>
            <p:cNvPr id="16" name="直線矢印コネクタ 15"/>
            <p:cNvCxnSpPr/>
            <p:nvPr/>
          </p:nvCxnSpPr>
          <p:spPr>
            <a:xfrm flipV="1">
              <a:off x="4519085" y="2995763"/>
              <a:ext cx="0" cy="183799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矢印コネクタ 16"/>
            <p:cNvCxnSpPr/>
            <p:nvPr/>
          </p:nvCxnSpPr>
          <p:spPr>
            <a:xfrm flipV="1">
              <a:off x="2472002" y="3992645"/>
              <a:ext cx="541866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矢印コネクタ 17"/>
            <p:cNvCxnSpPr/>
            <p:nvPr/>
          </p:nvCxnSpPr>
          <p:spPr>
            <a:xfrm flipV="1">
              <a:off x="2445169" y="3228531"/>
              <a:ext cx="5418667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矢印コネクタ 18"/>
            <p:cNvCxnSpPr/>
            <p:nvPr/>
          </p:nvCxnSpPr>
          <p:spPr>
            <a:xfrm flipV="1">
              <a:off x="2445168" y="4757357"/>
              <a:ext cx="5418667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コンテンツ プレースホルダー 2"/>
            <p:cNvSpPr txBox="1">
              <a:spLocks/>
            </p:cNvSpPr>
            <p:nvPr/>
          </p:nvSpPr>
          <p:spPr>
            <a:xfrm>
              <a:off x="3233732" y="4724678"/>
              <a:ext cx="1285353" cy="451661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ja-JP" altLang="en-US" sz="12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ー</a:t>
              </a:r>
              <a:r>
                <a:rPr lang="en-US" altLang="ja-JP" sz="12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/ 2</a:t>
              </a:r>
            </a:p>
          </p:txBody>
        </p:sp>
        <p:sp>
          <p:nvSpPr>
            <p:cNvPr id="21" name="コンテンツ プレースホルダー 2"/>
            <p:cNvSpPr txBox="1">
              <a:spLocks/>
            </p:cNvSpPr>
            <p:nvPr/>
          </p:nvSpPr>
          <p:spPr>
            <a:xfrm>
              <a:off x="5002106" y="4763507"/>
              <a:ext cx="969972" cy="451661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2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/ 2</a:t>
              </a:r>
            </a:p>
          </p:txBody>
        </p:sp>
        <p:sp>
          <p:nvSpPr>
            <p:cNvPr id="22" name="コンテンツ プレースホルダー 2"/>
            <p:cNvSpPr txBox="1">
              <a:spLocks/>
            </p:cNvSpPr>
            <p:nvPr/>
          </p:nvSpPr>
          <p:spPr>
            <a:xfrm>
              <a:off x="6532020" y="4763507"/>
              <a:ext cx="969972" cy="451661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 </a:t>
              </a:r>
              <a:r>
                <a:rPr lang="en-US" altLang="ja-JP" sz="12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/ 2</a:t>
              </a:r>
            </a:p>
          </p:txBody>
        </p:sp>
        <p:sp>
          <p:nvSpPr>
            <p:cNvPr id="23" name="コンテンツ プレースホルダー 2"/>
            <p:cNvSpPr txBox="1">
              <a:spLocks/>
            </p:cNvSpPr>
            <p:nvPr/>
          </p:nvSpPr>
          <p:spPr>
            <a:xfrm>
              <a:off x="5972078" y="4044999"/>
              <a:ext cx="523436" cy="451661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2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4" name="コンテンツ プレースホルダー 2"/>
            <p:cNvSpPr txBox="1">
              <a:spLocks/>
            </p:cNvSpPr>
            <p:nvPr/>
          </p:nvSpPr>
          <p:spPr>
            <a:xfrm>
              <a:off x="2733962" y="3992646"/>
              <a:ext cx="943875" cy="450029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ja-JP" altLang="en-US" sz="12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ー</a:t>
              </a:r>
              <a:r>
                <a:rPr lang="en-US" altLang="ja-JP" sz="12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5" name="コンテンツ プレースホルダー 2"/>
            <p:cNvSpPr txBox="1">
              <a:spLocks/>
            </p:cNvSpPr>
            <p:nvPr/>
          </p:nvSpPr>
          <p:spPr>
            <a:xfrm>
              <a:off x="4553055" y="3973085"/>
              <a:ext cx="523436" cy="451661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 </a:t>
              </a:r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4566696" y="2910095"/>
              <a:ext cx="424732" cy="429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ja-JP" altLang="en-US" sz="1200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4487671" y="4414644"/>
              <a:ext cx="835197" cy="429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ー</a:t>
              </a:r>
              <a:r>
                <a:rPr lang="en-US" altLang="ja-JP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ja-JP" altLang="en-US" sz="1200"/>
            </a:p>
          </p:txBody>
        </p:sp>
        <p:sp>
          <p:nvSpPr>
            <p:cNvPr id="28" name="コンテンツ プレースホルダー 2"/>
            <p:cNvSpPr txBox="1">
              <a:spLocks/>
            </p:cNvSpPr>
            <p:nvPr/>
          </p:nvSpPr>
          <p:spPr>
            <a:xfrm>
              <a:off x="3789748" y="2683237"/>
              <a:ext cx="722451" cy="451661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2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12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</a:p>
          </p:txBody>
        </p:sp>
      </p:grpSp>
      <p:sp>
        <p:nvSpPr>
          <p:cNvPr id="29" name="コンテンツ プレースホルダー 2"/>
          <p:cNvSpPr txBox="1">
            <a:spLocks/>
          </p:cNvSpPr>
          <p:nvPr/>
        </p:nvSpPr>
        <p:spPr>
          <a:xfrm>
            <a:off x="1149773" y="3281313"/>
            <a:ext cx="1296368" cy="5739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x(t)</a:t>
            </a:r>
            <a:endParaRPr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" name="オブジェクト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873050"/>
              </p:ext>
            </p:extLst>
          </p:nvPr>
        </p:nvGraphicFramePr>
        <p:xfrm>
          <a:off x="2902774" y="3080902"/>
          <a:ext cx="521335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9" name="数式" r:id="rId6" imgW="2590560" imgH="545760" progId="Equation.3">
                  <p:embed/>
                </p:oleObj>
              </mc:Choice>
              <mc:Fallback>
                <p:oleObj name="数式" r:id="rId6" imgW="259056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2774" y="3080902"/>
                        <a:ext cx="5213350" cy="1231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539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9773" y="40755"/>
            <a:ext cx="7872307" cy="746759"/>
          </a:xfrm>
        </p:spPr>
        <p:txBody>
          <a:bodyPr>
            <a:normAutofit/>
          </a:bodyPr>
          <a:lstStyle/>
          <a:p>
            <a:pPr algn="r"/>
            <a:r>
              <a:rPr lang="en-US" altLang="ja-JP" sz="2800" smtClean="0"/>
              <a:t>Excel</a:t>
            </a:r>
            <a:r>
              <a:rPr lang="ja-JP" altLang="en-US" sz="2800" smtClean="0"/>
              <a:t>で式定義かつ散布図でグラフ化</a:t>
            </a:r>
            <a:endParaRPr kumimoji="1" lang="ja-JP" altLang="en-US" sz="27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36321" y="787514"/>
            <a:ext cx="7559039" cy="753419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182563">
              <a:lnSpc>
                <a:spcPts val="2300"/>
              </a:lnSpc>
              <a:spcBef>
                <a:spcPts val="0"/>
              </a:spcBef>
              <a:buNone/>
            </a:pPr>
            <a:r>
              <a:rPr kumimoji="1" lang="ja-JP" altLang="en-US" sz="1800" smtClean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波打っているが，かなりのこぎり波に近い。</a:t>
            </a:r>
            <a:endParaRPr kumimoji="1" lang="en-US" altLang="ja-JP" sz="1800" smtClean="0"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indent="182563">
              <a:lnSpc>
                <a:spcPts val="2300"/>
              </a:lnSpc>
              <a:spcBef>
                <a:spcPts val="0"/>
              </a:spcBef>
              <a:buNone/>
            </a:pPr>
            <a:r>
              <a:rPr kumimoji="1" lang="ja-JP" altLang="en-US" sz="1800" smtClean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ただし，矩形波と同様，ギブス現象が起きている。</a:t>
            </a:r>
            <a:endParaRPr kumimoji="1" lang="en-US" altLang="ja-JP" sz="1800" smtClean="0"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4710" y="1730563"/>
            <a:ext cx="5840070" cy="349644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2534155"/>
              </p:ext>
            </p:extLst>
          </p:nvPr>
        </p:nvGraphicFramePr>
        <p:xfrm>
          <a:off x="3358513" y="6220852"/>
          <a:ext cx="31178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数式" r:id="rId4" imgW="1549080" imgH="228600" progId="Equation.3">
                  <p:embed/>
                </p:oleObj>
              </mc:Choice>
              <mc:Fallback>
                <p:oleObj name="数式" r:id="rId4" imgW="1549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8513" y="6220852"/>
                        <a:ext cx="3117850" cy="515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1584961" y="5416634"/>
            <a:ext cx="7010399" cy="75341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300"/>
              </a:lnSpc>
              <a:spcBef>
                <a:spcPts val="0"/>
              </a:spcBef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矩形波で示した</a:t>
            </a:r>
            <a:r>
              <a:rPr lang="en-US" altLang="ja-JP" sz="1800" smtClean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Excel</a:t>
            </a:r>
            <a:r>
              <a:rPr lang="ja-JP" altLang="en-US" sz="1800" smtClean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定義例を変更して，自分でも描いてみよう！</a:t>
            </a:r>
            <a:endParaRPr lang="en-US" altLang="ja-JP" sz="1800" smtClean="0"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2300"/>
              </a:lnSpc>
              <a:spcBef>
                <a:spcPts val="0"/>
              </a:spcBef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ただし，以下に注意すること。</a:t>
            </a:r>
            <a:endParaRPr lang="en-US" altLang="ja-JP" sz="1800" smtClean="0"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865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（３）階段状の波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3" y="1968648"/>
            <a:ext cx="8039947" cy="57390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次の信号の複素フーリエ級数展開</a:t>
            </a:r>
            <a:endParaRPr kumimoji="1"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1546873" y="4843097"/>
            <a:ext cx="6803814" cy="159645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図から分かること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marL="0" indent="0">
              <a:lnSpc>
                <a:spcPts val="260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図の波形から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4,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T=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lnSpc>
                <a:spcPts val="2600"/>
              </a:lnSpc>
              <a:spcBef>
                <a:spcPts val="600"/>
              </a:spcBef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(1+2+3) / 4 = 6 / 4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3 / 2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周期分の平均）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0142" y="2683240"/>
            <a:ext cx="6123927" cy="201916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968648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42000" y="40755"/>
            <a:ext cx="3180080" cy="746759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2800" smtClean="0"/>
              <a:t>級数展開（その１）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49773" y="2001656"/>
            <a:ext cx="1730588" cy="57390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1" lang="en-US" altLang="ja-JP" sz="2800" b="1" i="1" baseline="-25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1"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の計算</a:t>
            </a:r>
            <a:endParaRPr kumimoji="1"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4780970"/>
              </p:ext>
            </p:extLst>
          </p:nvPr>
        </p:nvGraphicFramePr>
        <p:xfrm>
          <a:off x="2215091" y="2769235"/>
          <a:ext cx="6218238" cy="394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数式" r:id="rId3" imgW="3593880" imgH="2031840" progId="Equation.3">
                  <p:embed/>
                </p:oleObj>
              </mc:Choice>
              <mc:Fallback>
                <p:oleObj name="数式" r:id="rId3" imgW="3593880" imgH="2031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5091" y="2769235"/>
                        <a:ext cx="6218238" cy="3948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" name="図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9773" y="553296"/>
            <a:ext cx="3404633" cy="112256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0" name="コンテンツ プレースホルダー 2"/>
          <p:cNvSpPr txBox="1">
            <a:spLocks/>
          </p:cNvSpPr>
          <p:nvPr/>
        </p:nvSpPr>
        <p:spPr>
          <a:xfrm>
            <a:off x="4787830" y="787514"/>
            <a:ext cx="4234250" cy="89969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5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図から分かること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marL="0" indent="0">
              <a:lnSpc>
                <a:spcPts val="1500"/>
              </a:lnSpc>
              <a:spcBef>
                <a:spcPts val="600"/>
              </a:spcBef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図の波形から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4,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T=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lnSpc>
                <a:spcPts val="1500"/>
              </a:lnSpc>
              <a:spcBef>
                <a:spcPts val="600"/>
              </a:spcBef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altLang="ja-JP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/ 2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周期分の平均）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032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42000" y="40755"/>
            <a:ext cx="3180080" cy="746759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2800" smtClean="0"/>
              <a:t>級数展開（その２）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49773" y="2001656"/>
            <a:ext cx="1730588" cy="57390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1" lang="en-US" altLang="ja-JP" sz="2800" b="1" i="1" baseline="-25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1"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の計算</a:t>
            </a:r>
            <a:endParaRPr kumimoji="1"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283497"/>
              </p:ext>
            </p:extLst>
          </p:nvPr>
        </p:nvGraphicFramePr>
        <p:xfrm>
          <a:off x="3366452" y="1930626"/>
          <a:ext cx="4065588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6" name="数式" r:id="rId3" imgW="2349360" imgH="368280" progId="Equation.3">
                  <p:embed/>
                </p:oleObj>
              </mc:Choice>
              <mc:Fallback>
                <p:oleObj name="数式" r:id="rId3" imgW="23493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6452" y="1930626"/>
                        <a:ext cx="4065588" cy="715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3098800" y="4489766"/>
            <a:ext cx="1947333" cy="45416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7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他も同様にして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9773" y="553296"/>
            <a:ext cx="3404633" cy="112256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0" name="コンテンツ プレースホルダー 2"/>
          <p:cNvSpPr txBox="1">
            <a:spLocks/>
          </p:cNvSpPr>
          <p:nvPr/>
        </p:nvSpPr>
        <p:spPr>
          <a:xfrm>
            <a:off x="4787830" y="787514"/>
            <a:ext cx="4234250" cy="89969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5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図から分かること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marL="0" indent="0">
              <a:lnSpc>
                <a:spcPts val="1500"/>
              </a:lnSpc>
              <a:spcBef>
                <a:spcPts val="600"/>
              </a:spcBef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図の波形から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4,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T=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lnSpc>
                <a:spcPts val="1500"/>
              </a:lnSpc>
              <a:spcBef>
                <a:spcPts val="600"/>
              </a:spcBef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altLang="ja-JP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/ 2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周期分の平均）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916681"/>
              </p:ext>
            </p:extLst>
          </p:nvPr>
        </p:nvGraphicFramePr>
        <p:xfrm>
          <a:off x="1149773" y="4959666"/>
          <a:ext cx="7010400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7" name="数式" r:id="rId6" imgW="4051080" imgH="850680" progId="Equation.3">
                  <p:embed/>
                </p:oleObj>
              </mc:Choice>
              <mc:Fallback>
                <p:oleObj name="数式" r:id="rId6" imgW="4051080" imgH="850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773" y="4959666"/>
                        <a:ext cx="7010400" cy="1654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994934"/>
              </p:ext>
            </p:extLst>
          </p:nvPr>
        </p:nvGraphicFramePr>
        <p:xfrm>
          <a:off x="5230053" y="4377283"/>
          <a:ext cx="28130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8" name="数式" r:id="rId8" imgW="1625400" imgH="228600" progId="Equation.3">
                  <p:embed/>
                </p:oleObj>
              </mc:Choice>
              <mc:Fallback>
                <p:oleObj name="数式" r:id="rId8" imgW="1625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0053" y="4377283"/>
                        <a:ext cx="2813050" cy="444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034808"/>
              </p:ext>
            </p:extLst>
          </p:nvPr>
        </p:nvGraphicFramePr>
        <p:xfrm>
          <a:off x="1365603" y="2850108"/>
          <a:ext cx="7208838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9" name="数式" r:id="rId10" imgW="4165560" imgH="1091880" progId="Equation.3">
                  <p:embed/>
                </p:oleObj>
              </mc:Choice>
              <mc:Fallback>
                <p:oleObj name="数式" r:id="rId10" imgW="4165560" imgH="1091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603" y="2850108"/>
                        <a:ext cx="7208838" cy="2124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3350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42000" y="40755"/>
            <a:ext cx="3180080" cy="746759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2800" smtClean="0"/>
              <a:t>級数展開（その３）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49773" y="2001656"/>
            <a:ext cx="1730588" cy="57390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1" lang="en-US" altLang="ja-JP" sz="2800" b="1" i="1" baseline="-25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1"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の計算</a:t>
            </a:r>
            <a:endParaRPr kumimoji="1"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9773" y="553296"/>
            <a:ext cx="3404633" cy="112256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0" name="コンテンツ プレースホルダー 2"/>
          <p:cNvSpPr txBox="1">
            <a:spLocks/>
          </p:cNvSpPr>
          <p:nvPr/>
        </p:nvSpPr>
        <p:spPr>
          <a:xfrm>
            <a:off x="4787830" y="787514"/>
            <a:ext cx="4234250" cy="89969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5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図から分かること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marL="0" indent="0">
              <a:lnSpc>
                <a:spcPts val="1500"/>
              </a:lnSpc>
              <a:spcBef>
                <a:spcPts val="600"/>
              </a:spcBef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図の波形から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4,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T=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lnSpc>
                <a:spcPts val="1500"/>
              </a:lnSpc>
              <a:spcBef>
                <a:spcPts val="600"/>
              </a:spcBef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altLang="ja-JP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/ 2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周期分の平均）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536815"/>
              </p:ext>
            </p:extLst>
          </p:nvPr>
        </p:nvGraphicFramePr>
        <p:xfrm>
          <a:off x="1282630" y="2575560"/>
          <a:ext cx="7010400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数式" r:id="rId4" imgW="4051080" imgH="850680" progId="Equation.3">
                  <p:embed/>
                </p:oleObj>
              </mc:Choice>
              <mc:Fallback>
                <p:oleObj name="数式" r:id="rId4" imgW="4051080" imgH="850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2630" y="2575560"/>
                        <a:ext cx="7010400" cy="1654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9381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2677" y="40755"/>
            <a:ext cx="4439403" cy="746759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2800" smtClean="0"/>
              <a:t>もうひとつの方法（その１）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78044" y="1528463"/>
            <a:ext cx="1730588" cy="57390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1" lang="en-US" altLang="ja-JP" sz="2800" b="1" i="1" baseline="-25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1"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の計算</a:t>
            </a:r>
            <a:endParaRPr kumimoji="1"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8044" y="117309"/>
            <a:ext cx="3404633" cy="112256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0" name="コンテンツ プレースホルダー 2"/>
          <p:cNvSpPr txBox="1">
            <a:spLocks/>
          </p:cNvSpPr>
          <p:nvPr/>
        </p:nvSpPr>
        <p:spPr>
          <a:xfrm>
            <a:off x="4787830" y="787515"/>
            <a:ext cx="4234250" cy="40098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5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線形性と時間シフトの性質を利用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230173"/>
              </p:ext>
            </p:extLst>
          </p:nvPr>
        </p:nvGraphicFramePr>
        <p:xfrm>
          <a:off x="3089592" y="1395521"/>
          <a:ext cx="5932488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9" name="数式" r:id="rId4" imgW="3429000" imgH="431640" progId="Equation.3">
                  <p:embed/>
                </p:oleObj>
              </mc:Choice>
              <mc:Fallback>
                <p:oleObj name="数式" r:id="rId4" imgW="3429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592" y="1395521"/>
                        <a:ext cx="5932488" cy="839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1178044" y="2544752"/>
            <a:ext cx="4234250" cy="40098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5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p(t)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の複素フーリエ係数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dk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を用いて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972404"/>
              </p:ext>
            </p:extLst>
          </p:nvPr>
        </p:nvGraphicFramePr>
        <p:xfrm>
          <a:off x="1814077" y="2873832"/>
          <a:ext cx="5537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0" name="数式" r:id="rId6" imgW="3200400" imgH="469800" progId="Equation.3">
                  <p:embed/>
                </p:oleObj>
              </mc:Choice>
              <mc:Fallback>
                <p:oleObj name="数式" r:id="rId6" imgW="32004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077" y="2873832"/>
                        <a:ext cx="5537200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1180254" y="3916818"/>
            <a:ext cx="4234250" cy="40098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5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一方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588301"/>
              </p:ext>
            </p:extLst>
          </p:nvPr>
        </p:nvGraphicFramePr>
        <p:xfrm>
          <a:off x="2195754" y="4078611"/>
          <a:ext cx="6196012" cy="229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1" name="数式" r:id="rId8" imgW="3581280" imgH="1180800" progId="Equation.3">
                  <p:embed/>
                </p:oleObj>
              </mc:Choice>
              <mc:Fallback>
                <p:oleObj name="数式" r:id="rId8" imgW="358128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54" y="4078611"/>
                        <a:ext cx="6196012" cy="2298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8437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2677" y="40755"/>
            <a:ext cx="4439403" cy="746759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2800" smtClean="0"/>
              <a:t>もうひとつの方法（その２）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78044" y="1528463"/>
            <a:ext cx="1730588" cy="57390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1" lang="en-US" altLang="ja-JP" sz="2800" b="1" i="1" baseline="-25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1"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の計算</a:t>
            </a:r>
            <a:endParaRPr kumimoji="1"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8044" y="117309"/>
            <a:ext cx="3404633" cy="112256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0" name="コンテンツ プレースホルダー 2"/>
          <p:cNvSpPr txBox="1">
            <a:spLocks/>
          </p:cNvSpPr>
          <p:nvPr/>
        </p:nvSpPr>
        <p:spPr>
          <a:xfrm>
            <a:off x="4787830" y="787515"/>
            <a:ext cx="4234250" cy="40098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5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線形性と時間シフトの性質を利用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349536"/>
              </p:ext>
            </p:extLst>
          </p:nvPr>
        </p:nvGraphicFramePr>
        <p:xfrm>
          <a:off x="1836678" y="2225146"/>
          <a:ext cx="4965700" cy="220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8" name="数式" r:id="rId4" imgW="2869920" imgH="1130040" progId="Equation.3">
                  <p:embed/>
                </p:oleObj>
              </mc:Choice>
              <mc:Fallback>
                <p:oleObj name="数式" r:id="rId4" imgW="2869920" imgH="1130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678" y="2225146"/>
                        <a:ext cx="4965700" cy="2201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2413775" y="4889746"/>
            <a:ext cx="5104626" cy="1206253"/>
          </a:xfrm>
          <a:prstGeom prst="rect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３積分　⇒　１積分</a:t>
            </a:r>
            <a:endParaRPr lang="en-US" altLang="ja-JP" sz="28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で解けた！！</a:t>
            </a:r>
            <a:endParaRPr lang="en-US" altLang="ja-JP" sz="28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311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mtClean="0"/>
              <a:t>２．４</a:t>
            </a:r>
            <a:r>
              <a:rPr lang="ja-JP" altLang="en-US"/>
              <a:t>　色々な周期信号</a:t>
            </a:r>
            <a:r>
              <a:rPr lang="ja-JP" altLang="en-US" smtClean="0"/>
              <a:t>の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複素</a:t>
            </a:r>
            <a:r>
              <a:rPr lang="ja-JP" altLang="en-US"/>
              <a:t>フーリエ級数</a:t>
            </a:r>
            <a:r>
              <a:rPr lang="ja-JP" altLang="en-US" smtClean="0"/>
              <a:t>展開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z="2800" smtClean="0"/>
              <a:t>（１）矩形波（方形波ともいう）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3" y="2428376"/>
            <a:ext cx="8039947" cy="57390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次の信号の複素フーリエ級数展開</a:t>
            </a:r>
            <a:endParaRPr kumimoji="1"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5802" y="3142125"/>
            <a:ext cx="4694664" cy="2119423"/>
          </a:xfrm>
          <a:prstGeom prst="rect">
            <a:avLst/>
          </a:prstGeom>
          <a:ln>
            <a:solidFill>
              <a:srgbClr val="00B0F0"/>
            </a:solidFill>
          </a:ln>
        </p:spPr>
      </p:pic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2733963" y="5389901"/>
            <a:ext cx="5678518" cy="159645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図から分かること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marL="0" indent="0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図の波形から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2,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endParaRPr lang="en-US" altLang="ja-JP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 / 2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周期分の平均）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63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62800" y="40755"/>
            <a:ext cx="1859280" cy="74675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級数展開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49773" y="2001656"/>
            <a:ext cx="1730588" cy="57390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1" lang="en-US" altLang="ja-JP" sz="2800" b="1" i="1" baseline="-25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1"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の計算</a:t>
            </a:r>
            <a:endParaRPr kumimoji="1"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958" y="241507"/>
            <a:ext cx="3224107" cy="1455535"/>
          </a:xfrm>
          <a:prstGeom prst="rect">
            <a:avLst/>
          </a:prstGeom>
          <a:ln>
            <a:solidFill>
              <a:srgbClr val="00B0F0"/>
            </a:solidFill>
          </a:ln>
        </p:spPr>
      </p:pic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4503880" y="692156"/>
            <a:ext cx="4205145" cy="125852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7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図から分かること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marL="0" indent="0">
              <a:lnSpc>
                <a:spcPts val="17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図の波形から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2,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endParaRPr lang="en-US" altLang="ja-JP" sz="20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70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 / 2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周期分の平均）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292769"/>
              </p:ext>
            </p:extLst>
          </p:nvPr>
        </p:nvGraphicFramePr>
        <p:xfrm>
          <a:off x="3087688" y="2022475"/>
          <a:ext cx="5594350" cy="286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7" name="数式" r:id="rId4" imgW="2781000" imgH="1269720" progId="Equation.3">
                  <p:embed/>
                </p:oleObj>
              </mc:Choice>
              <mc:Fallback>
                <p:oleObj name="数式" r:id="rId4" imgW="2781000" imgH="1269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7688" y="2022475"/>
                        <a:ext cx="5594350" cy="2867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5863009" y="4089761"/>
            <a:ext cx="2599582" cy="39315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70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偶数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(even)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5863009" y="4554710"/>
            <a:ext cx="2599582" cy="39315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70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奇数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(odd)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1366883" y="5559811"/>
            <a:ext cx="1296368" cy="5739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2800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x(t)</a:t>
            </a:r>
            <a:endParaRPr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855173"/>
              </p:ext>
            </p:extLst>
          </p:nvPr>
        </p:nvGraphicFramePr>
        <p:xfrm>
          <a:off x="2880361" y="5359400"/>
          <a:ext cx="567372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8" name="数式" r:id="rId6" imgW="2819160" imgH="431640" progId="Equation.3">
                  <p:embed/>
                </p:oleObj>
              </mc:Choice>
              <mc:Fallback>
                <p:oleObj name="数式" r:id="rId6" imgW="2819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0361" y="5359400"/>
                        <a:ext cx="5673725" cy="974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2699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66883" y="40755"/>
            <a:ext cx="7655197" cy="746759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800" smtClean="0"/>
              <a:t>は実数なのに虚数単位 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ja-JP" altLang="en-US" sz="2800" smtClean="0"/>
              <a:t>が乗じられている？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31699" y="888765"/>
            <a:ext cx="4531309" cy="57390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n=0</a:t>
            </a:r>
            <a:r>
              <a:rPr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近辺を展開して確認</a:t>
            </a:r>
            <a:endParaRPr kumimoji="1"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1930762" y="5803651"/>
            <a:ext cx="6466478" cy="57390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虚数単位の２乗で実数になった！！</a:t>
            </a:r>
            <a:endParaRPr lang="en-US" altLang="ja-JP" sz="28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663462"/>
              </p:ext>
            </p:extLst>
          </p:nvPr>
        </p:nvGraphicFramePr>
        <p:xfrm>
          <a:off x="1003935" y="1712704"/>
          <a:ext cx="7591425" cy="395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数式" r:id="rId3" imgW="3771720" imgH="1752480" progId="Equation.3">
                  <p:embed/>
                </p:oleObj>
              </mc:Choice>
              <mc:Fallback>
                <p:oleObj name="数式" r:id="rId3" imgW="3771720" imgH="1752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935" y="1712704"/>
                        <a:ext cx="7591425" cy="39576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2596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9773" y="40755"/>
            <a:ext cx="7872307" cy="746759"/>
          </a:xfrm>
        </p:spPr>
        <p:txBody>
          <a:bodyPr>
            <a:normAutofit/>
          </a:bodyPr>
          <a:lstStyle/>
          <a:p>
            <a:pPr algn="r"/>
            <a:r>
              <a:rPr lang="en-US" altLang="ja-JP" sz="2800" smtClean="0"/>
              <a:t>Excel</a:t>
            </a:r>
            <a:r>
              <a:rPr lang="ja-JP" altLang="en-US" sz="2800" smtClean="0"/>
              <a:t>で式定義して・・・</a:t>
            </a:r>
            <a:endParaRPr kumimoji="1" lang="ja-JP" altLang="en-US" sz="27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36320" y="758883"/>
            <a:ext cx="3908213" cy="1182891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1300"/>
              </a:lnSpc>
              <a:spcBef>
                <a:spcPts val="600"/>
              </a:spcBef>
              <a:buNone/>
            </a:pPr>
            <a:r>
              <a:rPr kumimoji="1"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①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C</a:t>
            </a:r>
            <a:r>
              <a:rPr kumimoji="1"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</a:t>
            </a:r>
            <a:r>
              <a:rPr kumimoji="1"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から</a:t>
            </a:r>
            <a:r>
              <a:rPr kumimoji="1"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U1</a:t>
            </a:r>
            <a:r>
              <a:rPr kumimoji="1"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に奇数入力</a:t>
            </a:r>
            <a:endParaRPr kumimoji="1" lang="en-US" altLang="ja-JP" sz="180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ts val="600"/>
              </a:spcBef>
              <a:buNone/>
            </a:pP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②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A2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に「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T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」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,B2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に「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ω]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と入力</a:t>
            </a:r>
            <a:endParaRPr lang="en-US" altLang="ja-JP" sz="180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ts val="600"/>
              </a:spcBef>
              <a:buNone/>
            </a:pP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③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C2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に「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=“s”&amp; C1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」と</a:t>
            </a:r>
            <a:endParaRPr lang="en-US" altLang="ja-JP" sz="180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ts val="600"/>
              </a:spcBef>
              <a:buNone/>
            </a:pPr>
            <a:r>
              <a:rPr lang="ja-JP" altLang="en-US" sz="18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入力して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D2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～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U2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に複写</a:t>
            </a:r>
            <a:endParaRPr kumimoji="1" lang="en-US" altLang="ja-JP" sz="180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ts val="600"/>
              </a:spcBef>
              <a:buNone/>
            </a:pPr>
            <a:r>
              <a:rPr lang="ja-JP" altLang="en-US" sz="18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④</a:t>
            </a:r>
            <a:r>
              <a:rPr lang="en-US" altLang="ja-JP" sz="18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A3</a:t>
            </a:r>
            <a:r>
              <a:rPr lang="ja-JP" altLang="en-US" sz="18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に「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=-1.5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」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,A4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に「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=A3+PI()</a:t>
            </a:r>
          </a:p>
          <a:p>
            <a:pPr marL="0" indent="0">
              <a:lnSpc>
                <a:spcPts val="1300"/>
              </a:lnSpc>
              <a:spcBef>
                <a:spcPts val="600"/>
              </a:spcBef>
              <a:buNone/>
            </a:pP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/</a:t>
            </a:r>
            <a:r>
              <a:rPr lang="en-US" altLang="ja-JP" sz="18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100</a:t>
            </a:r>
            <a:r>
              <a:rPr lang="ja-JP" altLang="en-US" sz="18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」と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入力して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A5</a:t>
            </a:r>
            <a:r>
              <a:rPr lang="ja-JP" altLang="en-US" sz="18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～</a:t>
            </a:r>
            <a:r>
              <a:rPr lang="en-US" altLang="ja-JP" sz="18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A304</a:t>
            </a:r>
            <a:r>
              <a:rPr lang="ja-JP" altLang="en-US" sz="18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に複写</a:t>
            </a:r>
            <a:endParaRPr lang="en-US" altLang="ja-JP" sz="180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ts val="600"/>
              </a:spcBef>
              <a:buNone/>
            </a:pP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⑤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B3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に「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=A3*PI()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」と入力して</a:t>
            </a:r>
            <a:endParaRPr lang="en-US" altLang="ja-JP" sz="180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ts val="600"/>
              </a:spcBef>
              <a:buNone/>
            </a:pPr>
            <a:r>
              <a:rPr lang="ja-JP" altLang="en-US" sz="18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B4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～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B304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に複写</a:t>
            </a:r>
            <a:endParaRPr lang="en-US" altLang="ja-JP" sz="180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4944534" y="801486"/>
            <a:ext cx="4077546" cy="118289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spcBef>
                <a:spcPts val="600"/>
              </a:spcBef>
              <a:buNone/>
            </a:pP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⑥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C3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に「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=sin(C$1*$B3)/C$1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」と入力</a:t>
            </a:r>
            <a:endParaRPr lang="en-US" altLang="ja-JP" sz="180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ts val="600"/>
              </a:spcBef>
              <a:buNone/>
            </a:pPr>
            <a:r>
              <a:rPr lang="ja-JP" altLang="en-US" sz="18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して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C3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から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U304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に複写</a:t>
            </a:r>
            <a:endParaRPr lang="en-US" altLang="ja-JP" sz="180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ts val="600"/>
              </a:spcBef>
              <a:buNone/>
            </a:pP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⑦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V3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</a:t>
            </a:r>
            <a:r>
              <a:rPr lang="ja-JP" altLang="en-US" sz="18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「</a:t>
            </a:r>
            <a:r>
              <a:rPr lang="en-US" altLang="ja-JP" sz="18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=sum($B3:$T3)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」と入力</a:t>
            </a:r>
            <a:endParaRPr lang="en-US" altLang="ja-JP" sz="180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⑧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W2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にグラフの標題を入力</a:t>
            </a:r>
            <a:endParaRPr lang="en-US" altLang="ja-JP" sz="180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例では「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X20(t)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」と入力。</a:t>
            </a:r>
            <a:endParaRPr lang="en-US" altLang="ja-JP" sz="180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⑨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W3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に「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0.5+V3*2/PI()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」と入力して</a:t>
            </a:r>
            <a:endParaRPr lang="en-US" altLang="ja-JP" sz="180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V3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～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W3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V4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～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W307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に複写</a:t>
            </a:r>
            <a:endParaRPr lang="en-US" altLang="ja-JP" sz="180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⑩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A2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～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A304, W2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～</a:t>
            </a: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W304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を選択して</a:t>
            </a:r>
            <a:endParaRPr lang="en-US" altLang="ja-JP" sz="180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8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散布図を描く</a:t>
            </a:r>
            <a:endParaRPr lang="en-US" altLang="ja-JP" sz="180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" y="3675782"/>
            <a:ext cx="7770310" cy="218826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2696" y="4973512"/>
            <a:ext cx="6589384" cy="188448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246508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9773" y="40755"/>
            <a:ext cx="7872307" cy="74675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散布図でグラフ化</a:t>
            </a:r>
            <a:endParaRPr kumimoji="1" lang="ja-JP" altLang="en-US" sz="27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36321" y="787514"/>
            <a:ext cx="7559039" cy="1182891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182563">
              <a:lnSpc>
                <a:spcPts val="2300"/>
              </a:lnSpc>
              <a:spcBef>
                <a:spcPts val="0"/>
              </a:spcBef>
              <a:buNone/>
            </a:pPr>
            <a:r>
              <a:rPr kumimoji="1" lang="ja-JP" altLang="en-US" sz="1800" smtClean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波打っているが，かなり矩形波に近い。</a:t>
            </a:r>
            <a:endParaRPr kumimoji="1" lang="en-US" altLang="ja-JP" sz="1800" smtClean="0"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indent="182563">
              <a:lnSpc>
                <a:spcPts val="2300"/>
              </a:lnSpc>
              <a:spcBef>
                <a:spcPts val="0"/>
              </a:spcBef>
              <a:buNone/>
            </a:pPr>
            <a:r>
              <a:rPr kumimoji="1" lang="ja-JP" altLang="en-US" sz="1800" smtClean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ただし，不連続部分に激しい振動（ピークも減らない）がある。　</a:t>
            </a:r>
            <a:endParaRPr kumimoji="1" lang="en-US" altLang="ja-JP" sz="1800" smtClean="0"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indent="182563">
              <a:lnSpc>
                <a:spcPts val="2300"/>
              </a:lnSpc>
              <a:spcBef>
                <a:spcPts val="0"/>
              </a:spcBef>
              <a:buNone/>
            </a:pPr>
            <a:r>
              <a:rPr lang="ja-JP" altLang="en-US" sz="180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800" smtClean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　⇒</a:t>
            </a:r>
            <a:r>
              <a:rPr lang="ja-JP" altLang="en-US" sz="1800" b="1" u="sng" smtClean="0">
                <a:solidFill>
                  <a:srgbClr val="FF0000"/>
                </a:solidFill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ギブス</a:t>
            </a:r>
            <a:r>
              <a:rPr lang="en-US" altLang="ja-JP" sz="1800" b="1" u="sng" smtClean="0">
                <a:solidFill>
                  <a:srgbClr val="FF0000"/>
                </a:solidFill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(Gibbs)</a:t>
            </a:r>
            <a:r>
              <a:rPr lang="ja-JP" altLang="en-US" sz="1800" b="1" u="sng" smtClean="0">
                <a:solidFill>
                  <a:srgbClr val="FF0000"/>
                </a:solidFill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現象</a:t>
            </a:r>
            <a:r>
              <a:rPr lang="ja-JP" altLang="en-US" sz="1800" smtClean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という。</a:t>
            </a:r>
            <a:endParaRPr lang="en-US" altLang="ja-JP" sz="1800"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726" y="2290445"/>
            <a:ext cx="6470227" cy="385670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404500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9773" y="40755"/>
            <a:ext cx="7872307" cy="74675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現実的な矩形波信号</a:t>
            </a:r>
            <a:endParaRPr kumimoji="1" lang="ja-JP" altLang="en-US" sz="27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36321" y="787515"/>
            <a:ext cx="7559039" cy="353002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182563">
              <a:lnSpc>
                <a:spcPts val="2300"/>
              </a:lnSpc>
              <a:spcBef>
                <a:spcPts val="0"/>
              </a:spcBef>
              <a:buNone/>
            </a:pPr>
            <a:r>
              <a:rPr kumimoji="1" lang="ja-JP" altLang="en-US" sz="1800" smtClean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現実的には不連続な矩形信号を生成することは難しい。そして・・・</a:t>
            </a:r>
            <a:endParaRPr lang="en-US" altLang="ja-JP" sz="1800"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773" y="1987901"/>
            <a:ext cx="2807424" cy="127994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4581" y="1987901"/>
            <a:ext cx="2801387" cy="127994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1036321" y="1634898"/>
            <a:ext cx="2267271" cy="35300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300"/>
              </a:lnSpc>
              <a:spcBef>
                <a:spcPts val="0"/>
              </a:spcBef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現実的な矩形波</a:t>
            </a:r>
            <a:endParaRPr lang="en-US" altLang="ja-JP" sz="1800"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5431701" y="1634898"/>
            <a:ext cx="3270339" cy="35300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300"/>
              </a:lnSpc>
              <a:spcBef>
                <a:spcPts val="0"/>
              </a:spcBef>
              <a:buFont typeface="Arial"/>
              <a:buNone/>
            </a:pPr>
            <a:r>
              <a:rPr lang="ja-JP" altLang="en-US" sz="1600" smtClean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フーリエ変換結果（周波数構成）</a:t>
            </a:r>
            <a:endParaRPr lang="en-US" altLang="ja-JP" sz="1600"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5380104" y="3267845"/>
            <a:ext cx="3270339" cy="35300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300"/>
              </a:lnSpc>
              <a:spcBef>
                <a:spcPts val="0"/>
              </a:spcBef>
              <a:buFont typeface="Arial"/>
              <a:buNone/>
            </a:pPr>
            <a:r>
              <a:rPr lang="ja-JP" altLang="en-US" sz="1600" smtClean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赤色：左図，青色：理想的矩形波</a:t>
            </a:r>
            <a:endParaRPr lang="en-US" altLang="ja-JP" sz="1600"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4289358" y="2473205"/>
            <a:ext cx="1015277" cy="2918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3979411" y="1952776"/>
            <a:ext cx="3270339" cy="35300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300"/>
              </a:lnSpc>
              <a:spcBef>
                <a:spcPts val="0"/>
              </a:spcBef>
              <a:buFont typeface="Arial"/>
              <a:buNone/>
            </a:pPr>
            <a:r>
              <a:rPr lang="ja-JP" altLang="en-US" sz="1600" smtClean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フーリエ変換</a:t>
            </a:r>
            <a:endParaRPr lang="en-US" altLang="ja-JP" sz="1600"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2416789" y="3762225"/>
            <a:ext cx="5477531" cy="35300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300"/>
              </a:lnSpc>
              <a:spcBef>
                <a:spcPts val="0"/>
              </a:spcBef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現実的な矩形波の場合，ギブス現象は起きない</a:t>
            </a:r>
            <a:endParaRPr lang="en-US" altLang="ja-JP" sz="1800"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3485" y="4115228"/>
            <a:ext cx="4305300" cy="25908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821315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9773" y="40755"/>
            <a:ext cx="7872307" cy="746759"/>
          </a:xfrm>
        </p:spPr>
        <p:txBody>
          <a:bodyPr>
            <a:normAutofit/>
          </a:bodyPr>
          <a:lstStyle/>
          <a:p>
            <a:pPr algn="r"/>
            <a:r>
              <a:rPr lang="en-US" altLang="ja-JP" sz="2800" smtClean="0"/>
              <a:t>【</a:t>
            </a:r>
            <a:r>
              <a:rPr lang="ja-JP" altLang="en-US" sz="2800" smtClean="0"/>
              <a:t>補足</a:t>
            </a:r>
            <a:r>
              <a:rPr lang="en-US" altLang="ja-JP" sz="2800" smtClean="0"/>
              <a:t>】</a:t>
            </a:r>
            <a:r>
              <a:rPr lang="ja-JP" altLang="en-US" sz="2800" smtClean="0"/>
              <a:t>現実的な矩形波信号</a:t>
            </a:r>
            <a:endParaRPr kumimoji="1" lang="ja-JP" altLang="en-US" sz="27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36321" y="787515"/>
            <a:ext cx="7559039" cy="81225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182563">
              <a:lnSpc>
                <a:spcPts val="2300"/>
              </a:lnSpc>
              <a:spcBef>
                <a:spcPts val="0"/>
              </a:spcBef>
              <a:buNone/>
            </a:pPr>
            <a:r>
              <a:rPr lang="ja-JP" altLang="en-US" sz="1800" smtClean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オペアンプを</a:t>
            </a:r>
            <a:r>
              <a:rPr lang="ja-JP" altLang="en-US" sz="1800" smtClean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使う</a:t>
            </a:r>
            <a:r>
              <a:rPr lang="ja-JP" altLang="en-US" sz="1800" smtClean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と</a:t>
            </a:r>
            <a:r>
              <a:rPr lang="ja-JP" altLang="en-US" sz="1800" smtClean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アナログ回路で</a:t>
            </a:r>
            <a:r>
              <a:rPr lang="ja-JP" altLang="en-US" sz="1800" smtClean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先に</a:t>
            </a:r>
            <a:r>
              <a:rPr lang="ja-JP" altLang="en-US" sz="1800" smtClean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示した「現実的な矩形波</a:t>
            </a:r>
            <a:r>
              <a:rPr lang="ja-JP" altLang="en-US" sz="1800" smtClean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」を出力できる。</a:t>
            </a:r>
            <a:endParaRPr lang="en-US" altLang="ja-JP" sz="1800"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grpSp>
        <p:nvGrpSpPr>
          <p:cNvPr id="115" name="グループ化 114"/>
          <p:cNvGrpSpPr/>
          <p:nvPr/>
        </p:nvGrpSpPr>
        <p:grpSpPr>
          <a:xfrm>
            <a:off x="1746875" y="1684802"/>
            <a:ext cx="4819942" cy="3749211"/>
            <a:chOff x="1869705" y="1938297"/>
            <a:chExt cx="4819942" cy="3749211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1869705" y="1938297"/>
              <a:ext cx="4819942" cy="3749211"/>
              <a:chOff x="3449702" y="2798107"/>
              <a:chExt cx="4819942" cy="3749211"/>
            </a:xfrm>
          </p:grpSpPr>
          <p:cxnSp>
            <p:nvCxnSpPr>
              <p:cNvPr id="43" name="直線コネクタ 42"/>
              <p:cNvCxnSpPr/>
              <p:nvPr/>
            </p:nvCxnSpPr>
            <p:spPr>
              <a:xfrm flipV="1">
                <a:off x="4236610" y="4193002"/>
                <a:ext cx="0" cy="2268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線コネクタ 88"/>
              <p:cNvCxnSpPr/>
              <p:nvPr/>
            </p:nvCxnSpPr>
            <p:spPr>
              <a:xfrm flipV="1">
                <a:off x="4226091" y="5496759"/>
                <a:ext cx="3240000" cy="1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" name="グループ化 16"/>
              <p:cNvGrpSpPr/>
              <p:nvPr/>
            </p:nvGrpSpPr>
            <p:grpSpPr>
              <a:xfrm>
                <a:off x="6296763" y="4179354"/>
                <a:ext cx="744595" cy="836533"/>
                <a:chOff x="2635287" y="2478158"/>
                <a:chExt cx="861291" cy="877723"/>
              </a:xfrm>
            </p:grpSpPr>
            <p:sp>
              <p:nvSpPr>
                <p:cNvPr id="81" name="二等辺三角形 80"/>
                <p:cNvSpPr/>
                <p:nvPr/>
              </p:nvSpPr>
              <p:spPr>
                <a:xfrm rot="5400000">
                  <a:off x="2641172" y="2500475"/>
                  <a:ext cx="877529" cy="833283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82" name="グループ化 81"/>
                <p:cNvGrpSpPr/>
                <p:nvPr/>
              </p:nvGrpSpPr>
              <p:grpSpPr>
                <a:xfrm>
                  <a:off x="2635287" y="2478158"/>
                  <a:ext cx="304385" cy="705566"/>
                  <a:chOff x="4861280" y="2616701"/>
                  <a:chExt cx="304385" cy="705566"/>
                </a:xfrm>
              </p:grpSpPr>
              <p:sp>
                <p:nvSpPr>
                  <p:cNvPr id="83" name="テキスト ボックス 82"/>
                  <p:cNvSpPr txBox="1"/>
                  <p:nvPr/>
                </p:nvSpPr>
                <p:spPr>
                  <a:xfrm>
                    <a:off x="4861280" y="2616701"/>
                    <a:ext cx="304385" cy="29751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ja-JP" altLang="en-US" sz="2000" b="1" baseline="-25000" smtClean="0">
                        <a:latin typeface="+mn-ea"/>
                        <a:cs typeface="Times New Roman" panose="02020603050405020304" pitchFamily="18" charset="0"/>
                      </a:rPr>
                      <a:t>－</a:t>
                    </a:r>
                    <a:endParaRPr lang="en-US" altLang="ja-JP" sz="2000" b="1" baseline="-25000" smtClean="0">
                      <a:latin typeface="+mn-ea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4" name="テキスト ボックス 83"/>
                  <p:cNvSpPr txBox="1"/>
                  <p:nvPr/>
                </p:nvSpPr>
                <p:spPr>
                  <a:xfrm>
                    <a:off x="4861280" y="3045268"/>
                    <a:ext cx="304385" cy="27699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ja-JP" altLang="en-US" baseline="-25000" smtClean="0">
                        <a:latin typeface="+mn-ea"/>
                        <a:cs typeface="Times New Roman" panose="02020603050405020304" pitchFamily="18" charset="0"/>
                      </a:rPr>
                      <a:t>＋</a:t>
                    </a:r>
                    <a:endParaRPr lang="en-US" altLang="ja-JP" baseline="-25000" smtClean="0">
                      <a:latin typeface="+mn-ea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cxnSp>
            <p:nvCxnSpPr>
              <p:cNvPr id="18" name="直線コネクタ 17"/>
              <p:cNvCxnSpPr/>
              <p:nvPr/>
            </p:nvCxnSpPr>
            <p:spPr>
              <a:xfrm>
                <a:off x="5353127" y="4379821"/>
                <a:ext cx="972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/>
              <p:cNvCxnSpPr/>
              <p:nvPr/>
            </p:nvCxnSpPr>
            <p:spPr>
              <a:xfrm flipV="1">
                <a:off x="7463976" y="3323114"/>
                <a:ext cx="0" cy="1274599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/>
              <p:nvPr/>
            </p:nvCxnSpPr>
            <p:spPr>
              <a:xfrm flipV="1">
                <a:off x="5365332" y="3334695"/>
                <a:ext cx="2088000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>
                <a:stCxn id="81" idx="0"/>
              </p:cNvCxnSpPr>
              <p:nvPr/>
            </p:nvCxnSpPr>
            <p:spPr>
              <a:xfrm>
                <a:off x="7041358" y="4597713"/>
                <a:ext cx="940375" cy="64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/>
              <p:nvPr/>
            </p:nvCxnSpPr>
            <p:spPr>
              <a:xfrm flipH="1" flipV="1">
                <a:off x="5345433" y="3335882"/>
                <a:ext cx="0" cy="1692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>
                <a:off x="6004511" y="4773011"/>
                <a:ext cx="324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グループ化 27"/>
              <p:cNvGrpSpPr/>
              <p:nvPr/>
            </p:nvGrpSpPr>
            <p:grpSpPr>
              <a:xfrm>
                <a:off x="5217797" y="5027882"/>
                <a:ext cx="304573" cy="97470"/>
                <a:chOff x="4414837" y="4029075"/>
                <a:chExt cx="1326979" cy="408206"/>
              </a:xfrm>
            </p:grpSpPr>
            <p:cxnSp>
              <p:nvCxnSpPr>
                <p:cNvPr id="73" name="直線コネクタ 72"/>
                <p:cNvCxnSpPr/>
                <p:nvPr/>
              </p:nvCxnSpPr>
              <p:spPr>
                <a:xfrm>
                  <a:off x="4414837" y="4029075"/>
                  <a:ext cx="132697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直線コネクタ 73"/>
                <p:cNvCxnSpPr/>
                <p:nvPr/>
              </p:nvCxnSpPr>
              <p:spPr>
                <a:xfrm flipV="1">
                  <a:off x="4535372" y="4029455"/>
                  <a:ext cx="384405" cy="40097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直線コネクタ 74"/>
                <p:cNvCxnSpPr/>
                <p:nvPr/>
              </p:nvCxnSpPr>
              <p:spPr>
                <a:xfrm flipV="1">
                  <a:off x="4865421" y="4029455"/>
                  <a:ext cx="384405" cy="40097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直線コネクタ 75"/>
                <p:cNvCxnSpPr/>
                <p:nvPr/>
              </p:nvCxnSpPr>
              <p:spPr>
                <a:xfrm flipV="1">
                  <a:off x="5173550" y="4036305"/>
                  <a:ext cx="384405" cy="40097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グループ化 28"/>
              <p:cNvGrpSpPr/>
              <p:nvPr/>
            </p:nvGrpSpPr>
            <p:grpSpPr>
              <a:xfrm>
                <a:off x="5140662" y="4619333"/>
                <a:ext cx="376387" cy="145070"/>
                <a:chOff x="5734856" y="3635493"/>
                <a:chExt cx="376387" cy="145070"/>
              </a:xfrm>
            </p:grpSpPr>
            <p:sp>
              <p:nvSpPr>
                <p:cNvPr id="70" name="正方形/長方形 69"/>
                <p:cNvSpPr/>
                <p:nvPr/>
              </p:nvSpPr>
              <p:spPr>
                <a:xfrm>
                  <a:off x="5734856" y="3635493"/>
                  <a:ext cx="376387" cy="1426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71" name="直線コネクタ 70"/>
                <p:cNvCxnSpPr/>
                <p:nvPr/>
              </p:nvCxnSpPr>
              <p:spPr>
                <a:xfrm>
                  <a:off x="5778007" y="3635594"/>
                  <a:ext cx="324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直線コネクタ 71"/>
                <p:cNvCxnSpPr/>
                <p:nvPr/>
              </p:nvCxnSpPr>
              <p:spPr>
                <a:xfrm>
                  <a:off x="5778007" y="3780563"/>
                  <a:ext cx="324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テキスト ボックス 29"/>
              <p:cNvSpPr txBox="1"/>
              <p:nvPr/>
            </p:nvSpPr>
            <p:spPr>
              <a:xfrm>
                <a:off x="7408031" y="4228381"/>
                <a:ext cx="8616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VOUT</a:t>
                </a:r>
                <a:endParaRPr lang="en-US" altLang="ja-JP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テキスト ボックス 31"/>
              <p:cNvSpPr txBox="1"/>
              <p:nvPr/>
            </p:nvSpPr>
            <p:spPr>
              <a:xfrm>
                <a:off x="3808443" y="3696673"/>
                <a:ext cx="8616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VCC</a:t>
                </a:r>
                <a:endParaRPr lang="en-US" altLang="ja-JP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6" name="直線コネクタ 35"/>
              <p:cNvCxnSpPr/>
              <p:nvPr/>
            </p:nvCxnSpPr>
            <p:spPr>
              <a:xfrm flipV="1">
                <a:off x="6003878" y="4773010"/>
                <a:ext cx="0" cy="7200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7" name="グループ化 36"/>
              <p:cNvGrpSpPr/>
              <p:nvPr/>
            </p:nvGrpSpPr>
            <p:grpSpPr>
              <a:xfrm>
                <a:off x="6197636" y="3231323"/>
                <a:ext cx="455175" cy="206286"/>
                <a:chOff x="6263816" y="3663962"/>
                <a:chExt cx="1289509" cy="765540"/>
              </a:xfrm>
            </p:grpSpPr>
            <p:sp>
              <p:nvSpPr>
                <p:cNvPr id="62" name="正方形/長方形 61"/>
                <p:cNvSpPr/>
                <p:nvPr/>
              </p:nvSpPr>
              <p:spPr>
                <a:xfrm>
                  <a:off x="6278590" y="3673875"/>
                  <a:ext cx="1274735" cy="7399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63" name="直線コネクタ 62"/>
                <p:cNvCxnSpPr/>
                <p:nvPr/>
              </p:nvCxnSpPr>
              <p:spPr>
                <a:xfrm>
                  <a:off x="6378178" y="3686659"/>
                  <a:ext cx="213122" cy="71389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直線コネクタ 63"/>
                <p:cNvCxnSpPr/>
                <p:nvPr/>
              </p:nvCxnSpPr>
              <p:spPr>
                <a:xfrm>
                  <a:off x="6804270" y="3680266"/>
                  <a:ext cx="213122" cy="71389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直線コネクタ 64"/>
                <p:cNvCxnSpPr/>
                <p:nvPr/>
              </p:nvCxnSpPr>
              <p:spPr>
                <a:xfrm flipH="1">
                  <a:off x="6593944" y="3670931"/>
                  <a:ext cx="213122" cy="71389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直線コネクタ 65"/>
                <p:cNvCxnSpPr/>
                <p:nvPr/>
              </p:nvCxnSpPr>
              <p:spPr>
                <a:xfrm>
                  <a:off x="7225933" y="3689633"/>
                  <a:ext cx="213122" cy="71389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直線コネクタ 66"/>
                <p:cNvCxnSpPr/>
                <p:nvPr/>
              </p:nvCxnSpPr>
              <p:spPr>
                <a:xfrm flipH="1">
                  <a:off x="7015607" y="3680298"/>
                  <a:ext cx="213122" cy="71389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直線コネクタ 67"/>
                <p:cNvCxnSpPr/>
                <p:nvPr/>
              </p:nvCxnSpPr>
              <p:spPr>
                <a:xfrm flipH="1">
                  <a:off x="6263816" y="3663962"/>
                  <a:ext cx="108000" cy="360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直線コネクタ 68"/>
                <p:cNvCxnSpPr/>
                <p:nvPr/>
              </p:nvCxnSpPr>
              <p:spPr>
                <a:xfrm flipH="1">
                  <a:off x="7445326" y="4069503"/>
                  <a:ext cx="107999" cy="35999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グループ化 38"/>
              <p:cNvGrpSpPr/>
              <p:nvPr/>
            </p:nvGrpSpPr>
            <p:grpSpPr>
              <a:xfrm>
                <a:off x="6570052" y="5377900"/>
                <a:ext cx="455175" cy="206286"/>
                <a:chOff x="6263816" y="3663962"/>
                <a:chExt cx="1289509" cy="765540"/>
              </a:xfrm>
            </p:grpSpPr>
            <p:sp>
              <p:nvSpPr>
                <p:cNvPr id="54" name="正方形/長方形 53"/>
                <p:cNvSpPr/>
                <p:nvPr/>
              </p:nvSpPr>
              <p:spPr>
                <a:xfrm>
                  <a:off x="6278590" y="3673875"/>
                  <a:ext cx="1274735" cy="7399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55" name="直線コネクタ 54"/>
                <p:cNvCxnSpPr/>
                <p:nvPr/>
              </p:nvCxnSpPr>
              <p:spPr>
                <a:xfrm>
                  <a:off x="6378178" y="3686659"/>
                  <a:ext cx="213122" cy="71389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/>
                <p:cNvCxnSpPr/>
                <p:nvPr/>
              </p:nvCxnSpPr>
              <p:spPr>
                <a:xfrm>
                  <a:off x="6804270" y="3680266"/>
                  <a:ext cx="213122" cy="71389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コネクタ 56"/>
                <p:cNvCxnSpPr/>
                <p:nvPr/>
              </p:nvCxnSpPr>
              <p:spPr>
                <a:xfrm flipH="1">
                  <a:off x="6593944" y="3670931"/>
                  <a:ext cx="213122" cy="71389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/>
                <p:cNvCxnSpPr/>
                <p:nvPr/>
              </p:nvCxnSpPr>
              <p:spPr>
                <a:xfrm>
                  <a:off x="7225933" y="3689633"/>
                  <a:ext cx="213122" cy="71389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/>
                <p:cNvCxnSpPr/>
                <p:nvPr/>
              </p:nvCxnSpPr>
              <p:spPr>
                <a:xfrm flipH="1">
                  <a:off x="7015607" y="3680298"/>
                  <a:ext cx="213122" cy="71389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/>
                <p:cNvCxnSpPr/>
                <p:nvPr/>
              </p:nvCxnSpPr>
              <p:spPr>
                <a:xfrm flipH="1">
                  <a:off x="6263816" y="3663962"/>
                  <a:ext cx="108000" cy="360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コネクタ 60"/>
                <p:cNvCxnSpPr/>
                <p:nvPr/>
              </p:nvCxnSpPr>
              <p:spPr>
                <a:xfrm flipH="1">
                  <a:off x="7445326" y="4069503"/>
                  <a:ext cx="107999" cy="35999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0" name="テキスト ボックス 39"/>
              <p:cNvSpPr txBox="1"/>
              <p:nvPr/>
            </p:nvSpPr>
            <p:spPr>
              <a:xfrm>
                <a:off x="3449702" y="4754385"/>
                <a:ext cx="8616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R1</a:t>
                </a:r>
                <a:endParaRPr lang="en-US" altLang="ja-JP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1" name="グループ化 40"/>
              <p:cNvGrpSpPr/>
              <p:nvPr/>
            </p:nvGrpSpPr>
            <p:grpSpPr>
              <a:xfrm rot="5400000">
                <a:off x="4006582" y="4912033"/>
                <a:ext cx="455175" cy="206286"/>
                <a:chOff x="6263816" y="3663962"/>
                <a:chExt cx="1289509" cy="765540"/>
              </a:xfrm>
            </p:grpSpPr>
            <p:sp>
              <p:nvSpPr>
                <p:cNvPr id="46" name="正方形/長方形 45"/>
                <p:cNvSpPr/>
                <p:nvPr/>
              </p:nvSpPr>
              <p:spPr>
                <a:xfrm>
                  <a:off x="6278590" y="3673875"/>
                  <a:ext cx="1274735" cy="7399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47" name="直線コネクタ 46"/>
                <p:cNvCxnSpPr/>
                <p:nvPr/>
              </p:nvCxnSpPr>
              <p:spPr>
                <a:xfrm>
                  <a:off x="6378178" y="3686659"/>
                  <a:ext cx="213122" cy="71389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線コネクタ 47"/>
                <p:cNvCxnSpPr/>
                <p:nvPr/>
              </p:nvCxnSpPr>
              <p:spPr>
                <a:xfrm>
                  <a:off x="6804270" y="3680266"/>
                  <a:ext cx="213122" cy="71389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コネクタ 48"/>
                <p:cNvCxnSpPr/>
                <p:nvPr/>
              </p:nvCxnSpPr>
              <p:spPr>
                <a:xfrm flipH="1">
                  <a:off x="6593944" y="3670931"/>
                  <a:ext cx="213122" cy="71389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線コネクタ 49"/>
                <p:cNvCxnSpPr/>
                <p:nvPr/>
              </p:nvCxnSpPr>
              <p:spPr>
                <a:xfrm>
                  <a:off x="7225933" y="3689633"/>
                  <a:ext cx="213122" cy="71389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直線コネクタ 50"/>
                <p:cNvCxnSpPr/>
                <p:nvPr/>
              </p:nvCxnSpPr>
              <p:spPr>
                <a:xfrm flipH="1">
                  <a:off x="7015607" y="3680298"/>
                  <a:ext cx="213122" cy="71389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直線コネクタ 51"/>
                <p:cNvCxnSpPr/>
                <p:nvPr/>
              </p:nvCxnSpPr>
              <p:spPr>
                <a:xfrm flipH="1">
                  <a:off x="6263816" y="3663962"/>
                  <a:ext cx="108000" cy="360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直線コネクタ 52"/>
                <p:cNvCxnSpPr/>
                <p:nvPr/>
              </p:nvCxnSpPr>
              <p:spPr>
                <a:xfrm flipH="1">
                  <a:off x="7445326" y="4069503"/>
                  <a:ext cx="107999" cy="35999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0" name="直線コネクタ 89"/>
              <p:cNvCxnSpPr/>
              <p:nvPr/>
            </p:nvCxnSpPr>
            <p:spPr>
              <a:xfrm flipV="1">
                <a:off x="7463976" y="4572093"/>
                <a:ext cx="0" cy="93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1" name="グループ化 90"/>
              <p:cNvGrpSpPr/>
              <p:nvPr/>
            </p:nvGrpSpPr>
            <p:grpSpPr>
              <a:xfrm rot="5400000">
                <a:off x="4007956" y="5869795"/>
                <a:ext cx="455175" cy="206286"/>
                <a:chOff x="6263816" y="3663962"/>
                <a:chExt cx="1289509" cy="765540"/>
              </a:xfrm>
            </p:grpSpPr>
            <p:sp>
              <p:nvSpPr>
                <p:cNvPr id="92" name="正方形/長方形 91"/>
                <p:cNvSpPr/>
                <p:nvPr/>
              </p:nvSpPr>
              <p:spPr>
                <a:xfrm>
                  <a:off x="6278590" y="3673875"/>
                  <a:ext cx="1274735" cy="7399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93" name="直線コネクタ 92"/>
                <p:cNvCxnSpPr/>
                <p:nvPr/>
              </p:nvCxnSpPr>
              <p:spPr>
                <a:xfrm>
                  <a:off x="6378178" y="3686659"/>
                  <a:ext cx="213122" cy="71389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直線コネクタ 93"/>
                <p:cNvCxnSpPr/>
                <p:nvPr/>
              </p:nvCxnSpPr>
              <p:spPr>
                <a:xfrm>
                  <a:off x="6804270" y="3680266"/>
                  <a:ext cx="213122" cy="71389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直線コネクタ 94"/>
                <p:cNvCxnSpPr/>
                <p:nvPr/>
              </p:nvCxnSpPr>
              <p:spPr>
                <a:xfrm flipH="1">
                  <a:off x="6593944" y="3670931"/>
                  <a:ext cx="213122" cy="71389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線コネクタ 95"/>
                <p:cNvCxnSpPr/>
                <p:nvPr/>
              </p:nvCxnSpPr>
              <p:spPr>
                <a:xfrm>
                  <a:off x="7225933" y="3689633"/>
                  <a:ext cx="213122" cy="71389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線コネクタ 96"/>
                <p:cNvCxnSpPr/>
                <p:nvPr/>
              </p:nvCxnSpPr>
              <p:spPr>
                <a:xfrm flipH="1">
                  <a:off x="7015607" y="3680298"/>
                  <a:ext cx="213122" cy="71389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線コネクタ 97"/>
                <p:cNvCxnSpPr/>
                <p:nvPr/>
              </p:nvCxnSpPr>
              <p:spPr>
                <a:xfrm flipH="1">
                  <a:off x="6263816" y="3663962"/>
                  <a:ext cx="108000" cy="360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線コネクタ 98"/>
                <p:cNvCxnSpPr/>
                <p:nvPr/>
              </p:nvCxnSpPr>
              <p:spPr>
                <a:xfrm flipH="1">
                  <a:off x="7445326" y="4069503"/>
                  <a:ext cx="107999" cy="35999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0" name="グループ化 99"/>
              <p:cNvGrpSpPr/>
              <p:nvPr/>
            </p:nvGrpSpPr>
            <p:grpSpPr>
              <a:xfrm>
                <a:off x="4057932" y="6449848"/>
                <a:ext cx="304573" cy="97470"/>
                <a:chOff x="4414837" y="4029075"/>
                <a:chExt cx="1326979" cy="408206"/>
              </a:xfrm>
            </p:grpSpPr>
            <p:cxnSp>
              <p:nvCxnSpPr>
                <p:cNvPr id="101" name="直線コネクタ 100"/>
                <p:cNvCxnSpPr/>
                <p:nvPr/>
              </p:nvCxnSpPr>
              <p:spPr>
                <a:xfrm>
                  <a:off x="4414837" y="4029075"/>
                  <a:ext cx="132697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線コネクタ 101"/>
                <p:cNvCxnSpPr/>
                <p:nvPr/>
              </p:nvCxnSpPr>
              <p:spPr>
                <a:xfrm flipV="1">
                  <a:off x="4535372" y="4029455"/>
                  <a:ext cx="384405" cy="40097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直線コネクタ 102"/>
                <p:cNvCxnSpPr/>
                <p:nvPr/>
              </p:nvCxnSpPr>
              <p:spPr>
                <a:xfrm flipV="1">
                  <a:off x="4865421" y="4029455"/>
                  <a:ext cx="384405" cy="40097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直線コネクタ 103"/>
                <p:cNvCxnSpPr/>
                <p:nvPr/>
              </p:nvCxnSpPr>
              <p:spPr>
                <a:xfrm flipV="1">
                  <a:off x="5173550" y="4036305"/>
                  <a:ext cx="384405" cy="40097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" name="正方形/長方形 3"/>
              <p:cNvSpPr/>
              <p:nvPr/>
            </p:nvSpPr>
            <p:spPr>
              <a:xfrm>
                <a:off x="4085598" y="4079809"/>
                <a:ext cx="276907" cy="33323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2" name="直線コネクタ 21"/>
              <p:cNvCxnSpPr/>
              <p:nvPr/>
            </p:nvCxnSpPr>
            <p:spPr>
              <a:xfrm flipV="1">
                <a:off x="3996305" y="4229253"/>
                <a:ext cx="468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テキスト ボックス 104"/>
              <p:cNvSpPr txBox="1"/>
              <p:nvPr/>
            </p:nvSpPr>
            <p:spPr>
              <a:xfrm>
                <a:off x="3450139" y="5794561"/>
                <a:ext cx="8616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R2</a:t>
                </a:r>
                <a:endParaRPr lang="en-US" altLang="ja-JP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6" name="テキスト ボックス 105"/>
              <p:cNvSpPr txBox="1"/>
              <p:nvPr/>
            </p:nvSpPr>
            <p:spPr>
              <a:xfrm>
                <a:off x="6356324" y="4937018"/>
                <a:ext cx="8616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R3</a:t>
                </a:r>
                <a:endParaRPr lang="en-US" altLang="ja-JP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7" name="テキスト ボックス 106"/>
              <p:cNvSpPr txBox="1"/>
              <p:nvPr/>
            </p:nvSpPr>
            <p:spPr>
              <a:xfrm>
                <a:off x="6048050" y="2798107"/>
                <a:ext cx="8616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R4</a:t>
                </a:r>
                <a:endParaRPr lang="en-US" altLang="ja-JP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9" name="テキスト ボックス 108"/>
            <p:cNvSpPr txBox="1"/>
            <p:nvPr/>
          </p:nvSpPr>
          <p:spPr>
            <a:xfrm>
              <a:off x="2886735" y="3632922"/>
              <a:ext cx="8616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C1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4" name="グループ化 113"/>
          <p:cNvGrpSpPr/>
          <p:nvPr/>
        </p:nvGrpSpPr>
        <p:grpSpPr>
          <a:xfrm>
            <a:off x="6077441" y="4904601"/>
            <a:ext cx="2649222" cy="1431608"/>
            <a:chOff x="6077441" y="4904601"/>
            <a:chExt cx="2649222" cy="1431608"/>
          </a:xfrm>
        </p:grpSpPr>
        <p:sp>
          <p:nvSpPr>
            <p:cNvPr id="108" name="テキスト ボックス 107"/>
            <p:cNvSpPr txBox="1"/>
            <p:nvPr/>
          </p:nvSpPr>
          <p:spPr>
            <a:xfrm>
              <a:off x="6210538" y="5300380"/>
              <a:ext cx="24901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R1 = R2 = R3 = 2.2</a:t>
              </a:r>
              <a:r>
                <a:rPr lang="ja-JP" alt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kΩ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テキスト ボックス 109"/>
            <p:cNvSpPr txBox="1"/>
            <p:nvPr/>
          </p:nvSpPr>
          <p:spPr>
            <a:xfrm>
              <a:off x="6223509" y="5631903"/>
              <a:ext cx="24901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C1 = 0.1 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テキスト ボックス 110"/>
            <p:cNvSpPr txBox="1"/>
            <p:nvPr/>
          </p:nvSpPr>
          <p:spPr>
            <a:xfrm>
              <a:off x="6236480" y="5966877"/>
              <a:ext cx="24901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R4 = 33 kΩ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テキスト ボックス 111"/>
            <p:cNvSpPr txBox="1"/>
            <p:nvPr/>
          </p:nvSpPr>
          <p:spPr>
            <a:xfrm>
              <a:off x="6077441" y="4975612"/>
              <a:ext cx="24901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【</a:t>
              </a:r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例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】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正方形/長方形 112"/>
            <p:cNvSpPr/>
            <p:nvPr/>
          </p:nvSpPr>
          <p:spPr>
            <a:xfrm>
              <a:off x="6077441" y="4904601"/>
              <a:ext cx="2649222" cy="143160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82524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（２）のこぎり波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3" y="1968648"/>
            <a:ext cx="8039947" cy="57390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次の信号の複素フーリエ級数展開</a:t>
            </a:r>
            <a:endParaRPr kumimoji="1"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2733963" y="5389901"/>
            <a:ext cx="5678518" cy="159645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図から分かること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marL="0" indent="0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図の波形から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2,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altLang="ja-JP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周期分の平均）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6" name="グループ化 25"/>
          <p:cNvGrpSpPr/>
          <p:nvPr/>
        </p:nvGrpSpPr>
        <p:grpSpPr>
          <a:xfrm>
            <a:off x="2445168" y="2683237"/>
            <a:ext cx="5445501" cy="2531931"/>
            <a:chOff x="2445168" y="2683237"/>
            <a:chExt cx="5445501" cy="2531931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33963" y="3097360"/>
              <a:ext cx="4352925" cy="1704975"/>
            </a:xfrm>
            <a:prstGeom prst="rect">
              <a:avLst/>
            </a:prstGeom>
          </p:spPr>
        </p:pic>
        <p:cxnSp>
          <p:nvCxnSpPr>
            <p:cNvPr id="10" name="直線矢印コネクタ 9"/>
            <p:cNvCxnSpPr/>
            <p:nvPr/>
          </p:nvCxnSpPr>
          <p:spPr>
            <a:xfrm flipV="1">
              <a:off x="4519085" y="2995763"/>
              <a:ext cx="0" cy="183799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10"/>
            <p:cNvCxnSpPr/>
            <p:nvPr/>
          </p:nvCxnSpPr>
          <p:spPr>
            <a:xfrm flipV="1">
              <a:off x="2472002" y="3992645"/>
              <a:ext cx="541866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/>
            <p:nvPr/>
          </p:nvCxnSpPr>
          <p:spPr>
            <a:xfrm flipV="1">
              <a:off x="2445169" y="3228531"/>
              <a:ext cx="5418667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矢印コネクタ 14"/>
            <p:cNvCxnSpPr/>
            <p:nvPr/>
          </p:nvCxnSpPr>
          <p:spPr>
            <a:xfrm flipV="1">
              <a:off x="2445168" y="4757357"/>
              <a:ext cx="5418667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コンテンツ プレースホルダー 2"/>
            <p:cNvSpPr txBox="1">
              <a:spLocks/>
            </p:cNvSpPr>
            <p:nvPr/>
          </p:nvSpPr>
          <p:spPr>
            <a:xfrm>
              <a:off x="3233732" y="4724678"/>
              <a:ext cx="1285353" cy="451661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ja-JP" altLang="en-US" sz="1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ー</a:t>
              </a:r>
              <a:r>
                <a:rPr lang="en-US" altLang="ja-JP" sz="1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/ 2</a:t>
              </a:r>
            </a:p>
          </p:txBody>
        </p:sp>
        <p:sp>
          <p:nvSpPr>
            <p:cNvPr id="17" name="コンテンツ プレースホルダー 2"/>
            <p:cNvSpPr txBox="1">
              <a:spLocks/>
            </p:cNvSpPr>
            <p:nvPr/>
          </p:nvSpPr>
          <p:spPr>
            <a:xfrm>
              <a:off x="5002106" y="4763507"/>
              <a:ext cx="969972" cy="451661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/ 2</a:t>
              </a:r>
            </a:p>
          </p:txBody>
        </p:sp>
        <p:sp>
          <p:nvSpPr>
            <p:cNvPr id="18" name="コンテンツ プレースホルダー 2"/>
            <p:cNvSpPr txBox="1">
              <a:spLocks/>
            </p:cNvSpPr>
            <p:nvPr/>
          </p:nvSpPr>
          <p:spPr>
            <a:xfrm>
              <a:off x="6532020" y="4763507"/>
              <a:ext cx="969972" cy="451661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 </a:t>
              </a:r>
              <a:r>
                <a:rPr lang="en-US" altLang="ja-JP" sz="1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/ 2</a:t>
              </a:r>
            </a:p>
          </p:txBody>
        </p:sp>
        <p:sp>
          <p:nvSpPr>
            <p:cNvPr id="19" name="コンテンツ プレースホルダー 2"/>
            <p:cNvSpPr txBox="1">
              <a:spLocks/>
            </p:cNvSpPr>
            <p:nvPr/>
          </p:nvSpPr>
          <p:spPr>
            <a:xfrm>
              <a:off x="5972078" y="4044999"/>
              <a:ext cx="523436" cy="451661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0" name="コンテンツ プレースホルダー 2"/>
            <p:cNvSpPr txBox="1">
              <a:spLocks/>
            </p:cNvSpPr>
            <p:nvPr/>
          </p:nvSpPr>
          <p:spPr>
            <a:xfrm>
              <a:off x="2733963" y="3992645"/>
              <a:ext cx="620952" cy="451661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ja-JP" altLang="en-US" sz="1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ー</a:t>
              </a:r>
              <a:r>
                <a:rPr lang="en-US" altLang="ja-JP" sz="1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2" name="コンテンツ プレースホルダー 2"/>
            <p:cNvSpPr txBox="1">
              <a:spLocks/>
            </p:cNvSpPr>
            <p:nvPr/>
          </p:nvSpPr>
          <p:spPr>
            <a:xfrm>
              <a:off x="4553055" y="3973085"/>
              <a:ext cx="523436" cy="451661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18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 </a:t>
              </a: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566696" y="2910095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4487671" y="4414643"/>
              <a:ext cx="5309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ー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ja-JP" altLang="en-US"/>
            </a:p>
          </p:txBody>
        </p:sp>
        <p:sp>
          <p:nvSpPr>
            <p:cNvPr id="25" name="コンテンツ プレースホルダー 2"/>
            <p:cNvSpPr txBox="1">
              <a:spLocks/>
            </p:cNvSpPr>
            <p:nvPr/>
          </p:nvSpPr>
          <p:spPr>
            <a:xfrm>
              <a:off x="3789748" y="2683237"/>
              <a:ext cx="722451" cy="451661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2600"/>
                </a:lnSpc>
                <a:spcBef>
                  <a:spcPts val="600"/>
                </a:spcBef>
                <a:buFont typeface="Arial"/>
                <a:buNone/>
              </a:pP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0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z="2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18786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3761</TotalTime>
  <Words>814</Words>
  <Application>Microsoft Office PowerPoint</Application>
  <PresentationFormat>画面に合わせる (4:3)</PresentationFormat>
  <Paragraphs>150</Paragraphs>
  <Slides>18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5" baseType="lpstr">
      <vt:lpstr>HGｺﾞｼｯｸM</vt:lpstr>
      <vt:lpstr>ＭＳ ゴシック</vt:lpstr>
      <vt:lpstr>Arial</vt:lpstr>
      <vt:lpstr>Corbel</vt:lpstr>
      <vt:lpstr>Times New Roman</vt:lpstr>
      <vt:lpstr>視差</vt:lpstr>
      <vt:lpstr>数式</vt:lpstr>
      <vt:lpstr>２．フーリエ解析</vt:lpstr>
      <vt:lpstr>２．４　色々な周期信号の 複素フーリエ級数展開 （１）矩形波（方形波ともいう）</vt:lpstr>
      <vt:lpstr>級数展開</vt:lpstr>
      <vt:lpstr>x(k) は実数なのに虚数単位 j が乗じられている？</vt:lpstr>
      <vt:lpstr>Excelで式定義して・・・</vt:lpstr>
      <vt:lpstr>散布図でグラフ化</vt:lpstr>
      <vt:lpstr>現実的な矩形波信号</vt:lpstr>
      <vt:lpstr>【補足】現実的な矩形波信号</vt:lpstr>
      <vt:lpstr>（２）のこぎり波</vt:lpstr>
      <vt:lpstr>級数展開（その１）</vt:lpstr>
      <vt:lpstr>級数展開（その２）</vt:lpstr>
      <vt:lpstr>Excelで式定義かつ散布図でグラフ化</vt:lpstr>
      <vt:lpstr>（３）階段状の波</vt:lpstr>
      <vt:lpstr>級数展開（その１）</vt:lpstr>
      <vt:lpstr>級数展開（その２）</vt:lpstr>
      <vt:lpstr>級数展開（その３）</vt:lpstr>
      <vt:lpstr>もうひとつの方法（その１）</vt:lpstr>
      <vt:lpstr>もうひとつの方法（その２）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153</cp:revision>
  <dcterms:created xsi:type="dcterms:W3CDTF">2018-02-09T02:09:57Z</dcterms:created>
  <dcterms:modified xsi:type="dcterms:W3CDTF">2018-03-21T01:02:55Z</dcterms:modified>
</cp:coreProperties>
</file>