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297" r:id="rId4"/>
    <p:sldId id="298" r:id="rId5"/>
    <p:sldId id="299" r:id="rId6"/>
    <p:sldId id="300" r:id="rId7"/>
    <p:sldId id="301" r:id="rId8"/>
    <p:sldId id="305" r:id="rId9"/>
    <p:sldId id="303" r:id="rId10"/>
    <p:sldId id="304" r:id="rId11"/>
    <p:sldId id="302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</a:t>
            </a:r>
            <a:r>
              <a:rPr kumimoji="1" lang="ja-JP" altLang="en-US" smtClean="0"/>
              <a:t>．フーリエ解析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2499" y="2319680"/>
            <a:ext cx="7704667" cy="3332816"/>
          </a:xfrm>
        </p:spPr>
        <p:txBody>
          <a:bodyPr anchor="t" anchorCtr="0"/>
          <a:lstStyle/>
          <a:p>
            <a:pPr marL="0" indent="0">
              <a:buNone/>
            </a:pPr>
            <a:r>
              <a:rPr lang="ja-JP" altLang="en-US" smtClean="0"/>
              <a:t>２．１　周期信号と正弦波信号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２．２　フーリエ級数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２．３　複素フーリエ級数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/>
              <a:t>２．４　色々な周期信号の複素フーリエ</a:t>
            </a:r>
            <a:r>
              <a:rPr lang="ja-JP" altLang="en-US" smtClean="0"/>
              <a:t>級数展開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２．５</a:t>
            </a:r>
            <a:r>
              <a:rPr lang="ja-JP" altLang="en-US"/>
              <a:t>　</a:t>
            </a:r>
            <a:r>
              <a:rPr lang="ja-JP" altLang="en-US" smtClean="0"/>
              <a:t>フーリエ変換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２．６　色々な信号のフーリエ変換</a:t>
            </a:r>
            <a:endParaRPr lang="en-US" altLang="ja-JP"/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3407" y="15055"/>
            <a:ext cx="7704667" cy="77199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例題７の式展開に関する補足（２）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4688" y="883163"/>
            <a:ext cx="1674995" cy="430637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141828"/>
              </p:ext>
            </p:extLst>
          </p:nvPr>
        </p:nvGraphicFramePr>
        <p:xfrm>
          <a:off x="2334145" y="883163"/>
          <a:ext cx="4733925" cy="301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数式" r:id="rId3" imgW="2374560" imgH="1460160" progId="Equation.3">
                  <p:embed/>
                </p:oleObj>
              </mc:Choice>
              <mc:Fallback>
                <p:oleObj name="数式" r:id="rId3" imgW="2374560" imgH="1460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4145" y="883163"/>
                        <a:ext cx="4733925" cy="3014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5245740" y="3263622"/>
            <a:ext cx="2238198" cy="4306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と簡略化できる。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984688" y="3897826"/>
            <a:ext cx="3377450" cy="4306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後は，お馴染みの式展開。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189670"/>
              </p:ext>
            </p:extLst>
          </p:nvPr>
        </p:nvGraphicFramePr>
        <p:xfrm>
          <a:off x="1438378" y="4328463"/>
          <a:ext cx="7088187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数式" r:id="rId5" imgW="3555720" imgH="888840" progId="Equation.3">
                  <p:embed/>
                </p:oleObj>
              </mc:Choice>
              <mc:Fallback>
                <p:oleObj name="数式" r:id="rId5" imgW="355572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378" y="4328463"/>
                        <a:ext cx="7088187" cy="1835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7938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1466" y="0"/>
            <a:ext cx="7704667" cy="66706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（３）複素フーリエ級数で成立する性質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3823" y="821414"/>
            <a:ext cx="7455443" cy="3964445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kumimoji="1"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線形性</a:t>
            </a:r>
            <a:endParaRPr lang="en-US" altLang="ja-JP" b="1" u="sng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時間シフト</a:t>
            </a:r>
            <a:endParaRPr lang="en-US" altLang="ja-JP" b="1" u="sng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実数信号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　  と　    は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複素共役</a:t>
            </a:r>
            <a:endParaRPr lang="en-US" altLang="ja-JP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（実部が同じで虚部の正負が逆）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偶関数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虚部 </a:t>
            </a:r>
            <a:r>
              <a:rPr lang="en-US" altLang="ja-JP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奇関数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実部 </a:t>
            </a:r>
            <a:r>
              <a:rPr lang="en-US" altLang="ja-JP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⑤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パーセバルの公式</a:t>
            </a:r>
            <a:endParaRPr lang="en-US" altLang="ja-JP" b="1" u="sng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周期信号の二乗和平均</a:t>
            </a:r>
            <a:endParaRPr lang="en-US" altLang="ja-JP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（平均パワー）は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係数絶対値の二乗和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に等しい。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317250"/>
              </p:ext>
            </p:extLst>
          </p:nvPr>
        </p:nvGraphicFramePr>
        <p:xfrm>
          <a:off x="4130675" y="900113"/>
          <a:ext cx="34766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5" name="数式" r:id="rId3" imgW="1726920" imgH="203040" progId="Equation.3">
                  <p:embed/>
                </p:oleObj>
              </mc:Choice>
              <mc:Fallback>
                <p:oleObj name="数式" r:id="rId3" imgW="1726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675" y="900113"/>
                        <a:ext cx="3476625" cy="458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418106"/>
              </p:ext>
            </p:extLst>
          </p:nvPr>
        </p:nvGraphicFramePr>
        <p:xfrm>
          <a:off x="4940300" y="3667125"/>
          <a:ext cx="3535363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6" name="数式" r:id="rId5" imgW="1473120" imgH="431640" progId="Equation.3">
                  <p:embed/>
                </p:oleObj>
              </mc:Choice>
              <mc:Fallback>
                <p:oleObj name="数式" r:id="rId5" imgW="1473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300" y="3667125"/>
                        <a:ext cx="3535363" cy="116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072483"/>
              </p:ext>
            </p:extLst>
          </p:nvPr>
        </p:nvGraphicFramePr>
        <p:xfrm>
          <a:off x="4182257" y="1437953"/>
          <a:ext cx="278606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7" name="数式" r:id="rId7" imgW="1384200" imgH="228600" progId="Equation.3">
                  <p:embed/>
                </p:oleObj>
              </mc:Choice>
              <mc:Fallback>
                <p:oleObj name="数式" r:id="rId7" imgW="138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2257" y="1437953"/>
                        <a:ext cx="2786062" cy="515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61776"/>
              </p:ext>
            </p:extLst>
          </p:nvPr>
        </p:nvGraphicFramePr>
        <p:xfrm>
          <a:off x="6968319" y="1953891"/>
          <a:ext cx="9461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8" name="数式" r:id="rId9" imgW="469800" imgH="228600" progId="Equation.3">
                  <p:embed/>
                </p:oleObj>
              </mc:Choice>
              <mc:Fallback>
                <p:oleObj name="数式" r:id="rId9" imgW="469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8319" y="1953891"/>
                        <a:ext cx="946150" cy="515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647116"/>
              </p:ext>
            </p:extLst>
          </p:nvPr>
        </p:nvGraphicFramePr>
        <p:xfrm>
          <a:off x="3850470" y="1994437"/>
          <a:ext cx="331787" cy="503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9" name="数式" r:id="rId11" imgW="164880" imgH="203040" progId="Equation.3">
                  <p:embed/>
                </p:oleObj>
              </mc:Choice>
              <mc:Fallback>
                <p:oleObj name="数式" r:id="rId11" imgW="164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0470" y="1994437"/>
                        <a:ext cx="331787" cy="5033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648902"/>
              </p:ext>
            </p:extLst>
          </p:nvPr>
        </p:nvGraphicFramePr>
        <p:xfrm>
          <a:off x="4604370" y="1992077"/>
          <a:ext cx="43338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0" name="数式" r:id="rId13" imgW="215640" imgH="203040" progId="Equation.3">
                  <p:embed/>
                </p:oleObj>
              </mc:Choice>
              <mc:Fallback>
                <p:oleObj name="数式" r:id="rId13" imgW="215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4370" y="1992077"/>
                        <a:ext cx="433387" cy="503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308448"/>
              </p:ext>
            </p:extLst>
          </p:nvPr>
        </p:nvGraphicFramePr>
        <p:xfrm>
          <a:off x="5079206" y="6026472"/>
          <a:ext cx="32575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1" name="数式" r:id="rId15" imgW="1358640" imgH="228600" progId="Equation.3">
                  <p:embed/>
                </p:oleObj>
              </mc:Choice>
              <mc:Fallback>
                <p:oleObj name="数式" r:id="rId15" imgW="1358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9206" y="6026472"/>
                        <a:ext cx="3257550" cy="61595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rgbClr val="0000CC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角丸四角形吹き出し 17"/>
          <p:cNvSpPr/>
          <p:nvPr/>
        </p:nvSpPr>
        <p:spPr>
          <a:xfrm>
            <a:off x="6295869" y="5083108"/>
            <a:ext cx="2405713" cy="559367"/>
          </a:xfrm>
          <a:prstGeom prst="wedgeRoundRectCallout">
            <a:avLst>
              <a:gd name="adj1" fmla="val -26629"/>
              <a:gd name="adj2" fmla="val 105378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複素数の場合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以下の関係に注意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2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２．３　複素フーリエ級数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z="2800" smtClean="0"/>
              <a:t>（１）複素正弦波の加算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428376"/>
            <a:ext cx="8039947" cy="57390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正弦・余弦を複素数で表現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641529"/>
              </p:ext>
            </p:extLst>
          </p:nvPr>
        </p:nvGraphicFramePr>
        <p:xfrm>
          <a:off x="1692275" y="3406775"/>
          <a:ext cx="6619875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数式" r:id="rId3" imgW="3288960" imgH="888840" progId="Equation.3">
                  <p:embed/>
                </p:oleObj>
              </mc:Choice>
              <mc:Fallback>
                <p:oleObj name="数式" r:id="rId3" imgW="32889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406775"/>
                        <a:ext cx="6619875" cy="2006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フーリエ変換に複素数による正弦・余弦を代入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1" y="2783772"/>
            <a:ext cx="4474289" cy="573904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上の式に以下の式を代入</a:t>
            </a:r>
            <a:endParaRPr kumimoji="1"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313058"/>
              </p:ext>
            </p:extLst>
          </p:nvPr>
        </p:nvGraphicFramePr>
        <p:xfrm>
          <a:off x="1906588" y="3508375"/>
          <a:ext cx="5854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数式" r:id="rId3" imgW="2908080" imgH="393480" progId="Equation.3">
                  <p:embed/>
                </p:oleObj>
              </mc:Choice>
              <mc:Fallback>
                <p:oleObj name="数式" r:id="rId3" imgW="2908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3508375"/>
                        <a:ext cx="5854700" cy="889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010584"/>
              </p:ext>
            </p:extLst>
          </p:nvPr>
        </p:nvGraphicFramePr>
        <p:xfrm>
          <a:off x="2174558" y="1717585"/>
          <a:ext cx="46767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数式" r:id="rId5" imgW="2323800" imgH="431640" progId="Equation.3">
                  <p:embed/>
                </p:oleObj>
              </mc:Choice>
              <mc:Fallback>
                <p:oleObj name="数式" r:id="rId5" imgW="2323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558" y="1717585"/>
                        <a:ext cx="4676775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067983"/>
              </p:ext>
            </p:extLst>
          </p:nvPr>
        </p:nvGraphicFramePr>
        <p:xfrm>
          <a:off x="1382395" y="4726077"/>
          <a:ext cx="62611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数式" r:id="rId7" imgW="3111480" imgH="431640" progId="Equation.3">
                  <p:embed/>
                </p:oleObj>
              </mc:Choice>
              <mc:Fallback>
                <p:oleObj name="数式" r:id="rId7" imgW="3111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395" y="4726077"/>
                        <a:ext cx="6261100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4650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1275953"/>
            <a:ext cx="7704667" cy="722709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　 　　の</a:t>
            </a: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項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に分ける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1" y="2783772"/>
            <a:ext cx="4474289" cy="573904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上の式に以下の式を代入</a:t>
            </a:r>
            <a:endParaRPr kumimoji="1"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632732"/>
              </p:ext>
            </p:extLst>
          </p:nvPr>
        </p:nvGraphicFramePr>
        <p:xfrm>
          <a:off x="2187575" y="3508375"/>
          <a:ext cx="5291138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数式" r:id="rId3" imgW="2628720" imgH="393480" progId="Equation.3">
                  <p:embed/>
                </p:oleObj>
              </mc:Choice>
              <mc:Fallback>
                <p:oleObj name="数式" r:id="rId3" imgW="262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3508375"/>
                        <a:ext cx="5291138" cy="889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936048"/>
              </p:ext>
            </p:extLst>
          </p:nvPr>
        </p:nvGraphicFramePr>
        <p:xfrm>
          <a:off x="2187575" y="1868487"/>
          <a:ext cx="46767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数式" r:id="rId5" imgW="2323800" imgH="431640" progId="Equation.3">
                  <p:embed/>
                </p:oleObj>
              </mc:Choice>
              <mc:Fallback>
                <p:oleObj name="数式" r:id="rId5" imgW="2323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1868487"/>
                        <a:ext cx="4676775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398879"/>
              </p:ext>
            </p:extLst>
          </p:nvPr>
        </p:nvGraphicFramePr>
        <p:xfrm>
          <a:off x="1397000" y="209767"/>
          <a:ext cx="608171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0" name="数式" r:id="rId7" imgW="3022560" imgH="431640" progId="Equation.3">
                  <p:embed/>
                </p:oleObj>
              </mc:Choice>
              <mc:Fallback>
                <p:oleObj name="数式" r:id="rId7" imgW="3022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09767"/>
                        <a:ext cx="6081713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371123"/>
              </p:ext>
            </p:extLst>
          </p:nvPr>
        </p:nvGraphicFramePr>
        <p:xfrm>
          <a:off x="1156949" y="1358856"/>
          <a:ext cx="904964" cy="556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1" name="数式" r:id="rId9" imgW="330120" imgH="203040" progId="Equation.3">
                  <p:embed/>
                </p:oleObj>
              </mc:Choice>
              <mc:Fallback>
                <p:oleObj name="数式" r:id="rId9" imgW="330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56949" y="1358856"/>
                        <a:ext cx="904964" cy="5569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856913"/>
              </p:ext>
            </p:extLst>
          </p:nvPr>
        </p:nvGraphicFramePr>
        <p:xfrm>
          <a:off x="2573963" y="1358701"/>
          <a:ext cx="104457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2" name="数式" r:id="rId11" imgW="380880" imgH="203040" progId="Equation.3">
                  <p:embed/>
                </p:oleObj>
              </mc:Choice>
              <mc:Fallback>
                <p:oleObj name="数式" r:id="rId11" imgW="3808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73963" y="1358701"/>
                        <a:ext cx="1044575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29631"/>
              </p:ext>
            </p:extLst>
          </p:nvPr>
        </p:nvGraphicFramePr>
        <p:xfrm>
          <a:off x="1243013" y="4754563"/>
          <a:ext cx="6389687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3" name="数式" r:id="rId13" imgW="3174840" imgH="431640" progId="Equation.3">
                  <p:embed/>
                </p:oleObj>
              </mc:Choice>
              <mc:Fallback>
                <p:oleObj name="数式" r:id="rId13" imgW="3174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4754563"/>
                        <a:ext cx="6389687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684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1134973"/>
            <a:ext cx="7704667" cy="582612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smtClean="0"/>
              <a:t>以下の置換え</a:t>
            </a:r>
            <a:endParaRPr kumimoji="1" lang="ja-JP" altLang="en-US" sz="280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2843"/>
              </p:ext>
            </p:extLst>
          </p:nvPr>
        </p:nvGraphicFramePr>
        <p:xfrm>
          <a:off x="1500188" y="160248"/>
          <a:ext cx="62611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数式" r:id="rId3" imgW="3111480" imgH="431640" progId="Equation.3">
                  <p:embed/>
                </p:oleObj>
              </mc:Choice>
              <mc:Fallback>
                <p:oleObj name="数式" r:id="rId3" imgW="3111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60248"/>
                        <a:ext cx="6261100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618920"/>
              </p:ext>
            </p:extLst>
          </p:nvPr>
        </p:nvGraphicFramePr>
        <p:xfrm>
          <a:off x="2484438" y="1801223"/>
          <a:ext cx="42926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数式" r:id="rId5" imgW="2133360" imgH="368280" progId="Equation.3">
                  <p:embed/>
                </p:oleObj>
              </mc:Choice>
              <mc:Fallback>
                <p:oleObj name="数式" r:id="rId5" imgW="21333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801223"/>
                        <a:ext cx="4292600" cy="831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125150"/>
              </p:ext>
            </p:extLst>
          </p:nvPr>
        </p:nvGraphicFramePr>
        <p:xfrm>
          <a:off x="2228850" y="3094038"/>
          <a:ext cx="4881563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数式" r:id="rId7" imgW="2425680" imgH="876240" progId="Equation.3">
                  <p:embed/>
                </p:oleObj>
              </mc:Choice>
              <mc:Fallback>
                <p:oleObj name="数式" r:id="rId7" imgW="242568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8850" y="3094038"/>
                        <a:ext cx="4881563" cy="1978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下矢印 9"/>
          <p:cNvSpPr/>
          <p:nvPr/>
        </p:nvSpPr>
        <p:spPr>
          <a:xfrm>
            <a:off x="4197245" y="2633073"/>
            <a:ext cx="269823" cy="3349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4399015" y="5089349"/>
            <a:ext cx="269823" cy="3349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920742"/>
              </p:ext>
            </p:extLst>
          </p:nvPr>
        </p:nvGraphicFramePr>
        <p:xfrm>
          <a:off x="3511576" y="5605867"/>
          <a:ext cx="20447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数式" r:id="rId9" imgW="1015920" imgH="431640" progId="Equation.3">
                  <p:embed/>
                </p:oleObj>
              </mc:Choice>
              <mc:Fallback>
                <p:oleObj name="数式" r:id="rId9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76" y="5605867"/>
                        <a:ext cx="2044700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66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複素フーリエ級数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238" y="2053822"/>
            <a:ext cx="8039947" cy="1279263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ja-JP" sz="2000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kumimoji="1"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フーリエ係数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複素フーリエ係数で表現すること　⇒　</a:t>
            </a:r>
            <a:r>
              <a:rPr kumimoji="1"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複素フーリエ級数展開</a:t>
            </a:r>
            <a:endParaRPr kumimoji="1" lang="en-US" altLang="ja-JP" sz="2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 sz="2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複素フーリエ係数を求める式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636728"/>
              </p:ext>
            </p:extLst>
          </p:nvPr>
        </p:nvGraphicFramePr>
        <p:xfrm>
          <a:off x="2323349" y="4513781"/>
          <a:ext cx="3709379" cy="1107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数式" r:id="rId3" imgW="1384200" imgH="368280" progId="Equation.3">
                  <p:embed/>
                </p:oleObj>
              </mc:Choice>
              <mc:Fallback>
                <p:oleObj name="数式" r:id="rId3" imgW="13842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3349" y="4513781"/>
                        <a:ext cx="3709379" cy="11075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45963"/>
              </p:ext>
            </p:extLst>
          </p:nvPr>
        </p:nvGraphicFramePr>
        <p:xfrm>
          <a:off x="1814307" y="457201"/>
          <a:ext cx="2847633" cy="1285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数式" r:id="rId5" imgW="1015920" imgH="431640" progId="Equation.3">
                  <p:embed/>
                </p:oleObj>
              </mc:Choice>
              <mc:Fallback>
                <p:oleObj name="数式" r:id="rId5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307" y="457201"/>
                        <a:ext cx="2847633" cy="12856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角丸四角形吹き出し 3"/>
          <p:cNvSpPr/>
          <p:nvPr/>
        </p:nvSpPr>
        <p:spPr>
          <a:xfrm>
            <a:off x="5245744" y="3353365"/>
            <a:ext cx="2189377" cy="688124"/>
          </a:xfrm>
          <a:prstGeom prst="wedgeRoundRectCallout">
            <a:avLst>
              <a:gd name="adj1" fmla="val -59744"/>
              <a:gd name="adj2" fmla="val 149637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符号に注目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(</a:t>
            </a:r>
            <a:r>
              <a:rPr kumimoji="1" lang="ja-JP" altLang="en-US" smtClean="0">
                <a:solidFill>
                  <a:schemeClr val="tx1"/>
                </a:solidFill>
              </a:rPr>
              <a:t>級数展開と逆）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4826833" y="4781862"/>
            <a:ext cx="269823" cy="2698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33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3410" y="-15091"/>
            <a:ext cx="7704667" cy="77199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複素フーリエ係数の確認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3021" y="867890"/>
            <a:ext cx="1863326" cy="538821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en-US" altLang="ja-JP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kumimoji="1"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kumimoji="1"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022752"/>
              </p:ext>
            </p:extLst>
          </p:nvPr>
        </p:nvGraphicFramePr>
        <p:xfrm>
          <a:off x="3162926" y="1132180"/>
          <a:ext cx="4557009" cy="76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数式" r:id="rId3" imgW="2286000" imgH="368280" progId="Equation.3">
                  <p:embed/>
                </p:oleObj>
              </mc:Choice>
              <mc:Fallback>
                <p:oleObj name="数式" r:id="rId3" imgW="22860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926" y="1132180"/>
                        <a:ext cx="4557009" cy="760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003021" y="1739679"/>
            <a:ext cx="1863326" cy="53882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049817"/>
              </p:ext>
            </p:extLst>
          </p:nvPr>
        </p:nvGraphicFramePr>
        <p:xfrm>
          <a:off x="1688154" y="2278500"/>
          <a:ext cx="7115175" cy="1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2" name="数式" r:id="rId5" imgW="3568680" imgH="749160" progId="Equation.3">
                  <p:embed/>
                </p:oleObj>
              </mc:Choice>
              <mc:Fallback>
                <p:oleObj name="数式" r:id="rId5" imgW="356868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8154" y="2278500"/>
                        <a:ext cx="7115175" cy="1550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178431"/>
              </p:ext>
            </p:extLst>
          </p:nvPr>
        </p:nvGraphicFramePr>
        <p:xfrm>
          <a:off x="1586555" y="4296326"/>
          <a:ext cx="7318375" cy="1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数式" r:id="rId7" imgW="3670200" imgH="749160" progId="Equation.3">
                  <p:embed/>
                </p:oleObj>
              </mc:Choice>
              <mc:Fallback>
                <p:oleObj name="数式" r:id="rId7" imgW="367020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555" y="4296326"/>
                        <a:ext cx="7318375" cy="1550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939799" y="3793496"/>
            <a:ext cx="3707151" cy="53882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0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　</a:t>
            </a:r>
            <a:r>
              <a:rPr lang="en-US" altLang="ja-JP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と置いて</a:t>
            </a:r>
            <a:endParaRPr lang="en-US" altLang="ja-JP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49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（２）振幅スペクトルと位相スペクトル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061732"/>
            <a:ext cx="8039947" cy="57390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ja-JP" sz="28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：複素数　⇒　複素平面上の</a:t>
            </a:r>
            <a:r>
              <a:rPr kumimoji="1"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極座標表現</a:t>
            </a:r>
            <a:endParaRPr kumimoji="1" lang="en-US" altLang="ja-JP" sz="2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151318"/>
              </p:ext>
            </p:extLst>
          </p:nvPr>
        </p:nvGraphicFramePr>
        <p:xfrm>
          <a:off x="1201086" y="3025344"/>
          <a:ext cx="3375025" cy="203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数式" r:id="rId3" imgW="1676160" imgH="901440" progId="Equation.3">
                  <p:embed/>
                </p:oleObj>
              </mc:Choice>
              <mc:Fallback>
                <p:oleObj name="数式" r:id="rId3" imgW="167616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086" y="3025344"/>
                        <a:ext cx="3375025" cy="2035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186189"/>
              </p:ext>
            </p:extLst>
          </p:nvPr>
        </p:nvGraphicFramePr>
        <p:xfrm>
          <a:off x="5303800" y="3924850"/>
          <a:ext cx="3076065" cy="109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数式" r:id="rId5" imgW="1282680" imgH="406080" progId="Equation.3">
                  <p:embed/>
                </p:oleObj>
              </mc:Choice>
              <mc:Fallback>
                <p:oleObj name="数式" r:id="rId5" imgW="12826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00" y="3924850"/>
                        <a:ext cx="3076065" cy="1092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右矢印 3"/>
          <p:cNvSpPr/>
          <p:nvPr/>
        </p:nvSpPr>
        <p:spPr>
          <a:xfrm>
            <a:off x="4742779" y="4325756"/>
            <a:ext cx="394353" cy="342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982133" y="5214873"/>
            <a:ext cx="3200124" cy="5739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教科書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P31 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の表現</a:t>
            </a:r>
            <a:endParaRPr lang="en-US" altLang="ja-JP" sz="2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308108"/>
              </p:ext>
            </p:extLst>
          </p:nvPr>
        </p:nvGraphicFramePr>
        <p:xfrm>
          <a:off x="5303800" y="5214873"/>
          <a:ext cx="2643329" cy="6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数式" r:id="rId7" imgW="977760" imgH="228600" progId="Equation.3">
                  <p:embed/>
                </p:oleObj>
              </mc:Choice>
              <mc:Fallback>
                <p:oleObj name="数式" r:id="rId7" imgW="977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00" y="5214873"/>
                        <a:ext cx="2643329" cy="6922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4834466" y="2788710"/>
            <a:ext cx="3852334" cy="113614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振幅スペクトル</a:t>
            </a:r>
            <a:endParaRPr lang="en-US" altLang="ja-JP" sz="2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位相スペクトル</a:t>
            </a:r>
            <a:endParaRPr lang="en-US" altLang="ja-JP" sz="2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z="2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04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3407" y="15055"/>
            <a:ext cx="7704667" cy="77199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例題７の式展開に関する補足（１）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8264" y="1323357"/>
            <a:ext cx="7679744" cy="1307794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において 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と置くと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= 1 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とき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－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とき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また，　                                            から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641147"/>
              </p:ext>
            </p:extLst>
          </p:nvPr>
        </p:nvGraphicFramePr>
        <p:xfrm>
          <a:off x="1734080" y="682181"/>
          <a:ext cx="2100263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数式" r:id="rId3" imgW="1054080" imgH="330120" progId="Equation.3">
                  <p:embed/>
                </p:oleObj>
              </mc:Choice>
              <mc:Fallback>
                <p:oleObj name="数式" r:id="rId3" imgW="10540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080" y="682181"/>
                        <a:ext cx="2100263" cy="682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015744"/>
              </p:ext>
            </p:extLst>
          </p:nvPr>
        </p:nvGraphicFramePr>
        <p:xfrm>
          <a:off x="2032073" y="1761178"/>
          <a:ext cx="29892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数式" r:id="rId5" imgW="1498320" imgH="368280" progId="Equation.3">
                  <p:embed/>
                </p:oleObj>
              </mc:Choice>
              <mc:Fallback>
                <p:oleObj name="数式" r:id="rId5" imgW="14983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73" y="1761178"/>
                        <a:ext cx="2989263" cy="76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396960"/>
              </p:ext>
            </p:extLst>
          </p:nvPr>
        </p:nvGraphicFramePr>
        <p:xfrm>
          <a:off x="1748786" y="2703422"/>
          <a:ext cx="71628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数式" r:id="rId7" imgW="3593880" imgH="330120" progId="Equation.3">
                  <p:embed/>
                </p:oleObj>
              </mc:Choice>
              <mc:Fallback>
                <p:oleObj name="数式" r:id="rId7" imgW="35938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8786" y="2703422"/>
                        <a:ext cx="7162800" cy="682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164335"/>
              </p:ext>
            </p:extLst>
          </p:nvPr>
        </p:nvGraphicFramePr>
        <p:xfrm>
          <a:off x="2414661" y="3493845"/>
          <a:ext cx="260667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数式" r:id="rId9" imgW="1307880" imgH="330120" progId="Equation.3">
                  <p:embed/>
                </p:oleObj>
              </mc:Choice>
              <mc:Fallback>
                <p:oleObj name="数式" r:id="rId9" imgW="13078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661" y="3493845"/>
                        <a:ext cx="2606675" cy="682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1464256" y="3566291"/>
            <a:ext cx="5247237" cy="54765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さらに　　　　　　　　　　　の関係から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414496"/>
              </p:ext>
            </p:extLst>
          </p:nvPr>
        </p:nvGraphicFramePr>
        <p:xfrm>
          <a:off x="2414661" y="4176700"/>
          <a:ext cx="240347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数式" r:id="rId11" imgW="1206360" imgH="330120" progId="Equation.3">
                  <p:embed/>
                </p:oleObj>
              </mc:Choice>
              <mc:Fallback>
                <p:oleObj name="数式" r:id="rId11" imgW="12063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661" y="4176700"/>
                        <a:ext cx="2403475" cy="682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466874" y="4796332"/>
            <a:ext cx="5247237" cy="54765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積分内の微分変数は変更できるので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072496"/>
              </p:ext>
            </p:extLst>
          </p:nvPr>
        </p:nvGraphicFramePr>
        <p:xfrm>
          <a:off x="1822186" y="5351173"/>
          <a:ext cx="402431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数式" r:id="rId13" imgW="2019240" imgH="330120" progId="Equation.3">
                  <p:embed/>
                </p:oleObj>
              </mc:Choice>
              <mc:Fallback>
                <p:oleObj name="数式" r:id="rId13" imgW="20192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186" y="5351173"/>
                        <a:ext cx="4024312" cy="682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464256" y="5963621"/>
            <a:ext cx="5247237" cy="54765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とすることができる。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9321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2034</TotalTime>
  <Words>208</Words>
  <Application>Microsoft Office PowerPoint</Application>
  <PresentationFormat>画面に合わせる (4:3)</PresentationFormat>
  <Paragraphs>52</Paragraphs>
  <Slides>11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HGｺﾞｼｯｸM</vt:lpstr>
      <vt:lpstr>Arial</vt:lpstr>
      <vt:lpstr>Corbel</vt:lpstr>
      <vt:lpstr>Times New Roman</vt:lpstr>
      <vt:lpstr>視差</vt:lpstr>
      <vt:lpstr>数式</vt:lpstr>
      <vt:lpstr>２．フーリエ解析</vt:lpstr>
      <vt:lpstr>２．３　複素フーリエ級数 （１）複素正弦波の加算</vt:lpstr>
      <vt:lpstr>フーリエ変換に複素数による正弦・余弦を代入</vt:lpstr>
      <vt:lpstr>　　　と　 　　の項に分ける</vt:lpstr>
      <vt:lpstr>以下の置換え</vt:lpstr>
      <vt:lpstr>複素フーリエ級数</vt:lpstr>
      <vt:lpstr>複素フーリエ係数の確認</vt:lpstr>
      <vt:lpstr>（２）振幅スペクトルと位相スペクトル</vt:lpstr>
      <vt:lpstr>例題７の式展開に関する補足（１）</vt:lpstr>
      <vt:lpstr>例題７の式展開に関する補足（２）</vt:lpstr>
      <vt:lpstr>（３）複素フーリエ級数で成立する性質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108</cp:revision>
  <dcterms:created xsi:type="dcterms:W3CDTF">2018-02-09T02:09:57Z</dcterms:created>
  <dcterms:modified xsi:type="dcterms:W3CDTF">2018-03-20T21:19:53Z</dcterms:modified>
</cp:coreProperties>
</file>