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3" r:id="rId2"/>
    <p:sldId id="257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31" d="100"/>
          <a:sy n="31" d="100"/>
        </p:scale>
        <p:origin x="72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２</a:t>
            </a:r>
            <a:r>
              <a:rPr kumimoji="1" lang="ja-JP" altLang="en-US" smtClean="0"/>
              <a:t>．フーリエ解析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anchor="t" anchorCtr="0"/>
          <a:lstStyle/>
          <a:p>
            <a:pPr marL="0" indent="0">
              <a:buNone/>
            </a:pPr>
            <a:r>
              <a:rPr lang="ja-JP" altLang="en-US" smtClean="0"/>
              <a:t>２．１　周期信号と正弦波信号</a:t>
            </a:r>
            <a:endParaRPr lang="en-US" altLang="ja-JP" smtClean="0"/>
          </a:p>
          <a:p>
            <a:pPr marL="0" indent="0">
              <a:buNone/>
            </a:pPr>
            <a:r>
              <a:rPr kumimoji="1" lang="ja-JP" altLang="en-US" u="sng" smtClean="0">
                <a:solidFill>
                  <a:srgbClr val="FF0000"/>
                </a:solidFill>
              </a:rPr>
              <a:t>２．２　フーリエ級数</a:t>
            </a:r>
            <a:endParaRPr lang="en-US" altLang="ja-JP" u="sng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mtClean="0"/>
              <a:t>２．３　複素フーリエ級数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/>
              <a:t>２．４　色々な周期信号の複素フーリエ</a:t>
            </a:r>
            <a:r>
              <a:rPr lang="ja-JP" altLang="en-US" smtClean="0"/>
              <a:t>級数展開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２．５</a:t>
            </a:r>
            <a:r>
              <a:rPr lang="ja-JP" altLang="en-US"/>
              <a:t>　</a:t>
            </a:r>
            <a:r>
              <a:rPr lang="ja-JP" altLang="en-US" smtClean="0"/>
              <a:t>フーリエ変換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２．６　色々な信号のフーリエ変換</a:t>
            </a:r>
            <a:endParaRPr lang="en-US" altLang="ja-JP"/>
          </a:p>
          <a:p>
            <a:pPr marL="0" indent="0">
              <a:buNone/>
            </a:pP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960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609599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教科書の例題２の補足（その１）</a:t>
            </a:r>
            <a:endParaRPr kumimoji="1" lang="ja-JP" altLang="en-US" sz="2800"/>
          </a:p>
        </p:txBody>
      </p: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2617321"/>
              </p:ext>
            </p:extLst>
          </p:nvPr>
        </p:nvGraphicFramePr>
        <p:xfrm>
          <a:off x="1263014" y="759953"/>
          <a:ext cx="7301865" cy="52681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7" name="数式" r:id="rId3" imgW="3784320" imgH="2654280" progId="Equation.3">
                  <p:embed/>
                </p:oleObj>
              </mc:Choice>
              <mc:Fallback>
                <p:oleObj name="数式" r:id="rId3" imgW="3784320" imgH="2654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3014" y="759953"/>
                        <a:ext cx="7301865" cy="52681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7472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640079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/>
              <a:t>教科書の例題</a:t>
            </a:r>
            <a:r>
              <a:rPr lang="ja-JP" altLang="en-US" sz="2800" smtClean="0"/>
              <a:t>２の</a:t>
            </a:r>
            <a:r>
              <a:rPr lang="ja-JP" altLang="en-US" sz="2800"/>
              <a:t>補足（</a:t>
            </a:r>
            <a:r>
              <a:rPr lang="ja-JP" altLang="en-US" sz="2800" smtClean="0"/>
              <a:t>その２）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03325" y="1249679"/>
            <a:ext cx="7704667" cy="601981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441325" indent="-441325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第２項，第３項に関しては</a:t>
            </a:r>
            <a:endParaRPr kumimoji="1"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9502366"/>
              </p:ext>
            </p:extLst>
          </p:nvPr>
        </p:nvGraphicFramePr>
        <p:xfrm>
          <a:off x="1431925" y="2004059"/>
          <a:ext cx="5907088" cy="256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数式" r:id="rId3" imgW="3162240" imgH="1333440" progId="Equation.3">
                  <p:embed/>
                </p:oleObj>
              </mc:Choice>
              <mc:Fallback>
                <p:oleObj name="数式" r:id="rId3" imgW="3162240" imgH="1333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1925" y="2004059"/>
                        <a:ext cx="5907088" cy="2565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1203325" y="4919979"/>
            <a:ext cx="7704667" cy="10693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41325" indent="-441325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例題３，例題４の０になる項についても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1325" indent="-441325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上記の理由で０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030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640079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/>
              <a:t>教科書</a:t>
            </a:r>
            <a:r>
              <a:rPr lang="ja-JP" altLang="en-US" sz="2800" smtClean="0"/>
              <a:t>の例題５の補足（１）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03325" y="1249679"/>
            <a:ext cx="7704667" cy="601981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①部分積分するときは，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微分して消える項の微分を優先する。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②上記①がない場合，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繰り返し微分することで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元の関数形に戻る項を微分して，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最終的に 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係数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積分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積分記号が外れた式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の形にして解く。</a:t>
            </a:r>
            <a:endParaRPr kumimoji="1"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1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640079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/>
              <a:t>教科書の</a:t>
            </a:r>
            <a:r>
              <a:rPr lang="ja-JP" altLang="en-US" sz="2800" smtClean="0"/>
              <a:t>例題５の</a:t>
            </a:r>
            <a:r>
              <a:rPr lang="ja-JP" altLang="en-US" sz="2800"/>
              <a:t>補足（</a:t>
            </a:r>
            <a:r>
              <a:rPr lang="ja-JP" altLang="en-US" sz="2800" smtClean="0"/>
              <a:t>その２）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03325" y="1249679"/>
            <a:ext cx="7704667" cy="601981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441325" indent="-441325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最初，不定積分の部分積分を終わらせてからやってもよい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3800965"/>
              </p:ext>
            </p:extLst>
          </p:nvPr>
        </p:nvGraphicFramePr>
        <p:xfrm>
          <a:off x="2249488" y="2244725"/>
          <a:ext cx="5170487" cy="386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数式" r:id="rId3" imgW="2768400" imgH="2006280" progId="Equation.3">
                  <p:embed/>
                </p:oleObj>
              </mc:Choice>
              <mc:Fallback>
                <p:oleObj name="数式" r:id="rId3" imgW="2768400" imgH="2006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9488" y="2244725"/>
                        <a:ext cx="5170487" cy="3863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1169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mtClean="0"/>
              <a:t>２．２　フーリエ級数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z="2800" smtClean="0"/>
              <a:t>（１）周波数の異なる余弦波信号を加算する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ja-JP" altLang="en-US" sz="2800" smtClean="0"/>
              <a:t>（教科書では正弦波としているが・・・）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3" y="2428376"/>
            <a:ext cx="8039947" cy="57390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角周波数が</a:t>
            </a:r>
            <a:r>
              <a:rPr kumimoji="1" lang="en-US" altLang="ja-JP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kumimoji="1"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の奇数倍の余弦波信号を加算する</a:t>
            </a:r>
            <a:endParaRPr kumimoji="1" lang="en-US" altLang="ja-JP" sz="2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3132289"/>
              </p:ext>
            </p:extLst>
          </p:nvPr>
        </p:nvGraphicFramePr>
        <p:xfrm>
          <a:off x="1376362" y="3192197"/>
          <a:ext cx="7310438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数式" r:id="rId3" imgW="3632040" imgH="406080" progId="Equation.3">
                  <p:embed/>
                </p:oleObj>
              </mc:Choice>
              <mc:Fallback>
                <p:oleObj name="数式" r:id="rId3" imgW="36320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6362" y="3192197"/>
                        <a:ext cx="7310438" cy="917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170" y="4565552"/>
            <a:ext cx="1251113" cy="1528748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7435687" y="6289591"/>
            <a:ext cx="1477962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</a:rPr>
              <a:t>Jean Baptiste Joseph Fourier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7435687" y="6094299"/>
            <a:ext cx="1365250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</a:rPr>
              <a:t>1768/3/21 - 1830/5/16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353449" y="5329926"/>
            <a:ext cx="4962034" cy="116955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pPr indent="152400" algn="just">
              <a:lnSpc>
                <a:spcPts val="2100"/>
              </a:lnSpc>
              <a:spcAft>
                <a:spcPts val="0"/>
              </a:spcAft>
            </a:pPr>
            <a:r>
              <a:rPr lang="ja-JP" altLang="ja-JP" kern="100">
                <a:latin typeface="ＭＳ 明朝" panose="02020609040205080304" pitchFamily="17" charset="-128"/>
                <a:ea typeface="Century" panose="02040604050505020304" pitchFamily="18" charset="0"/>
                <a:cs typeface="Courier New" panose="02070309020205020404" pitchFamily="49" charset="0"/>
              </a:rPr>
              <a:t>1768</a:t>
            </a:r>
            <a:r>
              <a:rPr lang="ja-JP" altLang="ja-JP" kern="100">
                <a:latin typeface="Century" panose="02040604050505020304" pitchFamily="18" charset="0"/>
                <a:ea typeface="ＭＳ 明朝" panose="02020609040205080304" pitchFamily="17" charset="-128"/>
                <a:cs typeface="Courier New" panose="02070309020205020404" pitchFamily="49" charset="0"/>
              </a:rPr>
              <a:t>年</a:t>
            </a:r>
            <a:r>
              <a:rPr lang="ja-JP" altLang="ja-JP" kern="100">
                <a:latin typeface="ＭＳ 明朝" panose="02020609040205080304" pitchFamily="17" charset="-128"/>
                <a:ea typeface="Century" panose="02040604050505020304" pitchFamily="18" charset="0"/>
                <a:cs typeface="Courier New" panose="02070309020205020404" pitchFamily="49" charset="0"/>
              </a:rPr>
              <a:t>3</a:t>
            </a:r>
            <a:r>
              <a:rPr lang="ja-JP" altLang="ja-JP" kern="100">
                <a:latin typeface="Century" panose="02040604050505020304" pitchFamily="18" charset="0"/>
                <a:ea typeface="ＭＳ 明朝" panose="02020609040205080304" pitchFamily="17" charset="-128"/>
                <a:cs typeface="Courier New" panose="02070309020205020404" pitchFamily="49" charset="0"/>
              </a:rPr>
              <a:t>月</a:t>
            </a:r>
            <a:r>
              <a:rPr lang="ja-JP" altLang="ja-JP" kern="100">
                <a:latin typeface="ＭＳ 明朝" panose="02020609040205080304" pitchFamily="17" charset="-128"/>
                <a:ea typeface="Century" panose="02040604050505020304" pitchFamily="18" charset="0"/>
                <a:cs typeface="Courier New" panose="02070309020205020404" pitchFamily="49" charset="0"/>
              </a:rPr>
              <a:t>21</a:t>
            </a:r>
            <a:r>
              <a:rPr lang="ja-JP" altLang="ja-JP" kern="100">
                <a:latin typeface="Century" panose="02040604050505020304" pitchFamily="18" charset="0"/>
                <a:ea typeface="ＭＳ 明朝" panose="02020609040205080304" pitchFamily="17" charset="-128"/>
                <a:cs typeface="Courier New" panose="02070309020205020404" pitchFamily="49" charset="0"/>
              </a:rPr>
              <a:t>日にフランスのオセール生まれ。</a:t>
            </a:r>
            <a:endParaRPr lang="ja-JP" altLang="ja-JP" sz="1400" kern="100">
              <a:latin typeface="ＭＳ 明朝" panose="02020609040205080304" pitchFamily="17" charset="-128"/>
              <a:ea typeface="ＭＳ 明朝" panose="02020609040205080304" pitchFamily="17" charset="-128"/>
              <a:cs typeface="Courier New" panose="02070309020205020404" pitchFamily="49" charset="0"/>
            </a:endParaRPr>
          </a:p>
          <a:p>
            <a:pPr indent="152400" algn="just">
              <a:lnSpc>
                <a:spcPts val="2100"/>
              </a:lnSpc>
              <a:spcAft>
                <a:spcPts val="0"/>
              </a:spcAft>
            </a:pPr>
            <a:r>
              <a:rPr lang="ja-JP" altLang="ja-JP" kern="100">
                <a:latin typeface="Century" panose="02040604050505020304" pitchFamily="18" charset="0"/>
                <a:ea typeface="ＭＳ 明朝" panose="02020609040205080304" pitchFamily="17" charset="-128"/>
                <a:cs typeface="Courier New" panose="02070309020205020404" pitchFamily="49" charset="0"/>
              </a:rPr>
              <a:t>固体内における熱伝導に関する研究から</a:t>
            </a:r>
            <a:endParaRPr lang="ja-JP" altLang="ja-JP" sz="1400" kern="100">
              <a:latin typeface="ＭＳ 明朝" panose="02020609040205080304" pitchFamily="17" charset="-128"/>
              <a:ea typeface="ＭＳ 明朝" panose="02020609040205080304" pitchFamily="17" charset="-128"/>
              <a:cs typeface="Courier New" panose="02070309020205020404" pitchFamily="49" charset="0"/>
            </a:endParaRPr>
          </a:p>
          <a:p>
            <a:pPr indent="152400" algn="just">
              <a:lnSpc>
                <a:spcPts val="2100"/>
              </a:lnSpc>
              <a:spcAft>
                <a:spcPts val="0"/>
              </a:spcAft>
            </a:pPr>
            <a:r>
              <a:rPr lang="ja-JP" altLang="ja-JP" kern="100">
                <a:latin typeface="Century" panose="02040604050505020304" pitchFamily="18" charset="0"/>
                <a:ea typeface="ＭＳ 明朝" panose="02020609040205080304" pitchFamily="17" charset="-128"/>
                <a:cs typeface="Courier New" panose="02070309020205020404" pitchFamily="49" charset="0"/>
              </a:rPr>
              <a:t>熱伝導方程式を導き，これを解くために</a:t>
            </a:r>
            <a:endParaRPr lang="ja-JP" altLang="ja-JP" sz="1400" kern="100">
              <a:latin typeface="ＭＳ 明朝" panose="02020609040205080304" pitchFamily="17" charset="-128"/>
              <a:ea typeface="ＭＳ 明朝" panose="02020609040205080304" pitchFamily="17" charset="-128"/>
              <a:cs typeface="Courier New" panose="02070309020205020404" pitchFamily="49" charset="0"/>
            </a:endParaRPr>
          </a:p>
          <a:p>
            <a:pPr indent="152400" algn="just">
              <a:lnSpc>
                <a:spcPts val="2100"/>
              </a:lnSpc>
              <a:spcAft>
                <a:spcPts val="0"/>
              </a:spcAft>
            </a:pPr>
            <a:r>
              <a:rPr lang="ja-JP" altLang="ja-JP" kern="100">
                <a:latin typeface="Century" panose="02040604050505020304" pitchFamily="18" charset="0"/>
                <a:ea typeface="ＭＳ 明朝" panose="02020609040205080304" pitchFamily="17" charset="-128"/>
                <a:cs typeface="Courier New" panose="02070309020205020404" pitchFamily="49" charset="0"/>
              </a:rPr>
              <a:t>フーリエ解析の手法を提唱しました。</a:t>
            </a:r>
            <a:endParaRPr lang="ja-JP" altLang="ja-JP" sz="1400" kern="10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Courier New" panose="02070309020205020404" pitchFamily="49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473653" y="4973455"/>
            <a:ext cx="4841830" cy="361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100"/>
              </a:lnSpc>
              <a:spcAft>
                <a:spcPts val="0"/>
              </a:spcAft>
            </a:pPr>
            <a:r>
              <a:rPr lang="ja-JP" altLang="ja-JP" sz="1200" kern="100" smtClean="0">
                <a:latin typeface="ＭＳ 明朝" panose="02020609040205080304" pitchFamily="17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［</a:t>
            </a:r>
            <a:r>
              <a:rPr lang="ja-JP" altLang="en-US" sz="1200" kern="100" smtClean="0">
                <a:latin typeface="ＭＳ 明朝" panose="02020609040205080304" pitchFamily="17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ご紹介</a:t>
            </a:r>
            <a:r>
              <a:rPr lang="ja-JP" altLang="ja-JP" sz="1200" kern="100" smtClean="0">
                <a:latin typeface="ＭＳ 明朝" panose="02020609040205080304" pitchFamily="17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］</a:t>
            </a:r>
            <a:r>
              <a:rPr lang="ja-JP" altLang="ja-JP" sz="1200" kern="100">
                <a:latin typeface="ＭＳ 明朝" panose="02020609040205080304" pitchFamily="17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--ジャン・バティスト・ジョゼフ・フーリエ男爵ってどんな人？--</a:t>
            </a:r>
            <a:endParaRPr lang="ja-JP" altLang="ja-JP" sz="1200" kern="10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63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607" y="0"/>
            <a:ext cx="8039947" cy="655319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2800"/>
              <a:t>　</a:t>
            </a:r>
            <a:r>
              <a:rPr lang="ja-JP" altLang="en-US" sz="2800" smtClean="0"/>
              <a:t>　</a:t>
            </a:r>
            <a:r>
              <a:rPr lang="en-US" altLang="ja-JP" sz="2800" smtClean="0"/>
              <a:t>Excel</a:t>
            </a:r>
            <a:r>
              <a:rPr lang="ja-JP" altLang="en-US" sz="2800" smtClean="0"/>
              <a:t>で式定義し，グラフを描いてみた（その１）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11606" y="826588"/>
            <a:ext cx="8039947" cy="57390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加算する信号が増えるほど三角波に近くなる</a:t>
            </a:r>
            <a:endParaRPr kumimoji="1" lang="en-US" altLang="ja-JP" sz="2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1361187"/>
              </p:ext>
            </p:extLst>
          </p:nvPr>
        </p:nvGraphicFramePr>
        <p:xfrm>
          <a:off x="1985960" y="1400492"/>
          <a:ext cx="5557840" cy="697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数式" r:id="rId3" imgW="3632040" imgH="406080" progId="Equation.3">
                  <p:embed/>
                </p:oleObj>
              </mc:Choice>
              <mc:Fallback>
                <p:oleObj name="数式" r:id="rId3" imgW="36320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5960" y="1400492"/>
                        <a:ext cx="5557840" cy="6975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図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34515" y="2274570"/>
            <a:ext cx="6724650" cy="4229100"/>
          </a:xfrm>
          <a:prstGeom prst="rect">
            <a:avLst/>
          </a:prstGeom>
          <a:ln>
            <a:solidFill>
              <a:srgbClr val="00B0F0"/>
            </a:solidFill>
          </a:ln>
        </p:spPr>
      </p:pic>
      <p:sp>
        <p:nvSpPr>
          <p:cNvPr id="7" name="下矢印 6"/>
          <p:cNvSpPr/>
          <p:nvPr/>
        </p:nvSpPr>
        <p:spPr>
          <a:xfrm>
            <a:off x="2514600" y="4389120"/>
            <a:ext cx="167640" cy="2438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>
            <a:off x="5928360" y="4389120"/>
            <a:ext cx="167640" cy="2438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下矢印 8"/>
          <p:cNvSpPr/>
          <p:nvPr/>
        </p:nvSpPr>
        <p:spPr>
          <a:xfrm rot="-8100000">
            <a:off x="5113020" y="4365560"/>
            <a:ext cx="167640" cy="2438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159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3081" y="2283871"/>
            <a:ext cx="6010275" cy="418147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607" y="0"/>
            <a:ext cx="8039947" cy="655319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2800"/>
              <a:t>　</a:t>
            </a:r>
            <a:r>
              <a:rPr lang="ja-JP" altLang="en-US" sz="2800" smtClean="0"/>
              <a:t>　</a:t>
            </a:r>
            <a:r>
              <a:rPr lang="en-US" altLang="ja-JP" sz="2800" smtClean="0"/>
              <a:t>Excel</a:t>
            </a:r>
            <a:r>
              <a:rPr lang="ja-JP" altLang="en-US" sz="2800" smtClean="0"/>
              <a:t>で式定義し，グラフを描いてみた（その２）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11606" y="826588"/>
            <a:ext cx="8039947" cy="57390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加算する信号が増えるほど</a:t>
            </a:r>
            <a:r>
              <a:rPr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矩形</a:t>
            </a:r>
            <a:r>
              <a:rPr kumimoji="1"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波に近くなる</a:t>
            </a:r>
            <a:endParaRPr kumimoji="1" lang="en-US" altLang="ja-JP" sz="2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1730158"/>
              </p:ext>
            </p:extLst>
          </p:nvPr>
        </p:nvGraphicFramePr>
        <p:xfrm>
          <a:off x="2098675" y="1431925"/>
          <a:ext cx="4529138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数式" r:id="rId4" imgW="2958840" imgH="368280" progId="Equation.3">
                  <p:embed/>
                </p:oleObj>
              </mc:Choice>
              <mc:Fallback>
                <p:oleObj name="数式" r:id="rId4" imgW="295884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8675" y="1431925"/>
                        <a:ext cx="4529138" cy="6334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下矢印 6"/>
          <p:cNvSpPr/>
          <p:nvPr/>
        </p:nvSpPr>
        <p:spPr>
          <a:xfrm>
            <a:off x="2834640" y="4389120"/>
            <a:ext cx="167640" cy="2438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>
            <a:off x="5928360" y="4389120"/>
            <a:ext cx="167640" cy="2438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下矢印 8"/>
          <p:cNvSpPr/>
          <p:nvPr/>
        </p:nvSpPr>
        <p:spPr>
          <a:xfrm rot="-8100000">
            <a:off x="5113020" y="4365560"/>
            <a:ext cx="167640" cy="2438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四角形吹き出し 10"/>
          <p:cNvSpPr/>
          <p:nvPr/>
        </p:nvSpPr>
        <p:spPr>
          <a:xfrm>
            <a:off x="6995160" y="1585688"/>
            <a:ext cx="2056393" cy="512987"/>
          </a:xfrm>
          <a:prstGeom prst="wedgeRectCallout">
            <a:avLst>
              <a:gd name="adj1" fmla="val -66497"/>
              <a:gd name="adj2" fmla="val -908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rgbClr val="FF0000"/>
                </a:solidFill>
              </a:rPr>
              <a:t>式が変わっていることに注意</a:t>
            </a:r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494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4077" y="2283871"/>
            <a:ext cx="6105525" cy="429577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607" y="0"/>
            <a:ext cx="8039947" cy="655319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2800"/>
              <a:t>　</a:t>
            </a:r>
            <a:r>
              <a:rPr lang="ja-JP" altLang="en-US" sz="2800" smtClean="0"/>
              <a:t>　</a:t>
            </a:r>
            <a:r>
              <a:rPr lang="en-US" altLang="ja-JP" sz="2800" smtClean="0"/>
              <a:t>Excel</a:t>
            </a:r>
            <a:r>
              <a:rPr lang="ja-JP" altLang="en-US" sz="2800" smtClean="0"/>
              <a:t>で式定義し，グラフを描いてみた（その３）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11607" y="826588"/>
            <a:ext cx="8039946" cy="57390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加算する信号が増えるほどノコギリ波に近くなる</a:t>
            </a:r>
            <a:endParaRPr kumimoji="1"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4528678"/>
              </p:ext>
            </p:extLst>
          </p:nvPr>
        </p:nvGraphicFramePr>
        <p:xfrm>
          <a:off x="2020888" y="1431925"/>
          <a:ext cx="4684712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数式" r:id="rId4" imgW="3060360" imgH="368280" progId="Equation.3">
                  <p:embed/>
                </p:oleObj>
              </mc:Choice>
              <mc:Fallback>
                <p:oleObj name="数式" r:id="rId4" imgW="306036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0888" y="1431925"/>
                        <a:ext cx="4684712" cy="6334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下矢印 6"/>
          <p:cNvSpPr/>
          <p:nvPr/>
        </p:nvSpPr>
        <p:spPr>
          <a:xfrm>
            <a:off x="2834640" y="4389120"/>
            <a:ext cx="167640" cy="2438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>
            <a:off x="5928360" y="4389120"/>
            <a:ext cx="167640" cy="2438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下矢印 8"/>
          <p:cNvSpPr/>
          <p:nvPr/>
        </p:nvSpPr>
        <p:spPr>
          <a:xfrm rot="-8100000">
            <a:off x="5113020" y="4365560"/>
            <a:ext cx="167640" cy="2438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四角形吹き出し 10"/>
          <p:cNvSpPr/>
          <p:nvPr/>
        </p:nvSpPr>
        <p:spPr>
          <a:xfrm>
            <a:off x="6995160" y="1585688"/>
            <a:ext cx="2056393" cy="512987"/>
          </a:xfrm>
          <a:prstGeom prst="wedgeRectCallout">
            <a:avLst>
              <a:gd name="adj1" fmla="val -60568"/>
              <a:gd name="adj2" fmla="val -1799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rgbClr val="FF0000"/>
                </a:solidFill>
              </a:rPr>
              <a:t>式が変わっていることに注意</a:t>
            </a:r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334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（２）余弦波信号や正弦波信号の加算で表現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3" y="1889760"/>
            <a:ext cx="8039947" cy="1112520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一般の波も同様に</a:t>
            </a:r>
            <a:endParaRPr kumimoji="1" lang="en-US" altLang="ja-JP" sz="2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余弦波信号と正弦波信号の加算で表現できる</a:t>
            </a:r>
            <a:endParaRPr kumimoji="1" lang="en-US" altLang="ja-JP" sz="2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449053"/>
              </p:ext>
            </p:extLst>
          </p:nvPr>
        </p:nvGraphicFramePr>
        <p:xfrm>
          <a:off x="2296160" y="3174365"/>
          <a:ext cx="4676775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数式" r:id="rId3" imgW="2323800" imgH="431640" progId="Equation.3">
                  <p:embed/>
                </p:oleObj>
              </mc:Choice>
              <mc:Fallback>
                <p:oleObj name="数式" r:id="rId3" imgW="2323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6160" y="3174365"/>
                        <a:ext cx="4676775" cy="974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982132" y="4149090"/>
            <a:ext cx="8039947" cy="109347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右辺の表現を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フーリエ級数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といい，信号をフーリエ級数で表現することを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フーリエ級数展開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という。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982132" y="5347969"/>
            <a:ext cx="8039947" cy="54546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フーリエ係数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という。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222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（３）フーリエ係数を積分で求める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2" y="1882141"/>
            <a:ext cx="8039947" cy="556260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三角波の場合，以下のように置いたことと同じ</a:t>
            </a:r>
            <a:endParaRPr kumimoji="1" lang="en-US" altLang="ja-JP" sz="2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2683240"/>
              </p:ext>
            </p:extLst>
          </p:nvPr>
        </p:nvGraphicFramePr>
        <p:xfrm>
          <a:off x="1214120" y="198755"/>
          <a:ext cx="4676775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name="数式" r:id="rId3" imgW="2323800" imgH="431640" progId="Equation.3">
                  <p:embed/>
                </p:oleObj>
              </mc:Choice>
              <mc:Fallback>
                <p:oleObj name="数式" r:id="rId3" imgW="2323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120" y="198755"/>
                        <a:ext cx="4676775" cy="974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18583"/>
              </p:ext>
            </p:extLst>
          </p:nvPr>
        </p:nvGraphicFramePr>
        <p:xfrm>
          <a:off x="1576122" y="2598420"/>
          <a:ext cx="6516688" cy="189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name="数式" r:id="rId5" imgW="3238200" imgH="838080" progId="Equation.3">
                  <p:embed/>
                </p:oleObj>
              </mc:Choice>
              <mc:Fallback>
                <p:oleObj name="数式" r:id="rId5" imgW="323820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6122" y="2598420"/>
                        <a:ext cx="6516688" cy="1892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7087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2800" smtClean="0"/>
              <a:t>フーリエ係数の求め方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14120" y="1836420"/>
            <a:ext cx="7704667" cy="4107180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441325" indent="-441325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 </a:t>
            </a:r>
            <a:r>
              <a:rPr kumimoji="1" lang="ja-JP" altLang="en-US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積分区間</a:t>
            </a:r>
            <a:r>
              <a:rPr kumimoji="1" lang="ja-JP" altLang="en-US" b="1" i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b="1" i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kumimoji="1" lang="ja-JP" altLang="en-US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を選択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する。</a:t>
            </a:r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1325" indent="-441325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どの区間を選択しても結果は変わらないが，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1325" indent="-441325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計算しやすい区間を選択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すること。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1325" indent="-441325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②一般に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軸対称／点対称の場合，</a:t>
            </a:r>
            <a:r>
              <a:rPr kumimoji="1"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kumimoji="1" lang="en-US" altLang="ja-JP" b="1" i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ja-JP" altLang="en-US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2 </a:t>
            </a:r>
            <a:r>
              <a:rPr kumimoji="1"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～ </a:t>
            </a:r>
            <a:r>
              <a:rPr kumimoji="1" lang="en-US" altLang="ja-JP" b="1" i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kumimoji="1" lang="en-US" altLang="ja-JP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2</a:t>
            </a:r>
          </a:p>
          <a:p>
            <a:pPr marL="441325" indent="-441325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原点を起点として繰り返す関数の場合，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1325" indent="-441325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～ </a:t>
            </a:r>
            <a:r>
              <a:rPr lang="en-US" altLang="ja-JP" b="1" i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とすることが多い。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1325" indent="-441325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（</a:t>
            </a:r>
            <a:r>
              <a:rPr kumimoji="1"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三角波の場合，</a:t>
            </a:r>
            <a:r>
              <a:rPr kumimoji="1" lang="en-US" altLang="ja-JP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1"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軸対称！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2683240"/>
              </p:ext>
            </p:extLst>
          </p:nvPr>
        </p:nvGraphicFramePr>
        <p:xfrm>
          <a:off x="1214120" y="198755"/>
          <a:ext cx="4676775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数式" r:id="rId3" imgW="2323800" imgH="431640" progId="Equation.3">
                  <p:embed/>
                </p:oleObj>
              </mc:Choice>
              <mc:Fallback>
                <p:oleObj name="数式" r:id="rId3" imgW="2323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120" y="198755"/>
                        <a:ext cx="4676775" cy="974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0062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777240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フーリエ係数を求める式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29360" y="909055"/>
            <a:ext cx="7704667" cy="2417815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441325" indent="-441325">
              <a:lnSpc>
                <a:spcPts val="2600"/>
              </a:lnSpc>
              <a:spcBef>
                <a:spcPts val="600"/>
              </a:spcBef>
              <a:buNone/>
            </a:pPr>
            <a:r>
              <a:rPr kumimoji="1"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最初の三角波の例の場合，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1325" indent="-441325">
              <a:lnSpc>
                <a:spcPts val="2600"/>
              </a:lnSpc>
              <a:spcBef>
                <a:spcPts val="600"/>
              </a:spcBef>
              <a:buNone/>
            </a:pPr>
            <a:r>
              <a:rPr kumimoji="1"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1" lang="en-US" altLang="ja-JP" sz="20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kumimoji="1"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kumimoji="1"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1"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2</a:t>
            </a:r>
            <a:r>
              <a:rPr kumimoji="1"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kumimoji="1"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1" lang="en-US" altLang="ja-JP" sz="20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1"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kumimoji="1"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1"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2</a:t>
            </a:r>
            <a:r>
              <a:rPr kumimoji="1"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kumimoji="1"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1" lang="en-US" altLang="ja-JP" sz="20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kumimoji="1"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 </a:t>
            </a:r>
            <a:r>
              <a:rPr kumimoji="1"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1" lang="en-US" altLang="ja-JP" sz="20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kumimoji="1"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kumimoji="1"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1"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）とする。</a:t>
            </a: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1325" indent="-441325">
              <a:lnSpc>
                <a:spcPts val="2600"/>
              </a:lnSpc>
              <a:spcBef>
                <a:spcPts val="600"/>
              </a:spcBef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①偶関数のとき</a:t>
            </a:r>
            <a:r>
              <a:rPr lang="ja-JP" altLang="en-US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は計算する必要がない。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1325" indent="-441325">
              <a:lnSpc>
                <a:spcPts val="2600"/>
              </a:lnSpc>
              <a:spcBef>
                <a:spcPts val="600"/>
              </a:spcBef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②奇関数のとき</a:t>
            </a:r>
            <a:r>
              <a:rPr lang="ja-JP" altLang="en-US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sz="20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は計算する必要がない。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1325" indent="-441325">
              <a:lnSpc>
                <a:spcPts val="2600"/>
              </a:lnSpc>
              <a:spcBef>
                <a:spcPts val="600"/>
              </a:spcBef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③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ja-JP" sz="20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は直流成分。すなわち平均値。通常グラフ化すれば分かる。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1325" indent="-441325">
              <a:lnSpc>
                <a:spcPts val="2600"/>
              </a:lnSpc>
              <a:spcBef>
                <a:spcPts val="600"/>
              </a:spcBef>
              <a:buNone/>
            </a:pP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0327503"/>
              </p:ext>
            </p:extLst>
          </p:nvPr>
        </p:nvGraphicFramePr>
        <p:xfrm>
          <a:off x="2080896" y="3326870"/>
          <a:ext cx="3809999" cy="30016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8" name="数式" r:id="rId3" imgW="1460160" imgH="1117440" progId="Equation.3">
                  <p:embed/>
                </p:oleObj>
              </mc:Choice>
              <mc:Fallback>
                <p:oleObj name="数式" r:id="rId3" imgW="146016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0896" y="3326870"/>
                        <a:ext cx="3809999" cy="30016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5528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1763</TotalTime>
  <Words>309</Words>
  <Application>Microsoft Office PowerPoint</Application>
  <PresentationFormat>画面に合わせる (4:3)</PresentationFormat>
  <Paragraphs>62</Paragraphs>
  <Slides>13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3" baseType="lpstr">
      <vt:lpstr>HGｺﾞｼｯｸM</vt:lpstr>
      <vt:lpstr>ＭＳ Ｐゴシック</vt:lpstr>
      <vt:lpstr>ＭＳ 明朝</vt:lpstr>
      <vt:lpstr>Arial</vt:lpstr>
      <vt:lpstr>Century</vt:lpstr>
      <vt:lpstr>Corbel</vt:lpstr>
      <vt:lpstr>Courier New</vt:lpstr>
      <vt:lpstr>Times New Roman</vt:lpstr>
      <vt:lpstr>視差</vt:lpstr>
      <vt:lpstr>数式</vt:lpstr>
      <vt:lpstr>２．フーリエ解析</vt:lpstr>
      <vt:lpstr>２．２　フーリエ級数 （１）周波数の異なる余弦波信号を加算する （教科書では正弦波としているが・・・）</vt:lpstr>
      <vt:lpstr>　　Excelで式定義し，グラフを描いてみた（その１）</vt:lpstr>
      <vt:lpstr>　　Excelで式定義し，グラフを描いてみた（その２）</vt:lpstr>
      <vt:lpstr>　　Excelで式定義し，グラフを描いてみた（その３）</vt:lpstr>
      <vt:lpstr>（２）余弦波信号や正弦波信号の加算で表現</vt:lpstr>
      <vt:lpstr>（３）フーリエ係数を積分で求める</vt:lpstr>
      <vt:lpstr>フーリエ係数の求め方</vt:lpstr>
      <vt:lpstr>フーリエ係数を求める式</vt:lpstr>
      <vt:lpstr>教科書の例題２の補足（その１）</vt:lpstr>
      <vt:lpstr>教科書の例題２の補足（その２）</vt:lpstr>
      <vt:lpstr>教科書の例題５の補足（１）</vt:lpstr>
      <vt:lpstr>教科書の例題５の補足（その２）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90</cp:revision>
  <dcterms:created xsi:type="dcterms:W3CDTF">2018-02-09T02:09:57Z</dcterms:created>
  <dcterms:modified xsi:type="dcterms:W3CDTF">2018-03-20T21:33:06Z</dcterms:modified>
</cp:coreProperties>
</file>