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73" r:id="rId2"/>
    <p:sldId id="257" r:id="rId3"/>
    <p:sldId id="279" r:id="rId4"/>
    <p:sldId id="280" r:id="rId5"/>
    <p:sldId id="281" r:id="rId6"/>
    <p:sldId id="282" r:id="rId7"/>
    <p:sldId id="284" r:id="rId8"/>
    <p:sldId id="283" r:id="rId9"/>
    <p:sldId id="285" r:id="rId10"/>
    <p:sldId id="286" r:id="rId11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FF99"/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7" autoAdjust="0"/>
    <p:restoredTop sz="94660"/>
  </p:normalViewPr>
  <p:slideViewPr>
    <p:cSldViewPr snapToGrid="0">
      <p:cViewPr varScale="1">
        <p:scale>
          <a:sx n="31" d="100"/>
          <a:sy n="31" d="100"/>
        </p:scale>
        <p:origin x="72" y="6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image" Target="../media/image4.wmf"/><Relationship Id="rId7" Type="http://schemas.openxmlformats.org/officeDocument/2006/relationships/image" Target="../media/image8.wmf"/><Relationship Id="rId12" Type="http://schemas.openxmlformats.org/officeDocument/2006/relationships/image" Target="../media/image13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11" Type="http://schemas.openxmlformats.org/officeDocument/2006/relationships/image" Target="../media/image12.wmf"/><Relationship Id="rId5" Type="http://schemas.openxmlformats.org/officeDocument/2006/relationships/image" Target="../media/image6.wmf"/><Relationship Id="rId10" Type="http://schemas.openxmlformats.org/officeDocument/2006/relationships/image" Target="../media/image11.wmf"/><Relationship Id="rId4" Type="http://schemas.openxmlformats.org/officeDocument/2006/relationships/image" Target="../media/image5.wmf"/><Relationship Id="rId9" Type="http://schemas.openxmlformats.org/officeDocument/2006/relationships/image" Target="../media/image10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203200" y="0"/>
            <a:ext cx="3778250" cy="6858001"/>
            <a:chOff x="203200" y="0"/>
            <a:chExt cx="3778250" cy="6858001"/>
          </a:xfrm>
        </p:grpSpPr>
        <p:sp>
          <p:nvSpPr>
            <p:cNvPr id="14" name="Freeform 6"/>
            <p:cNvSpPr/>
            <p:nvPr/>
          </p:nvSpPr>
          <p:spPr bwMode="auto">
            <a:xfrm>
              <a:off x="641350" y="0"/>
              <a:ext cx="1365250" cy="3971925"/>
            </a:xfrm>
            <a:custGeom>
              <a:avLst/>
              <a:gdLst/>
              <a:ahLst/>
              <a:cxnLst/>
              <a:rect l="0" t="0" r="r" b="b"/>
              <a:pathLst>
                <a:path w="860" h="2502">
                  <a:moveTo>
                    <a:pt x="0" y="2445"/>
                  </a:moveTo>
                  <a:lnTo>
                    <a:pt x="228" y="2502"/>
                  </a:lnTo>
                  <a:lnTo>
                    <a:pt x="860" y="0"/>
                  </a:lnTo>
                  <a:lnTo>
                    <a:pt x="620" y="0"/>
                  </a:lnTo>
                  <a:lnTo>
                    <a:pt x="0" y="244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5" name="Freeform 7"/>
            <p:cNvSpPr/>
            <p:nvPr/>
          </p:nvSpPr>
          <p:spPr bwMode="auto">
            <a:xfrm>
              <a:off x="203200" y="0"/>
              <a:ext cx="1336675" cy="3862388"/>
            </a:xfrm>
            <a:custGeom>
              <a:avLst/>
              <a:gdLst/>
              <a:ahLst/>
              <a:cxnLst/>
              <a:rect l="0" t="0" r="r" b="b"/>
              <a:pathLst>
                <a:path w="842" h="2433">
                  <a:moveTo>
                    <a:pt x="842" y="0"/>
                  </a:moveTo>
                  <a:lnTo>
                    <a:pt x="602" y="0"/>
                  </a:lnTo>
                  <a:lnTo>
                    <a:pt x="0" y="2376"/>
                  </a:lnTo>
                  <a:lnTo>
                    <a:pt x="228" y="2433"/>
                  </a:lnTo>
                  <a:lnTo>
                    <a:pt x="842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6" name="Freeform 8"/>
            <p:cNvSpPr/>
            <p:nvPr/>
          </p:nvSpPr>
          <p:spPr bwMode="auto">
            <a:xfrm>
              <a:off x="207963" y="3776663"/>
              <a:ext cx="1936750" cy="3081338"/>
            </a:xfrm>
            <a:custGeom>
              <a:avLst/>
              <a:gdLst/>
              <a:ahLst/>
              <a:cxnLst/>
              <a:rect l="0" t="0" r="r" b="b"/>
              <a:pathLst>
                <a:path w="1220" h="1941">
                  <a:moveTo>
                    <a:pt x="0" y="0"/>
                  </a:moveTo>
                  <a:lnTo>
                    <a:pt x="1166" y="1941"/>
                  </a:lnTo>
                  <a:lnTo>
                    <a:pt x="1220" y="19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0" name="Freeform 9"/>
            <p:cNvSpPr/>
            <p:nvPr/>
          </p:nvSpPr>
          <p:spPr bwMode="auto">
            <a:xfrm>
              <a:off x="646113" y="3886200"/>
              <a:ext cx="2373313" cy="2971800"/>
            </a:xfrm>
            <a:custGeom>
              <a:avLst/>
              <a:gdLst/>
              <a:ahLst/>
              <a:cxnLst/>
              <a:rect l="0" t="0" r="r" b="b"/>
              <a:pathLst>
                <a:path w="1495" h="1872">
                  <a:moveTo>
                    <a:pt x="1495" y="1872"/>
                  </a:moveTo>
                  <a:lnTo>
                    <a:pt x="0" y="0"/>
                  </a:lnTo>
                  <a:lnTo>
                    <a:pt x="1442" y="1872"/>
                  </a:lnTo>
                  <a:lnTo>
                    <a:pt x="1495" y="1872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1" name="Freeform 10"/>
            <p:cNvSpPr/>
            <p:nvPr/>
          </p:nvSpPr>
          <p:spPr bwMode="auto">
            <a:xfrm>
              <a:off x="641350" y="3881438"/>
              <a:ext cx="3340100" cy="2976563"/>
            </a:xfrm>
            <a:custGeom>
              <a:avLst/>
              <a:gdLst/>
              <a:ahLst/>
              <a:cxnLst/>
              <a:rect l="0" t="0" r="r" b="b"/>
              <a:pathLst>
                <a:path w="2104" h="1875">
                  <a:moveTo>
                    <a:pt x="0" y="0"/>
                  </a:moveTo>
                  <a:lnTo>
                    <a:pt x="3" y="3"/>
                  </a:lnTo>
                  <a:lnTo>
                    <a:pt x="1498" y="1875"/>
                  </a:lnTo>
                  <a:lnTo>
                    <a:pt x="2104" y="1875"/>
                  </a:lnTo>
                  <a:lnTo>
                    <a:pt x="228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2" name="Freeform 11"/>
            <p:cNvSpPr/>
            <p:nvPr/>
          </p:nvSpPr>
          <p:spPr bwMode="auto">
            <a:xfrm>
              <a:off x="203200" y="3771900"/>
              <a:ext cx="2660650" cy="3086100"/>
            </a:xfrm>
            <a:custGeom>
              <a:avLst/>
              <a:gdLst/>
              <a:ahLst/>
              <a:cxnLst/>
              <a:rect l="0" t="0" r="r" b="b"/>
              <a:pathLst>
                <a:path w="1676" h="1944">
                  <a:moveTo>
                    <a:pt x="1676" y="1944"/>
                  </a:moveTo>
                  <a:lnTo>
                    <a:pt x="264" y="111"/>
                  </a:lnTo>
                  <a:lnTo>
                    <a:pt x="225" y="60"/>
                  </a:lnTo>
                  <a:lnTo>
                    <a:pt x="228" y="60"/>
                  </a:lnTo>
                  <a:lnTo>
                    <a:pt x="264" y="111"/>
                  </a:lnTo>
                  <a:lnTo>
                    <a:pt x="234" y="69"/>
                  </a:lnTo>
                  <a:lnTo>
                    <a:pt x="228" y="57"/>
                  </a:lnTo>
                  <a:lnTo>
                    <a:pt x="222" y="54"/>
                  </a:lnTo>
                  <a:lnTo>
                    <a:pt x="0" y="0"/>
                  </a:lnTo>
                  <a:lnTo>
                    <a:pt x="3" y="3"/>
                  </a:lnTo>
                  <a:lnTo>
                    <a:pt x="1223" y="1944"/>
                  </a:lnTo>
                  <a:lnTo>
                    <a:pt x="1676" y="1944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9673" y="914401"/>
            <a:ext cx="6947127" cy="3488266"/>
          </a:xfrm>
        </p:spPr>
        <p:txBody>
          <a:bodyPr anchor="b">
            <a:normAutofit/>
          </a:bodyPr>
          <a:lstStyle>
            <a:lvl1pPr algn="r">
              <a:defRPr sz="5400">
                <a:effectLst/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4238" y="4402666"/>
            <a:ext cx="5762563" cy="1364531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25773" y="6117336"/>
            <a:ext cx="857473" cy="365125"/>
          </a:xfrm>
        </p:spPr>
        <p:txBody>
          <a:bodyPr/>
          <a:lstStyle/>
          <a:p>
            <a:fld id="{7D0168DC-5DFC-43B8-AF79-8B8051FBFACE}" type="datetimeFigureOut">
              <a:rPr kumimoji="1" lang="ja-JP" altLang="en-US" smtClean="0"/>
              <a:t>2018/3/21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23733" y="6117336"/>
            <a:ext cx="3609438" cy="36512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117336"/>
            <a:ext cx="411480" cy="365125"/>
          </a:xfrm>
        </p:spPr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23" name="Freeform 12"/>
          <p:cNvSpPr/>
          <p:nvPr/>
        </p:nvSpPr>
        <p:spPr bwMode="auto">
          <a:xfrm>
            <a:off x="203200" y="3771900"/>
            <a:ext cx="361950" cy="90488"/>
          </a:xfrm>
          <a:custGeom>
            <a:avLst/>
            <a:gdLst/>
            <a:ahLst/>
            <a:cxnLst/>
            <a:rect l="0" t="0" r="r" b="b"/>
            <a:pathLst>
              <a:path w="228" h="57">
                <a:moveTo>
                  <a:pt x="228" y="57"/>
                </a:moveTo>
                <a:lnTo>
                  <a:pt x="0" y="0"/>
                </a:lnTo>
                <a:lnTo>
                  <a:pt x="222" y="54"/>
                </a:lnTo>
                <a:lnTo>
                  <a:pt x="228" y="57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4" name="Freeform 13"/>
          <p:cNvSpPr/>
          <p:nvPr/>
        </p:nvSpPr>
        <p:spPr bwMode="auto">
          <a:xfrm>
            <a:off x="560388" y="3867150"/>
            <a:ext cx="61913" cy="80963"/>
          </a:xfrm>
          <a:custGeom>
            <a:avLst/>
            <a:gdLst/>
            <a:ahLst/>
            <a:cxnLst/>
            <a:rect l="0" t="0" r="r" b="b"/>
            <a:pathLst>
              <a:path w="39" h="51">
                <a:moveTo>
                  <a:pt x="0" y="0"/>
                </a:moveTo>
                <a:lnTo>
                  <a:pt x="39" y="51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</p:spTree>
    <p:extLst>
      <p:ext uri="{BB962C8B-B14F-4D97-AF65-F5344CB8AC3E}">
        <p14:creationId xmlns:p14="http://schemas.microsoft.com/office/powerpoint/2010/main" val="23438802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パノラマ写真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3" y="4732865"/>
            <a:ext cx="751599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89975" y="932112"/>
            <a:ext cx="6171065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3" y="5299603"/>
            <a:ext cx="751599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25988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685800"/>
            <a:ext cx="751599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85462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598235" y="3428999"/>
            <a:ext cx="6631128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3" y="4343400"/>
            <a:ext cx="751599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82124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3308581"/>
            <a:ext cx="751598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7381"/>
            <a:ext cx="751599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97996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付きの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5" y="3886200"/>
            <a:ext cx="751599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5200"/>
            <a:ext cx="751599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17415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または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685801"/>
            <a:ext cx="7515991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4" y="3505200"/>
            <a:ext cx="7515992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98961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5764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1393" y="685800"/>
            <a:ext cx="1328123" cy="5105400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3524" y="685800"/>
            <a:ext cx="6016373" cy="5105400"/>
          </a:xfrm>
        </p:spPr>
        <p:txBody>
          <a:bodyPr vert="eaVert" anchor="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82068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2667000"/>
            <a:ext cx="7704667" cy="3332816"/>
          </a:xfrm>
        </p:spPr>
        <p:txBody>
          <a:bodyPr anchor="ctr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44329" y="6108173"/>
            <a:ext cx="857473" cy="365125"/>
          </a:xfrm>
        </p:spPr>
        <p:txBody>
          <a:bodyPr/>
          <a:lstStyle/>
          <a:p>
            <a:fld id="{7D0168DC-5DFC-43B8-AF79-8B8051FBFACE}" type="datetimeFigureOut">
              <a:rPr kumimoji="1" lang="ja-JP" altLang="en-US" smtClean="0"/>
              <a:t>2018/3/21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72647" y="6108173"/>
            <a:ext cx="5314517" cy="36512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8967" y="6108173"/>
            <a:ext cx="427833" cy="365125"/>
          </a:xfrm>
        </p:spPr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24747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6995" y="2666998"/>
            <a:ext cx="6699805" cy="2360071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6998" y="5027070"/>
            <a:ext cx="6699802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3317" y="6116070"/>
            <a:ext cx="413483" cy="365125"/>
          </a:xfrm>
        </p:spPr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76708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685801"/>
            <a:ext cx="7704667" cy="1752599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2133" y="2667000"/>
            <a:ext cx="3739896" cy="336867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46904" y="2667000"/>
            <a:ext cx="3739896" cy="334682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36856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29481" y="2658533"/>
            <a:ext cx="3456291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3523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1710" y="2667000"/>
            <a:ext cx="3467806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7266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87726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0353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9072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1600200"/>
            <a:ext cx="2662534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7553" y="685800"/>
            <a:ext cx="4681962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4" y="2971800"/>
            <a:ext cx="2662534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13808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2332" y="1752599"/>
            <a:ext cx="4070679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97495" y="914400"/>
            <a:ext cx="2461371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2332" y="3124199"/>
            <a:ext cx="4070679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44122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0"/>
            <a:ext cx="2132013" cy="6858001"/>
            <a:chOff x="0" y="0"/>
            <a:chExt cx="2132013" cy="6858001"/>
          </a:xfrm>
        </p:grpSpPr>
        <p:sp>
          <p:nvSpPr>
            <p:cNvPr id="15" name="Freeform 6"/>
            <p:cNvSpPr/>
            <p:nvPr/>
          </p:nvSpPr>
          <p:spPr bwMode="auto">
            <a:xfrm>
              <a:off x="0" y="0"/>
              <a:ext cx="1073150" cy="5291138"/>
            </a:xfrm>
            <a:custGeom>
              <a:avLst/>
              <a:gdLst/>
              <a:ahLst/>
              <a:cxnLst/>
              <a:rect l="0" t="0" r="r" b="b"/>
              <a:pathLst>
                <a:path w="676" h="3333">
                  <a:moveTo>
                    <a:pt x="0" y="3132"/>
                  </a:moveTo>
                  <a:lnTo>
                    <a:pt x="0" y="3312"/>
                  </a:lnTo>
                  <a:lnTo>
                    <a:pt x="126" y="3333"/>
                  </a:lnTo>
                  <a:lnTo>
                    <a:pt x="676" y="0"/>
                  </a:lnTo>
                  <a:lnTo>
                    <a:pt x="514" y="0"/>
                  </a:lnTo>
                  <a:lnTo>
                    <a:pt x="0" y="313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/>
            <p:cNvSpPr/>
            <p:nvPr/>
          </p:nvSpPr>
          <p:spPr bwMode="auto">
            <a:xfrm>
              <a:off x="0" y="0"/>
              <a:ext cx="758825" cy="4624388"/>
            </a:xfrm>
            <a:custGeom>
              <a:avLst/>
              <a:gdLst/>
              <a:ahLst/>
              <a:cxnLst/>
              <a:rect l="0" t="0" r="r" b="b"/>
              <a:pathLst>
                <a:path w="478" h="2913">
                  <a:moveTo>
                    <a:pt x="478" y="0"/>
                  </a:moveTo>
                  <a:lnTo>
                    <a:pt x="318" y="0"/>
                  </a:lnTo>
                  <a:lnTo>
                    <a:pt x="0" y="1938"/>
                  </a:lnTo>
                  <a:lnTo>
                    <a:pt x="0" y="2913"/>
                  </a:lnTo>
                  <a:lnTo>
                    <a:pt x="478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/>
            <p:cNvSpPr/>
            <p:nvPr/>
          </p:nvSpPr>
          <p:spPr bwMode="auto">
            <a:xfrm>
              <a:off x="0" y="5662613"/>
              <a:ext cx="906463" cy="1195388"/>
            </a:xfrm>
            <a:custGeom>
              <a:avLst/>
              <a:gdLst/>
              <a:ahLst/>
              <a:cxnLst/>
              <a:rect l="0" t="0" r="r" b="b"/>
              <a:pathLst>
                <a:path w="571" h="753">
                  <a:moveTo>
                    <a:pt x="0" y="0"/>
                  </a:moveTo>
                  <a:lnTo>
                    <a:pt x="0" y="12"/>
                  </a:lnTo>
                  <a:lnTo>
                    <a:pt x="538" y="753"/>
                  </a:lnTo>
                  <a:lnTo>
                    <a:pt x="571" y="7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/>
            <p:cNvSpPr/>
            <p:nvPr/>
          </p:nvSpPr>
          <p:spPr bwMode="auto">
            <a:xfrm>
              <a:off x="0" y="5295900"/>
              <a:ext cx="1487488" cy="1562100"/>
            </a:xfrm>
            <a:custGeom>
              <a:avLst/>
              <a:gdLst/>
              <a:ahLst/>
              <a:cxnLst/>
              <a:rect l="0" t="0" r="r" b="b"/>
              <a:pathLst>
                <a:path w="937" h="984">
                  <a:moveTo>
                    <a:pt x="0" y="0"/>
                  </a:moveTo>
                  <a:lnTo>
                    <a:pt x="0" y="3"/>
                  </a:lnTo>
                  <a:lnTo>
                    <a:pt x="901" y="984"/>
                  </a:lnTo>
                  <a:lnTo>
                    <a:pt x="937" y="9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/>
            <p:cNvSpPr/>
            <p:nvPr/>
          </p:nvSpPr>
          <p:spPr bwMode="auto">
            <a:xfrm>
              <a:off x="0" y="5257800"/>
              <a:ext cx="2132013" cy="1600200"/>
            </a:xfrm>
            <a:custGeom>
              <a:avLst/>
              <a:gdLst/>
              <a:ahLst/>
              <a:cxnLst/>
              <a:rect l="0" t="0" r="r" b="b"/>
              <a:pathLst>
                <a:path w="1343" h="1008">
                  <a:moveTo>
                    <a:pt x="0" y="24"/>
                  </a:moveTo>
                  <a:lnTo>
                    <a:pt x="937" y="1008"/>
                  </a:lnTo>
                  <a:lnTo>
                    <a:pt x="1343" y="1008"/>
                  </a:lnTo>
                  <a:lnTo>
                    <a:pt x="126" y="21"/>
                  </a:lnTo>
                  <a:lnTo>
                    <a:pt x="0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/>
            <p:cNvSpPr/>
            <p:nvPr/>
          </p:nvSpPr>
          <p:spPr bwMode="auto">
            <a:xfrm>
              <a:off x="0" y="5357813"/>
              <a:ext cx="1377950" cy="1500188"/>
            </a:xfrm>
            <a:custGeom>
              <a:avLst/>
              <a:gdLst/>
              <a:ahLst/>
              <a:cxnLst/>
              <a:rect l="0" t="0" r="r" b="b"/>
              <a:pathLst>
                <a:path w="868" h="945">
                  <a:moveTo>
                    <a:pt x="0" y="192"/>
                  </a:moveTo>
                  <a:lnTo>
                    <a:pt x="571" y="945"/>
                  </a:lnTo>
                  <a:lnTo>
                    <a:pt x="868" y="945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134" y="2667000"/>
            <a:ext cx="7704666" cy="33569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8679" y="6116070"/>
            <a:ext cx="8574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7D0168DC-5DFC-43B8-AF79-8B8051FBFACE}" type="datetimeFigureOut">
              <a:rPr kumimoji="1" lang="ja-JP" altLang="en-US" smtClean="0"/>
              <a:t>2018/3/21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6997" y="6116070"/>
            <a:ext cx="5314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73317" y="6116070"/>
            <a:ext cx="4134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62873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  <p:sldLayoutId id="2147483721" r:id="rId13"/>
    <p:sldLayoutId id="2147483722" r:id="rId14"/>
    <p:sldLayoutId id="2147483723" r:id="rId15"/>
    <p:sldLayoutId id="2147483724" r:id="rId16"/>
    <p:sldLayoutId id="2147483725" r:id="rId17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19.png"/><Relationship Id="rId4" Type="http://schemas.openxmlformats.org/officeDocument/2006/relationships/image" Target="../media/image18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13" Type="http://schemas.openxmlformats.org/officeDocument/2006/relationships/oleObject" Target="../embeddings/oleObject6.bin"/><Relationship Id="rId18" Type="http://schemas.openxmlformats.org/officeDocument/2006/relationships/image" Target="../media/image9.wmf"/><Relationship Id="rId26" Type="http://schemas.openxmlformats.org/officeDocument/2006/relationships/image" Target="../media/image13.wmf"/><Relationship Id="rId3" Type="http://schemas.openxmlformats.org/officeDocument/2006/relationships/oleObject" Target="../embeddings/oleObject1.bin"/><Relationship Id="rId21" Type="http://schemas.openxmlformats.org/officeDocument/2006/relationships/oleObject" Target="../embeddings/oleObject10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6.wmf"/><Relationship Id="rId17" Type="http://schemas.openxmlformats.org/officeDocument/2006/relationships/oleObject" Target="../embeddings/oleObject8.bin"/><Relationship Id="rId25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8.wmf"/><Relationship Id="rId20" Type="http://schemas.openxmlformats.org/officeDocument/2006/relationships/image" Target="../media/image10.wmf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11" Type="http://schemas.openxmlformats.org/officeDocument/2006/relationships/oleObject" Target="../embeddings/oleObject5.bin"/><Relationship Id="rId24" Type="http://schemas.openxmlformats.org/officeDocument/2006/relationships/image" Target="../media/image12.wmf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7.bin"/><Relationship Id="rId23" Type="http://schemas.openxmlformats.org/officeDocument/2006/relationships/oleObject" Target="../embeddings/oleObject11.bin"/><Relationship Id="rId10" Type="http://schemas.openxmlformats.org/officeDocument/2006/relationships/image" Target="../media/image5.wmf"/><Relationship Id="rId19" Type="http://schemas.openxmlformats.org/officeDocument/2006/relationships/oleObject" Target="../embeddings/oleObject9.bin"/><Relationship Id="rId4" Type="http://schemas.openxmlformats.org/officeDocument/2006/relationships/image" Target="../media/image2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7.wmf"/><Relationship Id="rId22" Type="http://schemas.openxmlformats.org/officeDocument/2006/relationships/image" Target="../media/image11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14.bin"/><Relationship Id="rId4" Type="http://schemas.openxmlformats.org/officeDocument/2006/relationships/image" Target="../media/image14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6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8.wmf"/><Relationship Id="rId5" Type="http://schemas.openxmlformats.org/officeDocument/2006/relationships/oleObject" Target="../embeddings/oleObject17.bin"/><Relationship Id="rId4" Type="http://schemas.openxmlformats.org/officeDocument/2006/relationships/image" Target="../media/image17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8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２</a:t>
            </a:r>
            <a:r>
              <a:rPr kumimoji="1" lang="ja-JP" altLang="en-US" smtClean="0"/>
              <a:t>．フーリエ解析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 anchor="t" anchorCtr="0"/>
          <a:lstStyle/>
          <a:p>
            <a:pPr marL="0" indent="0">
              <a:buNone/>
            </a:pPr>
            <a:r>
              <a:rPr lang="ja-JP" altLang="en-US" u="sng" smtClean="0">
                <a:solidFill>
                  <a:srgbClr val="FF0000"/>
                </a:solidFill>
              </a:rPr>
              <a:t>２．１　周期信号と正弦波信号</a:t>
            </a:r>
            <a:endParaRPr lang="en-US" altLang="ja-JP" u="sng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kumimoji="1" lang="ja-JP" altLang="en-US" smtClean="0"/>
              <a:t>２．２　フーリエ級数</a:t>
            </a:r>
            <a:endParaRPr lang="en-US" altLang="ja-JP" smtClean="0"/>
          </a:p>
          <a:p>
            <a:pPr marL="0" indent="0">
              <a:buNone/>
            </a:pPr>
            <a:r>
              <a:rPr lang="ja-JP" altLang="en-US" smtClean="0"/>
              <a:t>２．３　複素フーリエ級数</a:t>
            </a:r>
            <a:endParaRPr lang="en-US" altLang="ja-JP" smtClean="0"/>
          </a:p>
          <a:p>
            <a:pPr marL="0" indent="0">
              <a:buNone/>
            </a:pPr>
            <a:r>
              <a:rPr lang="ja-JP" altLang="en-US"/>
              <a:t>２．４　色々な周期信号の複素フーリエ</a:t>
            </a:r>
            <a:r>
              <a:rPr lang="ja-JP" altLang="en-US" smtClean="0"/>
              <a:t>級数展開</a:t>
            </a:r>
            <a:endParaRPr lang="en-US" altLang="ja-JP" smtClean="0"/>
          </a:p>
          <a:p>
            <a:pPr marL="0" indent="0">
              <a:buNone/>
            </a:pPr>
            <a:r>
              <a:rPr lang="ja-JP" altLang="en-US" smtClean="0"/>
              <a:t>２．５</a:t>
            </a:r>
            <a:r>
              <a:rPr lang="ja-JP" altLang="en-US"/>
              <a:t>　</a:t>
            </a:r>
            <a:r>
              <a:rPr lang="ja-JP" altLang="en-US" smtClean="0"/>
              <a:t>フーリエ変換</a:t>
            </a:r>
            <a:endParaRPr lang="en-US" altLang="ja-JP" smtClean="0"/>
          </a:p>
          <a:p>
            <a:pPr marL="0" indent="0">
              <a:buNone/>
            </a:pPr>
            <a:r>
              <a:rPr lang="ja-JP" altLang="en-US" smtClean="0"/>
              <a:t>２．６　色々な信号のフーリエ変換</a:t>
            </a:r>
            <a:endParaRPr lang="en-US" altLang="ja-JP"/>
          </a:p>
          <a:p>
            <a:pPr marL="0" indent="0">
              <a:buNone/>
            </a:pP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99601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005839"/>
          </a:xfrm>
        </p:spPr>
        <p:txBody>
          <a:bodyPr>
            <a:normAutofit/>
          </a:bodyPr>
          <a:lstStyle/>
          <a:p>
            <a:pPr algn="r"/>
            <a:r>
              <a:rPr lang="ja-JP" altLang="en-US" smtClean="0"/>
              <a:t>複素正弦波信号の周期と半径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356427" y="1521696"/>
            <a:ext cx="7330373" cy="1092064"/>
          </a:xfrm>
          <a:noFill/>
          <a:ln>
            <a:noFill/>
          </a:ln>
        </p:spPr>
        <p:txBody>
          <a:bodyPr anchor="t" anchorCtr="0">
            <a:noAutofit/>
          </a:bodyPr>
          <a:lstStyle/>
          <a:p>
            <a:pPr marL="0" indent="0">
              <a:lnSpc>
                <a:spcPts val="3360"/>
              </a:lnSpc>
              <a:spcBef>
                <a:spcPts val="600"/>
              </a:spcBef>
              <a:buNone/>
            </a:pPr>
            <a:r>
              <a:rPr kumimoji="1" lang="ja-JP" alt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周期 </a:t>
            </a:r>
            <a:r>
              <a:rPr kumimoji="1" lang="en-US" altLang="ja-JP" sz="28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kumimoji="1" lang="en-US" altLang="ja-JP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2</a:t>
            </a:r>
            <a:r>
              <a:rPr kumimoji="1" lang="en-US" altLang="ja-JP" sz="28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π</a:t>
            </a:r>
            <a:r>
              <a:rPr kumimoji="1" lang="en-US" altLang="ja-JP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kumimoji="1" lang="en-US" altLang="ja-JP" sz="28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ω</a:t>
            </a:r>
            <a:r>
              <a:rPr kumimoji="1" lang="ja-JP" alt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，振幅 </a:t>
            </a:r>
            <a:r>
              <a:rPr kumimoji="1" lang="en-US" altLang="ja-JP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kumimoji="1" lang="ja-JP" alt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のとき単位円</a:t>
            </a:r>
            <a:endParaRPr kumimoji="1" lang="en-US" altLang="ja-JP" sz="28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ts val="3360"/>
              </a:lnSpc>
              <a:spcBef>
                <a:spcPts val="600"/>
              </a:spcBef>
              <a:buNone/>
            </a:pPr>
            <a:r>
              <a:rPr kumimoji="1" lang="ja-JP" altLang="en-US" sz="28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kumimoji="1" lang="ja-JP" alt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１周 </a:t>
            </a:r>
            <a:r>
              <a:rPr kumimoji="1" lang="en-US" altLang="ja-JP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1" lang="en-US" altLang="ja-JP" sz="28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π</a:t>
            </a:r>
            <a:r>
              <a:rPr kumimoji="1" lang="ja-JP" alt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，</a:t>
            </a:r>
            <a:r>
              <a:rPr lang="en-US" altLang="ja-JP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cos</a:t>
            </a:r>
            <a:r>
              <a:rPr lang="en-US" altLang="ja-JP" sz="2800" baseline="30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ja-JP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z="28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ωt</a:t>
            </a:r>
            <a:r>
              <a:rPr lang="en-US" altLang="ja-JP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+sin</a:t>
            </a:r>
            <a:r>
              <a:rPr lang="en-US" altLang="ja-JP" sz="2800" baseline="30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ja-JP" sz="28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ωt </a:t>
            </a:r>
            <a:r>
              <a:rPr lang="en-US" altLang="ja-JP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1</a:t>
            </a:r>
            <a:r>
              <a:rPr kumimoji="1" lang="ja-JP" alt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だから自明</a:t>
            </a:r>
            <a:endParaRPr kumimoji="1" lang="ja-JP" alt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35" name="グループ化 34"/>
          <p:cNvGrpSpPr/>
          <p:nvPr/>
        </p:nvGrpSpPr>
        <p:grpSpPr>
          <a:xfrm>
            <a:off x="1848880" y="2920077"/>
            <a:ext cx="4545126" cy="2898263"/>
            <a:chOff x="3059635" y="3671385"/>
            <a:chExt cx="4545126" cy="2898263"/>
          </a:xfrm>
        </p:grpSpPr>
        <p:cxnSp>
          <p:nvCxnSpPr>
            <p:cNvPr id="21" name="直線コネクタ 20"/>
            <p:cNvCxnSpPr>
              <a:stCxn id="18" idx="2"/>
            </p:cNvCxnSpPr>
            <p:nvPr/>
          </p:nvCxnSpPr>
          <p:spPr>
            <a:xfrm>
              <a:off x="5286026" y="4429606"/>
              <a:ext cx="0" cy="1239674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線コネクタ 21"/>
            <p:cNvCxnSpPr>
              <a:stCxn id="8" idx="7"/>
            </p:cNvCxnSpPr>
            <p:nvPr/>
          </p:nvCxnSpPr>
          <p:spPr>
            <a:xfrm flipH="1" flipV="1">
              <a:off x="4151990" y="4429606"/>
              <a:ext cx="1135925" cy="0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13" name="オブジェクト 1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932867370"/>
                </p:ext>
              </p:extLst>
            </p:nvPr>
          </p:nvGraphicFramePr>
          <p:xfrm>
            <a:off x="5286027" y="3781085"/>
            <a:ext cx="2318734" cy="41991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152" name="数式" r:id="rId3" imgW="1320480" imgH="228600" progId="Equation.3">
                    <p:embed/>
                  </p:oleObj>
                </mc:Choice>
                <mc:Fallback>
                  <p:oleObj name="数式" r:id="rId3" imgW="1320480" imgH="2286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286027" y="3781085"/>
                          <a:ext cx="2318734" cy="419919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6" name="直線矢印コネクタ 5"/>
            <p:cNvCxnSpPr/>
            <p:nvPr/>
          </p:nvCxnSpPr>
          <p:spPr>
            <a:xfrm>
              <a:off x="3139440" y="5196839"/>
              <a:ext cx="28440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線矢印コネクタ 14"/>
            <p:cNvCxnSpPr/>
            <p:nvPr/>
          </p:nvCxnSpPr>
          <p:spPr>
            <a:xfrm rot="16200000">
              <a:off x="3143040" y="5185200"/>
              <a:ext cx="27360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円/楕円 7"/>
            <p:cNvSpPr/>
            <p:nvPr/>
          </p:nvSpPr>
          <p:spPr>
            <a:xfrm>
              <a:off x="3444240" y="4130040"/>
              <a:ext cx="2160000" cy="21600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16" name="直線コネクタ 15"/>
            <p:cNvCxnSpPr/>
            <p:nvPr/>
          </p:nvCxnSpPr>
          <p:spPr>
            <a:xfrm flipV="1">
              <a:off x="4511040" y="4431125"/>
              <a:ext cx="763200" cy="7632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円弧 16"/>
            <p:cNvSpPr/>
            <p:nvPr/>
          </p:nvSpPr>
          <p:spPr>
            <a:xfrm>
              <a:off x="4151990" y="4834783"/>
              <a:ext cx="720000" cy="720000"/>
            </a:xfrm>
            <a:prstGeom prst="arc">
              <a:avLst>
                <a:gd name="adj1" fmla="val 18941087"/>
                <a:gd name="adj2" fmla="val 0"/>
              </a:avLst>
            </a:prstGeom>
            <a:ln>
              <a:solidFill>
                <a:schemeClr val="tx1"/>
              </a:solidFill>
              <a:headEnd type="triangle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" name="円弧 17"/>
            <p:cNvSpPr/>
            <p:nvPr/>
          </p:nvSpPr>
          <p:spPr>
            <a:xfrm>
              <a:off x="3443396" y="4114325"/>
              <a:ext cx="2160000" cy="2160000"/>
            </a:xfrm>
            <a:prstGeom prst="arc">
              <a:avLst>
                <a:gd name="adj1" fmla="val 17495464"/>
                <a:gd name="adj2" fmla="val 18895298"/>
              </a:avLst>
            </a:prstGeom>
            <a:ln w="28575">
              <a:solidFill>
                <a:srgbClr val="FF0000"/>
              </a:solidFill>
              <a:headEnd type="triangle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" name="コンテンツ プレースホルダー 2"/>
            <p:cNvSpPr txBox="1">
              <a:spLocks/>
            </p:cNvSpPr>
            <p:nvPr/>
          </p:nvSpPr>
          <p:spPr>
            <a:xfrm>
              <a:off x="4885397" y="4653399"/>
              <a:ext cx="510573" cy="426720"/>
            </a:xfrm>
            <a:prstGeom prst="rect">
              <a:avLst/>
            </a:prstGeom>
            <a:noFill/>
            <a:ln>
              <a:noFill/>
            </a:ln>
          </p:spPr>
          <p:txBody>
            <a:bodyPr vert="horz" lIns="91440" tIns="45720" rIns="91440" bIns="45720" rtlCol="0" anchor="t" anchorCtr="0">
              <a:noAutofit/>
            </a:bodyPr>
            <a:lstStyle>
              <a:lvl1pPr marL="2857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0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2001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8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5430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6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002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lnSpc>
                  <a:spcPts val="3360"/>
                </a:lnSpc>
                <a:spcBef>
                  <a:spcPts val="600"/>
                </a:spcBef>
                <a:buFont typeface="Arial"/>
                <a:buNone/>
              </a:pPr>
              <a:r>
                <a:rPr lang="en-US" altLang="ja-JP" sz="2000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ωt</a:t>
              </a:r>
              <a:endParaRPr lang="ja-JP" altLang="en-US" sz="2000" i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26" name="直線矢印コネクタ 25"/>
            <p:cNvCxnSpPr/>
            <p:nvPr/>
          </p:nvCxnSpPr>
          <p:spPr>
            <a:xfrm flipH="1">
              <a:off x="4282440" y="4429606"/>
              <a:ext cx="0" cy="764719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直線矢印コネクタ 26"/>
            <p:cNvCxnSpPr/>
            <p:nvPr/>
          </p:nvCxnSpPr>
          <p:spPr>
            <a:xfrm rot="16200000" flipH="1">
              <a:off x="4891881" y="5080705"/>
              <a:ext cx="0" cy="764719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コンテンツ プレースホルダー 2"/>
            <p:cNvSpPr txBox="1">
              <a:spLocks/>
            </p:cNvSpPr>
            <p:nvPr/>
          </p:nvSpPr>
          <p:spPr>
            <a:xfrm>
              <a:off x="4509521" y="5365872"/>
              <a:ext cx="951088" cy="426720"/>
            </a:xfrm>
            <a:prstGeom prst="rect">
              <a:avLst/>
            </a:prstGeom>
            <a:noFill/>
            <a:ln>
              <a:noFill/>
            </a:ln>
          </p:spPr>
          <p:txBody>
            <a:bodyPr vert="horz" lIns="91440" tIns="45720" rIns="91440" bIns="45720" rtlCol="0" anchor="t" anchorCtr="0">
              <a:noAutofit/>
            </a:bodyPr>
            <a:lstStyle>
              <a:lvl1pPr marL="2857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0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2001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8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5430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6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002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lnSpc>
                  <a:spcPts val="3360"/>
                </a:lnSpc>
                <a:spcBef>
                  <a:spcPts val="600"/>
                </a:spcBef>
                <a:buFont typeface="Arial"/>
                <a:buNone/>
              </a:pPr>
              <a:r>
                <a:rPr lang="en-US" altLang="ja-JP" sz="20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cos </a:t>
              </a:r>
              <a:r>
                <a:rPr lang="en-US" altLang="ja-JP" sz="2000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ωt</a:t>
              </a:r>
              <a:endParaRPr lang="ja-JP" altLang="en-US" sz="2000" i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9" name="コンテンツ プレースホルダー 2"/>
            <p:cNvSpPr txBox="1">
              <a:spLocks/>
            </p:cNvSpPr>
            <p:nvPr/>
          </p:nvSpPr>
          <p:spPr>
            <a:xfrm>
              <a:off x="3535234" y="4562103"/>
              <a:ext cx="951088" cy="426720"/>
            </a:xfrm>
            <a:prstGeom prst="rect">
              <a:avLst/>
            </a:prstGeom>
            <a:noFill/>
            <a:ln>
              <a:noFill/>
            </a:ln>
          </p:spPr>
          <p:txBody>
            <a:bodyPr vert="horz" lIns="91440" tIns="45720" rIns="91440" bIns="45720" rtlCol="0" anchor="t" anchorCtr="0">
              <a:noAutofit/>
            </a:bodyPr>
            <a:lstStyle>
              <a:lvl1pPr marL="2857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0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2001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8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5430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6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002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lnSpc>
                  <a:spcPts val="3360"/>
                </a:lnSpc>
                <a:spcBef>
                  <a:spcPts val="600"/>
                </a:spcBef>
                <a:buFont typeface="Arial"/>
                <a:buNone/>
              </a:pPr>
              <a:r>
                <a:rPr lang="en-US" altLang="ja-JP" sz="20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sin </a:t>
              </a:r>
              <a:r>
                <a:rPr lang="en-US" altLang="ja-JP" sz="2000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ωt</a:t>
              </a:r>
              <a:endParaRPr lang="ja-JP" altLang="en-US" sz="2000" i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0" name="コンテンツ プレースホルダー 2"/>
            <p:cNvSpPr txBox="1">
              <a:spLocks/>
            </p:cNvSpPr>
            <p:nvPr/>
          </p:nvSpPr>
          <p:spPr>
            <a:xfrm>
              <a:off x="4175984" y="5089033"/>
              <a:ext cx="951088" cy="426720"/>
            </a:xfrm>
            <a:prstGeom prst="rect">
              <a:avLst/>
            </a:prstGeom>
            <a:noFill/>
            <a:ln>
              <a:noFill/>
            </a:ln>
          </p:spPr>
          <p:txBody>
            <a:bodyPr vert="horz" lIns="91440" tIns="45720" rIns="91440" bIns="45720" rtlCol="0" anchor="t" anchorCtr="0">
              <a:noAutofit/>
            </a:bodyPr>
            <a:lstStyle>
              <a:lvl1pPr marL="2857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0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2001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8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5430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6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002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lnSpc>
                  <a:spcPts val="3360"/>
                </a:lnSpc>
                <a:spcBef>
                  <a:spcPts val="600"/>
                </a:spcBef>
                <a:buFont typeface="Arial"/>
                <a:buNone/>
              </a:pPr>
              <a:r>
                <a:rPr lang="en-US" altLang="ja-JP" sz="20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  <a:endParaRPr lang="ja-JP" altLang="en-US" sz="2000" i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1" name="コンテンツ プレースホルダー 2"/>
            <p:cNvSpPr txBox="1">
              <a:spLocks/>
            </p:cNvSpPr>
            <p:nvPr/>
          </p:nvSpPr>
          <p:spPr>
            <a:xfrm>
              <a:off x="5627390" y="5089033"/>
              <a:ext cx="433622" cy="426720"/>
            </a:xfrm>
            <a:prstGeom prst="rect">
              <a:avLst/>
            </a:prstGeom>
            <a:noFill/>
            <a:ln>
              <a:noFill/>
            </a:ln>
          </p:spPr>
          <p:txBody>
            <a:bodyPr vert="horz" lIns="91440" tIns="45720" rIns="91440" bIns="45720" rtlCol="0" anchor="t" anchorCtr="0">
              <a:noAutofit/>
            </a:bodyPr>
            <a:lstStyle>
              <a:lvl1pPr marL="2857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0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2001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8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5430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6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002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lnSpc>
                  <a:spcPts val="3360"/>
                </a:lnSpc>
                <a:spcBef>
                  <a:spcPts val="600"/>
                </a:spcBef>
                <a:buFont typeface="Arial"/>
                <a:buNone/>
              </a:pPr>
              <a:r>
                <a:rPr lang="en-US" altLang="ja-JP" sz="20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endParaRPr lang="ja-JP" altLang="en-US" sz="2000" i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2" name="コンテンツ プレースホルダー 2"/>
            <p:cNvSpPr txBox="1">
              <a:spLocks/>
            </p:cNvSpPr>
            <p:nvPr/>
          </p:nvSpPr>
          <p:spPr>
            <a:xfrm>
              <a:off x="3059635" y="5089033"/>
              <a:ext cx="488052" cy="426720"/>
            </a:xfrm>
            <a:prstGeom prst="rect">
              <a:avLst/>
            </a:prstGeom>
            <a:noFill/>
            <a:ln>
              <a:noFill/>
            </a:ln>
          </p:spPr>
          <p:txBody>
            <a:bodyPr vert="horz" lIns="91440" tIns="45720" rIns="91440" bIns="45720" rtlCol="0" anchor="t" anchorCtr="0">
              <a:noAutofit/>
            </a:bodyPr>
            <a:lstStyle>
              <a:lvl1pPr marL="2857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0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2001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8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5430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6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002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lnSpc>
                  <a:spcPts val="3360"/>
                </a:lnSpc>
                <a:spcBef>
                  <a:spcPts val="600"/>
                </a:spcBef>
                <a:buFont typeface="Arial"/>
                <a:buNone/>
              </a:pPr>
              <a:r>
                <a:rPr lang="en-US" altLang="ja-JP" sz="20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- 1</a:t>
              </a:r>
              <a:endParaRPr lang="ja-JP" altLang="en-US" sz="2000" i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3" name="コンテンツ プレースホルダー 2"/>
            <p:cNvSpPr txBox="1">
              <a:spLocks/>
            </p:cNvSpPr>
            <p:nvPr/>
          </p:nvSpPr>
          <p:spPr>
            <a:xfrm>
              <a:off x="4522829" y="3671385"/>
              <a:ext cx="433622" cy="426720"/>
            </a:xfrm>
            <a:prstGeom prst="rect">
              <a:avLst/>
            </a:prstGeom>
            <a:noFill/>
            <a:ln>
              <a:noFill/>
            </a:ln>
          </p:spPr>
          <p:txBody>
            <a:bodyPr vert="horz" lIns="91440" tIns="45720" rIns="91440" bIns="45720" rtlCol="0" anchor="t" anchorCtr="0">
              <a:noAutofit/>
            </a:bodyPr>
            <a:lstStyle>
              <a:lvl1pPr marL="2857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0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2001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8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5430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6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002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lnSpc>
                  <a:spcPts val="3360"/>
                </a:lnSpc>
                <a:spcBef>
                  <a:spcPts val="600"/>
                </a:spcBef>
                <a:buFont typeface="Arial"/>
                <a:buNone/>
              </a:pPr>
              <a:r>
                <a:rPr lang="en-US" altLang="ja-JP" sz="2000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j</a:t>
              </a:r>
              <a:endParaRPr lang="ja-JP" altLang="en-US" sz="2000" i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4" name="コンテンツ プレースホルダー 2"/>
            <p:cNvSpPr txBox="1">
              <a:spLocks/>
            </p:cNvSpPr>
            <p:nvPr/>
          </p:nvSpPr>
          <p:spPr>
            <a:xfrm>
              <a:off x="4602415" y="6142928"/>
              <a:ext cx="433622" cy="426720"/>
            </a:xfrm>
            <a:prstGeom prst="rect">
              <a:avLst/>
            </a:prstGeom>
            <a:noFill/>
            <a:ln>
              <a:noFill/>
            </a:ln>
          </p:spPr>
          <p:txBody>
            <a:bodyPr vert="horz" lIns="91440" tIns="45720" rIns="91440" bIns="45720" rtlCol="0" anchor="t" anchorCtr="0">
              <a:noAutofit/>
            </a:bodyPr>
            <a:lstStyle>
              <a:lvl1pPr marL="2857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0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2001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8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5430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6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002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lnSpc>
                  <a:spcPts val="3360"/>
                </a:lnSpc>
                <a:spcBef>
                  <a:spcPts val="600"/>
                </a:spcBef>
                <a:buFont typeface="Arial"/>
                <a:buNone/>
              </a:pPr>
              <a:r>
                <a:rPr lang="en-US" altLang="ja-JP" sz="20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- </a:t>
              </a:r>
              <a:r>
                <a:rPr lang="en-US" altLang="ja-JP" sz="2000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j</a:t>
              </a:r>
              <a:endParaRPr lang="ja-JP" altLang="en-US" sz="2000" i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64878" y="5158734"/>
            <a:ext cx="1057275" cy="1319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7704919" y="6457406"/>
            <a:ext cx="1221898" cy="3211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00CC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ＭＳ Ｐゴシック" panose="020B0600070205080204" pitchFamily="50" charset="-128"/>
              </a:rPr>
              <a:t>1707/4/15-1783/9/18　</a:t>
            </a:r>
            <a:endParaRPr kumimoji="0" lang="en-US" altLang="ja-JP" sz="9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Times New Roman" panose="02020603050405020304" pitchFamily="18" charset="0"/>
              <a:ea typeface="ＭＳ Ｐゴシック" panose="020B0600070205080204" pitchFamily="50" charset="-128"/>
            </a:endParaRPr>
          </a:p>
          <a:p>
            <a:pPr marL="0" marR="0" lvl="0" indent="0" algn="ctr" defTabSz="914400" rtl="0" eaLnBrk="0" fontAlgn="base" latinLnBrk="0" hangingPunct="0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ＭＳ Ｐゴシック" panose="020B0600070205080204" pitchFamily="50" charset="-128"/>
              </a:rPr>
              <a:t>Leonhard Euler</a:t>
            </a:r>
            <a:endParaRPr kumimoji="0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5133435" y="5158734"/>
            <a:ext cx="2526779" cy="1569660"/>
          </a:xfrm>
          <a:prstGeom prst="rect">
            <a:avLst/>
          </a:prstGeom>
          <a:ln>
            <a:solidFill>
              <a:srgbClr val="7030A0"/>
            </a:solidFill>
          </a:ln>
        </p:spPr>
        <p:txBody>
          <a:bodyPr wrap="square">
            <a:spAutoFit/>
          </a:bodyPr>
          <a:lstStyle/>
          <a:p>
            <a:r>
              <a:rPr lang="ja-JP" altLang="en-US" sz="1600"/>
              <a:t>スイスのバーゼル生まれ。</a:t>
            </a:r>
          </a:p>
          <a:p>
            <a:r>
              <a:rPr lang="ja-JP" altLang="en-US" sz="1600"/>
              <a:t>数学者，物理学者であり</a:t>
            </a:r>
            <a:r>
              <a:rPr lang="ja-JP" altLang="en-US" sz="1600" smtClean="0"/>
              <a:t>，</a:t>
            </a:r>
            <a:endParaRPr lang="en-US" altLang="ja-JP" sz="1600" smtClean="0"/>
          </a:p>
          <a:p>
            <a:r>
              <a:rPr lang="ja-JP" altLang="en-US" sz="1600" smtClean="0"/>
              <a:t>天体</a:t>
            </a:r>
            <a:r>
              <a:rPr lang="ja-JP" altLang="en-US" sz="1600"/>
              <a:t>物理学者です。</a:t>
            </a:r>
          </a:p>
          <a:p>
            <a:r>
              <a:rPr lang="ja-JP" altLang="en-US" sz="1600"/>
              <a:t>現ロシアの</a:t>
            </a:r>
            <a:r>
              <a:rPr lang="ja-JP" altLang="en-US" sz="1600" smtClean="0"/>
              <a:t>サンクトペテ</a:t>
            </a:r>
            <a:endParaRPr lang="en-US" altLang="ja-JP" sz="1600" smtClean="0"/>
          </a:p>
          <a:p>
            <a:r>
              <a:rPr lang="ja-JP" altLang="en-US" sz="1600" smtClean="0"/>
              <a:t>ルブルク</a:t>
            </a:r>
            <a:r>
              <a:rPr lang="ja-JP" altLang="en-US" sz="1600"/>
              <a:t>で</a:t>
            </a:r>
            <a:r>
              <a:rPr lang="ja-JP" altLang="en-US" sz="1600" smtClean="0"/>
              <a:t>亡くなったそ</a:t>
            </a:r>
            <a:endParaRPr lang="en-US" altLang="ja-JP" sz="1600" smtClean="0"/>
          </a:p>
          <a:p>
            <a:r>
              <a:rPr lang="ja-JP" altLang="en-US" sz="1600" smtClean="0"/>
              <a:t>うで</a:t>
            </a:r>
            <a:r>
              <a:rPr lang="ja-JP" altLang="en-US" sz="1600"/>
              <a:t>す。</a:t>
            </a:r>
          </a:p>
        </p:txBody>
      </p:sp>
      <p:sp>
        <p:nvSpPr>
          <p:cNvPr id="36" name="正方形/長方形 35"/>
          <p:cNvSpPr/>
          <p:nvPr/>
        </p:nvSpPr>
        <p:spPr>
          <a:xfrm>
            <a:off x="5133435" y="4516711"/>
            <a:ext cx="26305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600" smtClean="0"/>
              <a:t>【</a:t>
            </a:r>
            <a:r>
              <a:rPr lang="ja-JP" altLang="en-US" sz="1600" smtClean="0"/>
              <a:t>ちょっと一息</a:t>
            </a:r>
            <a:r>
              <a:rPr lang="en-US" altLang="ja-JP" sz="1600" smtClean="0"/>
              <a:t>】</a:t>
            </a:r>
          </a:p>
          <a:p>
            <a:r>
              <a:rPr lang="ja-JP" altLang="en-US" sz="1600" smtClean="0"/>
              <a:t>オイラーってどんな人？</a:t>
            </a:r>
            <a:endParaRPr lang="ja-JP" altLang="en-US" sz="1600"/>
          </a:p>
        </p:txBody>
      </p:sp>
    </p:spTree>
    <p:extLst>
      <p:ext uri="{BB962C8B-B14F-4D97-AF65-F5344CB8AC3E}">
        <p14:creationId xmlns:p14="http://schemas.microsoft.com/office/powerpoint/2010/main" val="18223935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ja-JP" altLang="en-US" smtClean="0"/>
              <a:t>２．１　周期信号と正弦波信号</a:t>
            </a:r>
            <a:r>
              <a:rPr lang="en-US" altLang="ja-JP" smtClean="0"/>
              <a:t/>
            </a:r>
            <a:br>
              <a:rPr lang="en-US" altLang="ja-JP" smtClean="0"/>
            </a:br>
            <a:r>
              <a:rPr lang="ja-JP" altLang="en-US" smtClean="0"/>
              <a:t>（１）周期信号とは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881469" y="2428376"/>
            <a:ext cx="6214781" cy="4277224"/>
          </a:xfrm>
          <a:solidFill>
            <a:schemeClr val="accent1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txBody>
          <a:bodyPr anchor="t" anchorCtr="0">
            <a:noAutofit/>
          </a:bodyPr>
          <a:lstStyle/>
          <a:p>
            <a:pPr marL="0" indent="0" algn="ctr">
              <a:lnSpc>
                <a:spcPts val="3360"/>
              </a:lnSpc>
              <a:spcBef>
                <a:spcPts val="600"/>
              </a:spcBef>
              <a:buNone/>
            </a:pPr>
            <a:r>
              <a:rPr kumimoji="1" lang="ja-JP" altLang="en-US" sz="2800" b="1" u="sng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同じ波形が繰り返し現れる信号</a:t>
            </a:r>
            <a:endParaRPr kumimoji="1" lang="en-US" altLang="ja-JP" sz="2800" b="1" u="sng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ts val="3360"/>
              </a:lnSpc>
              <a:spcBef>
                <a:spcPts val="600"/>
              </a:spcBef>
              <a:buNone/>
            </a:pPr>
            <a:r>
              <a:rPr lang="en-US" altLang="ja-JP" sz="28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ja-JP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 </a:t>
            </a:r>
            <a:r>
              <a:rPr lang="en-US" altLang="ja-JP" sz="28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 </a:t>
            </a:r>
            <a:r>
              <a:rPr lang="en-US" altLang="ja-JP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altLang="ja-JP" sz="28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 </a:t>
            </a:r>
            <a:r>
              <a:rPr lang="en-US" altLang="ja-JP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= </a:t>
            </a:r>
            <a:r>
              <a:rPr lang="en-US" altLang="ja-JP" sz="28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           </a:t>
            </a:r>
            <a:r>
              <a:rPr lang="en-US" altLang="ja-JP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(2-1)</a:t>
            </a:r>
          </a:p>
          <a:p>
            <a:pPr marL="0" indent="0" algn="ctr">
              <a:lnSpc>
                <a:spcPts val="3360"/>
              </a:lnSpc>
              <a:spcBef>
                <a:spcPts val="600"/>
              </a:spcBef>
              <a:buNone/>
            </a:pPr>
            <a:endParaRPr lang="en-US" altLang="ja-JP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ts val="3360"/>
              </a:lnSpc>
              <a:spcBef>
                <a:spcPts val="600"/>
              </a:spcBef>
              <a:buNone/>
            </a:pPr>
            <a:r>
              <a:rPr lang="ja-JP" alt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繰り返し波形の</a:t>
            </a:r>
            <a:r>
              <a:rPr lang="ja-JP" altLang="en-US" sz="2800" b="1" u="sng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時間幅＝周期</a:t>
            </a:r>
            <a:endParaRPr lang="en-US" altLang="ja-JP" sz="2800" b="1" u="sng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ts val="3360"/>
              </a:lnSpc>
              <a:spcBef>
                <a:spcPts val="600"/>
              </a:spcBef>
              <a:buNone/>
            </a:pPr>
            <a:r>
              <a:rPr lang="ja-JP" alt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周期</a:t>
            </a:r>
            <a:r>
              <a:rPr lang="en-US" altLang="ja-JP" sz="28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ja-JP" alt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の正の整数倍も周期？</a:t>
            </a:r>
            <a:endParaRPr lang="en-US" altLang="ja-JP" sz="28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ts val="3360"/>
              </a:lnSpc>
              <a:spcBef>
                <a:spcPts val="600"/>
              </a:spcBef>
              <a:buNone/>
            </a:pPr>
            <a:endParaRPr lang="en-US" altLang="ja-JP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ts val="3360"/>
              </a:lnSpc>
              <a:spcBef>
                <a:spcPts val="600"/>
              </a:spcBef>
              <a:buNone/>
            </a:pPr>
            <a:r>
              <a:rPr lang="ja-JP" alt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式</a:t>
            </a:r>
            <a:r>
              <a:rPr lang="en-US" altLang="ja-JP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(2-1)</a:t>
            </a:r>
            <a:r>
              <a:rPr lang="ja-JP" alt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を満たす</a:t>
            </a:r>
            <a:r>
              <a:rPr lang="ja-JP" altLang="en-US" sz="2800" u="sng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最小値を周期</a:t>
            </a:r>
            <a:r>
              <a:rPr lang="ja-JP" alt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と定義</a:t>
            </a:r>
            <a:endParaRPr lang="en-US" altLang="ja-JP" sz="28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ts val="3360"/>
              </a:lnSpc>
              <a:spcBef>
                <a:spcPts val="600"/>
              </a:spcBef>
              <a:buNone/>
            </a:pPr>
            <a:endParaRPr kumimoji="1" lang="ja-JP" alt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96341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838199"/>
          </a:xfrm>
        </p:spPr>
        <p:txBody>
          <a:bodyPr>
            <a:normAutofit/>
          </a:bodyPr>
          <a:lstStyle/>
          <a:p>
            <a:pPr algn="r"/>
            <a:r>
              <a:rPr lang="ja-JP" altLang="en-US" smtClean="0"/>
              <a:t>周期信号の例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727075" y="1468256"/>
            <a:ext cx="6214781" cy="1579744"/>
          </a:xfrm>
          <a:solidFill>
            <a:schemeClr val="accent1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txBody>
          <a:bodyPr anchor="t" anchorCtr="0">
            <a:noAutofit/>
          </a:bodyPr>
          <a:lstStyle/>
          <a:p>
            <a:pPr marL="0" indent="0">
              <a:lnSpc>
                <a:spcPts val="3360"/>
              </a:lnSpc>
              <a:spcBef>
                <a:spcPts val="600"/>
              </a:spcBef>
              <a:buNone/>
            </a:pPr>
            <a:r>
              <a:rPr kumimoji="1" lang="ja-JP" altLang="en-US" sz="2800" b="1" u="sng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三角波</a:t>
            </a:r>
            <a:endParaRPr kumimoji="1" lang="en-US" altLang="ja-JP" sz="2800" b="1" u="sng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ts val="3360"/>
              </a:lnSpc>
              <a:spcBef>
                <a:spcPts val="600"/>
              </a:spcBef>
              <a:buNone/>
            </a:pPr>
            <a:r>
              <a:rPr lang="ja-JP" alt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　　　　　　　　　</a:t>
            </a:r>
            <a:r>
              <a:rPr lang="en-US" altLang="ja-JP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(2-2)</a:t>
            </a:r>
          </a:p>
          <a:p>
            <a:pPr marL="0" indent="0" algn="ctr">
              <a:lnSpc>
                <a:spcPts val="3360"/>
              </a:lnSpc>
              <a:spcBef>
                <a:spcPts val="600"/>
              </a:spcBef>
              <a:buNone/>
            </a:pPr>
            <a:endParaRPr lang="en-US" altLang="ja-JP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オブジェクト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54703101"/>
              </p:ext>
            </p:extLst>
          </p:nvPr>
        </p:nvGraphicFramePr>
        <p:xfrm>
          <a:off x="3198813" y="1839913"/>
          <a:ext cx="3271837" cy="974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2" name="数式" r:id="rId3" imgW="1625400" imgH="431640" progId="Equation.3">
                  <p:embed/>
                </p:oleObj>
              </mc:Choice>
              <mc:Fallback>
                <p:oleObj name="数式" r:id="rId3" imgW="162540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98813" y="1839913"/>
                        <a:ext cx="3271837" cy="9747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2" name="グループ化 51"/>
          <p:cNvGrpSpPr/>
          <p:nvPr/>
        </p:nvGrpSpPr>
        <p:grpSpPr>
          <a:xfrm>
            <a:off x="1727075" y="3224349"/>
            <a:ext cx="6273756" cy="2584767"/>
            <a:chOff x="1919332" y="3313113"/>
            <a:chExt cx="6273756" cy="2584767"/>
          </a:xfrm>
        </p:grpSpPr>
        <p:cxnSp>
          <p:nvCxnSpPr>
            <p:cNvPr id="6" name="直線矢印コネクタ 5"/>
            <p:cNvCxnSpPr/>
            <p:nvPr/>
          </p:nvCxnSpPr>
          <p:spPr>
            <a:xfrm>
              <a:off x="1935480" y="4678680"/>
              <a:ext cx="6006376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直線矢印コネクタ 6"/>
            <p:cNvCxnSpPr/>
            <p:nvPr/>
          </p:nvCxnSpPr>
          <p:spPr>
            <a:xfrm>
              <a:off x="1935480" y="3962400"/>
              <a:ext cx="6006376" cy="0"/>
            </a:xfrm>
            <a:prstGeom prst="straightConnector1">
              <a:avLst/>
            </a:prstGeom>
            <a:ln>
              <a:solidFill>
                <a:schemeClr val="tx1"/>
              </a:solidFill>
              <a:prstDash val="dash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直線矢印コネクタ 7"/>
            <p:cNvCxnSpPr/>
            <p:nvPr/>
          </p:nvCxnSpPr>
          <p:spPr>
            <a:xfrm flipV="1">
              <a:off x="4922520" y="3398520"/>
              <a:ext cx="0" cy="249936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線矢印コネクタ 14"/>
            <p:cNvCxnSpPr/>
            <p:nvPr/>
          </p:nvCxnSpPr>
          <p:spPr>
            <a:xfrm>
              <a:off x="1919332" y="5417640"/>
              <a:ext cx="6006376" cy="0"/>
            </a:xfrm>
            <a:prstGeom prst="straightConnector1">
              <a:avLst/>
            </a:prstGeom>
            <a:ln>
              <a:solidFill>
                <a:schemeClr val="tx1"/>
              </a:solidFill>
              <a:prstDash val="dash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30" name="オブジェクト 2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553438109"/>
                </p:ext>
              </p:extLst>
            </p:nvPr>
          </p:nvGraphicFramePr>
          <p:xfrm>
            <a:off x="4980623" y="3590925"/>
            <a:ext cx="179387" cy="3444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83" name="数式" r:id="rId5" imgW="88560" imgH="152280" progId="Equation.3">
                    <p:embed/>
                  </p:oleObj>
                </mc:Choice>
                <mc:Fallback>
                  <p:oleObj name="数式" r:id="rId5" imgW="88560" imgH="1522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980623" y="3590925"/>
                          <a:ext cx="179387" cy="344488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1" name="オブジェクト 3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551698836"/>
                </p:ext>
              </p:extLst>
            </p:nvPr>
          </p:nvGraphicFramePr>
          <p:xfrm>
            <a:off x="4924108" y="5373688"/>
            <a:ext cx="384175" cy="3444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84" name="数式" r:id="rId7" imgW="190440" imgH="152280" progId="Equation.3">
                    <p:embed/>
                  </p:oleObj>
                </mc:Choice>
                <mc:Fallback>
                  <p:oleObj name="数式" r:id="rId7" imgW="190440" imgH="1522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924108" y="5373688"/>
                          <a:ext cx="384175" cy="344487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32" name="直線矢印コネクタ 31"/>
            <p:cNvCxnSpPr/>
            <p:nvPr/>
          </p:nvCxnSpPr>
          <p:spPr>
            <a:xfrm flipH="1" flipV="1">
              <a:off x="5651979" y="4693921"/>
              <a:ext cx="0" cy="720000"/>
            </a:xfrm>
            <a:prstGeom prst="straightConnector1">
              <a:avLst/>
            </a:prstGeom>
            <a:ln>
              <a:solidFill>
                <a:schemeClr val="tx1"/>
              </a:solidFill>
              <a:prstDash val="dash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直線矢印コネクタ 35"/>
            <p:cNvCxnSpPr/>
            <p:nvPr/>
          </p:nvCxnSpPr>
          <p:spPr>
            <a:xfrm flipH="1" flipV="1">
              <a:off x="6353019" y="3977641"/>
              <a:ext cx="0" cy="720000"/>
            </a:xfrm>
            <a:prstGeom prst="straightConnector1">
              <a:avLst/>
            </a:prstGeom>
            <a:ln>
              <a:solidFill>
                <a:schemeClr val="tx1"/>
              </a:solidFill>
              <a:prstDash val="dash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直線矢印コネクタ 36"/>
            <p:cNvCxnSpPr/>
            <p:nvPr/>
          </p:nvCxnSpPr>
          <p:spPr>
            <a:xfrm flipH="1" flipV="1">
              <a:off x="7069299" y="4663441"/>
              <a:ext cx="0" cy="720000"/>
            </a:xfrm>
            <a:prstGeom prst="straightConnector1">
              <a:avLst/>
            </a:prstGeom>
            <a:ln>
              <a:solidFill>
                <a:schemeClr val="tx1"/>
              </a:solidFill>
              <a:prstDash val="dash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直線矢印コネクタ 37"/>
            <p:cNvCxnSpPr/>
            <p:nvPr/>
          </p:nvCxnSpPr>
          <p:spPr>
            <a:xfrm flipH="1" flipV="1">
              <a:off x="2744860" y="4693920"/>
              <a:ext cx="0" cy="720000"/>
            </a:xfrm>
            <a:prstGeom prst="straightConnector1">
              <a:avLst/>
            </a:prstGeom>
            <a:ln>
              <a:solidFill>
                <a:schemeClr val="tx1"/>
              </a:solidFill>
              <a:prstDash val="dash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直線矢印コネクタ 38"/>
            <p:cNvCxnSpPr/>
            <p:nvPr/>
          </p:nvCxnSpPr>
          <p:spPr>
            <a:xfrm flipH="1" flipV="1">
              <a:off x="3476380" y="3977640"/>
              <a:ext cx="0" cy="720000"/>
            </a:xfrm>
            <a:prstGeom prst="straightConnector1">
              <a:avLst/>
            </a:prstGeom>
            <a:ln>
              <a:solidFill>
                <a:schemeClr val="tx1"/>
              </a:solidFill>
              <a:prstDash val="dash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直線矢印コネクタ 39"/>
            <p:cNvCxnSpPr/>
            <p:nvPr/>
          </p:nvCxnSpPr>
          <p:spPr>
            <a:xfrm flipH="1" flipV="1">
              <a:off x="4207900" y="4663440"/>
              <a:ext cx="0" cy="720000"/>
            </a:xfrm>
            <a:prstGeom prst="straightConnector1">
              <a:avLst/>
            </a:prstGeom>
            <a:ln>
              <a:solidFill>
                <a:schemeClr val="tx1"/>
              </a:solidFill>
              <a:prstDash val="dash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2" name="グループ化 41"/>
            <p:cNvGrpSpPr/>
            <p:nvPr/>
          </p:nvGrpSpPr>
          <p:grpSpPr>
            <a:xfrm>
              <a:off x="2133602" y="3962400"/>
              <a:ext cx="5559417" cy="1470480"/>
              <a:chOff x="2133602" y="3962400"/>
              <a:chExt cx="5559417" cy="1470480"/>
            </a:xfrm>
          </p:grpSpPr>
          <p:grpSp>
            <p:nvGrpSpPr>
              <p:cNvPr id="16" name="グループ化 15"/>
              <p:cNvGrpSpPr/>
              <p:nvPr/>
            </p:nvGrpSpPr>
            <p:grpSpPr>
              <a:xfrm>
                <a:off x="4206240" y="3962400"/>
                <a:ext cx="1436280" cy="1455240"/>
                <a:chOff x="4206240" y="3962400"/>
                <a:chExt cx="1436280" cy="1455240"/>
              </a:xfrm>
            </p:grpSpPr>
            <p:cxnSp>
              <p:nvCxnSpPr>
                <p:cNvPr id="11" name="直線矢印コネクタ 10"/>
                <p:cNvCxnSpPr/>
                <p:nvPr/>
              </p:nvCxnSpPr>
              <p:spPr>
                <a:xfrm flipH="1" flipV="1">
                  <a:off x="4922520" y="3962400"/>
                  <a:ext cx="720000" cy="1440000"/>
                </a:xfrm>
                <a:prstGeom prst="straightConnector1">
                  <a:avLst/>
                </a:prstGeom>
                <a:ln w="38100">
                  <a:solidFill>
                    <a:srgbClr val="FF0000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" name="直線矢印コネクタ 13"/>
                <p:cNvCxnSpPr/>
                <p:nvPr/>
              </p:nvCxnSpPr>
              <p:spPr>
                <a:xfrm flipV="1">
                  <a:off x="4206240" y="3977640"/>
                  <a:ext cx="720000" cy="1440000"/>
                </a:xfrm>
                <a:prstGeom prst="straightConnector1">
                  <a:avLst/>
                </a:prstGeom>
                <a:ln w="38100">
                  <a:solidFill>
                    <a:srgbClr val="FF0000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7" name="グループ化 16"/>
              <p:cNvGrpSpPr/>
              <p:nvPr/>
            </p:nvGrpSpPr>
            <p:grpSpPr>
              <a:xfrm>
                <a:off x="5638801" y="3977640"/>
                <a:ext cx="1436280" cy="1455240"/>
                <a:chOff x="4206240" y="3962400"/>
                <a:chExt cx="1436280" cy="1455240"/>
              </a:xfrm>
            </p:grpSpPr>
            <p:cxnSp>
              <p:nvCxnSpPr>
                <p:cNvPr id="18" name="直線矢印コネクタ 17"/>
                <p:cNvCxnSpPr/>
                <p:nvPr/>
              </p:nvCxnSpPr>
              <p:spPr>
                <a:xfrm flipH="1" flipV="1">
                  <a:off x="4922520" y="3962400"/>
                  <a:ext cx="720000" cy="1440000"/>
                </a:xfrm>
                <a:prstGeom prst="straightConnector1">
                  <a:avLst/>
                </a:prstGeom>
                <a:ln w="38100">
                  <a:solidFill>
                    <a:srgbClr val="FF0000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" name="直線矢印コネクタ 18"/>
                <p:cNvCxnSpPr/>
                <p:nvPr/>
              </p:nvCxnSpPr>
              <p:spPr>
                <a:xfrm flipV="1">
                  <a:off x="4206240" y="3977640"/>
                  <a:ext cx="720000" cy="1440000"/>
                </a:xfrm>
                <a:prstGeom prst="straightConnector1">
                  <a:avLst/>
                </a:prstGeom>
                <a:ln w="38100">
                  <a:solidFill>
                    <a:srgbClr val="FF0000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0" name="グループ化 19"/>
              <p:cNvGrpSpPr/>
              <p:nvPr/>
            </p:nvGrpSpPr>
            <p:grpSpPr>
              <a:xfrm>
                <a:off x="2758441" y="3962400"/>
                <a:ext cx="1436280" cy="1455240"/>
                <a:chOff x="4206240" y="3962400"/>
                <a:chExt cx="1436280" cy="1455240"/>
              </a:xfrm>
            </p:grpSpPr>
            <p:cxnSp>
              <p:nvCxnSpPr>
                <p:cNvPr id="21" name="直線矢印コネクタ 20"/>
                <p:cNvCxnSpPr/>
                <p:nvPr/>
              </p:nvCxnSpPr>
              <p:spPr>
                <a:xfrm flipH="1" flipV="1">
                  <a:off x="4922520" y="3962400"/>
                  <a:ext cx="720000" cy="1440000"/>
                </a:xfrm>
                <a:prstGeom prst="straightConnector1">
                  <a:avLst/>
                </a:prstGeom>
                <a:ln w="38100">
                  <a:solidFill>
                    <a:srgbClr val="FF0000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" name="直線矢印コネクタ 21"/>
                <p:cNvCxnSpPr/>
                <p:nvPr/>
              </p:nvCxnSpPr>
              <p:spPr>
                <a:xfrm flipV="1">
                  <a:off x="4206240" y="3977640"/>
                  <a:ext cx="720000" cy="1440000"/>
                </a:xfrm>
                <a:prstGeom prst="straightConnector1">
                  <a:avLst/>
                </a:prstGeom>
                <a:ln w="38100">
                  <a:solidFill>
                    <a:srgbClr val="FF0000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4" name="直線矢印コネクタ 23"/>
              <p:cNvCxnSpPr/>
              <p:nvPr/>
            </p:nvCxnSpPr>
            <p:spPr>
              <a:xfrm flipH="1" flipV="1">
                <a:off x="2133602" y="4206239"/>
                <a:ext cx="612000" cy="1224000"/>
              </a:xfrm>
              <a:prstGeom prst="straightConnector1">
                <a:avLst/>
              </a:prstGeom>
              <a:ln w="38100">
                <a:solidFill>
                  <a:srgbClr val="FF000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直線矢印コネクタ 27"/>
              <p:cNvCxnSpPr/>
              <p:nvPr/>
            </p:nvCxnSpPr>
            <p:spPr>
              <a:xfrm flipV="1">
                <a:off x="7081019" y="4175759"/>
                <a:ext cx="612000" cy="1224000"/>
              </a:xfrm>
              <a:prstGeom prst="straightConnector1">
                <a:avLst/>
              </a:prstGeom>
              <a:ln w="38100">
                <a:solidFill>
                  <a:srgbClr val="FF000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aphicFrame>
          <p:nvGraphicFramePr>
            <p:cNvPr id="43" name="オブジェクト 4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67706916"/>
                </p:ext>
              </p:extLst>
            </p:nvPr>
          </p:nvGraphicFramePr>
          <p:xfrm>
            <a:off x="5544503" y="4322445"/>
            <a:ext cx="179387" cy="3444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85" name="数式" r:id="rId9" imgW="88560" imgH="152280" progId="Equation.3">
                    <p:embed/>
                  </p:oleObj>
                </mc:Choice>
                <mc:Fallback>
                  <p:oleObj name="数式" r:id="rId9" imgW="88560" imgH="1522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544503" y="4322445"/>
                          <a:ext cx="179387" cy="344488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4" name="オブジェクト 4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723761512"/>
                </p:ext>
              </p:extLst>
            </p:nvPr>
          </p:nvGraphicFramePr>
          <p:xfrm>
            <a:off x="3980684" y="4293078"/>
            <a:ext cx="384175" cy="3444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86" name="数式" r:id="rId11" imgW="190440" imgH="152280" progId="Equation.3">
                    <p:embed/>
                  </p:oleObj>
                </mc:Choice>
                <mc:Fallback>
                  <p:oleObj name="数式" r:id="rId11" imgW="190440" imgH="1522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980684" y="4293078"/>
                          <a:ext cx="384175" cy="344487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5" name="オブジェクト 4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821028316"/>
                </p:ext>
              </p:extLst>
            </p:nvPr>
          </p:nvGraphicFramePr>
          <p:xfrm>
            <a:off x="6236018" y="4719003"/>
            <a:ext cx="231775" cy="3444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87" name="数式" r:id="rId13" imgW="114120" imgH="152280" progId="Equation.3">
                    <p:embed/>
                  </p:oleObj>
                </mc:Choice>
                <mc:Fallback>
                  <p:oleObj name="数式" r:id="rId13" imgW="114120" imgH="1522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236018" y="4719003"/>
                          <a:ext cx="231775" cy="344487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6" name="オブジェクト 4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686409070"/>
                </p:ext>
              </p:extLst>
            </p:nvPr>
          </p:nvGraphicFramePr>
          <p:xfrm>
            <a:off x="6983413" y="4308475"/>
            <a:ext cx="231775" cy="3730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88" name="数式" r:id="rId15" imgW="114120" imgH="164880" progId="Equation.3">
                    <p:embed/>
                  </p:oleObj>
                </mc:Choice>
                <mc:Fallback>
                  <p:oleObj name="数式" r:id="rId15" imgW="114120" imgH="1648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983413" y="4308475"/>
                          <a:ext cx="231775" cy="373063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7" name="オブジェクト 4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79939579"/>
                </p:ext>
              </p:extLst>
            </p:nvPr>
          </p:nvGraphicFramePr>
          <p:xfrm>
            <a:off x="3176588" y="4746625"/>
            <a:ext cx="434975" cy="3444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89" name="数式" r:id="rId17" imgW="215640" imgH="152280" progId="Equation.3">
                    <p:embed/>
                  </p:oleObj>
                </mc:Choice>
                <mc:Fallback>
                  <p:oleObj name="数式" r:id="rId17" imgW="215640" imgH="1522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8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176588" y="4746625"/>
                          <a:ext cx="434975" cy="344488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8" name="オブジェクト 4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951492322"/>
                </p:ext>
              </p:extLst>
            </p:nvPr>
          </p:nvGraphicFramePr>
          <p:xfrm>
            <a:off x="2430463" y="4246563"/>
            <a:ext cx="434975" cy="3730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90" name="数式" r:id="rId19" imgW="215640" imgH="164880" progId="Equation.3">
                    <p:embed/>
                  </p:oleObj>
                </mc:Choice>
                <mc:Fallback>
                  <p:oleObj name="数式" r:id="rId19" imgW="215640" imgH="1648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0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30463" y="4246563"/>
                          <a:ext cx="434975" cy="373062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9" name="オブジェクト 4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541500342"/>
                </p:ext>
              </p:extLst>
            </p:nvPr>
          </p:nvGraphicFramePr>
          <p:xfrm>
            <a:off x="4984750" y="4643438"/>
            <a:ext cx="230188" cy="3730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91" name="数式" r:id="rId21" imgW="114120" imgH="164880" progId="Equation.3">
                    <p:embed/>
                  </p:oleObj>
                </mc:Choice>
                <mc:Fallback>
                  <p:oleObj name="数式" r:id="rId21" imgW="114120" imgH="1648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2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984750" y="4643438"/>
                          <a:ext cx="230188" cy="373062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0" name="オブジェクト 4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968316873"/>
                </p:ext>
              </p:extLst>
            </p:nvPr>
          </p:nvGraphicFramePr>
          <p:xfrm>
            <a:off x="8015288" y="4476750"/>
            <a:ext cx="177800" cy="3429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92" name="数式" r:id="rId23" imgW="88560" imgH="152280" progId="Equation.3">
                    <p:embed/>
                  </p:oleObj>
                </mc:Choice>
                <mc:Fallback>
                  <p:oleObj name="数式" r:id="rId23" imgW="88560" imgH="1522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015288" y="4476750"/>
                          <a:ext cx="177800" cy="342900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1" name="オブジェクト 5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227295800"/>
                </p:ext>
              </p:extLst>
            </p:nvPr>
          </p:nvGraphicFramePr>
          <p:xfrm>
            <a:off x="4545013" y="3313113"/>
            <a:ext cx="230187" cy="2873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93" name="数式" r:id="rId25" imgW="114120" imgH="126720" progId="Equation.3">
                    <p:embed/>
                  </p:oleObj>
                </mc:Choice>
                <mc:Fallback>
                  <p:oleObj name="数式" r:id="rId25" imgW="114120" imgH="12672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545013" y="3313113"/>
                          <a:ext cx="230187" cy="287337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53" name="コンテンツ プレースホルダー 2"/>
          <p:cNvSpPr txBox="1">
            <a:spLocks/>
          </p:cNvSpPr>
          <p:nvPr/>
        </p:nvSpPr>
        <p:spPr>
          <a:xfrm>
            <a:off x="1622872" y="5675417"/>
            <a:ext cx="6214781" cy="60614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ja-JP" altLang="en-US" sz="2800" b="1" u="sng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問</a:t>
            </a:r>
            <a:r>
              <a:rPr lang="ja-JP" alt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この場合の周期は？</a:t>
            </a:r>
            <a:endParaRPr lang="en-US" altLang="ja-JP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15337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005839"/>
          </a:xfrm>
        </p:spPr>
        <p:txBody>
          <a:bodyPr>
            <a:normAutofit/>
          </a:bodyPr>
          <a:lstStyle/>
          <a:p>
            <a:pPr algn="r"/>
            <a:r>
              <a:rPr lang="ja-JP" altLang="en-US" smtClean="0"/>
              <a:t>（２）正弦波信号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356427" y="1312838"/>
            <a:ext cx="3269651" cy="1092064"/>
          </a:xfrm>
          <a:noFill/>
          <a:ln>
            <a:noFill/>
          </a:ln>
        </p:spPr>
        <p:txBody>
          <a:bodyPr anchor="t" anchorCtr="0">
            <a:noAutofit/>
          </a:bodyPr>
          <a:lstStyle/>
          <a:p>
            <a:pPr marL="0" indent="0">
              <a:lnSpc>
                <a:spcPts val="3360"/>
              </a:lnSpc>
              <a:spcBef>
                <a:spcPts val="600"/>
              </a:spcBef>
              <a:buNone/>
            </a:pPr>
            <a:r>
              <a:rPr kumimoji="1" lang="ja-JP" alt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正弦波信号：</a:t>
            </a:r>
            <a:r>
              <a:rPr kumimoji="1" lang="en-US" altLang="ja-JP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sin </a:t>
            </a:r>
            <a:r>
              <a:rPr kumimoji="1" lang="en-US" altLang="ja-JP" sz="28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endParaRPr lang="en-US" altLang="ja-JP" sz="2800" i="1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ts val="3360"/>
              </a:lnSpc>
              <a:spcBef>
                <a:spcPts val="600"/>
              </a:spcBef>
              <a:buNone/>
            </a:pPr>
            <a:r>
              <a:rPr lang="ja-JP" alt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余弦波信号：</a:t>
            </a:r>
            <a:r>
              <a:rPr lang="en-US" altLang="ja-JP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cos </a:t>
            </a:r>
            <a:r>
              <a:rPr lang="en-US" altLang="ja-JP" sz="28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endParaRPr kumimoji="1" lang="ja-JP" altLang="en-US" sz="2800" i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コンテンツ プレースホルダー 2"/>
          <p:cNvSpPr txBox="1">
            <a:spLocks/>
          </p:cNvSpPr>
          <p:nvPr/>
        </p:nvSpPr>
        <p:spPr>
          <a:xfrm>
            <a:off x="1356427" y="2742869"/>
            <a:ext cx="4016411" cy="512944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ja-JP" alt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周期</a:t>
            </a:r>
            <a:r>
              <a:rPr lang="en-US" altLang="ja-JP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ja-JP" alt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の正弦波と余弦波</a:t>
            </a:r>
            <a:endParaRPr lang="ja-JP" alt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オブジェクト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42827946"/>
              </p:ext>
            </p:extLst>
          </p:nvPr>
        </p:nvGraphicFramePr>
        <p:xfrm>
          <a:off x="3587925" y="3410741"/>
          <a:ext cx="2919413" cy="1035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0" name="数式" r:id="rId3" imgW="1282680" imgH="406080" progId="Equation.3">
                  <p:embed/>
                </p:oleObj>
              </mc:Choice>
              <mc:Fallback>
                <p:oleObj name="数式" r:id="rId3" imgW="1282680" imgH="4060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7925" y="3410741"/>
                        <a:ext cx="2919413" cy="10350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9" name="グループ化 8"/>
          <p:cNvGrpSpPr/>
          <p:nvPr/>
        </p:nvGrpSpPr>
        <p:grpSpPr>
          <a:xfrm>
            <a:off x="4487509" y="1463040"/>
            <a:ext cx="4199291" cy="822960"/>
            <a:chOff x="4815840" y="1706880"/>
            <a:chExt cx="4199291" cy="822960"/>
          </a:xfrm>
        </p:grpSpPr>
        <p:sp>
          <p:nvSpPr>
            <p:cNvPr id="7" name="右中かっこ 6"/>
            <p:cNvSpPr/>
            <p:nvPr/>
          </p:nvSpPr>
          <p:spPr>
            <a:xfrm>
              <a:off x="4815840" y="1706880"/>
              <a:ext cx="182880" cy="822960"/>
            </a:xfrm>
            <a:prstGeom prst="rightBrac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" name="コンテンツ プレースホルダー 2"/>
            <p:cNvSpPr txBox="1">
              <a:spLocks/>
            </p:cNvSpPr>
            <p:nvPr/>
          </p:nvSpPr>
          <p:spPr>
            <a:xfrm>
              <a:off x="4998720" y="1861733"/>
              <a:ext cx="4016411" cy="500467"/>
            </a:xfrm>
            <a:prstGeom prst="rect">
              <a:avLst/>
            </a:prstGeom>
            <a:noFill/>
            <a:ln>
              <a:noFill/>
            </a:ln>
          </p:spPr>
          <p:txBody>
            <a:bodyPr vert="horz" lIns="91440" tIns="45720" rIns="91440" bIns="45720" rtlCol="0" anchor="t" anchorCtr="0">
              <a:noAutofit/>
            </a:bodyPr>
            <a:lstStyle>
              <a:lvl1pPr marL="2857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0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2001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8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5430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6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002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lnSpc>
                  <a:spcPts val="3360"/>
                </a:lnSpc>
                <a:spcBef>
                  <a:spcPts val="600"/>
                </a:spcBef>
                <a:buFont typeface="Arial"/>
                <a:buNone/>
              </a:pPr>
              <a:r>
                <a:rPr lang="ja-JP" altLang="en-US" sz="28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周期 </a:t>
              </a:r>
              <a:r>
                <a:rPr lang="en-US" altLang="ja-JP" sz="2800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</a:t>
              </a:r>
              <a:r>
                <a:rPr lang="en-US" altLang="ja-JP" sz="28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= 2 </a:t>
              </a:r>
              <a:r>
                <a:rPr lang="en-US" altLang="ja-JP" sz="2800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π</a:t>
              </a:r>
              <a:r>
                <a:rPr lang="ja-JP" altLang="en-US" sz="28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の周期信号</a:t>
              </a:r>
              <a:endParaRPr lang="ja-JP" altLang="en-US" sz="2800" i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0" name="コンテンツ プレースホルダー 2"/>
          <p:cNvSpPr txBox="1">
            <a:spLocks/>
          </p:cNvSpPr>
          <p:nvPr/>
        </p:nvSpPr>
        <p:spPr>
          <a:xfrm>
            <a:off x="1356427" y="3716749"/>
            <a:ext cx="5937993" cy="2560381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ja-JP" alt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正弦波信号：</a:t>
            </a:r>
            <a:endParaRPr lang="en-US" altLang="ja-JP" sz="28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endParaRPr lang="en-US" altLang="ja-JP" sz="2800" i="1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ja-JP" alt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余弦波信号：</a:t>
            </a:r>
            <a:endParaRPr lang="en-US" altLang="ja-JP" sz="28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endParaRPr lang="en-US" altLang="ja-JP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ja-JP" alt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　　　　　　　</a:t>
            </a:r>
            <a:r>
              <a:rPr lang="en-US" altLang="ja-JP" sz="28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ja-JP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ja-JP" alt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：</a:t>
            </a:r>
            <a:r>
              <a:rPr lang="ja-JP" altLang="en-US" sz="2800" b="1" u="sng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振幅</a:t>
            </a:r>
            <a:r>
              <a:rPr lang="ja-JP" alt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，</a:t>
            </a:r>
            <a:r>
              <a:rPr lang="en-US" altLang="ja-JP" sz="2800" i="1" smtClean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φ</a:t>
            </a:r>
            <a:r>
              <a:rPr lang="ja-JP" alt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：</a:t>
            </a:r>
            <a:r>
              <a:rPr lang="ja-JP" altLang="en-US" sz="2800" b="1" u="sng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位相</a:t>
            </a:r>
            <a:endParaRPr lang="en-US" altLang="ja-JP" sz="2800" b="1" u="sng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endParaRPr lang="ja-JP" altLang="en-US" sz="2800" i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1" name="オブジェクト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20299757"/>
              </p:ext>
            </p:extLst>
          </p:nvPr>
        </p:nvGraphicFramePr>
        <p:xfrm>
          <a:off x="3499660" y="4596604"/>
          <a:ext cx="3023553" cy="1035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1" name="数式" r:id="rId5" imgW="1295280" imgH="406080" progId="Equation.3">
                  <p:embed/>
                </p:oleObj>
              </mc:Choice>
              <mc:Fallback>
                <p:oleObj name="数式" r:id="rId5" imgW="1295280" imgH="4060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99660" y="4596604"/>
                        <a:ext cx="3023553" cy="10350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289850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005839"/>
          </a:xfrm>
        </p:spPr>
        <p:txBody>
          <a:bodyPr>
            <a:noAutofit/>
          </a:bodyPr>
          <a:lstStyle/>
          <a:p>
            <a:pPr algn="r"/>
            <a:r>
              <a:rPr lang="ja-JP" altLang="en-US" sz="3200" smtClean="0"/>
              <a:t>正弦波信号と余弦波信号は</a:t>
            </a:r>
            <a:r>
              <a:rPr lang="en-US" altLang="ja-JP" sz="3200" smtClean="0"/>
              <a:t/>
            </a:r>
            <a:br>
              <a:rPr lang="en-US" altLang="ja-JP" sz="3200" smtClean="0"/>
            </a:br>
            <a:r>
              <a:rPr lang="ja-JP" altLang="en-US" sz="3200" smtClean="0"/>
              <a:t>位相が異なるだけ</a:t>
            </a:r>
            <a:endParaRPr kumimoji="1" lang="ja-JP" altLang="en-US" sz="320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356427" y="1573341"/>
            <a:ext cx="4770053" cy="1092064"/>
          </a:xfrm>
          <a:noFill/>
          <a:ln>
            <a:noFill/>
          </a:ln>
        </p:spPr>
        <p:txBody>
          <a:bodyPr anchor="t" anchorCtr="0">
            <a:noAutofit/>
          </a:bodyPr>
          <a:lstStyle/>
          <a:p>
            <a:pPr marL="0" indent="0">
              <a:lnSpc>
                <a:spcPts val="3360"/>
              </a:lnSpc>
              <a:spcBef>
                <a:spcPts val="600"/>
              </a:spcBef>
              <a:buNone/>
            </a:pPr>
            <a:r>
              <a:rPr kumimoji="1" lang="ja-JP" alt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■次のように表現可能</a:t>
            </a:r>
            <a:endParaRPr kumimoji="1" lang="ja-JP" altLang="en-US" sz="2800" i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コンテンツ プレースホルダー 2"/>
          <p:cNvSpPr txBox="1">
            <a:spLocks/>
          </p:cNvSpPr>
          <p:nvPr/>
        </p:nvSpPr>
        <p:spPr>
          <a:xfrm>
            <a:off x="1597463" y="3549109"/>
            <a:ext cx="7089337" cy="2560381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ja-JP" alt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信号処理の分野では，</a:t>
            </a:r>
            <a:endParaRPr lang="en-US" altLang="ja-JP" sz="28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ja-JP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両者</a:t>
            </a:r>
            <a:r>
              <a:rPr lang="ja-JP" alt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を区別することなく</a:t>
            </a:r>
            <a:endParaRPr lang="en-US" altLang="ja-JP" sz="28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ja-JP" altLang="en-US" sz="2800" b="1" u="sng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両方</a:t>
            </a:r>
            <a:r>
              <a:rPr lang="ja-JP" altLang="en-US" sz="2800" b="1" u="sng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とも正弦波信号と呼ぶ</a:t>
            </a:r>
            <a:r>
              <a:rPr lang="ja-JP" alt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こともある。</a:t>
            </a:r>
            <a:endParaRPr lang="ja-JP" altLang="en-US" sz="2800" i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1" name="オブジェクト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83358939"/>
              </p:ext>
            </p:extLst>
          </p:nvPr>
        </p:nvGraphicFramePr>
        <p:xfrm>
          <a:off x="1708785" y="2226248"/>
          <a:ext cx="5989638" cy="1035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" name="数式" r:id="rId3" imgW="2565360" imgH="406080" progId="Equation.3">
                  <p:embed/>
                </p:oleObj>
              </mc:Choice>
              <mc:Fallback>
                <p:oleObj name="数式" r:id="rId3" imgW="2565360" imgH="4060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08785" y="2226248"/>
                        <a:ext cx="5989638" cy="10350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036264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53099" y="-30480"/>
            <a:ext cx="7704667" cy="1005839"/>
          </a:xfrm>
        </p:spPr>
        <p:txBody>
          <a:bodyPr>
            <a:noAutofit/>
          </a:bodyPr>
          <a:lstStyle/>
          <a:p>
            <a:pPr algn="r"/>
            <a:r>
              <a:rPr lang="ja-JP" altLang="en-US" sz="3200" smtClean="0"/>
              <a:t>用語</a:t>
            </a:r>
            <a:endParaRPr kumimoji="1" lang="ja-JP" altLang="en-US" sz="320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253099" y="975359"/>
            <a:ext cx="7498013" cy="3425380"/>
          </a:xfrm>
          <a:solidFill>
            <a:schemeClr val="accent1">
              <a:lumMod val="40000"/>
              <a:lumOff val="60000"/>
            </a:schemeClr>
          </a:solidFill>
          <a:ln>
            <a:solidFill>
              <a:srgbClr val="0000CC"/>
            </a:solidFill>
          </a:ln>
        </p:spPr>
        <p:txBody>
          <a:bodyPr anchor="t" anchorCtr="0">
            <a:noAutofit/>
          </a:bodyPr>
          <a:lstStyle/>
          <a:p>
            <a:pPr marL="0" indent="0">
              <a:lnSpc>
                <a:spcPts val="3360"/>
              </a:lnSpc>
              <a:spcBef>
                <a:spcPts val="600"/>
              </a:spcBef>
              <a:buNone/>
            </a:pP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■周波数　：　周期 </a:t>
            </a: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の逆数（ 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/ </a:t>
            </a: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 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）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ts val="3360"/>
              </a:lnSpc>
              <a:spcBef>
                <a:spcPts val="600"/>
              </a:spcBef>
              <a:buNone/>
            </a:pPr>
            <a:r>
              <a:rPr kumimoji="1"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　意味</a:t>
            </a:r>
            <a:r>
              <a:rPr kumimoji="1"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kumimoji="1"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単位時間に同じ波形が繰り返す回数(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単位 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Hz)</a:t>
            </a:r>
            <a:endParaRPr kumimoji="1"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ts val="3360"/>
              </a:lnSpc>
              <a:spcBef>
                <a:spcPts val="600"/>
              </a:spcBef>
              <a:buNone/>
            </a:pPr>
            <a:r>
              <a:rPr lang="en-US" altLang="ja-JP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通常 </a:t>
            </a: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で表す。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ts val="3360"/>
              </a:lnSpc>
              <a:spcBef>
                <a:spcPts val="600"/>
              </a:spcBef>
              <a:buNone/>
            </a:pPr>
            <a:r>
              <a:rPr kumimoji="1"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■角周波数　：　周波数の</a:t>
            </a:r>
            <a:r>
              <a:rPr kumimoji="1"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1"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π</a:t>
            </a:r>
            <a:r>
              <a:rPr kumimoji="1"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倍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（ 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π</a:t>
            </a:r>
            <a:r>
              <a:rPr lang="ja-JP" altLang="en-US" i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π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ja-JP" altLang="en-US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）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ts val="3360"/>
              </a:lnSpc>
              <a:spcBef>
                <a:spcPts val="600"/>
              </a:spcBef>
              <a:buNone/>
            </a:pPr>
            <a:r>
              <a:rPr lang="ja-JP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　意味</a:t>
            </a:r>
            <a:r>
              <a:rPr lang="en-US" altLang="ja-JP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ja-JP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単位時間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における角度の変化量(単位 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rad/s)</a:t>
            </a:r>
            <a:endParaRPr lang="en-US" altLang="ja-JP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ts val="3360"/>
              </a:lnSpc>
              <a:spcBef>
                <a:spcPts val="600"/>
              </a:spcBef>
              <a:buNone/>
            </a:pPr>
            <a:r>
              <a:rPr lang="en-US" altLang="ja-JP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</a:t>
            </a:r>
            <a:r>
              <a:rPr lang="ja-JP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通常 </a:t>
            </a: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ω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ja-JP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で表す。</a:t>
            </a:r>
            <a:endParaRPr lang="en-US" altLang="ja-JP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ts val="3360"/>
              </a:lnSpc>
              <a:spcBef>
                <a:spcPts val="600"/>
              </a:spcBef>
              <a:buNone/>
            </a:pPr>
            <a:endParaRPr kumimoji="1" lang="ja-JP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コンテンツ プレースホルダー 2"/>
          <p:cNvSpPr txBox="1">
            <a:spLocks/>
          </p:cNvSpPr>
          <p:nvPr/>
        </p:nvSpPr>
        <p:spPr>
          <a:xfrm>
            <a:off x="1645987" y="4400739"/>
            <a:ext cx="7498013" cy="2457261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周波数 </a:t>
            </a: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の正弦波信号（ </a:t>
            </a: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1 / </a:t>
            </a: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)</a:t>
            </a:r>
          </a:p>
          <a:p>
            <a:pPr marL="0" indent="0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 </a:t>
            </a: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ja-JP" altLang="en-US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= </a:t>
            </a: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sin ( 2</a:t>
            </a: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π f t 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φ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角周波数 </a:t>
            </a: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ω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の正弦波信号（</a:t>
            </a:r>
            <a:r>
              <a:rPr lang="en-US" altLang="ja-JP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ω</a:t>
            </a:r>
            <a:r>
              <a:rPr lang="ja-JP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2</a:t>
            </a: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π</a:t>
            </a:r>
            <a:r>
              <a:rPr lang="ja-JP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）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ts val="3360"/>
              </a:lnSpc>
              <a:spcBef>
                <a:spcPts val="600"/>
              </a:spcBef>
              <a:buNone/>
            </a:pP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x</a:t>
            </a:r>
            <a:r>
              <a:rPr lang="en-US" altLang="ja-JP">
                <a:latin typeface="Times New Roman" panose="02020603050405020304" pitchFamily="18" charset="0"/>
                <a:cs typeface="Times New Roman" panose="02020603050405020304" pitchFamily="18" charset="0"/>
              </a:rPr>
              <a:t>( </a:t>
            </a:r>
            <a:r>
              <a:rPr lang="en-US" altLang="ja-JP" i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ja-JP" altLang="en-US" i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>
                <a:latin typeface="Times New Roman" panose="02020603050405020304" pitchFamily="18" charset="0"/>
                <a:cs typeface="Times New Roman" panose="02020603050405020304" pitchFamily="18" charset="0"/>
              </a:rPr>
              <a:t>) = </a:t>
            </a:r>
            <a:r>
              <a:rPr lang="en-US" altLang="ja-JP" i="1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ja-JP">
                <a:latin typeface="Times New Roman" panose="02020603050405020304" pitchFamily="18" charset="0"/>
                <a:cs typeface="Times New Roman" panose="02020603050405020304" pitchFamily="18" charset="0"/>
              </a:rPr>
              <a:t> sin ( 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π</a:t>
            </a:r>
            <a:r>
              <a:rPr lang="ja-JP" altLang="en-US" i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ωt </a:t>
            </a:r>
            <a:r>
              <a:rPr lang="en-US" altLang="ja-JP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altLang="ja-JP" i="1">
                <a:latin typeface="Times New Roman" panose="02020603050405020304" pitchFamily="18" charset="0"/>
                <a:cs typeface="Times New Roman" panose="02020603050405020304" pitchFamily="18" charset="0"/>
              </a:rPr>
              <a:t>φ</a:t>
            </a:r>
            <a:r>
              <a:rPr lang="en-US" altLang="ja-JP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89992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53099" y="-30480"/>
            <a:ext cx="7704667" cy="1005839"/>
          </a:xfrm>
        </p:spPr>
        <p:txBody>
          <a:bodyPr>
            <a:noAutofit/>
          </a:bodyPr>
          <a:lstStyle/>
          <a:p>
            <a:pPr algn="r"/>
            <a:r>
              <a:rPr lang="ja-JP" altLang="en-US" sz="3200" smtClean="0"/>
              <a:t>演習２</a:t>
            </a:r>
            <a:r>
              <a:rPr lang="ja-JP" altLang="en-US" sz="3200"/>
              <a:t>ー</a:t>
            </a:r>
            <a:r>
              <a:rPr lang="ja-JP" altLang="en-US" sz="3200" smtClean="0"/>
              <a:t>１</a:t>
            </a:r>
            <a:endParaRPr kumimoji="1" lang="ja-JP" altLang="en-US" sz="320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253099" y="975359"/>
            <a:ext cx="7498013" cy="4709162"/>
          </a:xfrm>
          <a:solidFill>
            <a:schemeClr val="accent1">
              <a:lumMod val="40000"/>
              <a:lumOff val="60000"/>
            </a:schemeClr>
          </a:solidFill>
          <a:ln>
            <a:solidFill>
              <a:srgbClr val="0000CC"/>
            </a:solidFill>
          </a:ln>
        </p:spPr>
        <p:txBody>
          <a:bodyPr anchor="t" anchorCtr="0">
            <a:noAutofit/>
          </a:bodyPr>
          <a:lstStyle/>
          <a:p>
            <a:pPr marL="0" indent="0">
              <a:lnSpc>
                <a:spcPts val="3360"/>
              </a:lnSpc>
              <a:spcBef>
                <a:spcPts val="600"/>
              </a:spcBef>
              <a:buNone/>
            </a:pP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■次の信号の振幅 </a:t>
            </a: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，周波数 </a:t>
            </a: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，角周波数 </a:t>
            </a: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ω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および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ts val="3360"/>
              </a:lnSpc>
              <a:spcBef>
                <a:spcPts val="600"/>
              </a:spcBef>
              <a:buNone/>
            </a:pPr>
            <a:r>
              <a:rPr lang="en-US" altLang="ja-JP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周期 </a:t>
            </a: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を求めなさい。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ts val="3360"/>
              </a:lnSpc>
              <a:spcBef>
                <a:spcPts val="600"/>
              </a:spcBef>
              <a:buNone/>
            </a:pP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　　　</a:t>
            </a: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 </a:t>
            </a: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 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)=3 sin 4</a:t>
            </a: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π</a:t>
            </a:r>
            <a:r>
              <a:rPr lang="ja-JP" altLang="en-US" i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</a:p>
          <a:p>
            <a:pPr marL="0" indent="0">
              <a:lnSpc>
                <a:spcPts val="3360"/>
              </a:lnSpc>
              <a:spcBef>
                <a:spcPts val="600"/>
              </a:spcBef>
              <a:buNone/>
            </a:pP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ts val="3360"/>
              </a:lnSpc>
              <a:spcBef>
                <a:spcPts val="600"/>
              </a:spcBef>
              <a:buNone/>
              <a:tabLst>
                <a:tab pos="1524000" algn="l"/>
              </a:tabLst>
            </a:pP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振幅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ja-JP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</a:p>
          <a:p>
            <a:pPr marL="0" indent="0">
              <a:lnSpc>
                <a:spcPts val="3360"/>
              </a:lnSpc>
              <a:spcBef>
                <a:spcPts val="600"/>
              </a:spcBef>
              <a:buNone/>
              <a:tabLst>
                <a:tab pos="1524000" algn="l"/>
              </a:tabLst>
            </a:pP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周波数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	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  <a:p>
            <a:pPr marL="0" indent="0">
              <a:lnSpc>
                <a:spcPts val="3360"/>
              </a:lnSpc>
              <a:spcBef>
                <a:spcPts val="600"/>
              </a:spcBef>
              <a:buNone/>
              <a:tabLst>
                <a:tab pos="1524000" algn="l"/>
              </a:tabLst>
            </a:pP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角周波数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ω</a:t>
            </a:r>
            <a:r>
              <a:rPr lang="en-US" altLang="ja-JP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  <a:p>
            <a:pPr marL="0" indent="0">
              <a:lnSpc>
                <a:spcPts val="3360"/>
              </a:lnSpc>
              <a:spcBef>
                <a:spcPts val="600"/>
              </a:spcBef>
              <a:buNone/>
              <a:tabLst>
                <a:tab pos="1524000" algn="l"/>
              </a:tabLst>
            </a:pP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周期 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ja-JP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3459480" y="3977640"/>
            <a:ext cx="1219200" cy="3962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3459480" y="3413760"/>
            <a:ext cx="1219200" cy="3962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/>
          <p:cNvSpPr/>
          <p:nvPr/>
        </p:nvSpPr>
        <p:spPr>
          <a:xfrm>
            <a:off x="3459480" y="5113020"/>
            <a:ext cx="1219200" cy="3962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3459480" y="4549140"/>
            <a:ext cx="1219200" cy="3962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41174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005839"/>
          </a:xfrm>
        </p:spPr>
        <p:txBody>
          <a:bodyPr>
            <a:normAutofit/>
          </a:bodyPr>
          <a:lstStyle/>
          <a:p>
            <a:pPr algn="r"/>
            <a:r>
              <a:rPr lang="ja-JP" altLang="en-US" smtClean="0"/>
              <a:t>（３）複素正弦波信号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356427" y="1312838"/>
            <a:ext cx="7330373" cy="1092064"/>
          </a:xfrm>
          <a:noFill/>
          <a:ln>
            <a:noFill/>
          </a:ln>
        </p:spPr>
        <p:txBody>
          <a:bodyPr anchor="t" anchorCtr="0">
            <a:noAutofit/>
          </a:bodyPr>
          <a:lstStyle/>
          <a:p>
            <a:pPr marL="0" indent="0">
              <a:lnSpc>
                <a:spcPts val="3360"/>
              </a:lnSpc>
              <a:spcBef>
                <a:spcPts val="600"/>
              </a:spcBef>
              <a:buNone/>
            </a:pPr>
            <a:r>
              <a:rPr kumimoji="1" lang="ja-JP" alt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自然指数と正弦・余弦との関係</a:t>
            </a:r>
            <a:endParaRPr kumimoji="1" lang="en-US" altLang="ja-JP" sz="28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ts val="3360"/>
              </a:lnSpc>
              <a:spcBef>
                <a:spcPts val="600"/>
              </a:spcBef>
              <a:buNone/>
            </a:pPr>
            <a:r>
              <a:rPr kumimoji="1" lang="ja-JP" alt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（オイラーの公式）</a:t>
            </a:r>
            <a:endParaRPr kumimoji="1" lang="ja-JP" altLang="en-US" sz="2800" i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オブジェクト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34219385"/>
              </p:ext>
            </p:extLst>
          </p:nvPr>
        </p:nvGraphicFramePr>
        <p:xfrm>
          <a:off x="2861310" y="2670843"/>
          <a:ext cx="2573338" cy="582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0" name="数式" r:id="rId3" imgW="1130040" imgH="228600" progId="Equation.3">
                  <p:embed/>
                </p:oleObj>
              </mc:Choice>
              <mc:Fallback>
                <p:oleObj name="数式" r:id="rId3" imgW="113004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61310" y="2670843"/>
                        <a:ext cx="2573338" cy="5826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コンテンツ プレースホルダー 2"/>
          <p:cNvSpPr txBox="1">
            <a:spLocks/>
          </p:cNvSpPr>
          <p:nvPr/>
        </p:nvSpPr>
        <p:spPr>
          <a:xfrm>
            <a:off x="1356427" y="3381469"/>
            <a:ext cx="7330373" cy="596171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en-US" altLang="ja-JP" sz="20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： 自然対数の底（ネイピア数），</a:t>
            </a:r>
            <a:r>
              <a:rPr lang="en-US" altLang="ja-JP" sz="20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： 虚数単位（ </a:t>
            </a:r>
            <a:r>
              <a:rPr lang="en-US" altLang="ja-JP" sz="20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n-US" altLang="ja-JP" sz="2000" baseline="30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－</a:t>
            </a:r>
            <a:r>
              <a: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）</a:t>
            </a:r>
            <a:endParaRPr lang="en-US" altLang="ja-JP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コンテンツ プレースホルダー 2"/>
          <p:cNvSpPr txBox="1">
            <a:spLocks/>
          </p:cNvSpPr>
          <p:nvPr/>
        </p:nvSpPr>
        <p:spPr>
          <a:xfrm>
            <a:off x="1356426" y="4248338"/>
            <a:ext cx="7330373" cy="1092064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ja-JP" alt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角度 </a:t>
            </a:r>
            <a:r>
              <a:rPr lang="en-US" altLang="ja-JP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θ </a:t>
            </a:r>
            <a:r>
              <a:rPr lang="ja-JP" alt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が角周波数 </a:t>
            </a:r>
            <a:r>
              <a:rPr lang="en-US" altLang="ja-JP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ω</a:t>
            </a:r>
            <a:r>
              <a:rPr lang="ja-JP" alt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で時間変化する場合</a:t>
            </a:r>
            <a:endParaRPr lang="en-US" altLang="ja-JP" sz="28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ja-JP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以下</a:t>
            </a:r>
            <a:r>
              <a:rPr lang="ja-JP" alt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のように表現できる。</a:t>
            </a:r>
            <a:endParaRPr lang="ja-JP" altLang="en-US" sz="2800" i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3" name="オブジェクト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94626101"/>
              </p:ext>
            </p:extLst>
          </p:nvPr>
        </p:nvGraphicFramePr>
        <p:xfrm>
          <a:off x="2644775" y="5492750"/>
          <a:ext cx="3006725" cy="544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1" name="数式" r:id="rId5" imgW="1320480" imgH="228600" progId="Equation.3">
                  <p:embed/>
                </p:oleObj>
              </mc:Choice>
              <mc:Fallback>
                <p:oleObj name="数式" r:id="rId5" imgW="132048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44775" y="5492750"/>
                        <a:ext cx="3006725" cy="5445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コンテンツ プレースホルダー 2"/>
          <p:cNvSpPr txBox="1">
            <a:spLocks/>
          </p:cNvSpPr>
          <p:nvPr/>
        </p:nvSpPr>
        <p:spPr>
          <a:xfrm>
            <a:off x="2106539" y="6189611"/>
            <a:ext cx="5455854" cy="455029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ja-JP" alt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これを</a:t>
            </a:r>
            <a:r>
              <a:rPr lang="ja-JP" altLang="en-US" sz="2800" b="1" u="sng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複素正弦波信号</a:t>
            </a:r>
            <a:r>
              <a:rPr lang="ja-JP" alt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と呼ぶ</a:t>
            </a:r>
            <a:endParaRPr lang="ja-JP" altLang="en-US" sz="2800" i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05952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005839"/>
          </a:xfrm>
        </p:spPr>
        <p:txBody>
          <a:bodyPr>
            <a:normAutofit fontScale="90000"/>
          </a:bodyPr>
          <a:lstStyle/>
          <a:p>
            <a:pPr algn="r"/>
            <a:r>
              <a:rPr lang="ja-JP" altLang="en-US" smtClean="0"/>
              <a:t>複素正弦波信号は</a:t>
            </a:r>
            <a:r>
              <a:rPr lang="en-US" altLang="ja-JP" smtClean="0"/>
              <a:t/>
            </a:r>
            <a:br>
              <a:rPr lang="en-US" altLang="ja-JP" smtClean="0"/>
            </a:br>
            <a:r>
              <a:rPr lang="ja-JP" altLang="en-US" smtClean="0"/>
              <a:t>複素平面の円上を回転する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356426" y="1763625"/>
            <a:ext cx="7330373" cy="1092064"/>
          </a:xfrm>
          <a:noFill/>
          <a:ln>
            <a:noFill/>
          </a:ln>
        </p:spPr>
        <p:txBody>
          <a:bodyPr anchor="t" anchorCtr="0">
            <a:noAutofit/>
          </a:bodyPr>
          <a:lstStyle/>
          <a:p>
            <a:pPr marL="0" indent="0">
              <a:lnSpc>
                <a:spcPts val="3360"/>
              </a:lnSpc>
              <a:spcBef>
                <a:spcPts val="600"/>
              </a:spcBef>
              <a:buNone/>
            </a:pPr>
            <a:r>
              <a:rPr kumimoji="1" lang="ja-JP" alt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複素正弦波信号は，</a:t>
            </a:r>
            <a:endParaRPr kumimoji="1" lang="en-US" altLang="ja-JP" sz="28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ts val="3360"/>
              </a:lnSpc>
              <a:spcBef>
                <a:spcPts val="600"/>
              </a:spcBef>
              <a:buNone/>
            </a:pPr>
            <a:r>
              <a:rPr kumimoji="1" lang="ja-JP" alt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実部が余弦波信号，</a:t>
            </a:r>
            <a:r>
              <a:rPr lang="ja-JP" alt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虚部が正弦波信号</a:t>
            </a:r>
            <a:endParaRPr kumimoji="1" lang="ja-JP" altLang="en-US" sz="2800" i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コンテンツ プレースホルダー 2"/>
          <p:cNvSpPr txBox="1">
            <a:spLocks/>
          </p:cNvSpPr>
          <p:nvPr/>
        </p:nvSpPr>
        <p:spPr>
          <a:xfrm>
            <a:off x="1414114" y="3368125"/>
            <a:ext cx="3325104" cy="492060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ja-JP" alt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複素平面での円</a:t>
            </a:r>
            <a:endParaRPr lang="ja-JP" altLang="en-US" sz="2800" i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35" name="グループ化 34"/>
          <p:cNvGrpSpPr/>
          <p:nvPr/>
        </p:nvGrpSpPr>
        <p:grpSpPr>
          <a:xfrm>
            <a:off x="3821635" y="3671385"/>
            <a:ext cx="4545126" cy="2898263"/>
            <a:chOff x="3059635" y="3671385"/>
            <a:chExt cx="4545126" cy="2898263"/>
          </a:xfrm>
        </p:grpSpPr>
        <p:cxnSp>
          <p:nvCxnSpPr>
            <p:cNvPr id="21" name="直線コネクタ 20"/>
            <p:cNvCxnSpPr>
              <a:stCxn id="18" idx="2"/>
            </p:cNvCxnSpPr>
            <p:nvPr/>
          </p:nvCxnSpPr>
          <p:spPr>
            <a:xfrm>
              <a:off x="5286026" y="4429606"/>
              <a:ext cx="0" cy="1239674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線コネクタ 21"/>
            <p:cNvCxnSpPr>
              <a:stCxn id="8" idx="7"/>
            </p:cNvCxnSpPr>
            <p:nvPr/>
          </p:nvCxnSpPr>
          <p:spPr>
            <a:xfrm flipH="1" flipV="1">
              <a:off x="4151990" y="4429606"/>
              <a:ext cx="1135925" cy="0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13" name="オブジェクト 1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932867370"/>
                </p:ext>
              </p:extLst>
            </p:nvPr>
          </p:nvGraphicFramePr>
          <p:xfrm>
            <a:off x="5286027" y="3781085"/>
            <a:ext cx="2318734" cy="41991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29" name="数式" r:id="rId3" imgW="1320480" imgH="228600" progId="Equation.3">
                    <p:embed/>
                  </p:oleObj>
                </mc:Choice>
                <mc:Fallback>
                  <p:oleObj name="数式" r:id="rId3" imgW="1320480" imgH="2286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286027" y="3781085"/>
                          <a:ext cx="2318734" cy="419919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6" name="直線矢印コネクタ 5"/>
            <p:cNvCxnSpPr/>
            <p:nvPr/>
          </p:nvCxnSpPr>
          <p:spPr>
            <a:xfrm>
              <a:off x="3139440" y="5196839"/>
              <a:ext cx="28440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線矢印コネクタ 14"/>
            <p:cNvCxnSpPr/>
            <p:nvPr/>
          </p:nvCxnSpPr>
          <p:spPr>
            <a:xfrm rot="16200000">
              <a:off x="3143040" y="5185200"/>
              <a:ext cx="27360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円/楕円 7"/>
            <p:cNvSpPr/>
            <p:nvPr/>
          </p:nvSpPr>
          <p:spPr>
            <a:xfrm>
              <a:off x="3444240" y="4130040"/>
              <a:ext cx="2160000" cy="21600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16" name="直線コネクタ 15"/>
            <p:cNvCxnSpPr/>
            <p:nvPr/>
          </p:nvCxnSpPr>
          <p:spPr>
            <a:xfrm flipV="1">
              <a:off x="4511040" y="4431125"/>
              <a:ext cx="763200" cy="7632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円弧 16"/>
            <p:cNvSpPr/>
            <p:nvPr/>
          </p:nvSpPr>
          <p:spPr>
            <a:xfrm>
              <a:off x="4151990" y="4834783"/>
              <a:ext cx="720000" cy="720000"/>
            </a:xfrm>
            <a:prstGeom prst="arc">
              <a:avLst>
                <a:gd name="adj1" fmla="val 18941087"/>
                <a:gd name="adj2" fmla="val 0"/>
              </a:avLst>
            </a:prstGeom>
            <a:ln>
              <a:solidFill>
                <a:schemeClr val="tx1"/>
              </a:solidFill>
              <a:headEnd type="triangle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" name="円弧 17"/>
            <p:cNvSpPr/>
            <p:nvPr/>
          </p:nvSpPr>
          <p:spPr>
            <a:xfrm>
              <a:off x="3443396" y="4114325"/>
              <a:ext cx="2160000" cy="2160000"/>
            </a:xfrm>
            <a:prstGeom prst="arc">
              <a:avLst>
                <a:gd name="adj1" fmla="val 17495464"/>
                <a:gd name="adj2" fmla="val 18895298"/>
              </a:avLst>
            </a:prstGeom>
            <a:ln w="28575">
              <a:solidFill>
                <a:srgbClr val="FF0000"/>
              </a:solidFill>
              <a:headEnd type="triangle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" name="コンテンツ プレースホルダー 2"/>
            <p:cNvSpPr txBox="1">
              <a:spLocks/>
            </p:cNvSpPr>
            <p:nvPr/>
          </p:nvSpPr>
          <p:spPr>
            <a:xfrm>
              <a:off x="4885397" y="4653399"/>
              <a:ext cx="510573" cy="426720"/>
            </a:xfrm>
            <a:prstGeom prst="rect">
              <a:avLst/>
            </a:prstGeom>
            <a:noFill/>
            <a:ln>
              <a:noFill/>
            </a:ln>
          </p:spPr>
          <p:txBody>
            <a:bodyPr vert="horz" lIns="91440" tIns="45720" rIns="91440" bIns="45720" rtlCol="0" anchor="t" anchorCtr="0">
              <a:noAutofit/>
            </a:bodyPr>
            <a:lstStyle>
              <a:lvl1pPr marL="2857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0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2001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8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5430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6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002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lnSpc>
                  <a:spcPts val="3360"/>
                </a:lnSpc>
                <a:spcBef>
                  <a:spcPts val="600"/>
                </a:spcBef>
                <a:buFont typeface="Arial"/>
                <a:buNone/>
              </a:pPr>
              <a:r>
                <a:rPr lang="en-US" altLang="ja-JP" sz="2000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ωt</a:t>
              </a:r>
              <a:endParaRPr lang="ja-JP" altLang="en-US" sz="2000" i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26" name="直線矢印コネクタ 25"/>
            <p:cNvCxnSpPr/>
            <p:nvPr/>
          </p:nvCxnSpPr>
          <p:spPr>
            <a:xfrm flipH="1">
              <a:off x="4282440" y="4429606"/>
              <a:ext cx="0" cy="764719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直線矢印コネクタ 26"/>
            <p:cNvCxnSpPr/>
            <p:nvPr/>
          </p:nvCxnSpPr>
          <p:spPr>
            <a:xfrm rot="16200000" flipH="1">
              <a:off x="4891881" y="5080705"/>
              <a:ext cx="0" cy="764719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コンテンツ プレースホルダー 2"/>
            <p:cNvSpPr txBox="1">
              <a:spLocks/>
            </p:cNvSpPr>
            <p:nvPr/>
          </p:nvSpPr>
          <p:spPr>
            <a:xfrm>
              <a:off x="4509521" y="5365872"/>
              <a:ext cx="951088" cy="426720"/>
            </a:xfrm>
            <a:prstGeom prst="rect">
              <a:avLst/>
            </a:prstGeom>
            <a:noFill/>
            <a:ln>
              <a:noFill/>
            </a:ln>
          </p:spPr>
          <p:txBody>
            <a:bodyPr vert="horz" lIns="91440" tIns="45720" rIns="91440" bIns="45720" rtlCol="0" anchor="t" anchorCtr="0">
              <a:noAutofit/>
            </a:bodyPr>
            <a:lstStyle>
              <a:lvl1pPr marL="2857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0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2001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8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5430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6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002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lnSpc>
                  <a:spcPts val="3360"/>
                </a:lnSpc>
                <a:spcBef>
                  <a:spcPts val="600"/>
                </a:spcBef>
                <a:buFont typeface="Arial"/>
                <a:buNone/>
              </a:pPr>
              <a:r>
                <a:rPr lang="en-US" altLang="ja-JP" sz="20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cos </a:t>
              </a:r>
              <a:r>
                <a:rPr lang="en-US" altLang="ja-JP" sz="2000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ωt</a:t>
              </a:r>
              <a:endParaRPr lang="ja-JP" altLang="en-US" sz="2000" i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9" name="コンテンツ プレースホルダー 2"/>
            <p:cNvSpPr txBox="1">
              <a:spLocks/>
            </p:cNvSpPr>
            <p:nvPr/>
          </p:nvSpPr>
          <p:spPr>
            <a:xfrm>
              <a:off x="3535234" y="4562103"/>
              <a:ext cx="951088" cy="426720"/>
            </a:xfrm>
            <a:prstGeom prst="rect">
              <a:avLst/>
            </a:prstGeom>
            <a:noFill/>
            <a:ln>
              <a:noFill/>
            </a:ln>
          </p:spPr>
          <p:txBody>
            <a:bodyPr vert="horz" lIns="91440" tIns="45720" rIns="91440" bIns="45720" rtlCol="0" anchor="t" anchorCtr="0">
              <a:noAutofit/>
            </a:bodyPr>
            <a:lstStyle>
              <a:lvl1pPr marL="2857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0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2001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8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5430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6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002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lnSpc>
                  <a:spcPts val="3360"/>
                </a:lnSpc>
                <a:spcBef>
                  <a:spcPts val="600"/>
                </a:spcBef>
                <a:buFont typeface="Arial"/>
                <a:buNone/>
              </a:pPr>
              <a:r>
                <a:rPr lang="en-US" altLang="ja-JP" sz="20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sin </a:t>
              </a:r>
              <a:r>
                <a:rPr lang="en-US" altLang="ja-JP" sz="2000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ωt</a:t>
              </a:r>
              <a:endParaRPr lang="ja-JP" altLang="en-US" sz="2000" i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0" name="コンテンツ プレースホルダー 2"/>
            <p:cNvSpPr txBox="1">
              <a:spLocks/>
            </p:cNvSpPr>
            <p:nvPr/>
          </p:nvSpPr>
          <p:spPr>
            <a:xfrm>
              <a:off x="4175984" y="5089033"/>
              <a:ext cx="951088" cy="426720"/>
            </a:xfrm>
            <a:prstGeom prst="rect">
              <a:avLst/>
            </a:prstGeom>
            <a:noFill/>
            <a:ln>
              <a:noFill/>
            </a:ln>
          </p:spPr>
          <p:txBody>
            <a:bodyPr vert="horz" lIns="91440" tIns="45720" rIns="91440" bIns="45720" rtlCol="0" anchor="t" anchorCtr="0">
              <a:noAutofit/>
            </a:bodyPr>
            <a:lstStyle>
              <a:lvl1pPr marL="2857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0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2001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8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5430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6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002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lnSpc>
                  <a:spcPts val="3360"/>
                </a:lnSpc>
                <a:spcBef>
                  <a:spcPts val="600"/>
                </a:spcBef>
                <a:buFont typeface="Arial"/>
                <a:buNone/>
              </a:pPr>
              <a:r>
                <a:rPr lang="en-US" altLang="ja-JP" sz="20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  <a:endParaRPr lang="ja-JP" altLang="en-US" sz="2000" i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1" name="コンテンツ プレースホルダー 2"/>
            <p:cNvSpPr txBox="1">
              <a:spLocks/>
            </p:cNvSpPr>
            <p:nvPr/>
          </p:nvSpPr>
          <p:spPr>
            <a:xfrm>
              <a:off x="5627390" y="5089033"/>
              <a:ext cx="433622" cy="426720"/>
            </a:xfrm>
            <a:prstGeom prst="rect">
              <a:avLst/>
            </a:prstGeom>
            <a:noFill/>
            <a:ln>
              <a:noFill/>
            </a:ln>
          </p:spPr>
          <p:txBody>
            <a:bodyPr vert="horz" lIns="91440" tIns="45720" rIns="91440" bIns="45720" rtlCol="0" anchor="t" anchorCtr="0">
              <a:noAutofit/>
            </a:bodyPr>
            <a:lstStyle>
              <a:lvl1pPr marL="2857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0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2001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8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5430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6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002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lnSpc>
                  <a:spcPts val="3360"/>
                </a:lnSpc>
                <a:spcBef>
                  <a:spcPts val="600"/>
                </a:spcBef>
                <a:buFont typeface="Arial"/>
                <a:buNone/>
              </a:pPr>
              <a:r>
                <a:rPr lang="en-US" altLang="ja-JP" sz="20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endParaRPr lang="ja-JP" altLang="en-US" sz="2000" i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2" name="コンテンツ プレースホルダー 2"/>
            <p:cNvSpPr txBox="1">
              <a:spLocks/>
            </p:cNvSpPr>
            <p:nvPr/>
          </p:nvSpPr>
          <p:spPr>
            <a:xfrm>
              <a:off x="3059635" y="5089033"/>
              <a:ext cx="488052" cy="426720"/>
            </a:xfrm>
            <a:prstGeom prst="rect">
              <a:avLst/>
            </a:prstGeom>
            <a:noFill/>
            <a:ln>
              <a:noFill/>
            </a:ln>
          </p:spPr>
          <p:txBody>
            <a:bodyPr vert="horz" lIns="91440" tIns="45720" rIns="91440" bIns="45720" rtlCol="0" anchor="t" anchorCtr="0">
              <a:noAutofit/>
            </a:bodyPr>
            <a:lstStyle>
              <a:lvl1pPr marL="2857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0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2001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8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5430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6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002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lnSpc>
                  <a:spcPts val="3360"/>
                </a:lnSpc>
                <a:spcBef>
                  <a:spcPts val="600"/>
                </a:spcBef>
                <a:buFont typeface="Arial"/>
                <a:buNone/>
              </a:pPr>
              <a:r>
                <a:rPr lang="en-US" altLang="ja-JP" sz="20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- 1</a:t>
              </a:r>
              <a:endParaRPr lang="ja-JP" altLang="en-US" sz="2000" i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3" name="コンテンツ プレースホルダー 2"/>
            <p:cNvSpPr txBox="1">
              <a:spLocks/>
            </p:cNvSpPr>
            <p:nvPr/>
          </p:nvSpPr>
          <p:spPr>
            <a:xfrm>
              <a:off x="4522829" y="3671385"/>
              <a:ext cx="433622" cy="426720"/>
            </a:xfrm>
            <a:prstGeom prst="rect">
              <a:avLst/>
            </a:prstGeom>
            <a:noFill/>
            <a:ln>
              <a:noFill/>
            </a:ln>
          </p:spPr>
          <p:txBody>
            <a:bodyPr vert="horz" lIns="91440" tIns="45720" rIns="91440" bIns="45720" rtlCol="0" anchor="t" anchorCtr="0">
              <a:noAutofit/>
            </a:bodyPr>
            <a:lstStyle>
              <a:lvl1pPr marL="2857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0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2001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8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5430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6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002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lnSpc>
                  <a:spcPts val="3360"/>
                </a:lnSpc>
                <a:spcBef>
                  <a:spcPts val="600"/>
                </a:spcBef>
                <a:buFont typeface="Arial"/>
                <a:buNone/>
              </a:pPr>
              <a:r>
                <a:rPr lang="en-US" altLang="ja-JP" sz="2000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j</a:t>
              </a:r>
              <a:endParaRPr lang="ja-JP" altLang="en-US" sz="2000" i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4" name="コンテンツ プレースホルダー 2"/>
            <p:cNvSpPr txBox="1">
              <a:spLocks/>
            </p:cNvSpPr>
            <p:nvPr/>
          </p:nvSpPr>
          <p:spPr>
            <a:xfrm>
              <a:off x="4602415" y="6142928"/>
              <a:ext cx="433622" cy="426720"/>
            </a:xfrm>
            <a:prstGeom prst="rect">
              <a:avLst/>
            </a:prstGeom>
            <a:noFill/>
            <a:ln>
              <a:noFill/>
            </a:ln>
          </p:spPr>
          <p:txBody>
            <a:bodyPr vert="horz" lIns="91440" tIns="45720" rIns="91440" bIns="45720" rtlCol="0" anchor="t" anchorCtr="0">
              <a:noAutofit/>
            </a:bodyPr>
            <a:lstStyle>
              <a:lvl1pPr marL="2857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0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2001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8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5430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6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002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lnSpc>
                  <a:spcPts val="3360"/>
                </a:lnSpc>
                <a:spcBef>
                  <a:spcPts val="600"/>
                </a:spcBef>
                <a:buFont typeface="Arial"/>
                <a:buNone/>
              </a:pPr>
              <a:r>
                <a:rPr lang="en-US" altLang="ja-JP" sz="20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- </a:t>
              </a:r>
              <a:r>
                <a:rPr lang="en-US" altLang="ja-JP" sz="2000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j</a:t>
              </a:r>
              <a:endParaRPr lang="ja-JP" altLang="en-US" sz="2000" i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36" name="下矢印 35"/>
          <p:cNvSpPr/>
          <p:nvPr/>
        </p:nvSpPr>
        <p:spPr>
          <a:xfrm>
            <a:off x="2834640" y="2910179"/>
            <a:ext cx="242026" cy="41222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87557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視差">
  <a:themeElements>
    <a:clrScheme name="視差">
      <a:dk1>
        <a:sysClr val="windowText" lastClr="000000"/>
      </a:dk1>
      <a:lt1>
        <a:sysClr val="window" lastClr="FFFFFF"/>
      </a:lt1>
      <a:dk2>
        <a:srgbClr val="212121"/>
      </a:dk2>
      <a:lt2>
        <a:srgbClr val="EBEBEB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視差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視差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視差</Template>
  <TotalTime>1422</TotalTime>
  <Words>392</Words>
  <Application>Microsoft Office PowerPoint</Application>
  <PresentationFormat>画面に合わせる (4:3)</PresentationFormat>
  <Paragraphs>94</Paragraphs>
  <Slides>10</Slides>
  <Notes>0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8" baseType="lpstr">
      <vt:lpstr>HGｺﾞｼｯｸM</vt:lpstr>
      <vt:lpstr>ＭＳ Ｐゴシック</vt:lpstr>
      <vt:lpstr>Arial</vt:lpstr>
      <vt:lpstr>Cambria Math</vt:lpstr>
      <vt:lpstr>Corbel</vt:lpstr>
      <vt:lpstr>Times New Roman</vt:lpstr>
      <vt:lpstr>視差</vt:lpstr>
      <vt:lpstr>数式</vt:lpstr>
      <vt:lpstr>２．フーリエ解析</vt:lpstr>
      <vt:lpstr>２．１　周期信号と正弦波信号 （１）周期信号とは</vt:lpstr>
      <vt:lpstr>周期信号の例</vt:lpstr>
      <vt:lpstr>（２）正弦波信号</vt:lpstr>
      <vt:lpstr>正弦波信号と余弦波信号は 位相が異なるだけ</vt:lpstr>
      <vt:lpstr>用語</vt:lpstr>
      <vt:lpstr>演習２ー１</vt:lpstr>
      <vt:lpstr>（３）複素正弦波信号</vt:lpstr>
      <vt:lpstr>複素正弦波信号は 複素平面の円上を回転する</vt:lpstr>
      <vt:lpstr>複素正弦波信号の周期と半径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デジタル信号処理</dc:title>
  <dc:creator>白井豊</dc:creator>
  <cp:lastModifiedBy>白井豊</cp:lastModifiedBy>
  <cp:revision>61</cp:revision>
  <dcterms:created xsi:type="dcterms:W3CDTF">2018-02-09T02:09:57Z</dcterms:created>
  <dcterms:modified xsi:type="dcterms:W3CDTF">2018-03-20T21:19:08Z</dcterms:modified>
</cp:coreProperties>
</file>