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279" r:id="rId4"/>
    <p:sldId id="280" r:id="rId5"/>
    <p:sldId id="281" r:id="rId6"/>
    <p:sldId id="282" r:id="rId7"/>
    <p:sldId id="284" r:id="rId8"/>
    <p:sldId id="283" r:id="rId9"/>
    <p:sldId id="285" r:id="rId10"/>
    <p:sldId id="28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</a:t>
            </a:r>
            <a:r>
              <a:rPr kumimoji="1" lang="ja-JP" altLang="en-US" smtClean="0"/>
              <a:t>．フーリエ解析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２．１　周期信号と正弦波信号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２．２　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２．３　複素フーリエ級数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/>
              <a:t>２．４　色々な周期信号の複素フーリエ</a:t>
            </a:r>
            <a:r>
              <a:rPr lang="ja-JP" altLang="en-US" smtClean="0"/>
              <a:t>級数展開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２．５</a:t>
            </a:r>
            <a:r>
              <a:rPr lang="ja-JP" altLang="en-US"/>
              <a:t>　</a:t>
            </a:r>
            <a:r>
              <a:rPr lang="ja-JP" altLang="en-US" smtClean="0"/>
              <a:t>フーリエ変換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２．６　色々な信号のフーリエ変換</a:t>
            </a: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5839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複素正弦波信号の周期と半径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56427" y="1521696"/>
            <a:ext cx="7330373" cy="109206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 </a:t>
            </a:r>
            <a:r>
              <a:rPr kumimoji="1"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kumimoji="1"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1"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，振幅 </a:t>
            </a:r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のとき単位円</a:t>
            </a:r>
            <a:endParaRPr kumimoji="1"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１周 </a:t>
            </a:r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ja-JP" sz="2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ωt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+sin</a:t>
            </a:r>
            <a:r>
              <a:rPr lang="en-US" altLang="ja-JP" sz="2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ωt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だから自明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1848880" y="2920077"/>
            <a:ext cx="4545126" cy="2898263"/>
            <a:chOff x="3059635" y="3671385"/>
            <a:chExt cx="4545126" cy="2898263"/>
          </a:xfrm>
        </p:grpSpPr>
        <p:cxnSp>
          <p:nvCxnSpPr>
            <p:cNvPr id="21" name="直線コネクタ 20"/>
            <p:cNvCxnSpPr>
              <a:stCxn id="18" idx="2"/>
            </p:cNvCxnSpPr>
            <p:nvPr/>
          </p:nvCxnSpPr>
          <p:spPr>
            <a:xfrm>
              <a:off x="5286026" y="4429606"/>
              <a:ext cx="0" cy="123967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8" idx="7"/>
            </p:cNvCxnSpPr>
            <p:nvPr/>
          </p:nvCxnSpPr>
          <p:spPr>
            <a:xfrm flipH="1" flipV="1">
              <a:off x="4151990" y="4429606"/>
              <a:ext cx="11359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オブジェクト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2867370"/>
                </p:ext>
              </p:extLst>
            </p:nvPr>
          </p:nvGraphicFramePr>
          <p:xfrm>
            <a:off x="5286027" y="3781085"/>
            <a:ext cx="2318734" cy="419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数式" r:id="rId3" imgW="1320480" imgH="228600" progId="Equation.3">
                    <p:embed/>
                  </p:oleObj>
                </mc:Choice>
                <mc:Fallback>
                  <p:oleObj name="数式" r:id="rId3" imgW="1320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6027" y="3781085"/>
                          <a:ext cx="2318734" cy="41991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直線矢印コネクタ 5"/>
            <p:cNvCxnSpPr/>
            <p:nvPr/>
          </p:nvCxnSpPr>
          <p:spPr>
            <a:xfrm>
              <a:off x="3139440" y="5196839"/>
              <a:ext cx="28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rot="16200000">
              <a:off x="3143040" y="5185200"/>
              <a:ext cx="273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3444240" y="4130040"/>
              <a:ext cx="2160000" cy="21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/>
            <p:nvPr/>
          </p:nvCxnSpPr>
          <p:spPr>
            <a:xfrm flipV="1">
              <a:off x="4511040" y="4431125"/>
              <a:ext cx="763200" cy="763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/>
            <p:cNvSpPr/>
            <p:nvPr/>
          </p:nvSpPr>
          <p:spPr>
            <a:xfrm>
              <a:off x="4151990" y="4834783"/>
              <a:ext cx="720000" cy="720000"/>
            </a:xfrm>
            <a:prstGeom prst="arc">
              <a:avLst>
                <a:gd name="adj1" fmla="val 18941087"/>
                <a:gd name="adj2" fmla="val 0"/>
              </a:avLst>
            </a:prstGeom>
            <a:ln>
              <a:solidFill>
                <a:schemeClr val="tx1"/>
              </a:solidFill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弧 17"/>
            <p:cNvSpPr/>
            <p:nvPr/>
          </p:nvSpPr>
          <p:spPr>
            <a:xfrm>
              <a:off x="3443396" y="4114325"/>
              <a:ext cx="2160000" cy="2160000"/>
            </a:xfrm>
            <a:prstGeom prst="arc">
              <a:avLst>
                <a:gd name="adj1" fmla="val 17495464"/>
                <a:gd name="adj2" fmla="val 18895298"/>
              </a:avLst>
            </a:prstGeom>
            <a:ln w="28575">
              <a:solidFill>
                <a:srgbClr val="FF0000"/>
              </a:solidFill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4885397" y="4653399"/>
              <a:ext cx="510573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ωt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flipH="1">
              <a:off x="4282440" y="4429606"/>
              <a:ext cx="0" cy="76471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rot="16200000" flipH="1">
              <a:off x="4891881" y="5080705"/>
              <a:ext cx="0" cy="76471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4509521" y="5365872"/>
              <a:ext cx="951088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cos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ωt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3535234" y="4562103"/>
              <a:ext cx="951088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ωt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4175984" y="5089033"/>
              <a:ext cx="951088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5627390" y="5089033"/>
              <a:ext cx="43362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コンテンツ プレースホルダー 2"/>
            <p:cNvSpPr txBox="1">
              <a:spLocks/>
            </p:cNvSpPr>
            <p:nvPr/>
          </p:nvSpPr>
          <p:spPr>
            <a:xfrm>
              <a:off x="3059635" y="5089033"/>
              <a:ext cx="48805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- 1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コンテンツ プレースホルダー 2"/>
            <p:cNvSpPr txBox="1">
              <a:spLocks/>
            </p:cNvSpPr>
            <p:nvPr/>
          </p:nvSpPr>
          <p:spPr>
            <a:xfrm>
              <a:off x="4522829" y="3671385"/>
              <a:ext cx="43362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コンテンツ プレースホルダー 2"/>
            <p:cNvSpPr txBox="1">
              <a:spLocks/>
            </p:cNvSpPr>
            <p:nvPr/>
          </p:nvSpPr>
          <p:spPr>
            <a:xfrm>
              <a:off x="4602415" y="6142928"/>
              <a:ext cx="43362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878" y="5158734"/>
            <a:ext cx="1057275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704919" y="6457406"/>
            <a:ext cx="1221898" cy="32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</a:rPr>
              <a:t>1707/4/15-1783/9/18　</a:t>
            </a:r>
            <a:endParaRPr kumimoji="0" lang="en-US" altLang="ja-JP" sz="9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</a:rPr>
              <a:t>Leonhard Euler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33435" y="5158734"/>
            <a:ext cx="2526779" cy="156966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/>
              <a:t>スイスのバーゼル生まれ。</a:t>
            </a:r>
          </a:p>
          <a:p>
            <a:r>
              <a:rPr lang="ja-JP" altLang="en-US" sz="1600"/>
              <a:t>数学者，物理学者であり</a:t>
            </a:r>
            <a:r>
              <a:rPr lang="ja-JP" altLang="en-US" sz="1600" smtClean="0"/>
              <a:t>，</a:t>
            </a:r>
            <a:endParaRPr lang="en-US" altLang="ja-JP" sz="1600" smtClean="0"/>
          </a:p>
          <a:p>
            <a:r>
              <a:rPr lang="ja-JP" altLang="en-US" sz="1600" smtClean="0"/>
              <a:t>天体</a:t>
            </a:r>
            <a:r>
              <a:rPr lang="ja-JP" altLang="en-US" sz="1600"/>
              <a:t>物理学者です。</a:t>
            </a:r>
          </a:p>
          <a:p>
            <a:r>
              <a:rPr lang="ja-JP" altLang="en-US" sz="1600"/>
              <a:t>現ロシアの</a:t>
            </a:r>
            <a:r>
              <a:rPr lang="ja-JP" altLang="en-US" sz="1600" smtClean="0"/>
              <a:t>サンクトペテ</a:t>
            </a:r>
            <a:endParaRPr lang="en-US" altLang="ja-JP" sz="1600" smtClean="0"/>
          </a:p>
          <a:p>
            <a:r>
              <a:rPr lang="ja-JP" altLang="en-US" sz="1600" smtClean="0"/>
              <a:t>ルブルク</a:t>
            </a:r>
            <a:r>
              <a:rPr lang="ja-JP" altLang="en-US" sz="1600"/>
              <a:t>で</a:t>
            </a:r>
            <a:r>
              <a:rPr lang="ja-JP" altLang="en-US" sz="1600" smtClean="0"/>
              <a:t>亡くなったそ</a:t>
            </a:r>
            <a:endParaRPr lang="en-US" altLang="ja-JP" sz="1600" smtClean="0"/>
          </a:p>
          <a:p>
            <a:r>
              <a:rPr lang="ja-JP" altLang="en-US" sz="1600" smtClean="0"/>
              <a:t>うで</a:t>
            </a:r>
            <a:r>
              <a:rPr lang="ja-JP" altLang="en-US" sz="1600"/>
              <a:t>す。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5133435" y="4516711"/>
            <a:ext cx="2630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smtClean="0"/>
              <a:t>【</a:t>
            </a:r>
            <a:r>
              <a:rPr lang="ja-JP" altLang="en-US" sz="1600" smtClean="0"/>
              <a:t>ちょっと一息</a:t>
            </a:r>
            <a:r>
              <a:rPr lang="en-US" altLang="ja-JP" sz="1600" smtClean="0"/>
              <a:t>】</a:t>
            </a:r>
          </a:p>
          <a:p>
            <a:r>
              <a:rPr lang="ja-JP" altLang="en-US" sz="1600" smtClean="0"/>
              <a:t>オイラーってどんな人？</a:t>
            </a:r>
            <a:endParaRPr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82239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２．１　周期信号と正弦波信号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（１）周期信号とは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1469" y="2428376"/>
            <a:ext cx="6214781" cy="427722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同じ波形が繰り返し現れる信号</a:t>
            </a:r>
            <a:endParaRPr kumimoji="1" lang="en-US" altLang="ja-JP" sz="2800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         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(2-1)</a:t>
            </a: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繰り返し波形の</a:t>
            </a:r>
            <a:r>
              <a:rPr lang="ja-JP" altLang="en-US" sz="2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時間幅＝周期</a:t>
            </a:r>
            <a:endParaRPr lang="en-US" altLang="ja-JP" sz="2800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の正の整数倍も周期？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(2-1)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を満たす</a:t>
            </a:r>
            <a:r>
              <a:rPr lang="ja-JP" altLang="en-US" sz="28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最小値を周期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と定義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38199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周期信号の例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27075" y="1468256"/>
            <a:ext cx="6214781" cy="157974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三角波</a:t>
            </a:r>
            <a:endParaRPr kumimoji="1" lang="en-US" altLang="ja-JP" sz="2800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　　　　　　　　　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(2-2)</a:t>
            </a: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703101"/>
              </p:ext>
            </p:extLst>
          </p:nvPr>
        </p:nvGraphicFramePr>
        <p:xfrm>
          <a:off x="3198813" y="1839913"/>
          <a:ext cx="32718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数式" r:id="rId3" imgW="1625400" imgH="431640" progId="Equation.3">
                  <p:embed/>
                </p:oleObj>
              </mc:Choice>
              <mc:Fallback>
                <p:oleObj name="数式" r:id="rId3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1839913"/>
                        <a:ext cx="3271837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グループ化 51"/>
          <p:cNvGrpSpPr/>
          <p:nvPr/>
        </p:nvGrpSpPr>
        <p:grpSpPr>
          <a:xfrm>
            <a:off x="1727075" y="3224349"/>
            <a:ext cx="6273756" cy="2584767"/>
            <a:chOff x="1919332" y="3313113"/>
            <a:chExt cx="6273756" cy="2584767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1935480" y="4678680"/>
              <a:ext cx="600637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矢印コネクタ 6"/>
            <p:cNvCxnSpPr/>
            <p:nvPr/>
          </p:nvCxnSpPr>
          <p:spPr>
            <a:xfrm>
              <a:off x="1935480" y="3962400"/>
              <a:ext cx="6006376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flipV="1">
              <a:off x="4922520" y="3398520"/>
              <a:ext cx="0" cy="24993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1919332" y="5417640"/>
              <a:ext cx="6006376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オブジェクト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3438109"/>
                </p:ext>
              </p:extLst>
            </p:nvPr>
          </p:nvGraphicFramePr>
          <p:xfrm>
            <a:off x="4980623" y="3590925"/>
            <a:ext cx="179387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数式" r:id="rId5" imgW="88560" imgH="152280" progId="Equation.3">
                    <p:embed/>
                  </p:oleObj>
                </mc:Choice>
                <mc:Fallback>
                  <p:oleObj name="数式" r:id="rId5" imgW="8856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0623" y="3590925"/>
                          <a:ext cx="179387" cy="3444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オブジェクト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1698836"/>
                </p:ext>
              </p:extLst>
            </p:nvPr>
          </p:nvGraphicFramePr>
          <p:xfrm>
            <a:off x="4924108" y="5373688"/>
            <a:ext cx="384175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数式" r:id="rId7" imgW="190440" imgH="152280" progId="Equation.3">
                    <p:embed/>
                  </p:oleObj>
                </mc:Choice>
                <mc:Fallback>
                  <p:oleObj name="数式" r:id="rId7" imgW="1904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4108" y="5373688"/>
                          <a:ext cx="384175" cy="3444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直線矢印コネクタ 31"/>
            <p:cNvCxnSpPr/>
            <p:nvPr/>
          </p:nvCxnSpPr>
          <p:spPr>
            <a:xfrm flipH="1" flipV="1">
              <a:off x="5651979" y="4693921"/>
              <a:ext cx="0" cy="720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 flipH="1" flipV="1">
              <a:off x="6353019" y="3977641"/>
              <a:ext cx="0" cy="720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flipH="1" flipV="1">
              <a:off x="7069299" y="4663441"/>
              <a:ext cx="0" cy="720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 flipH="1" flipV="1">
              <a:off x="2744860" y="4693920"/>
              <a:ext cx="0" cy="720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flipH="1" flipV="1">
              <a:off x="3476380" y="3977640"/>
              <a:ext cx="0" cy="720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 flipH="1" flipV="1">
              <a:off x="4207900" y="4663440"/>
              <a:ext cx="0" cy="720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グループ化 41"/>
            <p:cNvGrpSpPr/>
            <p:nvPr/>
          </p:nvGrpSpPr>
          <p:grpSpPr>
            <a:xfrm>
              <a:off x="2133602" y="3962400"/>
              <a:ext cx="5559417" cy="1470480"/>
              <a:chOff x="2133602" y="3962400"/>
              <a:chExt cx="5559417" cy="1470480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4206240" y="3962400"/>
                <a:ext cx="1436280" cy="1455240"/>
                <a:chOff x="4206240" y="3962400"/>
                <a:chExt cx="1436280" cy="1455240"/>
              </a:xfrm>
            </p:grpSpPr>
            <p:cxnSp>
              <p:nvCxnSpPr>
                <p:cNvPr id="11" name="直線矢印コネクタ 10"/>
                <p:cNvCxnSpPr/>
                <p:nvPr/>
              </p:nvCxnSpPr>
              <p:spPr>
                <a:xfrm flipH="1" flipV="1">
                  <a:off x="4922520" y="3962400"/>
                  <a:ext cx="720000" cy="144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矢印コネクタ 13"/>
                <p:cNvCxnSpPr/>
                <p:nvPr/>
              </p:nvCxnSpPr>
              <p:spPr>
                <a:xfrm flipV="1">
                  <a:off x="4206240" y="3977640"/>
                  <a:ext cx="720000" cy="144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グループ化 16"/>
              <p:cNvGrpSpPr/>
              <p:nvPr/>
            </p:nvGrpSpPr>
            <p:grpSpPr>
              <a:xfrm>
                <a:off x="5638801" y="3977640"/>
                <a:ext cx="1436280" cy="1455240"/>
                <a:chOff x="4206240" y="3962400"/>
                <a:chExt cx="1436280" cy="1455240"/>
              </a:xfrm>
            </p:grpSpPr>
            <p:cxnSp>
              <p:nvCxnSpPr>
                <p:cNvPr id="18" name="直線矢印コネクタ 17"/>
                <p:cNvCxnSpPr/>
                <p:nvPr/>
              </p:nvCxnSpPr>
              <p:spPr>
                <a:xfrm flipH="1" flipV="1">
                  <a:off x="4922520" y="3962400"/>
                  <a:ext cx="720000" cy="144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/>
                <p:cNvCxnSpPr/>
                <p:nvPr/>
              </p:nvCxnSpPr>
              <p:spPr>
                <a:xfrm flipV="1">
                  <a:off x="4206240" y="3977640"/>
                  <a:ext cx="720000" cy="144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グループ化 19"/>
              <p:cNvGrpSpPr/>
              <p:nvPr/>
            </p:nvGrpSpPr>
            <p:grpSpPr>
              <a:xfrm>
                <a:off x="2758441" y="3962400"/>
                <a:ext cx="1436280" cy="1455240"/>
                <a:chOff x="4206240" y="3962400"/>
                <a:chExt cx="1436280" cy="1455240"/>
              </a:xfrm>
            </p:grpSpPr>
            <p:cxnSp>
              <p:nvCxnSpPr>
                <p:cNvPr id="21" name="直線矢印コネクタ 20"/>
                <p:cNvCxnSpPr/>
                <p:nvPr/>
              </p:nvCxnSpPr>
              <p:spPr>
                <a:xfrm flipH="1" flipV="1">
                  <a:off x="4922520" y="3962400"/>
                  <a:ext cx="720000" cy="144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/>
                <p:cNvCxnSpPr/>
                <p:nvPr/>
              </p:nvCxnSpPr>
              <p:spPr>
                <a:xfrm flipV="1">
                  <a:off x="4206240" y="3977640"/>
                  <a:ext cx="720000" cy="144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直線矢印コネクタ 23"/>
              <p:cNvCxnSpPr/>
              <p:nvPr/>
            </p:nvCxnSpPr>
            <p:spPr>
              <a:xfrm flipH="1" flipV="1">
                <a:off x="2133602" y="4206239"/>
                <a:ext cx="612000" cy="1224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/>
              <p:cNvCxnSpPr/>
              <p:nvPr/>
            </p:nvCxnSpPr>
            <p:spPr>
              <a:xfrm flipV="1">
                <a:off x="7081019" y="4175759"/>
                <a:ext cx="612000" cy="1224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3" name="オブジェクト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706916"/>
                </p:ext>
              </p:extLst>
            </p:nvPr>
          </p:nvGraphicFramePr>
          <p:xfrm>
            <a:off x="5544503" y="4322445"/>
            <a:ext cx="179387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数式" r:id="rId9" imgW="88560" imgH="152280" progId="Equation.3">
                    <p:embed/>
                  </p:oleObj>
                </mc:Choice>
                <mc:Fallback>
                  <p:oleObj name="数式" r:id="rId9" imgW="8856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4503" y="4322445"/>
                          <a:ext cx="179387" cy="3444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オブジェクト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3761512"/>
                </p:ext>
              </p:extLst>
            </p:nvPr>
          </p:nvGraphicFramePr>
          <p:xfrm>
            <a:off x="3980684" y="4293078"/>
            <a:ext cx="384175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数式" r:id="rId11" imgW="190440" imgH="152280" progId="Equation.3">
                    <p:embed/>
                  </p:oleObj>
                </mc:Choice>
                <mc:Fallback>
                  <p:oleObj name="数式" r:id="rId11" imgW="1904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0684" y="4293078"/>
                          <a:ext cx="384175" cy="3444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オブジェクト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1028316"/>
                </p:ext>
              </p:extLst>
            </p:nvPr>
          </p:nvGraphicFramePr>
          <p:xfrm>
            <a:off x="6236018" y="4719003"/>
            <a:ext cx="231775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7" name="数式" r:id="rId13" imgW="114120" imgH="152280" progId="Equation.3">
                    <p:embed/>
                  </p:oleObj>
                </mc:Choice>
                <mc:Fallback>
                  <p:oleObj name="数式" r:id="rId13" imgW="1141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6018" y="4719003"/>
                          <a:ext cx="231775" cy="3444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オブジェクト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6409070"/>
                </p:ext>
              </p:extLst>
            </p:nvPr>
          </p:nvGraphicFramePr>
          <p:xfrm>
            <a:off x="6983413" y="4308475"/>
            <a:ext cx="23177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数式" r:id="rId15" imgW="114120" imgH="164880" progId="Equation.3">
                    <p:embed/>
                  </p:oleObj>
                </mc:Choice>
                <mc:Fallback>
                  <p:oleObj name="数式" r:id="rId15" imgW="1141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3413" y="4308475"/>
                          <a:ext cx="231775" cy="3730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オブジェクト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939579"/>
                </p:ext>
              </p:extLst>
            </p:nvPr>
          </p:nvGraphicFramePr>
          <p:xfrm>
            <a:off x="3176588" y="4746625"/>
            <a:ext cx="434975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" name="数式" r:id="rId17" imgW="215640" imgH="152280" progId="Equation.3">
                    <p:embed/>
                  </p:oleObj>
                </mc:Choice>
                <mc:Fallback>
                  <p:oleObj name="数式" r:id="rId17" imgW="2156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6588" y="4746625"/>
                          <a:ext cx="434975" cy="3444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オブジェクト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1492322"/>
                </p:ext>
              </p:extLst>
            </p:nvPr>
          </p:nvGraphicFramePr>
          <p:xfrm>
            <a:off x="2430463" y="4246563"/>
            <a:ext cx="43497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" name="数式" r:id="rId19" imgW="215640" imgH="164880" progId="Equation.3">
                    <p:embed/>
                  </p:oleObj>
                </mc:Choice>
                <mc:Fallback>
                  <p:oleObj name="数式" r:id="rId19" imgW="2156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0463" y="4246563"/>
                          <a:ext cx="434975" cy="3730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オブジェクト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1500342"/>
                </p:ext>
              </p:extLst>
            </p:nvPr>
          </p:nvGraphicFramePr>
          <p:xfrm>
            <a:off x="4984750" y="4643438"/>
            <a:ext cx="230188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数式" r:id="rId21" imgW="114120" imgH="164880" progId="Equation.3">
                    <p:embed/>
                  </p:oleObj>
                </mc:Choice>
                <mc:Fallback>
                  <p:oleObj name="数式" r:id="rId21" imgW="1141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4750" y="4643438"/>
                          <a:ext cx="230188" cy="3730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オブジェクト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8316873"/>
                </p:ext>
              </p:extLst>
            </p:nvPr>
          </p:nvGraphicFramePr>
          <p:xfrm>
            <a:off x="8015288" y="4476750"/>
            <a:ext cx="177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" name="数式" r:id="rId23" imgW="88560" imgH="152280" progId="Equation.3">
                    <p:embed/>
                  </p:oleObj>
                </mc:Choice>
                <mc:Fallback>
                  <p:oleObj name="数式" r:id="rId23" imgW="8856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15288" y="4476750"/>
                          <a:ext cx="177800" cy="3429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オブジェクト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7295800"/>
                </p:ext>
              </p:extLst>
            </p:nvPr>
          </p:nvGraphicFramePr>
          <p:xfrm>
            <a:off x="4545013" y="3313113"/>
            <a:ext cx="230187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3" name="数式" r:id="rId25" imgW="114120" imgH="126720" progId="Equation.3">
                    <p:embed/>
                  </p:oleObj>
                </mc:Choice>
                <mc:Fallback>
                  <p:oleObj name="数式" r:id="rId25" imgW="1141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5013" y="3313113"/>
                          <a:ext cx="230187" cy="2873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1622872" y="5675417"/>
            <a:ext cx="6214781" cy="606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問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この場合の周期は？</a:t>
            </a: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3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5839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（２）正弦波信号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56427" y="1312838"/>
            <a:ext cx="3269651" cy="109206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正弦波信号：</a:t>
            </a:r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kumimoji="1"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余弦波信号：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1"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356427" y="2742869"/>
            <a:ext cx="4016411" cy="5129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の正弦波と余弦波</a:t>
            </a:r>
            <a:endParaRPr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27946"/>
              </p:ext>
            </p:extLst>
          </p:nvPr>
        </p:nvGraphicFramePr>
        <p:xfrm>
          <a:off x="3587925" y="3410741"/>
          <a:ext cx="29194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数式" r:id="rId3" imgW="1282680" imgH="406080" progId="Equation.3">
                  <p:embed/>
                </p:oleObj>
              </mc:Choice>
              <mc:Fallback>
                <p:oleObj name="数式" r:id="rId3" imgW="12826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925" y="3410741"/>
                        <a:ext cx="2919413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グループ化 8"/>
          <p:cNvGrpSpPr/>
          <p:nvPr/>
        </p:nvGrpSpPr>
        <p:grpSpPr>
          <a:xfrm>
            <a:off x="4487509" y="1463040"/>
            <a:ext cx="4199291" cy="822960"/>
            <a:chOff x="4815840" y="1706880"/>
            <a:chExt cx="4199291" cy="822960"/>
          </a:xfrm>
        </p:grpSpPr>
        <p:sp>
          <p:nvSpPr>
            <p:cNvPr id="7" name="右中かっこ 6"/>
            <p:cNvSpPr/>
            <p:nvPr/>
          </p:nvSpPr>
          <p:spPr>
            <a:xfrm>
              <a:off x="4815840" y="1706880"/>
              <a:ext cx="182880" cy="82296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コンテンツ プレースホルダー 2"/>
            <p:cNvSpPr txBox="1">
              <a:spLocks/>
            </p:cNvSpPr>
            <p:nvPr/>
          </p:nvSpPr>
          <p:spPr>
            <a:xfrm>
              <a:off x="4998720" y="1861733"/>
              <a:ext cx="4016411" cy="500467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周期 </a:t>
              </a:r>
              <a:r>
                <a:rPr lang="en-US" altLang="ja-JP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2 </a:t>
              </a:r>
              <a:r>
                <a:rPr lang="en-US" altLang="ja-JP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</a:t>
              </a:r>
              <a:r>
                <a:rPr lang="ja-JP" altLang="en-US" sz="2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の周期信号</a:t>
              </a:r>
              <a:endParaRPr lang="ja-JP" altLang="en-US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356427" y="3716749"/>
            <a:ext cx="5937993" cy="25603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正弦波信号：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余弦波信号：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800" i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</a:t>
            </a:r>
            <a:endParaRPr lang="en-US" altLang="ja-JP" sz="2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299757"/>
              </p:ext>
            </p:extLst>
          </p:nvPr>
        </p:nvGraphicFramePr>
        <p:xfrm>
          <a:off x="3499660" y="4596604"/>
          <a:ext cx="302355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数式" r:id="rId5" imgW="1295280" imgH="406080" progId="Equation.3">
                  <p:embed/>
                </p:oleObj>
              </mc:Choice>
              <mc:Fallback>
                <p:oleObj name="数式" r:id="rId5" imgW="1295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660" y="4596604"/>
                        <a:ext cx="3023553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98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5839"/>
          </a:xfrm>
        </p:spPr>
        <p:txBody>
          <a:bodyPr>
            <a:noAutofit/>
          </a:bodyPr>
          <a:lstStyle/>
          <a:p>
            <a:pPr algn="r"/>
            <a:r>
              <a:rPr lang="ja-JP" altLang="en-US" sz="3200" smtClean="0"/>
              <a:t>正弦波信号と余弦波信号は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位相が異なるだけ</a:t>
            </a: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56427" y="1573341"/>
            <a:ext cx="4770053" cy="109206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■次のように表現可能</a:t>
            </a:r>
            <a:endParaRPr kumimoji="1"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597463" y="3549109"/>
            <a:ext cx="7089337" cy="25603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信号処理の分野では，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両者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を区別することなく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両方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とも正弦波信号と呼ぶ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こともある。</a:t>
            </a:r>
            <a:endParaRPr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358939"/>
              </p:ext>
            </p:extLst>
          </p:nvPr>
        </p:nvGraphicFramePr>
        <p:xfrm>
          <a:off x="1708785" y="2226248"/>
          <a:ext cx="59896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数式" r:id="rId3" imgW="2565360" imgH="406080" progId="Equation.3">
                  <p:embed/>
                </p:oleObj>
              </mc:Choice>
              <mc:Fallback>
                <p:oleObj name="数式" r:id="rId3" imgW="25653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785" y="2226248"/>
                        <a:ext cx="5989638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62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3099" y="-30480"/>
            <a:ext cx="7704667" cy="1005839"/>
          </a:xfrm>
        </p:spPr>
        <p:txBody>
          <a:bodyPr>
            <a:noAutofit/>
          </a:bodyPr>
          <a:lstStyle/>
          <a:p>
            <a:pPr algn="r"/>
            <a:r>
              <a:rPr lang="ja-JP" altLang="en-US" sz="3200" smtClean="0"/>
              <a:t>用語</a:t>
            </a: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3099" y="975359"/>
            <a:ext cx="7498013" cy="342538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■周波数　：　周期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の逆数（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意味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単位時間に同じ波形が繰り返す回数(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Hz)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で表す。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■角周波数　：　周波数の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意味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単位時間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における角度の変化量(単位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rad/s)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通常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で表す。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645987" y="4400739"/>
            <a:ext cx="7498013" cy="245726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の正弦波信号（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( 2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f t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角周波数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の正弦波信号（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x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sin (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ωt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9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3099" y="-30480"/>
            <a:ext cx="7704667" cy="1005839"/>
          </a:xfrm>
        </p:spPr>
        <p:txBody>
          <a:bodyPr>
            <a:noAutofit/>
          </a:bodyPr>
          <a:lstStyle/>
          <a:p>
            <a:pPr algn="r"/>
            <a:r>
              <a:rPr lang="ja-JP" altLang="en-US" sz="3200" smtClean="0"/>
              <a:t>演習２</a:t>
            </a:r>
            <a:r>
              <a:rPr lang="ja-JP" altLang="en-US" sz="3200"/>
              <a:t>ー</a:t>
            </a:r>
            <a:r>
              <a:rPr lang="ja-JP" altLang="en-US" sz="3200" smtClean="0"/>
              <a:t>１</a:t>
            </a:r>
            <a:endParaRPr kumimoji="1" lang="ja-JP" altLang="en-US" sz="3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3099" y="975359"/>
            <a:ext cx="7498013" cy="47091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■次の信号の振幅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，周波数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，角周波数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および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を求めなさい。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)=3 sin 4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  <a:tabLst>
                <a:tab pos="1524000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  <a:tabLst>
                <a:tab pos="1524000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	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  <a:tabLst>
                <a:tab pos="1524000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角周波数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  <a:tabLst>
                <a:tab pos="1524000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459480" y="3977640"/>
            <a:ext cx="1219200" cy="396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59480" y="3413760"/>
            <a:ext cx="1219200" cy="396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459480" y="5113020"/>
            <a:ext cx="1219200" cy="396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459480" y="4549140"/>
            <a:ext cx="1219200" cy="396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11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5839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（３）複素正弦波信号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56427" y="1312838"/>
            <a:ext cx="7330373" cy="109206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自然指数と正弦・余弦との関係</a:t>
            </a:r>
            <a:endParaRPr kumimoji="1"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（オイラーの公式）</a:t>
            </a:r>
            <a:endParaRPr kumimoji="1"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219385"/>
              </p:ext>
            </p:extLst>
          </p:nvPr>
        </p:nvGraphicFramePr>
        <p:xfrm>
          <a:off x="2861310" y="2670843"/>
          <a:ext cx="257333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数式" r:id="rId3" imgW="1130040" imgH="228600" progId="Equation.3">
                  <p:embed/>
                </p:oleObj>
              </mc:Choice>
              <mc:Fallback>
                <p:oleObj name="数式" r:id="rId3" imgW="1130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310" y="2670843"/>
                        <a:ext cx="2573338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356427" y="3381469"/>
            <a:ext cx="7330373" cy="59617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自然対数の底（ネイピア数），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虚数単位（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ja-JP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356426" y="4248338"/>
            <a:ext cx="7330373" cy="10920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角度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が角周波数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で時間変化する場合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以下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のように表現できる。</a:t>
            </a:r>
            <a:endParaRPr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626101"/>
              </p:ext>
            </p:extLst>
          </p:nvPr>
        </p:nvGraphicFramePr>
        <p:xfrm>
          <a:off x="2644775" y="5492750"/>
          <a:ext cx="30067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数式" r:id="rId5" imgW="1320480" imgH="228600" progId="Equation.3">
                  <p:embed/>
                </p:oleObj>
              </mc:Choice>
              <mc:Fallback>
                <p:oleObj name="数式" r:id="rId5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5492750"/>
                        <a:ext cx="3006725" cy="544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106539" y="6189611"/>
            <a:ext cx="5455854" cy="4550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これを</a:t>
            </a:r>
            <a:r>
              <a:rPr lang="ja-JP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複素正弦波信号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と呼ぶ</a:t>
            </a:r>
            <a:endParaRPr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59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0583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複素正弦波信号は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複素平面の円上を回転する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56426" y="1763625"/>
            <a:ext cx="7330373" cy="109206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複素正弦波信号は，</a:t>
            </a:r>
            <a:endParaRPr kumimoji="1"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実部が余弦波信号，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虚部が正弦波信号</a:t>
            </a:r>
            <a:endParaRPr kumimoji="1"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414114" y="3368125"/>
            <a:ext cx="3325104" cy="49206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複素平面での円</a:t>
            </a:r>
            <a:endParaRPr lang="ja-JP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3821635" y="3671385"/>
            <a:ext cx="4545126" cy="2898263"/>
            <a:chOff x="3059635" y="3671385"/>
            <a:chExt cx="4545126" cy="2898263"/>
          </a:xfrm>
        </p:grpSpPr>
        <p:cxnSp>
          <p:nvCxnSpPr>
            <p:cNvPr id="21" name="直線コネクタ 20"/>
            <p:cNvCxnSpPr>
              <a:stCxn id="18" idx="2"/>
            </p:cNvCxnSpPr>
            <p:nvPr/>
          </p:nvCxnSpPr>
          <p:spPr>
            <a:xfrm>
              <a:off x="5286026" y="4429606"/>
              <a:ext cx="0" cy="123967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8" idx="7"/>
            </p:cNvCxnSpPr>
            <p:nvPr/>
          </p:nvCxnSpPr>
          <p:spPr>
            <a:xfrm flipH="1" flipV="1">
              <a:off x="4151990" y="4429606"/>
              <a:ext cx="11359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オブジェクト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2867370"/>
                </p:ext>
              </p:extLst>
            </p:nvPr>
          </p:nvGraphicFramePr>
          <p:xfrm>
            <a:off x="5286027" y="3781085"/>
            <a:ext cx="2318734" cy="419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数式" r:id="rId3" imgW="1320480" imgH="228600" progId="Equation.3">
                    <p:embed/>
                  </p:oleObj>
                </mc:Choice>
                <mc:Fallback>
                  <p:oleObj name="数式" r:id="rId3" imgW="1320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6027" y="3781085"/>
                          <a:ext cx="2318734" cy="41991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直線矢印コネクタ 5"/>
            <p:cNvCxnSpPr/>
            <p:nvPr/>
          </p:nvCxnSpPr>
          <p:spPr>
            <a:xfrm>
              <a:off x="3139440" y="5196839"/>
              <a:ext cx="28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rot="16200000">
              <a:off x="3143040" y="5185200"/>
              <a:ext cx="273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3444240" y="4130040"/>
              <a:ext cx="2160000" cy="21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/>
            <p:nvPr/>
          </p:nvCxnSpPr>
          <p:spPr>
            <a:xfrm flipV="1">
              <a:off x="4511040" y="4431125"/>
              <a:ext cx="763200" cy="763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/>
            <p:cNvSpPr/>
            <p:nvPr/>
          </p:nvSpPr>
          <p:spPr>
            <a:xfrm>
              <a:off x="4151990" y="4834783"/>
              <a:ext cx="720000" cy="720000"/>
            </a:xfrm>
            <a:prstGeom prst="arc">
              <a:avLst>
                <a:gd name="adj1" fmla="val 18941087"/>
                <a:gd name="adj2" fmla="val 0"/>
              </a:avLst>
            </a:prstGeom>
            <a:ln>
              <a:solidFill>
                <a:schemeClr val="tx1"/>
              </a:solidFill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弧 17"/>
            <p:cNvSpPr/>
            <p:nvPr/>
          </p:nvSpPr>
          <p:spPr>
            <a:xfrm>
              <a:off x="3443396" y="4114325"/>
              <a:ext cx="2160000" cy="2160000"/>
            </a:xfrm>
            <a:prstGeom prst="arc">
              <a:avLst>
                <a:gd name="adj1" fmla="val 17495464"/>
                <a:gd name="adj2" fmla="val 18895298"/>
              </a:avLst>
            </a:prstGeom>
            <a:ln w="28575">
              <a:solidFill>
                <a:srgbClr val="FF0000"/>
              </a:solidFill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4885397" y="4653399"/>
              <a:ext cx="510573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ωt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flipH="1">
              <a:off x="4282440" y="4429606"/>
              <a:ext cx="0" cy="76471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rot="16200000" flipH="1">
              <a:off x="4891881" y="5080705"/>
              <a:ext cx="0" cy="76471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4509521" y="5365872"/>
              <a:ext cx="951088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cos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ωt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3535234" y="4562103"/>
              <a:ext cx="951088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ωt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4175984" y="5089033"/>
              <a:ext cx="951088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5627390" y="5089033"/>
              <a:ext cx="43362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コンテンツ プレースホルダー 2"/>
            <p:cNvSpPr txBox="1">
              <a:spLocks/>
            </p:cNvSpPr>
            <p:nvPr/>
          </p:nvSpPr>
          <p:spPr>
            <a:xfrm>
              <a:off x="3059635" y="5089033"/>
              <a:ext cx="48805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- 1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コンテンツ プレースホルダー 2"/>
            <p:cNvSpPr txBox="1">
              <a:spLocks/>
            </p:cNvSpPr>
            <p:nvPr/>
          </p:nvSpPr>
          <p:spPr>
            <a:xfrm>
              <a:off x="4522829" y="3671385"/>
              <a:ext cx="43362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コンテンツ プレースホルダー 2"/>
            <p:cNvSpPr txBox="1">
              <a:spLocks/>
            </p:cNvSpPr>
            <p:nvPr/>
          </p:nvSpPr>
          <p:spPr>
            <a:xfrm>
              <a:off x="4602415" y="6142928"/>
              <a:ext cx="433622" cy="426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336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下矢印 35"/>
          <p:cNvSpPr/>
          <p:nvPr/>
        </p:nvSpPr>
        <p:spPr>
          <a:xfrm>
            <a:off x="2834640" y="2910179"/>
            <a:ext cx="242026" cy="412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5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1422</TotalTime>
  <Words>392</Words>
  <Application>Microsoft Office PowerPoint</Application>
  <PresentationFormat>画面に合わせる (4:3)</PresentationFormat>
  <Paragraphs>94</Paragraphs>
  <Slides>10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HGｺﾞｼｯｸM</vt:lpstr>
      <vt:lpstr>ＭＳ Ｐゴシック</vt:lpstr>
      <vt:lpstr>Arial</vt:lpstr>
      <vt:lpstr>Cambria Math</vt:lpstr>
      <vt:lpstr>Corbel</vt:lpstr>
      <vt:lpstr>Times New Roman</vt:lpstr>
      <vt:lpstr>視差</vt:lpstr>
      <vt:lpstr>数式</vt:lpstr>
      <vt:lpstr>２．フーリエ解析</vt:lpstr>
      <vt:lpstr>２．１　周期信号と正弦波信号 （１）周期信号とは</vt:lpstr>
      <vt:lpstr>周期信号の例</vt:lpstr>
      <vt:lpstr>（２）正弦波信号</vt:lpstr>
      <vt:lpstr>正弦波信号と余弦波信号は 位相が異なるだけ</vt:lpstr>
      <vt:lpstr>用語</vt:lpstr>
      <vt:lpstr>演習２ー１</vt:lpstr>
      <vt:lpstr>（３）複素正弦波信号</vt:lpstr>
      <vt:lpstr>複素正弦波信号は 複素平面の円上を回転する</vt:lpstr>
      <vt:lpstr>複素正弦波信号の周期と半径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61</cp:revision>
  <dcterms:created xsi:type="dcterms:W3CDTF">2018-02-09T02:09:57Z</dcterms:created>
  <dcterms:modified xsi:type="dcterms:W3CDTF">2018-03-20T21:19:08Z</dcterms:modified>
</cp:coreProperties>
</file>