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handoutMasterIdLst>
    <p:handoutMasterId r:id="rId31"/>
  </p:handoutMasterIdLst>
  <p:sldIdLst>
    <p:sldId id="285" r:id="rId2"/>
    <p:sldId id="259" r:id="rId3"/>
    <p:sldId id="396" r:id="rId4"/>
    <p:sldId id="397" r:id="rId5"/>
    <p:sldId id="398" r:id="rId6"/>
    <p:sldId id="399" r:id="rId7"/>
    <p:sldId id="377" r:id="rId8"/>
    <p:sldId id="378" r:id="rId9"/>
    <p:sldId id="400" r:id="rId10"/>
    <p:sldId id="401" r:id="rId11"/>
    <p:sldId id="402" r:id="rId12"/>
    <p:sldId id="403" r:id="rId13"/>
    <p:sldId id="404" r:id="rId14"/>
    <p:sldId id="379" r:id="rId15"/>
    <p:sldId id="405" r:id="rId16"/>
    <p:sldId id="406" r:id="rId17"/>
    <p:sldId id="409" r:id="rId18"/>
    <p:sldId id="421" r:id="rId19"/>
    <p:sldId id="408" r:id="rId20"/>
    <p:sldId id="410" r:id="rId21"/>
    <p:sldId id="411" r:id="rId22"/>
    <p:sldId id="412" r:id="rId23"/>
    <p:sldId id="415" r:id="rId24"/>
    <p:sldId id="414" r:id="rId25"/>
    <p:sldId id="416" r:id="rId26"/>
    <p:sldId id="417" r:id="rId27"/>
    <p:sldId id="418" r:id="rId28"/>
    <p:sldId id="419" r:id="rId29"/>
    <p:sldId id="420" r:id="rId30"/>
  </p:sldIdLst>
  <p:sldSz cx="9144000" cy="6858000" type="screen4x3"/>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101909"/>
    <a:srgbClr val="FFFF99"/>
    <a:srgbClr val="FFCC99"/>
    <a:srgbClr val="FF99CC"/>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99" autoAdjust="0"/>
    <p:restoredTop sz="94660"/>
  </p:normalViewPr>
  <p:slideViewPr>
    <p:cSldViewPr snapToGrid="0">
      <p:cViewPr varScale="1">
        <p:scale>
          <a:sx n="60" d="100"/>
          <a:sy n="60" d="100"/>
        </p:scale>
        <p:origin x="3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5" Type="http://schemas.openxmlformats.org/officeDocument/2006/relationships/image" Target="../media/image11.wmf"/><Relationship Id="rId4"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99012"/>
          </a:xfrm>
          <a:prstGeom prst="rect">
            <a:avLst/>
          </a:prstGeom>
        </p:spPr>
        <p:txBody>
          <a:bodyPr vert="horz" lIns="91440" tIns="45720" rIns="91440" bIns="45720" rtlCol="0"/>
          <a:lstStyle>
            <a:lvl1pPr algn="r">
              <a:defRPr sz="1200"/>
            </a:lvl1pPr>
          </a:lstStyle>
          <a:p>
            <a:fld id="{E3A807D6-FC94-416B-B171-4777A3E2144E}" type="datetimeFigureOut">
              <a:rPr kumimoji="1" lang="ja-JP" altLang="en-US" smtClean="0"/>
              <a:t>2018/3/29</a:t>
            </a:fld>
            <a:endParaRPr kumimoji="1" lang="ja-JP" altLang="en-US"/>
          </a:p>
        </p:txBody>
      </p:sp>
      <p:sp>
        <p:nvSpPr>
          <p:cNvPr id="4" name="フッター プレースホルダー 3"/>
          <p:cNvSpPr>
            <a:spLocks noGrp="1"/>
          </p:cNvSpPr>
          <p:nvPr>
            <p:ph type="ftr" sz="quarter" idx="2"/>
          </p:nvPr>
        </p:nvSpPr>
        <p:spPr>
          <a:xfrm>
            <a:off x="0" y="9446678"/>
            <a:ext cx="2971800" cy="499011"/>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9446678"/>
            <a:ext cx="2971800" cy="499011"/>
          </a:xfrm>
          <a:prstGeom prst="rect">
            <a:avLst/>
          </a:prstGeom>
        </p:spPr>
        <p:txBody>
          <a:bodyPr vert="horz" lIns="91440" tIns="45720" rIns="91440" bIns="45720" rtlCol="0" anchor="b"/>
          <a:lstStyle>
            <a:lvl1pPr algn="r">
              <a:defRPr sz="1200"/>
            </a:lvl1pPr>
          </a:lstStyle>
          <a:p>
            <a:fld id="{693973B9-1ACA-4F9B-8DD6-E33996F1E0DA}" type="slidenum">
              <a:rPr kumimoji="1" lang="ja-JP" altLang="en-US" smtClean="0"/>
              <a:t>‹#›</a:t>
            </a:fld>
            <a:endParaRPr kumimoji="1" lang="ja-JP" altLang="en-US"/>
          </a:p>
        </p:txBody>
      </p:sp>
    </p:spTree>
    <p:extLst>
      <p:ext uri="{BB962C8B-B14F-4D97-AF65-F5344CB8AC3E}">
        <p14:creationId xmlns:p14="http://schemas.microsoft.com/office/powerpoint/2010/main" val="403199259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a:xfrm>
            <a:off x="7325773" y="6117336"/>
            <a:ext cx="857473" cy="365125"/>
          </a:xfrm>
        </p:spPr>
        <p:txBody>
          <a:bodyPr/>
          <a:lstStyle/>
          <a:p>
            <a:fld id="{7D0168DC-5DFC-43B8-AF79-8B8051FBFACE}" type="datetimeFigureOut">
              <a:rPr kumimoji="1" lang="ja-JP" altLang="en-US" smtClean="0"/>
              <a:t>2018/3/29</a:t>
            </a:fld>
            <a:endParaRPr kumimoji="1" lang="ja-JP" altLang="en-US"/>
          </a:p>
        </p:txBody>
      </p:sp>
      <p:sp>
        <p:nvSpPr>
          <p:cNvPr id="5" name="Footer Placeholder 4"/>
          <p:cNvSpPr>
            <a:spLocks noGrp="1"/>
          </p:cNvSpPr>
          <p:nvPr>
            <p:ph type="ftr" sz="quarter" idx="11"/>
          </p:nvPr>
        </p:nvSpPr>
        <p:spPr>
          <a:xfrm>
            <a:off x="3623733" y="6117336"/>
            <a:ext cx="3609438" cy="365125"/>
          </a:xfrm>
        </p:spPr>
        <p:txBody>
          <a:bodyPr/>
          <a:lstStyle/>
          <a:p>
            <a:endParaRPr kumimoji="1" lang="ja-JP" altLang="en-US"/>
          </a:p>
        </p:txBody>
      </p:sp>
      <p:sp>
        <p:nvSpPr>
          <p:cNvPr id="6" name="Slide Number Placeholder 5"/>
          <p:cNvSpPr>
            <a:spLocks noGrp="1"/>
          </p:cNvSpPr>
          <p:nvPr>
            <p:ph type="sldNum" sz="quarter" idx="12"/>
          </p:nvPr>
        </p:nvSpPr>
        <p:spPr>
          <a:xfrm>
            <a:off x="8275320" y="6117336"/>
            <a:ext cx="411480" cy="365125"/>
          </a:xfrm>
        </p:spPr>
        <p:txBody>
          <a:bodyPr/>
          <a:lstStyle/>
          <a:p>
            <a:fld id="{B522EE74-471A-4423-BE20-447C472005FE}" type="slidenum">
              <a:rPr kumimoji="1" lang="ja-JP" altLang="en-US" smtClean="0"/>
              <a:t>‹#›</a:t>
            </a:fld>
            <a:endParaRPr kumimoji="1" lang="ja-JP" alt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2343880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272598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868546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5782124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41397996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6717415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8598961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475764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658206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7344329" y="6108173"/>
            <a:ext cx="857473" cy="365125"/>
          </a:xfrm>
        </p:spPr>
        <p:txBody>
          <a:bodyPr/>
          <a:lstStyle/>
          <a:p>
            <a:fld id="{7D0168DC-5DFC-43B8-AF79-8B8051FBFACE}" type="datetimeFigureOut">
              <a:rPr kumimoji="1" lang="ja-JP" altLang="en-US" smtClean="0"/>
              <a:t>2018/3/29</a:t>
            </a:fld>
            <a:endParaRPr kumimoji="1" lang="ja-JP" altLang="en-US"/>
          </a:p>
        </p:txBody>
      </p:sp>
      <p:sp>
        <p:nvSpPr>
          <p:cNvPr id="5" name="Footer Placeholder 4"/>
          <p:cNvSpPr>
            <a:spLocks noGrp="1"/>
          </p:cNvSpPr>
          <p:nvPr>
            <p:ph type="ftr" sz="quarter" idx="11"/>
          </p:nvPr>
        </p:nvSpPr>
        <p:spPr>
          <a:xfrm>
            <a:off x="1972647" y="6108173"/>
            <a:ext cx="5314517" cy="365125"/>
          </a:xfrm>
        </p:spPr>
        <p:txBody>
          <a:bodyPr/>
          <a:lstStyle/>
          <a:p>
            <a:endParaRPr kumimoji="1" lang="ja-JP" altLang="en-US"/>
          </a:p>
        </p:txBody>
      </p:sp>
      <p:sp>
        <p:nvSpPr>
          <p:cNvPr id="6" name="Slide Number Placeholder 5"/>
          <p:cNvSpPr>
            <a:spLocks noGrp="1"/>
          </p:cNvSpPr>
          <p:nvPr>
            <p:ph type="sldNum" sz="quarter" idx="12"/>
          </p:nvPr>
        </p:nvSpPr>
        <p:spPr>
          <a:xfrm>
            <a:off x="8258967" y="6108173"/>
            <a:ext cx="427833" cy="365125"/>
          </a:xfrm>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892474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273317" y="6116070"/>
            <a:ext cx="413483" cy="365125"/>
          </a:xfrm>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297670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603685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D0168DC-5DFC-43B8-AF79-8B8051FBFACE}" type="datetimeFigureOut">
              <a:rPr kumimoji="1" lang="ja-JP" altLang="en-US" smtClean="0"/>
              <a:t>2018/3/29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4228772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D0168DC-5DFC-43B8-AF79-8B8051FBFACE}" type="datetimeFigureOut">
              <a:rPr kumimoji="1" lang="ja-JP" altLang="en-US" smtClean="0"/>
              <a:t>2018/3/29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710353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0168DC-5DFC-43B8-AF79-8B8051FBFACE}" type="datetimeFigureOut">
              <a:rPr kumimoji="1" lang="ja-JP" altLang="en-US" smtClean="0"/>
              <a:t>2018/3/29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1729072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4001380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ja-JP" altLang="en-US" smtClean="0"/>
              <a:t>マスター タイトルの書式設定</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314412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D0168DC-5DFC-43B8-AF79-8B8051FBFACE}" type="datetimeFigureOut">
              <a:rPr kumimoji="1" lang="ja-JP" altLang="en-US" smtClean="0"/>
              <a:t>2018/3/29</a:t>
            </a:fld>
            <a:endParaRPr kumimoji="1" lang="ja-JP" alt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77628731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ctr" defTabSz="457200" rtl="0" eaLnBrk="1" latinLnBrk="0" hangingPunct="1">
        <a:spcBef>
          <a:spcPct val="0"/>
        </a:spcBef>
        <a:buNone/>
        <a:defRPr kumimoji="1" sz="4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4.bin"/><Relationship Id="rId4" Type="http://schemas.openxmlformats.org/officeDocument/2006/relationships/image" Target="../media/image4.wmf"/></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8.bin"/><Relationship Id="rId13" Type="http://schemas.openxmlformats.org/officeDocument/2006/relationships/oleObject" Target="../embeddings/oleObject11.bin"/><Relationship Id="rId3" Type="http://schemas.openxmlformats.org/officeDocument/2006/relationships/image" Target="../media/image12.png"/><Relationship Id="rId7" Type="http://schemas.openxmlformats.org/officeDocument/2006/relationships/image" Target="../media/image8.wmf"/><Relationship Id="rId12" Type="http://schemas.openxmlformats.org/officeDocument/2006/relationships/oleObject" Target="../embeddings/oleObject10.bin"/><Relationship Id="rId2" Type="http://schemas.openxmlformats.org/officeDocument/2006/relationships/slideLayout" Target="../slideLayouts/slideLayout2.xml"/><Relationship Id="rId16" Type="http://schemas.openxmlformats.org/officeDocument/2006/relationships/oleObject" Target="../embeddings/oleObject13.bin"/><Relationship Id="rId1" Type="http://schemas.openxmlformats.org/officeDocument/2006/relationships/vmlDrawing" Target="../drawings/vmlDrawing3.vml"/><Relationship Id="rId6" Type="http://schemas.openxmlformats.org/officeDocument/2006/relationships/oleObject" Target="../embeddings/oleObject7.bin"/><Relationship Id="rId11" Type="http://schemas.openxmlformats.org/officeDocument/2006/relationships/image" Target="../media/image10.wmf"/><Relationship Id="rId5" Type="http://schemas.openxmlformats.org/officeDocument/2006/relationships/image" Target="../media/image7.wmf"/><Relationship Id="rId15" Type="http://schemas.openxmlformats.org/officeDocument/2006/relationships/oleObject" Target="../embeddings/oleObject12.bin"/><Relationship Id="rId10" Type="http://schemas.openxmlformats.org/officeDocument/2006/relationships/oleObject" Target="../embeddings/oleObject9.bin"/><Relationship Id="rId4" Type="http://schemas.openxmlformats.org/officeDocument/2006/relationships/oleObject" Target="../embeddings/oleObject6.bin"/><Relationship Id="rId9" Type="http://schemas.openxmlformats.org/officeDocument/2006/relationships/image" Target="../media/image9.wmf"/><Relationship Id="rId14" Type="http://schemas.openxmlformats.org/officeDocument/2006/relationships/image" Target="../media/image11.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4.wmf"/><Relationship Id="rId5" Type="http://schemas.openxmlformats.org/officeDocument/2006/relationships/oleObject" Target="../embeddings/oleObject15.bin"/><Relationship Id="rId4" Type="http://schemas.openxmlformats.org/officeDocument/2006/relationships/image" Target="../media/image13.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2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lang="ja-JP" altLang="en-US" smtClean="0"/>
              <a:t>８．逆フィルタ</a:t>
            </a:r>
            <a:endParaRPr kumimoji="1" lang="ja-JP" altLang="en-US"/>
          </a:p>
        </p:txBody>
      </p:sp>
      <p:sp>
        <p:nvSpPr>
          <p:cNvPr id="3" name="コンテンツ プレースホルダー 2"/>
          <p:cNvSpPr>
            <a:spLocks noGrp="1"/>
          </p:cNvSpPr>
          <p:nvPr>
            <p:ph idx="1"/>
          </p:nvPr>
        </p:nvSpPr>
        <p:spPr>
          <a:xfrm>
            <a:off x="982132" y="2313038"/>
            <a:ext cx="7704667" cy="3332816"/>
          </a:xfrm>
        </p:spPr>
        <p:txBody>
          <a:bodyPr>
            <a:normAutofit/>
          </a:bodyPr>
          <a:lstStyle/>
          <a:p>
            <a:pPr marL="0" indent="0">
              <a:buNone/>
            </a:pPr>
            <a:r>
              <a:rPr lang="ja-JP" altLang="en-US"/>
              <a:t>８．１　逆フィルタの考え方</a:t>
            </a:r>
            <a:endParaRPr lang="en-US" altLang="ja-JP"/>
          </a:p>
          <a:p>
            <a:pPr marL="0" indent="0">
              <a:buNone/>
            </a:pPr>
            <a:r>
              <a:rPr lang="ja-JP" altLang="en-US"/>
              <a:t>８．２　近似的実現方法</a:t>
            </a:r>
            <a:endParaRPr lang="en-US" altLang="ja-JP"/>
          </a:p>
          <a:p>
            <a:pPr marL="0" indent="0">
              <a:buNone/>
            </a:pPr>
            <a:r>
              <a:rPr lang="ja-JP" altLang="en-US" u="sng">
                <a:solidFill>
                  <a:srgbClr val="FF0000"/>
                </a:solidFill>
              </a:rPr>
              <a:t>８．３　適応</a:t>
            </a:r>
            <a:r>
              <a:rPr lang="ja-JP" altLang="en-US" u="sng" smtClean="0">
                <a:solidFill>
                  <a:srgbClr val="FF0000"/>
                </a:solidFill>
              </a:rPr>
              <a:t>フィルタ</a:t>
            </a:r>
            <a:endParaRPr lang="en-US" altLang="ja-JP" u="sng">
              <a:solidFill>
                <a:srgbClr val="FF0000"/>
              </a:solidFill>
            </a:endParaRPr>
          </a:p>
        </p:txBody>
      </p:sp>
    </p:spTree>
    <p:extLst>
      <p:ext uri="{BB962C8B-B14F-4D97-AF65-F5344CB8AC3E}">
        <p14:creationId xmlns:p14="http://schemas.microsoft.com/office/powerpoint/2010/main" val="6409215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62015" y="163665"/>
            <a:ext cx="7704667" cy="1325879"/>
          </a:xfrm>
        </p:spPr>
        <p:txBody>
          <a:bodyPr>
            <a:normAutofit/>
          </a:bodyPr>
          <a:lstStyle/>
          <a:p>
            <a:pPr algn="r"/>
            <a:r>
              <a:rPr lang="ja-JP" altLang="en-US" sz="2800" smtClean="0"/>
              <a:t>遅延の推定（音の方向の推定）</a:t>
            </a:r>
            <a:endParaRPr kumimoji="1" lang="ja-JP" altLang="en-US" sz="2800"/>
          </a:p>
        </p:txBody>
      </p:sp>
      <p:sp>
        <p:nvSpPr>
          <p:cNvPr id="29" name="テキスト ボックス 28"/>
          <p:cNvSpPr txBox="1"/>
          <p:nvPr/>
        </p:nvSpPr>
        <p:spPr>
          <a:xfrm>
            <a:off x="1034377" y="1304570"/>
            <a:ext cx="7686179" cy="1200329"/>
          </a:xfrm>
          <a:prstGeom prst="rect">
            <a:avLst/>
          </a:prstGeom>
          <a:noFill/>
        </p:spPr>
        <p:txBody>
          <a:bodyPr wrap="square" rtlCol="0">
            <a:spAutoFit/>
          </a:bodyPr>
          <a:lstStyle/>
          <a:p>
            <a:pPr defTabSz="1169988"/>
            <a:r>
              <a:rPr lang="ja-JP" altLang="en-US" sz="2400" smtClean="0">
                <a:latin typeface="Times New Roman" panose="02020603050405020304" pitchFamily="18" charset="0"/>
                <a:cs typeface="Times New Roman" panose="02020603050405020304" pitchFamily="18" charset="0"/>
              </a:rPr>
              <a:t>２方向からの入力を比較するという意味で</a:t>
            </a:r>
            <a:endParaRPr lang="en-US" altLang="ja-JP" sz="2400" smtClean="0">
              <a:latin typeface="Times New Roman" panose="02020603050405020304" pitchFamily="18" charset="0"/>
              <a:cs typeface="Times New Roman" panose="02020603050405020304" pitchFamily="18" charset="0"/>
            </a:endParaRPr>
          </a:p>
          <a:p>
            <a:pPr defTabSz="1169988"/>
            <a:r>
              <a:rPr lang="ja-JP" altLang="en-US" sz="2400" smtClean="0">
                <a:latin typeface="Times New Roman" panose="02020603050405020304" pitchFamily="18" charset="0"/>
                <a:cs typeface="Times New Roman" panose="02020603050405020304" pitchFamily="18" charset="0"/>
              </a:rPr>
              <a:t>未知システムの同定問題のひとつと</a:t>
            </a:r>
            <a:endParaRPr lang="en-US" altLang="ja-JP" sz="2400" smtClean="0">
              <a:latin typeface="Times New Roman" panose="02020603050405020304" pitchFamily="18" charset="0"/>
              <a:cs typeface="Times New Roman" panose="02020603050405020304" pitchFamily="18" charset="0"/>
            </a:endParaRPr>
          </a:p>
          <a:p>
            <a:pPr defTabSz="1169988"/>
            <a:r>
              <a:rPr lang="ja-JP" altLang="en-US" sz="2400" smtClean="0">
                <a:latin typeface="Times New Roman" panose="02020603050405020304" pitchFamily="18" charset="0"/>
                <a:cs typeface="Times New Roman" panose="02020603050405020304" pitchFamily="18" charset="0"/>
              </a:rPr>
              <a:t>考えることができる。</a:t>
            </a:r>
            <a:endParaRPr lang="en-US" altLang="ja-JP" sz="2400" smtClean="0">
              <a:latin typeface="Times New Roman" panose="02020603050405020304" pitchFamily="18" charset="0"/>
              <a:cs typeface="Times New Roman" panose="02020603050405020304" pitchFamily="18" charset="0"/>
            </a:endParaRPr>
          </a:p>
        </p:txBody>
      </p:sp>
      <p:grpSp>
        <p:nvGrpSpPr>
          <p:cNvPr id="85" name="グループ化 84"/>
          <p:cNvGrpSpPr/>
          <p:nvPr/>
        </p:nvGrpSpPr>
        <p:grpSpPr>
          <a:xfrm rot="2215705" flipH="1">
            <a:off x="7708185" y="6141984"/>
            <a:ext cx="606131" cy="569909"/>
            <a:chOff x="7377864" y="5655931"/>
            <a:chExt cx="606131" cy="569909"/>
          </a:xfrm>
        </p:grpSpPr>
        <p:grpSp>
          <p:nvGrpSpPr>
            <p:cNvPr id="76" name="グループ化 75"/>
            <p:cNvGrpSpPr/>
            <p:nvPr/>
          </p:nvGrpSpPr>
          <p:grpSpPr>
            <a:xfrm>
              <a:off x="7377864" y="5655931"/>
              <a:ext cx="606131" cy="569909"/>
              <a:chOff x="2438560" y="1935480"/>
              <a:chExt cx="2422409" cy="2339042"/>
            </a:xfrm>
          </p:grpSpPr>
          <p:sp>
            <p:nvSpPr>
              <p:cNvPr id="77" name="フリーフォーム 76"/>
              <p:cNvSpPr/>
              <p:nvPr/>
            </p:nvSpPr>
            <p:spPr>
              <a:xfrm>
                <a:off x="2760555" y="2089204"/>
                <a:ext cx="2100414" cy="2185318"/>
              </a:xfrm>
              <a:custGeom>
                <a:avLst/>
                <a:gdLst>
                  <a:gd name="connsiteX0" fmla="*/ 213360 w 883920"/>
                  <a:gd name="connsiteY0" fmla="*/ 45720 h 929640"/>
                  <a:gd name="connsiteX1" fmla="*/ 640080 w 883920"/>
                  <a:gd name="connsiteY1" fmla="*/ 0 h 929640"/>
                  <a:gd name="connsiteX2" fmla="*/ 883920 w 883920"/>
                  <a:gd name="connsiteY2" fmla="*/ 335280 h 929640"/>
                  <a:gd name="connsiteX3" fmla="*/ 762000 w 883920"/>
                  <a:gd name="connsiteY3" fmla="*/ 563880 h 929640"/>
                  <a:gd name="connsiteX4" fmla="*/ 594360 w 883920"/>
                  <a:gd name="connsiteY4" fmla="*/ 609600 h 929640"/>
                  <a:gd name="connsiteX5" fmla="*/ 731520 w 883920"/>
                  <a:gd name="connsiteY5" fmla="*/ 655320 h 929640"/>
                  <a:gd name="connsiteX6" fmla="*/ 563880 w 883920"/>
                  <a:gd name="connsiteY6" fmla="*/ 929640 h 929640"/>
                  <a:gd name="connsiteX7" fmla="*/ 91440 w 883920"/>
                  <a:gd name="connsiteY7" fmla="*/ 929640 h 929640"/>
                  <a:gd name="connsiteX8" fmla="*/ 0 w 883920"/>
                  <a:gd name="connsiteY8" fmla="*/ 396240 h 929640"/>
                  <a:gd name="connsiteX9" fmla="*/ 213360 w 883920"/>
                  <a:gd name="connsiteY9" fmla="*/ 45720 h 929640"/>
                  <a:gd name="connsiteX0" fmla="*/ 213360 w 883920"/>
                  <a:gd name="connsiteY0" fmla="*/ 45720 h 929640"/>
                  <a:gd name="connsiteX1" fmla="*/ 640080 w 883920"/>
                  <a:gd name="connsiteY1" fmla="*/ 0 h 929640"/>
                  <a:gd name="connsiteX2" fmla="*/ 736923 w 883920"/>
                  <a:gd name="connsiteY2" fmla="*/ 232830 h 929640"/>
                  <a:gd name="connsiteX3" fmla="*/ 883920 w 883920"/>
                  <a:gd name="connsiteY3" fmla="*/ 335280 h 929640"/>
                  <a:gd name="connsiteX4" fmla="*/ 762000 w 883920"/>
                  <a:gd name="connsiteY4" fmla="*/ 563880 h 929640"/>
                  <a:gd name="connsiteX5" fmla="*/ 594360 w 883920"/>
                  <a:gd name="connsiteY5" fmla="*/ 609600 h 929640"/>
                  <a:gd name="connsiteX6" fmla="*/ 731520 w 883920"/>
                  <a:gd name="connsiteY6" fmla="*/ 655320 h 929640"/>
                  <a:gd name="connsiteX7" fmla="*/ 563880 w 883920"/>
                  <a:gd name="connsiteY7" fmla="*/ 929640 h 929640"/>
                  <a:gd name="connsiteX8" fmla="*/ 91440 w 883920"/>
                  <a:gd name="connsiteY8" fmla="*/ 929640 h 929640"/>
                  <a:gd name="connsiteX9" fmla="*/ 0 w 883920"/>
                  <a:gd name="connsiteY9" fmla="*/ 396240 h 929640"/>
                  <a:gd name="connsiteX10" fmla="*/ 213360 w 883920"/>
                  <a:gd name="connsiteY10" fmla="*/ 45720 h 929640"/>
                  <a:gd name="connsiteX0" fmla="*/ 213360 w 883920"/>
                  <a:gd name="connsiteY0" fmla="*/ 45720 h 929640"/>
                  <a:gd name="connsiteX1" fmla="*/ 640080 w 883920"/>
                  <a:gd name="connsiteY1" fmla="*/ 0 h 929640"/>
                  <a:gd name="connsiteX2" fmla="*/ 736923 w 883920"/>
                  <a:gd name="connsiteY2" fmla="*/ 232830 h 929640"/>
                  <a:gd name="connsiteX3" fmla="*/ 883920 w 883920"/>
                  <a:gd name="connsiteY3" fmla="*/ 335280 h 929640"/>
                  <a:gd name="connsiteX4" fmla="*/ 762811 w 883920"/>
                  <a:gd name="connsiteY4" fmla="*/ 440290 h 929640"/>
                  <a:gd name="connsiteX5" fmla="*/ 762000 w 883920"/>
                  <a:gd name="connsiteY5" fmla="*/ 563880 h 929640"/>
                  <a:gd name="connsiteX6" fmla="*/ 594360 w 883920"/>
                  <a:gd name="connsiteY6" fmla="*/ 609600 h 929640"/>
                  <a:gd name="connsiteX7" fmla="*/ 731520 w 883920"/>
                  <a:gd name="connsiteY7" fmla="*/ 655320 h 929640"/>
                  <a:gd name="connsiteX8" fmla="*/ 563880 w 883920"/>
                  <a:gd name="connsiteY8" fmla="*/ 929640 h 929640"/>
                  <a:gd name="connsiteX9" fmla="*/ 91440 w 883920"/>
                  <a:gd name="connsiteY9" fmla="*/ 929640 h 929640"/>
                  <a:gd name="connsiteX10" fmla="*/ 0 w 883920"/>
                  <a:gd name="connsiteY10" fmla="*/ 396240 h 929640"/>
                  <a:gd name="connsiteX11" fmla="*/ 213360 w 883920"/>
                  <a:gd name="connsiteY11" fmla="*/ 45720 h 929640"/>
                  <a:gd name="connsiteX0" fmla="*/ 213360 w 883920"/>
                  <a:gd name="connsiteY0" fmla="*/ 45720 h 929640"/>
                  <a:gd name="connsiteX1" fmla="*/ 640080 w 883920"/>
                  <a:gd name="connsiteY1" fmla="*/ 0 h 929640"/>
                  <a:gd name="connsiteX2" fmla="*/ 736923 w 883920"/>
                  <a:gd name="connsiteY2" fmla="*/ 232830 h 929640"/>
                  <a:gd name="connsiteX3" fmla="*/ 883920 w 883920"/>
                  <a:gd name="connsiteY3" fmla="*/ 335280 h 929640"/>
                  <a:gd name="connsiteX4" fmla="*/ 762811 w 883920"/>
                  <a:gd name="connsiteY4" fmla="*/ 440290 h 929640"/>
                  <a:gd name="connsiteX5" fmla="*/ 762000 w 883920"/>
                  <a:gd name="connsiteY5" fmla="*/ 563880 h 929640"/>
                  <a:gd name="connsiteX6" fmla="*/ 594360 w 883920"/>
                  <a:gd name="connsiteY6" fmla="*/ 609600 h 929640"/>
                  <a:gd name="connsiteX7" fmla="*/ 731520 w 883920"/>
                  <a:gd name="connsiteY7" fmla="*/ 655320 h 929640"/>
                  <a:gd name="connsiteX8" fmla="*/ 613707 w 883920"/>
                  <a:gd name="connsiteY8" fmla="*/ 777782 h 929640"/>
                  <a:gd name="connsiteX9" fmla="*/ 563880 w 883920"/>
                  <a:gd name="connsiteY9" fmla="*/ 929640 h 929640"/>
                  <a:gd name="connsiteX10" fmla="*/ 91440 w 883920"/>
                  <a:gd name="connsiteY10" fmla="*/ 929640 h 929640"/>
                  <a:gd name="connsiteX11" fmla="*/ 0 w 883920"/>
                  <a:gd name="connsiteY11" fmla="*/ 396240 h 929640"/>
                  <a:gd name="connsiteX12" fmla="*/ 213360 w 883920"/>
                  <a:gd name="connsiteY12" fmla="*/ 45720 h 929640"/>
                  <a:gd name="connsiteX0" fmla="*/ 213360 w 892002"/>
                  <a:gd name="connsiteY0" fmla="*/ 45720 h 929640"/>
                  <a:gd name="connsiteX1" fmla="*/ 640080 w 892002"/>
                  <a:gd name="connsiteY1" fmla="*/ 0 h 929640"/>
                  <a:gd name="connsiteX2" fmla="*/ 736923 w 892002"/>
                  <a:gd name="connsiteY2" fmla="*/ 232830 h 929640"/>
                  <a:gd name="connsiteX3" fmla="*/ 892002 w 892002"/>
                  <a:gd name="connsiteY3" fmla="*/ 414275 h 929640"/>
                  <a:gd name="connsiteX4" fmla="*/ 762811 w 892002"/>
                  <a:gd name="connsiteY4" fmla="*/ 440290 h 929640"/>
                  <a:gd name="connsiteX5" fmla="*/ 762000 w 892002"/>
                  <a:gd name="connsiteY5" fmla="*/ 563880 h 929640"/>
                  <a:gd name="connsiteX6" fmla="*/ 594360 w 892002"/>
                  <a:gd name="connsiteY6" fmla="*/ 609600 h 929640"/>
                  <a:gd name="connsiteX7" fmla="*/ 731520 w 892002"/>
                  <a:gd name="connsiteY7" fmla="*/ 655320 h 929640"/>
                  <a:gd name="connsiteX8" fmla="*/ 613707 w 892002"/>
                  <a:gd name="connsiteY8" fmla="*/ 777782 h 929640"/>
                  <a:gd name="connsiteX9" fmla="*/ 563880 w 892002"/>
                  <a:gd name="connsiteY9" fmla="*/ 929640 h 929640"/>
                  <a:gd name="connsiteX10" fmla="*/ 91440 w 892002"/>
                  <a:gd name="connsiteY10" fmla="*/ 929640 h 929640"/>
                  <a:gd name="connsiteX11" fmla="*/ 0 w 892002"/>
                  <a:gd name="connsiteY11" fmla="*/ 396240 h 929640"/>
                  <a:gd name="connsiteX12" fmla="*/ 213360 w 892002"/>
                  <a:gd name="connsiteY12" fmla="*/ 45720 h 929640"/>
                  <a:gd name="connsiteX0" fmla="*/ 213360 w 892002"/>
                  <a:gd name="connsiteY0" fmla="*/ 45720 h 929640"/>
                  <a:gd name="connsiteX1" fmla="*/ 640080 w 892002"/>
                  <a:gd name="connsiteY1" fmla="*/ 0 h 929640"/>
                  <a:gd name="connsiteX2" fmla="*/ 736923 w 892002"/>
                  <a:gd name="connsiteY2" fmla="*/ 232830 h 929640"/>
                  <a:gd name="connsiteX3" fmla="*/ 892002 w 892002"/>
                  <a:gd name="connsiteY3" fmla="*/ 414275 h 929640"/>
                  <a:gd name="connsiteX4" fmla="*/ 762811 w 892002"/>
                  <a:gd name="connsiteY4" fmla="*/ 440290 h 929640"/>
                  <a:gd name="connsiteX5" fmla="*/ 762000 w 892002"/>
                  <a:gd name="connsiteY5" fmla="*/ 563880 h 929640"/>
                  <a:gd name="connsiteX6" fmla="*/ 674330 w 892002"/>
                  <a:gd name="connsiteY6" fmla="*/ 553274 h 929640"/>
                  <a:gd name="connsiteX7" fmla="*/ 594360 w 892002"/>
                  <a:gd name="connsiteY7" fmla="*/ 609600 h 929640"/>
                  <a:gd name="connsiteX8" fmla="*/ 731520 w 892002"/>
                  <a:gd name="connsiteY8" fmla="*/ 655320 h 929640"/>
                  <a:gd name="connsiteX9" fmla="*/ 613707 w 892002"/>
                  <a:gd name="connsiteY9" fmla="*/ 777782 h 929640"/>
                  <a:gd name="connsiteX10" fmla="*/ 563880 w 892002"/>
                  <a:gd name="connsiteY10" fmla="*/ 929640 h 929640"/>
                  <a:gd name="connsiteX11" fmla="*/ 91440 w 892002"/>
                  <a:gd name="connsiteY11" fmla="*/ 929640 h 929640"/>
                  <a:gd name="connsiteX12" fmla="*/ 0 w 892002"/>
                  <a:gd name="connsiteY12" fmla="*/ 396240 h 929640"/>
                  <a:gd name="connsiteX13" fmla="*/ 213360 w 892002"/>
                  <a:gd name="connsiteY13" fmla="*/ 45720 h 929640"/>
                  <a:gd name="connsiteX0" fmla="*/ 213360 w 892002"/>
                  <a:gd name="connsiteY0" fmla="*/ 45720 h 929640"/>
                  <a:gd name="connsiteX1" fmla="*/ 640080 w 892002"/>
                  <a:gd name="connsiteY1" fmla="*/ 0 h 929640"/>
                  <a:gd name="connsiteX2" fmla="*/ 736923 w 892002"/>
                  <a:gd name="connsiteY2" fmla="*/ 232830 h 929640"/>
                  <a:gd name="connsiteX3" fmla="*/ 892002 w 892002"/>
                  <a:gd name="connsiteY3" fmla="*/ 414275 h 929640"/>
                  <a:gd name="connsiteX4" fmla="*/ 762811 w 892002"/>
                  <a:gd name="connsiteY4" fmla="*/ 440290 h 929640"/>
                  <a:gd name="connsiteX5" fmla="*/ 762000 w 892002"/>
                  <a:gd name="connsiteY5" fmla="*/ 563880 h 929640"/>
                  <a:gd name="connsiteX6" fmla="*/ 674330 w 892002"/>
                  <a:gd name="connsiteY6" fmla="*/ 553274 h 929640"/>
                  <a:gd name="connsiteX7" fmla="*/ 626692 w 892002"/>
                  <a:gd name="connsiteY7" fmla="*/ 634544 h 929640"/>
                  <a:gd name="connsiteX8" fmla="*/ 731520 w 892002"/>
                  <a:gd name="connsiteY8" fmla="*/ 655320 h 929640"/>
                  <a:gd name="connsiteX9" fmla="*/ 613707 w 892002"/>
                  <a:gd name="connsiteY9" fmla="*/ 777782 h 929640"/>
                  <a:gd name="connsiteX10" fmla="*/ 563880 w 892002"/>
                  <a:gd name="connsiteY10" fmla="*/ 929640 h 929640"/>
                  <a:gd name="connsiteX11" fmla="*/ 91440 w 892002"/>
                  <a:gd name="connsiteY11" fmla="*/ 929640 h 929640"/>
                  <a:gd name="connsiteX12" fmla="*/ 0 w 892002"/>
                  <a:gd name="connsiteY12" fmla="*/ 396240 h 929640"/>
                  <a:gd name="connsiteX13" fmla="*/ 213360 w 892002"/>
                  <a:gd name="connsiteY13" fmla="*/ 45720 h 929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92002" h="929640">
                    <a:moveTo>
                      <a:pt x="213360" y="45720"/>
                    </a:moveTo>
                    <a:lnTo>
                      <a:pt x="640080" y="0"/>
                    </a:lnTo>
                    <a:cubicBezTo>
                      <a:pt x="672361" y="45194"/>
                      <a:pt x="704642" y="187636"/>
                      <a:pt x="736923" y="232830"/>
                    </a:cubicBezTo>
                    <a:lnTo>
                      <a:pt x="892002" y="414275"/>
                    </a:lnTo>
                    <a:cubicBezTo>
                      <a:pt x="868891" y="449278"/>
                      <a:pt x="785922" y="405287"/>
                      <a:pt x="762811" y="440290"/>
                    </a:cubicBezTo>
                    <a:cubicBezTo>
                      <a:pt x="762541" y="481487"/>
                      <a:pt x="762270" y="522683"/>
                      <a:pt x="762000" y="563880"/>
                    </a:cubicBezTo>
                    <a:cubicBezTo>
                      <a:pt x="735471" y="572817"/>
                      <a:pt x="700859" y="544337"/>
                      <a:pt x="674330" y="553274"/>
                    </a:cubicBezTo>
                    <a:lnTo>
                      <a:pt x="626692" y="634544"/>
                    </a:lnTo>
                    <a:lnTo>
                      <a:pt x="731520" y="655320"/>
                    </a:lnTo>
                    <a:cubicBezTo>
                      <a:pt x="701679" y="705841"/>
                      <a:pt x="643548" y="727261"/>
                      <a:pt x="613707" y="777782"/>
                    </a:cubicBezTo>
                    <a:lnTo>
                      <a:pt x="563880" y="929640"/>
                    </a:lnTo>
                    <a:lnTo>
                      <a:pt x="91440" y="929640"/>
                    </a:lnTo>
                    <a:lnTo>
                      <a:pt x="0" y="396240"/>
                    </a:lnTo>
                    <a:lnTo>
                      <a:pt x="213360" y="45720"/>
                    </a:lnTo>
                    <a:close/>
                  </a:path>
                </a:pathLst>
              </a:cu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円/楕円 77"/>
              <p:cNvSpPr/>
              <p:nvPr/>
            </p:nvSpPr>
            <p:spPr>
              <a:xfrm>
                <a:off x="4072429" y="2559066"/>
                <a:ext cx="400027" cy="3087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円/楕円 78"/>
              <p:cNvSpPr/>
              <p:nvPr/>
            </p:nvSpPr>
            <p:spPr>
              <a:xfrm>
                <a:off x="4329961" y="2646414"/>
                <a:ext cx="100473" cy="18695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フリーフォーム 79"/>
              <p:cNvSpPr/>
              <p:nvPr/>
            </p:nvSpPr>
            <p:spPr>
              <a:xfrm>
                <a:off x="2438560" y="1935480"/>
                <a:ext cx="2163919" cy="2057401"/>
              </a:xfrm>
              <a:custGeom>
                <a:avLst/>
                <a:gdLst>
                  <a:gd name="connsiteX0" fmla="*/ 731520 w 1981200"/>
                  <a:gd name="connsiteY0" fmla="*/ 0 h 2057400"/>
                  <a:gd name="connsiteX1" fmla="*/ 1981200 w 1981200"/>
                  <a:gd name="connsiteY1" fmla="*/ 167640 h 2057400"/>
                  <a:gd name="connsiteX2" fmla="*/ 1630680 w 1981200"/>
                  <a:gd name="connsiteY2" fmla="*/ 228600 h 2057400"/>
                  <a:gd name="connsiteX3" fmla="*/ 1859280 w 1981200"/>
                  <a:gd name="connsiteY3" fmla="*/ 335280 h 2057400"/>
                  <a:gd name="connsiteX4" fmla="*/ 1112520 w 1981200"/>
                  <a:gd name="connsiteY4" fmla="*/ 350520 h 2057400"/>
                  <a:gd name="connsiteX5" fmla="*/ 899160 w 1981200"/>
                  <a:gd name="connsiteY5" fmla="*/ 1021080 h 2057400"/>
                  <a:gd name="connsiteX6" fmla="*/ 929640 w 1981200"/>
                  <a:gd name="connsiteY6" fmla="*/ 1584960 h 2057400"/>
                  <a:gd name="connsiteX7" fmla="*/ 701040 w 1981200"/>
                  <a:gd name="connsiteY7" fmla="*/ 1264920 h 2057400"/>
                  <a:gd name="connsiteX8" fmla="*/ 472440 w 1981200"/>
                  <a:gd name="connsiteY8" fmla="*/ 1920240 h 2057400"/>
                  <a:gd name="connsiteX9" fmla="*/ 259080 w 1981200"/>
                  <a:gd name="connsiteY9" fmla="*/ 2057400 h 2057400"/>
                  <a:gd name="connsiteX10" fmla="*/ 0 w 1981200"/>
                  <a:gd name="connsiteY10" fmla="*/ 1036320 h 2057400"/>
                  <a:gd name="connsiteX11" fmla="*/ 45720 w 1981200"/>
                  <a:gd name="connsiteY11" fmla="*/ 289560 h 2057400"/>
                  <a:gd name="connsiteX12" fmla="*/ 731520 w 1981200"/>
                  <a:gd name="connsiteY12" fmla="*/ 0 h 2057400"/>
                  <a:gd name="connsiteX0" fmla="*/ 731520 w 1981200"/>
                  <a:gd name="connsiteY0" fmla="*/ 0 h 2057400"/>
                  <a:gd name="connsiteX1" fmla="*/ 1981200 w 1981200"/>
                  <a:gd name="connsiteY1" fmla="*/ 167640 h 2057400"/>
                  <a:gd name="connsiteX2" fmla="*/ 1630680 w 1981200"/>
                  <a:gd name="connsiteY2" fmla="*/ 228600 h 2057400"/>
                  <a:gd name="connsiteX3" fmla="*/ 1859280 w 1981200"/>
                  <a:gd name="connsiteY3" fmla="*/ 335280 h 2057400"/>
                  <a:gd name="connsiteX4" fmla="*/ 1112520 w 1981200"/>
                  <a:gd name="connsiteY4" fmla="*/ 350520 h 2057400"/>
                  <a:gd name="connsiteX5" fmla="*/ 1036320 w 1981200"/>
                  <a:gd name="connsiteY5" fmla="*/ 868680 h 2057400"/>
                  <a:gd name="connsiteX6" fmla="*/ 929640 w 1981200"/>
                  <a:gd name="connsiteY6" fmla="*/ 1584960 h 2057400"/>
                  <a:gd name="connsiteX7" fmla="*/ 701040 w 1981200"/>
                  <a:gd name="connsiteY7" fmla="*/ 1264920 h 2057400"/>
                  <a:gd name="connsiteX8" fmla="*/ 472440 w 1981200"/>
                  <a:gd name="connsiteY8" fmla="*/ 1920240 h 2057400"/>
                  <a:gd name="connsiteX9" fmla="*/ 259080 w 1981200"/>
                  <a:gd name="connsiteY9" fmla="*/ 2057400 h 2057400"/>
                  <a:gd name="connsiteX10" fmla="*/ 0 w 1981200"/>
                  <a:gd name="connsiteY10" fmla="*/ 1036320 h 2057400"/>
                  <a:gd name="connsiteX11" fmla="*/ 45720 w 1981200"/>
                  <a:gd name="connsiteY11" fmla="*/ 289560 h 2057400"/>
                  <a:gd name="connsiteX12" fmla="*/ 731520 w 1981200"/>
                  <a:gd name="connsiteY12" fmla="*/ 0 h 2057400"/>
                  <a:gd name="connsiteX0" fmla="*/ 731520 w 1981200"/>
                  <a:gd name="connsiteY0" fmla="*/ 0 h 2057400"/>
                  <a:gd name="connsiteX1" fmla="*/ 1981200 w 1981200"/>
                  <a:gd name="connsiteY1" fmla="*/ 167640 h 2057400"/>
                  <a:gd name="connsiteX2" fmla="*/ 1630680 w 1981200"/>
                  <a:gd name="connsiteY2" fmla="*/ 228600 h 2057400"/>
                  <a:gd name="connsiteX3" fmla="*/ 1859280 w 1981200"/>
                  <a:gd name="connsiteY3" fmla="*/ 335280 h 2057400"/>
                  <a:gd name="connsiteX4" fmla="*/ 1310640 w 1981200"/>
                  <a:gd name="connsiteY4" fmla="*/ 487680 h 2057400"/>
                  <a:gd name="connsiteX5" fmla="*/ 1036320 w 1981200"/>
                  <a:gd name="connsiteY5" fmla="*/ 868680 h 2057400"/>
                  <a:gd name="connsiteX6" fmla="*/ 929640 w 1981200"/>
                  <a:gd name="connsiteY6" fmla="*/ 1584960 h 2057400"/>
                  <a:gd name="connsiteX7" fmla="*/ 701040 w 1981200"/>
                  <a:gd name="connsiteY7" fmla="*/ 1264920 h 2057400"/>
                  <a:gd name="connsiteX8" fmla="*/ 472440 w 1981200"/>
                  <a:gd name="connsiteY8" fmla="*/ 1920240 h 2057400"/>
                  <a:gd name="connsiteX9" fmla="*/ 259080 w 1981200"/>
                  <a:gd name="connsiteY9" fmla="*/ 2057400 h 2057400"/>
                  <a:gd name="connsiteX10" fmla="*/ 0 w 1981200"/>
                  <a:gd name="connsiteY10" fmla="*/ 1036320 h 2057400"/>
                  <a:gd name="connsiteX11" fmla="*/ 45720 w 1981200"/>
                  <a:gd name="connsiteY11" fmla="*/ 289560 h 2057400"/>
                  <a:gd name="connsiteX12" fmla="*/ 731520 w 1981200"/>
                  <a:gd name="connsiteY12" fmla="*/ 0 h 2057400"/>
                  <a:gd name="connsiteX0" fmla="*/ 731520 w 1981200"/>
                  <a:gd name="connsiteY0" fmla="*/ 0 h 2057400"/>
                  <a:gd name="connsiteX1" fmla="*/ 1981200 w 1981200"/>
                  <a:gd name="connsiteY1" fmla="*/ 167640 h 2057400"/>
                  <a:gd name="connsiteX2" fmla="*/ 1630680 w 1981200"/>
                  <a:gd name="connsiteY2" fmla="*/ 228600 h 2057400"/>
                  <a:gd name="connsiteX3" fmla="*/ 1859280 w 1981200"/>
                  <a:gd name="connsiteY3" fmla="*/ 335280 h 2057400"/>
                  <a:gd name="connsiteX4" fmla="*/ 1036320 w 1981200"/>
                  <a:gd name="connsiteY4" fmla="*/ 350520 h 2057400"/>
                  <a:gd name="connsiteX5" fmla="*/ 1036320 w 1981200"/>
                  <a:gd name="connsiteY5" fmla="*/ 868680 h 2057400"/>
                  <a:gd name="connsiteX6" fmla="*/ 929640 w 1981200"/>
                  <a:gd name="connsiteY6" fmla="*/ 1584960 h 2057400"/>
                  <a:gd name="connsiteX7" fmla="*/ 701040 w 1981200"/>
                  <a:gd name="connsiteY7" fmla="*/ 1264920 h 2057400"/>
                  <a:gd name="connsiteX8" fmla="*/ 472440 w 1981200"/>
                  <a:gd name="connsiteY8" fmla="*/ 1920240 h 2057400"/>
                  <a:gd name="connsiteX9" fmla="*/ 259080 w 1981200"/>
                  <a:gd name="connsiteY9" fmla="*/ 2057400 h 2057400"/>
                  <a:gd name="connsiteX10" fmla="*/ 0 w 1981200"/>
                  <a:gd name="connsiteY10" fmla="*/ 1036320 h 2057400"/>
                  <a:gd name="connsiteX11" fmla="*/ 45720 w 1981200"/>
                  <a:gd name="connsiteY11" fmla="*/ 289560 h 2057400"/>
                  <a:gd name="connsiteX12" fmla="*/ 731520 w 1981200"/>
                  <a:gd name="connsiteY12" fmla="*/ 0 h 2057400"/>
                  <a:gd name="connsiteX0" fmla="*/ 731520 w 1981200"/>
                  <a:gd name="connsiteY0" fmla="*/ 0 h 2057400"/>
                  <a:gd name="connsiteX1" fmla="*/ 1981200 w 1981200"/>
                  <a:gd name="connsiteY1" fmla="*/ 167640 h 2057400"/>
                  <a:gd name="connsiteX2" fmla="*/ 1630680 w 1981200"/>
                  <a:gd name="connsiteY2" fmla="*/ 228600 h 2057400"/>
                  <a:gd name="connsiteX3" fmla="*/ 1859280 w 1981200"/>
                  <a:gd name="connsiteY3" fmla="*/ 335280 h 2057400"/>
                  <a:gd name="connsiteX4" fmla="*/ 1036320 w 1981200"/>
                  <a:gd name="connsiteY4" fmla="*/ 350520 h 2057400"/>
                  <a:gd name="connsiteX5" fmla="*/ 1112520 w 1981200"/>
                  <a:gd name="connsiteY5" fmla="*/ 868680 h 2057400"/>
                  <a:gd name="connsiteX6" fmla="*/ 929640 w 1981200"/>
                  <a:gd name="connsiteY6" fmla="*/ 1584960 h 2057400"/>
                  <a:gd name="connsiteX7" fmla="*/ 701040 w 1981200"/>
                  <a:gd name="connsiteY7" fmla="*/ 1264920 h 2057400"/>
                  <a:gd name="connsiteX8" fmla="*/ 472440 w 1981200"/>
                  <a:gd name="connsiteY8" fmla="*/ 1920240 h 2057400"/>
                  <a:gd name="connsiteX9" fmla="*/ 259080 w 1981200"/>
                  <a:gd name="connsiteY9" fmla="*/ 2057400 h 2057400"/>
                  <a:gd name="connsiteX10" fmla="*/ 0 w 1981200"/>
                  <a:gd name="connsiteY10" fmla="*/ 1036320 h 2057400"/>
                  <a:gd name="connsiteX11" fmla="*/ 45720 w 1981200"/>
                  <a:gd name="connsiteY11" fmla="*/ 289560 h 2057400"/>
                  <a:gd name="connsiteX12" fmla="*/ 731520 w 1981200"/>
                  <a:gd name="connsiteY12" fmla="*/ 0 h 2057400"/>
                  <a:gd name="connsiteX0" fmla="*/ 731520 w 1981200"/>
                  <a:gd name="connsiteY0" fmla="*/ 0 h 2057400"/>
                  <a:gd name="connsiteX1" fmla="*/ 1981200 w 1981200"/>
                  <a:gd name="connsiteY1" fmla="*/ 167640 h 2057400"/>
                  <a:gd name="connsiteX2" fmla="*/ 1630680 w 1981200"/>
                  <a:gd name="connsiteY2" fmla="*/ 228600 h 2057400"/>
                  <a:gd name="connsiteX3" fmla="*/ 1859280 w 1981200"/>
                  <a:gd name="connsiteY3" fmla="*/ 335280 h 2057400"/>
                  <a:gd name="connsiteX4" fmla="*/ 1036320 w 1981200"/>
                  <a:gd name="connsiteY4" fmla="*/ 350520 h 2057400"/>
                  <a:gd name="connsiteX5" fmla="*/ 1112520 w 1981200"/>
                  <a:gd name="connsiteY5" fmla="*/ 868680 h 2057400"/>
                  <a:gd name="connsiteX6" fmla="*/ 1021080 w 1981200"/>
                  <a:gd name="connsiteY6" fmla="*/ 1417320 h 2057400"/>
                  <a:gd name="connsiteX7" fmla="*/ 701040 w 1981200"/>
                  <a:gd name="connsiteY7" fmla="*/ 1264920 h 2057400"/>
                  <a:gd name="connsiteX8" fmla="*/ 472440 w 1981200"/>
                  <a:gd name="connsiteY8" fmla="*/ 1920240 h 2057400"/>
                  <a:gd name="connsiteX9" fmla="*/ 259080 w 1981200"/>
                  <a:gd name="connsiteY9" fmla="*/ 2057400 h 2057400"/>
                  <a:gd name="connsiteX10" fmla="*/ 0 w 1981200"/>
                  <a:gd name="connsiteY10" fmla="*/ 1036320 h 2057400"/>
                  <a:gd name="connsiteX11" fmla="*/ 45720 w 1981200"/>
                  <a:gd name="connsiteY11" fmla="*/ 289560 h 2057400"/>
                  <a:gd name="connsiteX12" fmla="*/ 731520 w 1981200"/>
                  <a:gd name="connsiteY12" fmla="*/ 0 h 2057400"/>
                  <a:gd name="connsiteX0" fmla="*/ 731520 w 1981200"/>
                  <a:gd name="connsiteY0" fmla="*/ 0 h 2057400"/>
                  <a:gd name="connsiteX1" fmla="*/ 1981200 w 1981200"/>
                  <a:gd name="connsiteY1" fmla="*/ 167640 h 2057400"/>
                  <a:gd name="connsiteX2" fmla="*/ 1630680 w 1981200"/>
                  <a:gd name="connsiteY2" fmla="*/ 228600 h 2057400"/>
                  <a:gd name="connsiteX3" fmla="*/ 1859280 w 1981200"/>
                  <a:gd name="connsiteY3" fmla="*/ 335280 h 2057400"/>
                  <a:gd name="connsiteX4" fmla="*/ 1036320 w 1981200"/>
                  <a:gd name="connsiteY4" fmla="*/ 350520 h 2057400"/>
                  <a:gd name="connsiteX5" fmla="*/ 1112520 w 1981200"/>
                  <a:gd name="connsiteY5" fmla="*/ 868680 h 2057400"/>
                  <a:gd name="connsiteX6" fmla="*/ 1021080 w 1981200"/>
                  <a:gd name="connsiteY6" fmla="*/ 1417320 h 2057400"/>
                  <a:gd name="connsiteX7" fmla="*/ 807720 w 1981200"/>
                  <a:gd name="connsiteY7" fmla="*/ 1082040 h 2057400"/>
                  <a:gd name="connsiteX8" fmla="*/ 472440 w 1981200"/>
                  <a:gd name="connsiteY8" fmla="*/ 1920240 h 2057400"/>
                  <a:gd name="connsiteX9" fmla="*/ 259080 w 1981200"/>
                  <a:gd name="connsiteY9" fmla="*/ 2057400 h 2057400"/>
                  <a:gd name="connsiteX10" fmla="*/ 0 w 1981200"/>
                  <a:gd name="connsiteY10" fmla="*/ 1036320 h 2057400"/>
                  <a:gd name="connsiteX11" fmla="*/ 45720 w 1981200"/>
                  <a:gd name="connsiteY11" fmla="*/ 289560 h 2057400"/>
                  <a:gd name="connsiteX12" fmla="*/ 731520 w 1981200"/>
                  <a:gd name="connsiteY12" fmla="*/ 0 h 2057400"/>
                  <a:gd name="connsiteX0" fmla="*/ 1279682 w 2529362"/>
                  <a:gd name="connsiteY0" fmla="*/ 0 h 2349839"/>
                  <a:gd name="connsiteX1" fmla="*/ 2529362 w 2529362"/>
                  <a:gd name="connsiteY1" fmla="*/ 167640 h 2349839"/>
                  <a:gd name="connsiteX2" fmla="*/ 2178842 w 2529362"/>
                  <a:gd name="connsiteY2" fmla="*/ 228600 h 2349839"/>
                  <a:gd name="connsiteX3" fmla="*/ 2407442 w 2529362"/>
                  <a:gd name="connsiteY3" fmla="*/ 335280 h 2349839"/>
                  <a:gd name="connsiteX4" fmla="*/ 1584482 w 2529362"/>
                  <a:gd name="connsiteY4" fmla="*/ 350520 h 2349839"/>
                  <a:gd name="connsiteX5" fmla="*/ 1660682 w 2529362"/>
                  <a:gd name="connsiteY5" fmla="*/ 868680 h 2349839"/>
                  <a:gd name="connsiteX6" fmla="*/ 1569242 w 2529362"/>
                  <a:gd name="connsiteY6" fmla="*/ 1417320 h 2349839"/>
                  <a:gd name="connsiteX7" fmla="*/ 1355882 w 2529362"/>
                  <a:gd name="connsiteY7" fmla="*/ 1082040 h 2349839"/>
                  <a:gd name="connsiteX8" fmla="*/ 1020602 w 2529362"/>
                  <a:gd name="connsiteY8" fmla="*/ 1920240 h 2349839"/>
                  <a:gd name="connsiteX9" fmla="*/ 807242 w 2529362"/>
                  <a:gd name="connsiteY9" fmla="*/ 2057400 h 2349839"/>
                  <a:gd name="connsiteX10" fmla="*/ 0 w 2529362"/>
                  <a:gd name="connsiteY10" fmla="*/ 2349839 h 2349839"/>
                  <a:gd name="connsiteX11" fmla="*/ 593882 w 2529362"/>
                  <a:gd name="connsiteY11" fmla="*/ 289560 h 2349839"/>
                  <a:gd name="connsiteX12" fmla="*/ 1279682 w 2529362"/>
                  <a:gd name="connsiteY12" fmla="*/ 0 h 2349839"/>
                  <a:gd name="connsiteX0" fmla="*/ 914241 w 2163921"/>
                  <a:gd name="connsiteY0" fmla="*/ 0 h 2057400"/>
                  <a:gd name="connsiteX1" fmla="*/ 2163921 w 2163921"/>
                  <a:gd name="connsiteY1" fmla="*/ 167640 h 2057400"/>
                  <a:gd name="connsiteX2" fmla="*/ 1813401 w 2163921"/>
                  <a:gd name="connsiteY2" fmla="*/ 228600 h 2057400"/>
                  <a:gd name="connsiteX3" fmla="*/ 2042001 w 2163921"/>
                  <a:gd name="connsiteY3" fmla="*/ 335280 h 2057400"/>
                  <a:gd name="connsiteX4" fmla="*/ 1219041 w 2163921"/>
                  <a:gd name="connsiteY4" fmla="*/ 350520 h 2057400"/>
                  <a:gd name="connsiteX5" fmla="*/ 1295241 w 2163921"/>
                  <a:gd name="connsiteY5" fmla="*/ 868680 h 2057400"/>
                  <a:gd name="connsiteX6" fmla="*/ 1203801 w 2163921"/>
                  <a:gd name="connsiteY6" fmla="*/ 1417320 h 2057400"/>
                  <a:gd name="connsiteX7" fmla="*/ 990441 w 2163921"/>
                  <a:gd name="connsiteY7" fmla="*/ 1082040 h 2057400"/>
                  <a:gd name="connsiteX8" fmla="*/ 655161 w 2163921"/>
                  <a:gd name="connsiteY8" fmla="*/ 1920240 h 2057400"/>
                  <a:gd name="connsiteX9" fmla="*/ 441801 w 2163921"/>
                  <a:gd name="connsiteY9" fmla="*/ 2057400 h 2057400"/>
                  <a:gd name="connsiteX10" fmla="*/ 0 w 2163921"/>
                  <a:gd name="connsiteY10" fmla="*/ 2037096 h 2057400"/>
                  <a:gd name="connsiteX11" fmla="*/ 228441 w 2163921"/>
                  <a:gd name="connsiteY11" fmla="*/ 289560 h 2057400"/>
                  <a:gd name="connsiteX12" fmla="*/ 914241 w 2163921"/>
                  <a:gd name="connsiteY12" fmla="*/ 0 h 2057400"/>
                  <a:gd name="connsiteX0" fmla="*/ 914241 w 2163921"/>
                  <a:gd name="connsiteY0" fmla="*/ 0 h 2057400"/>
                  <a:gd name="connsiteX1" fmla="*/ 2163921 w 2163921"/>
                  <a:gd name="connsiteY1" fmla="*/ 167640 h 2057400"/>
                  <a:gd name="connsiteX2" fmla="*/ 1813401 w 2163921"/>
                  <a:gd name="connsiteY2" fmla="*/ 228600 h 2057400"/>
                  <a:gd name="connsiteX3" fmla="*/ 2042001 w 2163921"/>
                  <a:gd name="connsiteY3" fmla="*/ 335280 h 2057400"/>
                  <a:gd name="connsiteX4" fmla="*/ 1219041 w 2163921"/>
                  <a:gd name="connsiteY4" fmla="*/ 350520 h 2057400"/>
                  <a:gd name="connsiteX5" fmla="*/ 1295241 w 2163921"/>
                  <a:gd name="connsiteY5" fmla="*/ 868680 h 2057400"/>
                  <a:gd name="connsiteX6" fmla="*/ 1203801 w 2163921"/>
                  <a:gd name="connsiteY6" fmla="*/ 1417320 h 2057400"/>
                  <a:gd name="connsiteX7" fmla="*/ 990441 w 2163921"/>
                  <a:gd name="connsiteY7" fmla="*/ 1082040 h 2057400"/>
                  <a:gd name="connsiteX8" fmla="*/ 655161 w 2163921"/>
                  <a:gd name="connsiteY8" fmla="*/ 1920240 h 2057400"/>
                  <a:gd name="connsiteX9" fmla="*/ 441801 w 2163921"/>
                  <a:gd name="connsiteY9" fmla="*/ 2057400 h 2057400"/>
                  <a:gd name="connsiteX10" fmla="*/ 0 w 2163921"/>
                  <a:gd name="connsiteY10" fmla="*/ 2037096 h 2057400"/>
                  <a:gd name="connsiteX11" fmla="*/ 45720 w 2163921"/>
                  <a:gd name="connsiteY11" fmla="*/ 164465 h 2057400"/>
                  <a:gd name="connsiteX12" fmla="*/ 914241 w 2163921"/>
                  <a:gd name="connsiteY12" fmla="*/ 0 h 2057400"/>
                  <a:gd name="connsiteX0" fmla="*/ 914241 w 2163921"/>
                  <a:gd name="connsiteY0" fmla="*/ 0 h 2057400"/>
                  <a:gd name="connsiteX1" fmla="*/ 2163921 w 2163921"/>
                  <a:gd name="connsiteY1" fmla="*/ 167640 h 2057400"/>
                  <a:gd name="connsiteX2" fmla="*/ 1813401 w 2163921"/>
                  <a:gd name="connsiteY2" fmla="*/ 228600 h 2057400"/>
                  <a:gd name="connsiteX3" fmla="*/ 2042001 w 2163921"/>
                  <a:gd name="connsiteY3" fmla="*/ 335280 h 2057400"/>
                  <a:gd name="connsiteX4" fmla="*/ 1219041 w 2163921"/>
                  <a:gd name="connsiteY4" fmla="*/ 350520 h 2057400"/>
                  <a:gd name="connsiteX5" fmla="*/ 1295241 w 2163921"/>
                  <a:gd name="connsiteY5" fmla="*/ 868680 h 2057400"/>
                  <a:gd name="connsiteX6" fmla="*/ 1203801 w 2163921"/>
                  <a:gd name="connsiteY6" fmla="*/ 1417320 h 2057400"/>
                  <a:gd name="connsiteX7" fmla="*/ 990441 w 2163921"/>
                  <a:gd name="connsiteY7" fmla="*/ 1082040 h 2057400"/>
                  <a:gd name="connsiteX8" fmla="*/ 655161 w 2163921"/>
                  <a:gd name="connsiteY8" fmla="*/ 1920240 h 2057400"/>
                  <a:gd name="connsiteX9" fmla="*/ 441801 w 2163921"/>
                  <a:gd name="connsiteY9" fmla="*/ 2057400 h 2057400"/>
                  <a:gd name="connsiteX10" fmla="*/ 0 w 2163921"/>
                  <a:gd name="connsiteY10" fmla="*/ 2037096 h 2057400"/>
                  <a:gd name="connsiteX11" fmla="*/ 150405 w 2163921"/>
                  <a:gd name="connsiteY11" fmla="*/ 311064 h 2057400"/>
                  <a:gd name="connsiteX12" fmla="*/ 914241 w 2163921"/>
                  <a:gd name="connsiteY12" fmla="*/ 0 h 2057400"/>
                  <a:gd name="connsiteX0" fmla="*/ 914241 w 2163921"/>
                  <a:gd name="connsiteY0" fmla="*/ 0 h 2057400"/>
                  <a:gd name="connsiteX1" fmla="*/ 2163921 w 2163921"/>
                  <a:gd name="connsiteY1" fmla="*/ 167640 h 2057400"/>
                  <a:gd name="connsiteX2" fmla="*/ 1813401 w 2163921"/>
                  <a:gd name="connsiteY2" fmla="*/ 228600 h 2057400"/>
                  <a:gd name="connsiteX3" fmla="*/ 2042001 w 2163921"/>
                  <a:gd name="connsiteY3" fmla="*/ 335280 h 2057400"/>
                  <a:gd name="connsiteX4" fmla="*/ 1219041 w 2163921"/>
                  <a:gd name="connsiteY4" fmla="*/ 350520 h 2057400"/>
                  <a:gd name="connsiteX5" fmla="*/ 1295241 w 2163921"/>
                  <a:gd name="connsiteY5" fmla="*/ 868680 h 2057400"/>
                  <a:gd name="connsiteX6" fmla="*/ 1203801 w 2163921"/>
                  <a:gd name="connsiteY6" fmla="*/ 1417320 h 2057400"/>
                  <a:gd name="connsiteX7" fmla="*/ 990441 w 2163921"/>
                  <a:gd name="connsiteY7" fmla="*/ 1082040 h 2057400"/>
                  <a:gd name="connsiteX8" fmla="*/ 655161 w 2163921"/>
                  <a:gd name="connsiteY8" fmla="*/ 1920240 h 2057400"/>
                  <a:gd name="connsiteX9" fmla="*/ 441801 w 2163921"/>
                  <a:gd name="connsiteY9" fmla="*/ 2057400 h 2057400"/>
                  <a:gd name="connsiteX10" fmla="*/ 0 w 2163921"/>
                  <a:gd name="connsiteY10" fmla="*/ 2037096 h 2057400"/>
                  <a:gd name="connsiteX11" fmla="*/ 150405 w 2163921"/>
                  <a:gd name="connsiteY11" fmla="*/ 311064 h 2057400"/>
                  <a:gd name="connsiteX12" fmla="*/ 914241 w 2163921"/>
                  <a:gd name="connsiteY12" fmla="*/ 0 h 2057400"/>
                  <a:gd name="connsiteX0" fmla="*/ 914241 w 2163921"/>
                  <a:gd name="connsiteY0" fmla="*/ 0 h 2057400"/>
                  <a:gd name="connsiteX1" fmla="*/ 2163921 w 2163921"/>
                  <a:gd name="connsiteY1" fmla="*/ 167640 h 2057400"/>
                  <a:gd name="connsiteX2" fmla="*/ 1813401 w 2163921"/>
                  <a:gd name="connsiteY2" fmla="*/ 228600 h 2057400"/>
                  <a:gd name="connsiteX3" fmla="*/ 2042001 w 2163921"/>
                  <a:gd name="connsiteY3" fmla="*/ 335280 h 2057400"/>
                  <a:gd name="connsiteX4" fmla="*/ 1219041 w 2163921"/>
                  <a:gd name="connsiteY4" fmla="*/ 350520 h 2057400"/>
                  <a:gd name="connsiteX5" fmla="*/ 1295241 w 2163921"/>
                  <a:gd name="connsiteY5" fmla="*/ 868680 h 2057400"/>
                  <a:gd name="connsiteX6" fmla="*/ 1203801 w 2163921"/>
                  <a:gd name="connsiteY6" fmla="*/ 1417320 h 2057400"/>
                  <a:gd name="connsiteX7" fmla="*/ 990441 w 2163921"/>
                  <a:gd name="connsiteY7" fmla="*/ 1082040 h 2057400"/>
                  <a:gd name="connsiteX8" fmla="*/ 655161 w 2163921"/>
                  <a:gd name="connsiteY8" fmla="*/ 1920240 h 2057400"/>
                  <a:gd name="connsiteX9" fmla="*/ 441801 w 2163921"/>
                  <a:gd name="connsiteY9" fmla="*/ 2057400 h 2057400"/>
                  <a:gd name="connsiteX10" fmla="*/ 0 w 2163921"/>
                  <a:gd name="connsiteY10" fmla="*/ 2037096 h 2057400"/>
                  <a:gd name="connsiteX11" fmla="*/ 150405 w 2163921"/>
                  <a:gd name="connsiteY11" fmla="*/ 311064 h 2057400"/>
                  <a:gd name="connsiteX12" fmla="*/ 914241 w 2163921"/>
                  <a:gd name="connsiteY12" fmla="*/ 0 h 205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63921" h="2057400">
                    <a:moveTo>
                      <a:pt x="914241" y="0"/>
                    </a:moveTo>
                    <a:lnTo>
                      <a:pt x="2163921" y="167640"/>
                    </a:lnTo>
                    <a:lnTo>
                      <a:pt x="1813401" y="228600"/>
                    </a:lnTo>
                    <a:lnTo>
                      <a:pt x="2042001" y="335280"/>
                    </a:lnTo>
                    <a:lnTo>
                      <a:pt x="1219041" y="350520"/>
                    </a:lnTo>
                    <a:lnTo>
                      <a:pt x="1295241" y="868680"/>
                    </a:lnTo>
                    <a:lnTo>
                      <a:pt x="1203801" y="1417320"/>
                    </a:lnTo>
                    <a:lnTo>
                      <a:pt x="990441" y="1082040"/>
                    </a:lnTo>
                    <a:lnTo>
                      <a:pt x="655161" y="1920240"/>
                    </a:lnTo>
                    <a:lnTo>
                      <a:pt x="441801" y="2057400"/>
                    </a:lnTo>
                    <a:lnTo>
                      <a:pt x="0" y="2037096"/>
                    </a:lnTo>
                    <a:cubicBezTo>
                      <a:pt x="50135" y="1461752"/>
                      <a:pt x="262051" y="1511894"/>
                      <a:pt x="150405" y="311064"/>
                    </a:cubicBezTo>
                    <a:cubicBezTo>
                      <a:pt x="395503" y="60776"/>
                      <a:pt x="659629" y="103688"/>
                      <a:pt x="914241" y="0"/>
                    </a:cubicBezTo>
                    <a:close/>
                  </a:path>
                </a:pathLst>
              </a:cu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フリーフォーム 80"/>
              <p:cNvSpPr/>
              <p:nvPr/>
            </p:nvSpPr>
            <p:spPr>
              <a:xfrm>
                <a:off x="3185160" y="3070606"/>
                <a:ext cx="365760" cy="465074"/>
              </a:xfrm>
              <a:custGeom>
                <a:avLst/>
                <a:gdLst>
                  <a:gd name="connsiteX0" fmla="*/ 320040 w 320040"/>
                  <a:gd name="connsiteY0" fmla="*/ 137160 h 502920"/>
                  <a:gd name="connsiteX1" fmla="*/ 137160 w 320040"/>
                  <a:gd name="connsiteY1" fmla="*/ 0 h 502920"/>
                  <a:gd name="connsiteX2" fmla="*/ 0 w 320040"/>
                  <a:gd name="connsiteY2" fmla="*/ 320040 h 502920"/>
                  <a:gd name="connsiteX3" fmla="*/ 213360 w 320040"/>
                  <a:gd name="connsiteY3" fmla="*/ 502920 h 502920"/>
                  <a:gd name="connsiteX0" fmla="*/ 289560 w 289560"/>
                  <a:gd name="connsiteY0" fmla="*/ 45720 h 502920"/>
                  <a:gd name="connsiteX1" fmla="*/ 137160 w 289560"/>
                  <a:gd name="connsiteY1" fmla="*/ 0 h 502920"/>
                  <a:gd name="connsiteX2" fmla="*/ 0 w 289560"/>
                  <a:gd name="connsiteY2" fmla="*/ 320040 h 502920"/>
                  <a:gd name="connsiteX3" fmla="*/ 213360 w 289560"/>
                  <a:gd name="connsiteY3" fmla="*/ 502920 h 502920"/>
                  <a:gd name="connsiteX0" fmla="*/ 411480 w 411480"/>
                  <a:gd name="connsiteY0" fmla="*/ 182880 h 502920"/>
                  <a:gd name="connsiteX1" fmla="*/ 137160 w 411480"/>
                  <a:gd name="connsiteY1" fmla="*/ 0 h 502920"/>
                  <a:gd name="connsiteX2" fmla="*/ 0 w 411480"/>
                  <a:gd name="connsiteY2" fmla="*/ 320040 h 502920"/>
                  <a:gd name="connsiteX3" fmla="*/ 213360 w 411480"/>
                  <a:gd name="connsiteY3" fmla="*/ 502920 h 502920"/>
                  <a:gd name="connsiteX0" fmla="*/ 411480 w 411480"/>
                  <a:gd name="connsiteY0" fmla="*/ 182880 h 502920"/>
                  <a:gd name="connsiteX1" fmla="*/ 137160 w 411480"/>
                  <a:gd name="connsiteY1" fmla="*/ 0 h 502920"/>
                  <a:gd name="connsiteX2" fmla="*/ 0 w 411480"/>
                  <a:gd name="connsiteY2" fmla="*/ 320040 h 502920"/>
                  <a:gd name="connsiteX3" fmla="*/ 213360 w 411480"/>
                  <a:gd name="connsiteY3" fmla="*/ 502920 h 502920"/>
                  <a:gd name="connsiteX0" fmla="*/ 411480 w 411480"/>
                  <a:gd name="connsiteY0" fmla="*/ 93674 h 413714"/>
                  <a:gd name="connsiteX1" fmla="*/ 106680 w 411480"/>
                  <a:gd name="connsiteY1" fmla="*/ 2234 h 413714"/>
                  <a:gd name="connsiteX2" fmla="*/ 0 w 411480"/>
                  <a:gd name="connsiteY2" fmla="*/ 230834 h 413714"/>
                  <a:gd name="connsiteX3" fmla="*/ 213360 w 411480"/>
                  <a:gd name="connsiteY3" fmla="*/ 413714 h 413714"/>
                  <a:gd name="connsiteX0" fmla="*/ 411480 w 411480"/>
                  <a:gd name="connsiteY0" fmla="*/ 145034 h 465074"/>
                  <a:gd name="connsiteX1" fmla="*/ 106680 w 411480"/>
                  <a:gd name="connsiteY1" fmla="*/ 53594 h 465074"/>
                  <a:gd name="connsiteX2" fmla="*/ 0 w 411480"/>
                  <a:gd name="connsiteY2" fmla="*/ 282194 h 465074"/>
                  <a:gd name="connsiteX3" fmla="*/ 213360 w 411480"/>
                  <a:gd name="connsiteY3" fmla="*/ 465074 h 465074"/>
                  <a:gd name="connsiteX0" fmla="*/ 381000 w 381000"/>
                  <a:gd name="connsiteY0" fmla="*/ 145034 h 480314"/>
                  <a:gd name="connsiteX1" fmla="*/ 76200 w 381000"/>
                  <a:gd name="connsiteY1" fmla="*/ 53594 h 480314"/>
                  <a:gd name="connsiteX2" fmla="*/ 0 w 381000"/>
                  <a:gd name="connsiteY2" fmla="*/ 480314 h 480314"/>
                  <a:gd name="connsiteX3" fmla="*/ 182880 w 381000"/>
                  <a:gd name="connsiteY3" fmla="*/ 465074 h 480314"/>
                  <a:gd name="connsiteX0" fmla="*/ 365760 w 365760"/>
                  <a:gd name="connsiteY0" fmla="*/ 145034 h 465074"/>
                  <a:gd name="connsiteX1" fmla="*/ 60960 w 365760"/>
                  <a:gd name="connsiteY1" fmla="*/ 53594 h 465074"/>
                  <a:gd name="connsiteX2" fmla="*/ 0 w 365760"/>
                  <a:gd name="connsiteY2" fmla="*/ 388874 h 465074"/>
                  <a:gd name="connsiteX3" fmla="*/ 167640 w 365760"/>
                  <a:gd name="connsiteY3" fmla="*/ 465074 h 465074"/>
                </a:gdLst>
                <a:ahLst/>
                <a:cxnLst>
                  <a:cxn ang="0">
                    <a:pos x="connsiteX0" y="connsiteY0"/>
                  </a:cxn>
                  <a:cxn ang="0">
                    <a:pos x="connsiteX1" y="connsiteY1"/>
                  </a:cxn>
                  <a:cxn ang="0">
                    <a:pos x="connsiteX2" y="connsiteY2"/>
                  </a:cxn>
                  <a:cxn ang="0">
                    <a:pos x="connsiteX3" y="connsiteY3"/>
                  </a:cxn>
                </a:cxnLst>
                <a:rect l="l" t="t" r="r" b="b"/>
                <a:pathLst>
                  <a:path w="365760" h="465074">
                    <a:moveTo>
                      <a:pt x="365760" y="145034"/>
                    </a:moveTo>
                    <a:cubicBezTo>
                      <a:pt x="365760" y="-37846"/>
                      <a:pt x="198120" y="-22606"/>
                      <a:pt x="60960" y="53594"/>
                    </a:cubicBezTo>
                    <a:lnTo>
                      <a:pt x="0" y="388874"/>
                    </a:lnTo>
                    <a:lnTo>
                      <a:pt x="167640" y="465074"/>
                    </a:lnTo>
                  </a:path>
                </a:pathLst>
              </a:cu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2" name="直線コネクタ 81"/>
              <p:cNvCxnSpPr/>
              <p:nvPr/>
            </p:nvCxnSpPr>
            <p:spPr>
              <a:xfrm flipH="1">
                <a:off x="3918016" y="2372828"/>
                <a:ext cx="319549" cy="10489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4" name="円/楕円 83"/>
            <p:cNvSpPr/>
            <p:nvPr/>
          </p:nvSpPr>
          <p:spPr>
            <a:xfrm>
              <a:off x="7714071" y="5942729"/>
              <a:ext cx="76200" cy="92868"/>
            </a:xfrm>
            <a:prstGeom prst="ellipse">
              <a:avLst/>
            </a:prstGeom>
            <a:pattFill prst="pct10">
              <a:fgClr>
                <a:srgbClr val="FF0000"/>
              </a:fgClr>
              <a:bgClr>
                <a:srgbClr val="FFCC99"/>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9" name="グループ化 18"/>
          <p:cNvGrpSpPr/>
          <p:nvPr/>
        </p:nvGrpSpPr>
        <p:grpSpPr>
          <a:xfrm>
            <a:off x="2085630" y="2690507"/>
            <a:ext cx="5731493" cy="3892174"/>
            <a:chOff x="945402" y="2163001"/>
            <a:chExt cx="5731493" cy="3892174"/>
          </a:xfrm>
        </p:grpSpPr>
        <p:cxnSp>
          <p:nvCxnSpPr>
            <p:cNvPr id="47" name="直線矢印コネクタ 46"/>
            <p:cNvCxnSpPr/>
            <p:nvPr/>
          </p:nvCxnSpPr>
          <p:spPr>
            <a:xfrm flipH="1">
              <a:off x="3509867" y="2433402"/>
              <a:ext cx="227372" cy="298525"/>
            </a:xfrm>
            <a:prstGeom prst="straightConnector1">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0" name="直線矢印コネクタ 109"/>
            <p:cNvCxnSpPr/>
            <p:nvPr/>
          </p:nvCxnSpPr>
          <p:spPr>
            <a:xfrm flipH="1">
              <a:off x="3397508" y="2876929"/>
              <a:ext cx="932910" cy="1241829"/>
            </a:xfrm>
            <a:prstGeom prst="straightConnector1">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25" name="グループ化 24"/>
            <p:cNvGrpSpPr/>
            <p:nvPr/>
          </p:nvGrpSpPr>
          <p:grpSpPr>
            <a:xfrm flipH="1">
              <a:off x="3313340" y="4099853"/>
              <a:ext cx="166687" cy="159974"/>
              <a:chOff x="5941219" y="3907201"/>
              <a:chExt cx="166687" cy="159974"/>
            </a:xfrm>
          </p:grpSpPr>
          <p:sp>
            <p:nvSpPr>
              <p:cNvPr id="28" name="円/楕円 27"/>
              <p:cNvSpPr/>
              <p:nvPr/>
            </p:nvSpPr>
            <p:spPr>
              <a:xfrm>
                <a:off x="5950744" y="3907201"/>
                <a:ext cx="157162" cy="159974"/>
              </a:xfrm>
              <a:prstGeom prst="ellipse">
                <a:avLst/>
              </a:prstGeom>
              <a:gradFill flip="none" rotWithShape="1">
                <a:gsLst>
                  <a:gs pos="0">
                    <a:schemeClr val="accent1">
                      <a:lumMod val="40000"/>
                      <a:lumOff val="60000"/>
                    </a:schemeClr>
                  </a:gs>
                  <a:gs pos="100000">
                    <a:srgbClr val="101909"/>
                  </a:gs>
                </a:gsLst>
                <a:path path="circle">
                  <a:fillToRect l="50000" t="50000" r="50000" b="50000"/>
                </a:path>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 name="直線コネクタ 31"/>
              <p:cNvCxnSpPr/>
              <p:nvPr/>
            </p:nvCxnSpPr>
            <p:spPr>
              <a:xfrm>
                <a:off x="5941219" y="3912394"/>
                <a:ext cx="0" cy="1547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2" name="直線矢印コネクタ 41"/>
            <p:cNvCxnSpPr/>
            <p:nvPr/>
          </p:nvCxnSpPr>
          <p:spPr>
            <a:xfrm>
              <a:off x="1870829" y="2798368"/>
              <a:ext cx="1441998" cy="0"/>
            </a:xfrm>
            <a:prstGeom prst="straightConnector1">
              <a:avLst/>
            </a:prstGeom>
            <a:ln>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a:off x="945402" y="4187642"/>
              <a:ext cx="2367425" cy="2265"/>
            </a:xfrm>
            <a:prstGeom prst="straightConnector1">
              <a:avLst/>
            </a:prstGeom>
            <a:ln>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grpSp>
          <p:nvGrpSpPr>
            <p:cNvPr id="56" name="グループ化 55"/>
            <p:cNvGrpSpPr/>
            <p:nvPr/>
          </p:nvGrpSpPr>
          <p:grpSpPr>
            <a:xfrm>
              <a:off x="945402" y="2798368"/>
              <a:ext cx="1554200" cy="1642730"/>
              <a:chOff x="3315797" y="2440434"/>
              <a:chExt cx="1554200" cy="1642730"/>
            </a:xfrm>
          </p:grpSpPr>
          <p:cxnSp>
            <p:nvCxnSpPr>
              <p:cNvPr id="8" name="直線矢印コネクタ 7"/>
              <p:cNvCxnSpPr/>
              <p:nvPr/>
            </p:nvCxnSpPr>
            <p:spPr>
              <a:xfrm flipV="1">
                <a:off x="3316310" y="2629767"/>
                <a:ext cx="1553687" cy="5951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4262173" y="3381302"/>
                <a:ext cx="556912" cy="338554"/>
              </a:xfrm>
              <a:prstGeom prst="rect">
                <a:avLst/>
              </a:prstGeom>
              <a:noFill/>
              <a:ln>
                <a:noFill/>
              </a:ln>
            </p:spPr>
            <p:txBody>
              <a:bodyPr wrap="square" rtlCol="0">
                <a:spAutoFit/>
              </a:bodyPr>
              <a:lstStyle/>
              <a:p>
                <a:pPr defTabSz="1169988"/>
                <a:r>
                  <a:rPr lang="ja-JP" altLang="en-US" sz="1600" smtClean="0">
                    <a:latin typeface="Times New Roman" panose="02020603050405020304" pitchFamily="18" charset="0"/>
                    <a:cs typeface="Times New Roman" panose="02020603050405020304" pitchFamily="18" charset="0"/>
                  </a:rPr>
                  <a:t>ー</a:t>
                </a:r>
                <a:endParaRPr lang="en-US" altLang="ja-JP" sz="1600" smtClean="0">
                  <a:latin typeface="Times New Roman" panose="02020603050405020304" pitchFamily="18" charset="0"/>
                  <a:cs typeface="Times New Roman" panose="02020603050405020304" pitchFamily="18" charset="0"/>
                </a:endParaRPr>
              </a:p>
            </p:txBody>
          </p:sp>
          <p:cxnSp>
            <p:nvCxnSpPr>
              <p:cNvPr id="12" name="直線矢印コネクタ 11"/>
              <p:cNvCxnSpPr>
                <a:stCxn id="17" idx="2"/>
              </p:cNvCxnSpPr>
              <p:nvPr/>
            </p:nvCxnSpPr>
            <p:spPr>
              <a:xfrm flipH="1">
                <a:off x="4247828" y="3464856"/>
                <a:ext cx="1" cy="288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H="1">
                <a:off x="3315797" y="3228476"/>
                <a:ext cx="0" cy="601232"/>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3625660" y="2781643"/>
                <a:ext cx="1244337" cy="683213"/>
              </a:xfrm>
              <a:prstGeom prst="rect">
                <a:avLst/>
              </a:prstGeom>
              <a:solidFill>
                <a:srgbClr val="FFFF99"/>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3758860" y="2863483"/>
                <a:ext cx="1032745" cy="584775"/>
              </a:xfrm>
              <a:prstGeom prst="rect">
                <a:avLst/>
              </a:prstGeom>
              <a:noFill/>
              <a:ln>
                <a:noFill/>
              </a:ln>
            </p:spPr>
            <p:txBody>
              <a:bodyPr wrap="square" rtlCol="0">
                <a:spAutoFit/>
              </a:bodyPr>
              <a:lstStyle/>
              <a:p>
                <a:pPr algn="ctr" defTabSz="1169988"/>
                <a:r>
                  <a:rPr lang="ja-JP" altLang="en-US" sz="1600" smtClean="0">
                    <a:latin typeface="Times New Roman" panose="02020603050405020304" pitchFamily="18" charset="0"/>
                    <a:cs typeface="Times New Roman" panose="02020603050405020304" pitchFamily="18" charset="0"/>
                  </a:rPr>
                  <a:t> 適応</a:t>
                </a:r>
                <a:endParaRPr lang="en-US" altLang="ja-JP" sz="1600" smtClean="0">
                  <a:latin typeface="Times New Roman" panose="02020603050405020304" pitchFamily="18" charset="0"/>
                  <a:cs typeface="Times New Roman" panose="02020603050405020304" pitchFamily="18" charset="0"/>
                </a:endParaRPr>
              </a:p>
              <a:p>
                <a:pPr algn="ctr" defTabSz="1169988"/>
                <a:r>
                  <a:rPr lang="ja-JP" altLang="en-US" sz="1600" smtClean="0">
                    <a:latin typeface="Times New Roman" panose="02020603050405020304" pitchFamily="18" charset="0"/>
                    <a:cs typeface="Times New Roman" panose="02020603050405020304" pitchFamily="18" charset="0"/>
                  </a:rPr>
                  <a:t>フィルタ</a:t>
                </a:r>
                <a:endParaRPr lang="en-US" altLang="ja-JP" sz="1600" smtClean="0">
                  <a:latin typeface="Times New Roman" panose="02020603050405020304" pitchFamily="18" charset="0"/>
                  <a:cs typeface="Times New Roman" panose="02020603050405020304" pitchFamily="18" charset="0"/>
                </a:endParaRPr>
              </a:p>
            </p:txBody>
          </p:sp>
          <p:cxnSp>
            <p:nvCxnSpPr>
              <p:cNvPr id="30" name="直線矢印コネクタ 29"/>
              <p:cNvCxnSpPr/>
              <p:nvPr/>
            </p:nvCxnSpPr>
            <p:spPr>
              <a:xfrm flipH="1">
                <a:off x="4241224" y="2440434"/>
                <a:ext cx="687" cy="36000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 name="円/楕円 8"/>
              <p:cNvSpPr/>
              <p:nvPr/>
            </p:nvSpPr>
            <p:spPr>
              <a:xfrm>
                <a:off x="4174012" y="3759430"/>
                <a:ext cx="144000" cy="144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08000" rIns="0" bIns="0" numCol="1" spcCol="0" rtlCol="0" fromWordArt="0" anchor="ctr" anchorCtr="0" forceAA="0" compatLnSpc="1">
                <a:prstTxWarp prst="textNoShape">
                  <a:avLst/>
                </a:prstTxWarp>
                <a:noAutofit/>
              </a:bodyPr>
              <a:lstStyle/>
              <a:p>
                <a:pPr algn="just">
                  <a:lnSpc>
                    <a:spcPts val="1600"/>
                  </a:lnSpc>
                  <a:spcAft>
                    <a:spcPts val="0"/>
                  </a:spcAft>
                </a:pPr>
                <a:endParaRPr lang="ja-JP" sz="2400" kern="100">
                  <a:effectLst/>
                  <a:ea typeface="ＭＳ 明朝" panose="02020609040205080304" pitchFamily="17" charset="-128"/>
                  <a:cs typeface="Times New Roman" panose="02020603050405020304" pitchFamily="18" charset="0"/>
                </a:endParaRPr>
              </a:p>
            </p:txBody>
          </p:sp>
          <p:sp>
            <p:nvSpPr>
              <p:cNvPr id="54" name="テキスト ボックス 53"/>
              <p:cNvSpPr txBox="1"/>
              <p:nvPr/>
            </p:nvSpPr>
            <p:spPr>
              <a:xfrm>
                <a:off x="4257178" y="3744610"/>
                <a:ext cx="556912" cy="338554"/>
              </a:xfrm>
              <a:prstGeom prst="rect">
                <a:avLst/>
              </a:prstGeom>
              <a:noFill/>
              <a:ln>
                <a:noFill/>
              </a:ln>
            </p:spPr>
            <p:txBody>
              <a:bodyPr wrap="square" rtlCol="0">
                <a:spAutoFit/>
              </a:bodyPr>
              <a:lstStyle/>
              <a:p>
                <a:pPr defTabSz="1169988"/>
                <a:r>
                  <a:rPr lang="ja-JP" altLang="en-US" sz="1600" smtClean="0">
                    <a:latin typeface="Times New Roman" panose="02020603050405020304" pitchFamily="18" charset="0"/>
                    <a:cs typeface="Times New Roman" panose="02020603050405020304" pitchFamily="18" charset="0"/>
                  </a:rPr>
                  <a:t>＋</a:t>
                </a:r>
                <a:endParaRPr lang="en-US" altLang="ja-JP" sz="1600" smtClean="0">
                  <a:latin typeface="Times New Roman" panose="02020603050405020304" pitchFamily="18" charset="0"/>
                  <a:cs typeface="Times New Roman" panose="02020603050405020304" pitchFamily="18" charset="0"/>
                </a:endParaRPr>
              </a:p>
            </p:txBody>
          </p:sp>
        </p:grpSp>
        <p:sp>
          <p:nvSpPr>
            <p:cNvPr id="107" name="テキスト ボックス 106"/>
            <p:cNvSpPr txBox="1"/>
            <p:nvPr/>
          </p:nvSpPr>
          <p:spPr>
            <a:xfrm>
              <a:off x="2821040" y="3291146"/>
              <a:ext cx="556923" cy="400110"/>
            </a:xfrm>
            <a:prstGeom prst="rect">
              <a:avLst/>
            </a:prstGeom>
            <a:noFill/>
            <a:ln>
              <a:noFill/>
            </a:ln>
          </p:spPr>
          <p:txBody>
            <a:bodyPr wrap="square" rtlCol="0">
              <a:spAutoFit/>
            </a:bodyPr>
            <a:lstStyle/>
            <a:p>
              <a:pPr algn="ctr" defTabSz="1169988"/>
              <a:r>
                <a:rPr lang="ja-JP" altLang="en-US" sz="1600" smtClean="0">
                  <a:latin typeface="Times New Roman" panose="02020603050405020304" pitchFamily="18" charset="0"/>
                  <a:cs typeface="Times New Roman" panose="02020603050405020304" pitchFamily="18" charset="0"/>
                </a:rPr>
                <a:t> </a:t>
              </a:r>
              <a:r>
                <a:rPr lang="en-US" altLang="ja-JP" sz="2000" i="1" smtClean="0">
                  <a:latin typeface="Times New Roman" panose="02020603050405020304" pitchFamily="18" charset="0"/>
                  <a:cs typeface="Times New Roman" panose="02020603050405020304" pitchFamily="18" charset="0"/>
                </a:rPr>
                <a:t>d</a:t>
              </a:r>
            </a:p>
          </p:txBody>
        </p:sp>
        <p:grpSp>
          <p:nvGrpSpPr>
            <p:cNvPr id="73" name="グループ化 72"/>
            <p:cNvGrpSpPr/>
            <p:nvPr/>
          </p:nvGrpSpPr>
          <p:grpSpPr>
            <a:xfrm flipH="1">
              <a:off x="3312006" y="2718381"/>
              <a:ext cx="166687" cy="159974"/>
              <a:chOff x="5941219" y="3907201"/>
              <a:chExt cx="166687" cy="159974"/>
            </a:xfrm>
          </p:grpSpPr>
          <p:sp>
            <p:nvSpPr>
              <p:cNvPr id="83" name="円/楕円 82"/>
              <p:cNvSpPr/>
              <p:nvPr/>
            </p:nvSpPr>
            <p:spPr>
              <a:xfrm>
                <a:off x="5950744" y="3907201"/>
                <a:ext cx="157162" cy="159974"/>
              </a:xfrm>
              <a:prstGeom prst="ellipse">
                <a:avLst/>
              </a:prstGeom>
              <a:gradFill flip="none" rotWithShape="1">
                <a:gsLst>
                  <a:gs pos="0">
                    <a:schemeClr val="accent1">
                      <a:lumMod val="40000"/>
                      <a:lumOff val="60000"/>
                    </a:schemeClr>
                  </a:gs>
                  <a:gs pos="100000">
                    <a:srgbClr val="101909"/>
                  </a:gs>
                </a:gsLst>
                <a:path path="circle">
                  <a:fillToRect l="50000" t="50000" r="50000" b="50000"/>
                </a:path>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6" name="直線コネクタ 85"/>
              <p:cNvCxnSpPr/>
              <p:nvPr/>
            </p:nvCxnSpPr>
            <p:spPr>
              <a:xfrm>
                <a:off x="5941219" y="3912394"/>
                <a:ext cx="0" cy="1547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90" name="直線矢印コネクタ 89"/>
            <p:cNvCxnSpPr/>
            <p:nvPr/>
          </p:nvCxnSpPr>
          <p:spPr>
            <a:xfrm>
              <a:off x="3390587" y="2874975"/>
              <a:ext cx="1334" cy="122400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1" name="直線矢印コネクタ 90"/>
            <p:cNvCxnSpPr/>
            <p:nvPr/>
          </p:nvCxnSpPr>
          <p:spPr>
            <a:xfrm flipH="1" flipV="1">
              <a:off x="3487729" y="2802155"/>
              <a:ext cx="3189166" cy="2349307"/>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2" name="直線矢印コネクタ 91"/>
            <p:cNvCxnSpPr/>
            <p:nvPr/>
          </p:nvCxnSpPr>
          <p:spPr>
            <a:xfrm flipH="1" flipV="1">
              <a:off x="3504956" y="4233363"/>
              <a:ext cx="2631273" cy="1821812"/>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3" name="直線矢印コネクタ 92"/>
            <p:cNvCxnSpPr/>
            <p:nvPr/>
          </p:nvCxnSpPr>
          <p:spPr>
            <a:xfrm>
              <a:off x="3495703" y="4187642"/>
              <a:ext cx="1512000" cy="0"/>
            </a:xfrm>
            <a:prstGeom prst="straightConnector1">
              <a:avLst/>
            </a:prstGeom>
            <a:ln>
              <a:solidFill>
                <a:schemeClr val="tx1"/>
              </a:solidFill>
              <a:prstDash val="dash"/>
              <a:headEnd type="none"/>
              <a:tailEnd type="none"/>
            </a:ln>
          </p:spPr>
          <p:style>
            <a:lnRef idx="1">
              <a:schemeClr val="accent1"/>
            </a:lnRef>
            <a:fillRef idx="0">
              <a:schemeClr val="accent1"/>
            </a:fillRef>
            <a:effectRef idx="0">
              <a:schemeClr val="accent1"/>
            </a:effectRef>
            <a:fontRef idx="minor">
              <a:schemeClr val="tx1"/>
            </a:fontRef>
          </p:style>
        </p:cxnSp>
        <p:sp>
          <p:nvSpPr>
            <p:cNvPr id="10" name="フリーフォーム 9"/>
            <p:cNvSpPr/>
            <p:nvPr/>
          </p:nvSpPr>
          <p:spPr>
            <a:xfrm>
              <a:off x="2856298" y="2607677"/>
              <a:ext cx="359057" cy="405703"/>
            </a:xfrm>
            <a:custGeom>
              <a:avLst/>
              <a:gdLst>
                <a:gd name="connsiteX0" fmla="*/ 0 w 1432560"/>
                <a:gd name="connsiteY0" fmla="*/ 259080 h 731520"/>
                <a:gd name="connsiteX1" fmla="*/ 167640 w 1432560"/>
                <a:gd name="connsiteY1" fmla="*/ 0 h 731520"/>
                <a:gd name="connsiteX2" fmla="*/ 243840 w 1432560"/>
                <a:gd name="connsiteY2" fmla="*/ 731520 h 731520"/>
                <a:gd name="connsiteX3" fmla="*/ 365760 w 1432560"/>
                <a:gd name="connsiteY3" fmla="*/ 137160 h 731520"/>
                <a:gd name="connsiteX4" fmla="*/ 441960 w 1432560"/>
                <a:gd name="connsiteY4" fmla="*/ 411480 h 731520"/>
                <a:gd name="connsiteX5" fmla="*/ 487680 w 1432560"/>
                <a:gd name="connsiteY5" fmla="*/ 91440 h 731520"/>
                <a:gd name="connsiteX6" fmla="*/ 655320 w 1432560"/>
                <a:gd name="connsiteY6" fmla="*/ 624840 h 731520"/>
                <a:gd name="connsiteX7" fmla="*/ 807720 w 1432560"/>
                <a:gd name="connsiteY7" fmla="*/ 45720 h 731520"/>
                <a:gd name="connsiteX8" fmla="*/ 807720 w 1432560"/>
                <a:gd name="connsiteY8" fmla="*/ 670560 h 731520"/>
                <a:gd name="connsiteX9" fmla="*/ 1005840 w 1432560"/>
                <a:gd name="connsiteY9" fmla="*/ 152400 h 731520"/>
                <a:gd name="connsiteX10" fmla="*/ 1021080 w 1432560"/>
                <a:gd name="connsiteY10" fmla="*/ 411480 h 731520"/>
                <a:gd name="connsiteX11" fmla="*/ 1158240 w 1432560"/>
                <a:gd name="connsiteY11" fmla="*/ 45720 h 731520"/>
                <a:gd name="connsiteX12" fmla="*/ 1249680 w 1432560"/>
                <a:gd name="connsiteY12" fmla="*/ 670560 h 731520"/>
                <a:gd name="connsiteX13" fmla="*/ 1432560 w 1432560"/>
                <a:gd name="connsiteY13" fmla="*/ 10668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560" h="731520">
                  <a:moveTo>
                    <a:pt x="0" y="259080"/>
                  </a:moveTo>
                  <a:lnTo>
                    <a:pt x="167640" y="0"/>
                  </a:lnTo>
                  <a:lnTo>
                    <a:pt x="243840" y="731520"/>
                  </a:lnTo>
                  <a:lnTo>
                    <a:pt x="365760" y="137160"/>
                  </a:lnTo>
                  <a:lnTo>
                    <a:pt x="441960" y="411480"/>
                  </a:lnTo>
                  <a:lnTo>
                    <a:pt x="487680" y="91440"/>
                  </a:lnTo>
                  <a:lnTo>
                    <a:pt x="655320" y="624840"/>
                  </a:lnTo>
                  <a:lnTo>
                    <a:pt x="807720" y="45720"/>
                  </a:lnTo>
                  <a:lnTo>
                    <a:pt x="807720" y="670560"/>
                  </a:lnTo>
                  <a:lnTo>
                    <a:pt x="1005840" y="152400"/>
                  </a:lnTo>
                  <a:lnTo>
                    <a:pt x="1021080" y="411480"/>
                  </a:lnTo>
                  <a:lnTo>
                    <a:pt x="1158240" y="45720"/>
                  </a:lnTo>
                  <a:lnTo>
                    <a:pt x="1249680" y="670560"/>
                  </a:lnTo>
                  <a:lnTo>
                    <a:pt x="1432560" y="106680"/>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フリーフォーム 94"/>
            <p:cNvSpPr/>
            <p:nvPr/>
          </p:nvSpPr>
          <p:spPr>
            <a:xfrm>
              <a:off x="2643563" y="3982030"/>
              <a:ext cx="359057" cy="405703"/>
            </a:xfrm>
            <a:custGeom>
              <a:avLst/>
              <a:gdLst>
                <a:gd name="connsiteX0" fmla="*/ 0 w 1432560"/>
                <a:gd name="connsiteY0" fmla="*/ 259080 h 731520"/>
                <a:gd name="connsiteX1" fmla="*/ 167640 w 1432560"/>
                <a:gd name="connsiteY1" fmla="*/ 0 h 731520"/>
                <a:gd name="connsiteX2" fmla="*/ 243840 w 1432560"/>
                <a:gd name="connsiteY2" fmla="*/ 731520 h 731520"/>
                <a:gd name="connsiteX3" fmla="*/ 365760 w 1432560"/>
                <a:gd name="connsiteY3" fmla="*/ 137160 h 731520"/>
                <a:gd name="connsiteX4" fmla="*/ 441960 w 1432560"/>
                <a:gd name="connsiteY4" fmla="*/ 411480 h 731520"/>
                <a:gd name="connsiteX5" fmla="*/ 487680 w 1432560"/>
                <a:gd name="connsiteY5" fmla="*/ 91440 h 731520"/>
                <a:gd name="connsiteX6" fmla="*/ 655320 w 1432560"/>
                <a:gd name="connsiteY6" fmla="*/ 624840 h 731520"/>
                <a:gd name="connsiteX7" fmla="*/ 807720 w 1432560"/>
                <a:gd name="connsiteY7" fmla="*/ 45720 h 731520"/>
                <a:gd name="connsiteX8" fmla="*/ 807720 w 1432560"/>
                <a:gd name="connsiteY8" fmla="*/ 670560 h 731520"/>
                <a:gd name="connsiteX9" fmla="*/ 1005840 w 1432560"/>
                <a:gd name="connsiteY9" fmla="*/ 152400 h 731520"/>
                <a:gd name="connsiteX10" fmla="*/ 1021080 w 1432560"/>
                <a:gd name="connsiteY10" fmla="*/ 411480 h 731520"/>
                <a:gd name="connsiteX11" fmla="*/ 1158240 w 1432560"/>
                <a:gd name="connsiteY11" fmla="*/ 45720 h 731520"/>
                <a:gd name="connsiteX12" fmla="*/ 1249680 w 1432560"/>
                <a:gd name="connsiteY12" fmla="*/ 670560 h 731520"/>
                <a:gd name="connsiteX13" fmla="*/ 1432560 w 1432560"/>
                <a:gd name="connsiteY13" fmla="*/ 10668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560" h="731520">
                  <a:moveTo>
                    <a:pt x="0" y="259080"/>
                  </a:moveTo>
                  <a:lnTo>
                    <a:pt x="167640" y="0"/>
                  </a:lnTo>
                  <a:lnTo>
                    <a:pt x="243840" y="731520"/>
                  </a:lnTo>
                  <a:lnTo>
                    <a:pt x="365760" y="137160"/>
                  </a:lnTo>
                  <a:lnTo>
                    <a:pt x="441960" y="411480"/>
                  </a:lnTo>
                  <a:lnTo>
                    <a:pt x="487680" y="91440"/>
                  </a:lnTo>
                  <a:lnTo>
                    <a:pt x="655320" y="624840"/>
                  </a:lnTo>
                  <a:lnTo>
                    <a:pt x="807720" y="45720"/>
                  </a:lnTo>
                  <a:lnTo>
                    <a:pt x="807720" y="670560"/>
                  </a:lnTo>
                  <a:lnTo>
                    <a:pt x="1005840" y="152400"/>
                  </a:lnTo>
                  <a:lnTo>
                    <a:pt x="1021080" y="411480"/>
                  </a:lnTo>
                  <a:lnTo>
                    <a:pt x="1158240" y="45720"/>
                  </a:lnTo>
                  <a:lnTo>
                    <a:pt x="1249680" y="670560"/>
                  </a:lnTo>
                  <a:lnTo>
                    <a:pt x="1432560" y="106680"/>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6" name="直線矢印コネクタ 95"/>
            <p:cNvCxnSpPr/>
            <p:nvPr/>
          </p:nvCxnSpPr>
          <p:spPr>
            <a:xfrm flipH="1">
              <a:off x="2627698" y="2538345"/>
              <a:ext cx="0" cy="1872000"/>
            </a:xfrm>
            <a:prstGeom prst="straightConnector1">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7" name="直線矢印コネクタ 96"/>
            <p:cNvCxnSpPr/>
            <p:nvPr/>
          </p:nvCxnSpPr>
          <p:spPr>
            <a:xfrm flipH="1">
              <a:off x="2841058" y="2523105"/>
              <a:ext cx="0" cy="684000"/>
            </a:xfrm>
            <a:prstGeom prst="straightConnector1">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8" name="テキスト ボックス 97"/>
            <p:cNvSpPr txBox="1"/>
            <p:nvPr/>
          </p:nvSpPr>
          <p:spPr>
            <a:xfrm>
              <a:off x="1979273" y="2163001"/>
              <a:ext cx="1398690" cy="461665"/>
            </a:xfrm>
            <a:prstGeom prst="rect">
              <a:avLst/>
            </a:prstGeom>
            <a:noFill/>
            <a:ln>
              <a:noFill/>
            </a:ln>
          </p:spPr>
          <p:txBody>
            <a:bodyPr wrap="square" rtlCol="0">
              <a:spAutoFit/>
            </a:bodyPr>
            <a:lstStyle/>
            <a:p>
              <a:pPr algn="ctr" defTabSz="1169988"/>
              <a:r>
                <a:rPr lang="ja-JP" altLang="en-US" sz="2400" smtClean="0">
                  <a:latin typeface="Times New Roman" panose="02020603050405020304" pitchFamily="18" charset="0"/>
                  <a:cs typeface="Times New Roman" panose="02020603050405020304" pitchFamily="18" charset="0"/>
                </a:rPr>
                <a:t> </a:t>
              </a:r>
              <a:r>
                <a:rPr lang="en-US" altLang="ja-JP" sz="2400" i="1" smtClean="0">
                  <a:latin typeface="Times New Roman" panose="02020603050405020304" pitchFamily="18" charset="0"/>
                  <a:cs typeface="Times New Roman" panose="02020603050405020304" pitchFamily="18" charset="0"/>
                </a:rPr>
                <a:t>τ</a:t>
              </a:r>
              <a:r>
                <a:rPr lang="en-US" altLang="ja-JP" sz="2400" i="1" baseline="-25000" smtClean="0">
                  <a:latin typeface="Times New Roman" panose="02020603050405020304" pitchFamily="18" charset="0"/>
                  <a:cs typeface="Times New Roman" panose="02020603050405020304" pitchFamily="18" charset="0"/>
                </a:rPr>
                <a:t>S</a:t>
              </a:r>
            </a:p>
          </p:txBody>
        </p:sp>
        <p:sp>
          <p:nvSpPr>
            <p:cNvPr id="23" name="円弧 22"/>
            <p:cNvSpPr/>
            <p:nvPr/>
          </p:nvSpPr>
          <p:spPr>
            <a:xfrm>
              <a:off x="2759573" y="3559643"/>
              <a:ext cx="1260000" cy="1260000"/>
            </a:xfrm>
            <a:prstGeom prst="arc">
              <a:avLst>
                <a:gd name="adj1" fmla="val 16200000"/>
                <a:gd name="adj2" fmla="val 18164063"/>
              </a:avLst>
            </a:prstGeom>
            <a:ln>
              <a:solidFill>
                <a:srgbClr val="0000FF"/>
              </a:solidFill>
              <a:headEnd type="triangle"/>
              <a:tailEnd type="ova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3" name="円弧 42"/>
            <p:cNvSpPr/>
            <p:nvPr/>
          </p:nvSpPr>
          <p:spPr>
            <a:xfrm>
              <a:off x="2774813" y="3559643"/>
              <a:ext cx="1260000" cy="1260000"/>
            </a:xfrm>
            <a:prstGeom prst="arc">
              <a:avLst>
                <a:gd name="adj1" fmla="val 21569370"/>
                <a:gd name="adj2" fmla="val 2043028"/>
              </a:avLst>
            </a:prstGeom>
            <a:ln>
              <a:solidFill>
                <a:srgbClr val="0000FF"/>
              </a:solidFill>
              <a:headEnd type="triangle"/>
              <a:tailEnd type="ova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4" name="テキスト ボックス 43"/>
            <p:cNvSpPr txBox="1"/>
            <p:nvPr/>
          </p:nvSpPr>
          <p:spPr>
            <a:xfrm>
              <a:off x="4073127" y="4276442"/>
              <a:ext cx="556923" cy="400110"/>
            </a:xfrm>
            <a:prstGeom prst="rect">
              <a:avLst/>
            </a:prstGeom>
            <a:noFill/>
            <a:ln>
              <a:noFill/>
            </a:ln>
          </p:spPr>
          <p:txBody>
            <a:bodyPr wrap="square" rtlCol="0">
              <a:spAutoFit/>
            </a:bodyPr>
            <a:lstStyle/>
            <a:p>
              <a:pPr defTabSz="1169988"/>
              <a:r>
                <a:rPr lang="ja-JP" altLang="en-US" sz="1600" smtClean="0">
                  <a:latin typeface="Times New Roman" panose="02020603050405020304" pitchFamily="18" charset="0"/>
                  <a:cs typeface="Times New Roman" panose="02020603050405020304" pitchFamily="18" charset="0"/>
                </a:rPr>
                <a:t> </a:t>
              </a:r>
              <a:r>
                <a:rPr lang="en-US" altLang="ja-JP" sz="2000" i="1" smtClean="0">
                  <a:latin typeface="Times New Roman" panose="02020603050405020304" pitchFamily="18" charset="0"/>
                  <a:cs typeface="Times New Roman" panose="02020603050405020304" pitchFamily="18" charset="0"/>
                </a:rPr>
                <a:t>θ</a:t>
              </a:r>
            </a:p>
          </p:txBody>
        </p:sp>
        <p:sp>
          <p:nvSpPr>
            <p:cNvPr id="45" name="テキスト ボックス 44"/>
            <p:cNvSpPr txBox="1"/>
            <p:nvPr/>
          </p:nvSpPr>
          <p:spPr>
            <a:xfrm>
              <a:off x="3290753" y="3205162"/>
              <a:ext cx="556923" cy="400110"/>
            </a:xfrm>
            <a:prstGeom prst="rect">
              <a:avLst/>
            </a:prstGeom>
            <a:noFill/>
            <a:ln>
              <a:noFill/>
            </a:ln>
          </p:spPr>
          <p:txBody>
            <a:bodyPr wrap="square" rtlCol="0">
              <a:spAutoFit/>
            </a:bodyPr>
            <a:lstStyle/>
            <a:p>
              <a:pPr algn="ctr" defTabSz="1169988"/>
              <a:r>
                <a:rPr lang="ja-JP" altLang="en-US" sz="1600" smtClean="0">
                  <a:latin typeface="Times New Roman" panose="02020603050405020304" pitchFamily="18" charset="0"/>
                  <a:cs typeface="Times New Roman" panose="02020603050405020304" pitchFamily="18" charset="0"/>
                </a:rPr>
                <a:t> </a:t>
              </a:r>
              <a:r>
                <a:rPr lang="en-US" altLang="ja-JP" sz="2000" i="1" smtClean="0">
                  <a:latin typeface="Times New Roman" panose="02020603050405020304" pitchFamily="18" charset="0"/>
                  <a:cs typeface="Times New Roman" panose="02020603050405020304" pitchFamily="18" charset="0"/>
                </a:rPr>
                <a:t>θ</a:t>
              </a:r>
            </a:p>
          </p:txBody>
        </p:sp>
        <p:sp>
          <p:nvSpPr>
            <p:cNvPr id="46" name="テキスト ボックス 45"/>
            <p:cNvSpPr txBox="1"/>
            <p:nvPr/>
          </p:nvSpPr>
          <p:spPr>
            <a:xfrm rot="2145502">
              <a:off x="3555840" y="2382609"/>
              <a:ext cx="1128475" cy="400110"/>
            </a:xfrm>
            <a:prstGeom prst="rect">
              <a:avLst/>
            </a:prstGeom>
            <a:noFill/>
            <a:ln>
              <a:noFill/>
            </a:ln>
          </p:spPr>
          <p:txBody>
            <a:bodyPr wrap="square" rtlCol="0">
              <a:spAutoFit/>
            </a:bodyPr>
            <a:lstStyle/>
            <a:p>
              <a:pPr algn="ctr" defTabSz="1169988"/>
              <a:r>
                <a:rPr lang="en-US" altLang="ja-JP" sz="2000" i="1" smtClean="0">
                  <a:latin typeface="Times New Roman" panose="02020603050405020304" pitchFamily="18" charset="0"/>
                  <a:cs typeface="Times New Roman" panose="02020603050405020304" pitchFamily="18" charset="0"/>
                </a:rPr>
                <a:t>d</a:t>
              </a:r>
              <a:r>
                <a:rPr lang="ja-JP" altLang="en-US" sz="2000">
                  <a:latin typeface="Times New Roman" panose="02020603050405020304" pitchFamily="18" charset="0"/>
                  <a:cs typeface="Times New Roman" panose="02020603050405020304" pitchFamily="18" charset="0"/>
                </a:rPr>
                <a:t> </a:t>
              </a:r>
              <a:r>
                <a:rPr lang="en-US" altLang="ja-JP" sz="2000" smtClean="0">
                  <a:latin typeface="Times New Roman" panose="02020603050405020304" pitchFamily="18" charset="0"/>
                  <a:cs typeface="Times New Roman" panose="02020603050405020304" pitchFamily="18" charset="0"/>
                </a:rPr>
                <a:t>sin</a:t>
              </a:r>
              <a:r>
                <a:rPr lang="en-US" altLang="ja-JP" sz="2000" i="1" smtClean="0">
                  <a:latin typeface="Times New Roman" panose="02020603050405020304" pitchFamily="18" charset="0"/>
                  <a:cs typeface="Times New Roman" panose="02020603050405020304" pitchFamily="18" charset="0"/>
                </a:rPr>
                <a:t>θ</a:t>
              </a:r>
            </a:p>
          </p:txBody>
        </p:sp>
        <p:cxnSp>
          <p:nvCxnSpPr>
            <p:cNvPr id="53" name="直線矢印コネクタ 52"/>
            <p:cNvCxnSpPr/>
            <p:nvPr/>
          </p:nvCxnSpPr>
          <p:spPr>
            <a:xfrm>
              <a:off x="3626203" y="2606286"/>
              <a:ext cx="580647" cy="42860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58" name="直線矢印コネクタ 57"/>
          <p:cNvCxnSpPr/>
          <p:nvPr/>
        </p:nvCxnSpPr>
        <p:spPr>
          <a:xfrm>
            <a:off x="3764588" y="3159892"/>
            <a:ext cx="216000"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3" name="テキスト ボックス 62"/>
          <p:cNvSpPr txBox="1"/>
          <p:nvPr/>
        </p:nvSpPr>
        <p:spPr>
          <a:xfrm>
            <a:off x="6299556" y="4230178"/>
            <a:ext cx="2357624" cy="338554"/>
          </a:xfrm>
          <a:prstGeom prst="rect">
            <a:avLst/>
          </a:prstGeom>
          <a:noFill/>
          <a:ln>
            <a:noFill/>
          </a:ln>
        </p:spPr>
        <p:txBody>
          <a:bodyPr wrap="square" rtlCol="0">
            <a:spAutoFit/>
          </a:bodyPr>
          <a:lstStyle/>
          <a:p>
            <a:pPr defTabSz="1169988"/>
            <a:r>
              <a:rPr lang="ja-JP" altLang="en-US" sz="1600" b="1" smtClean="0">
                <a:solidFill>
                  <a:srgbClr val="FF0000"/>
                </a:solidFill>
                <a:latin typeface="Times New Roman" panose="02020603050405020304" pitchFamily="18" charset="0"/>
                <a:cs typeface="Times New Roman" panose="02020603050405020304" pitchFamily="18" charset="0"/>
              </a:rPr>
              <a:t>未知系 ＝ 音声発生源</a:t>
            </a:r>
            <a:endParaRPr lang="en-US" altLang="ja-JP" sz="1600" b="1" smtClean="0">
              <a:solidFill>
                <a:srgbClr val="FF0000"/>
              </a:solidFill>
              <a:latin typeface="Times New Roman" panose="02020603050405020304" pitchFamily="18" charset="0"/>
              <a:cs typeface="Times New Roman" panose="02020603050405020304" pitchFamily="18" charset="0"/>
            </a:endParaRPr>
          </a:p>
        </p:txBody>
      </p:sp>
      <p:grpSp>
        <p:nvGrpSpPr>
          <p:cNvPr id="27" name="グループ化 26"/>
          <p:cNvGrpSpPr/>
          <p:nvPr/>
        </p:nvGrpSpPr>
        <p:grpSpPr>
          <a:xfrm>
            <a:off x="6387781" y="4968604"/>
            <a:ext cx="1083296" cy="1434625"/>
            <a:chOff x="2317877" y="2449513"/>
            <a:chExt cx="3958626" cy="2554981"/>
          </a:xfrm>
        </p:grpSpPr>
        <p:sp>
          <p:nvSpPr>
            <p:cNvPr id="66" name="テキスト ボックス 26"/>
            <p:cNvSpPr txBox="1"/>
            <p:nvPr/>
          </p:nvSpPr>
          <p:spPr>
            <a:xfrm rot="20878665" flipH="1">
              <a:off x="4461872" y="3421473"/>
              <a:ext cx="1109245" cy="286844"/>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2600" b="1" kern="100">
                  <a:solidFill>
                    <a:srgbClr val="CCD64A"/>
                  </a:solidFill>
                  <a:effectLst/>
                  <a:ea typeface="HG明朝E" panose="02020909000000000000" pitchFamily="17" charset="-128"/>
                  <a:cs typeface="Arial Unicode MS" panose="020B0604020202020204" pitchFamily="50" charset="-128"/>
                </a:rPr>
                <a:t>♬</a:t>
              </a:r>
              <a:endParaRPr lang="ja-JP" sz="1050" kern="100">
                <a:effectLst/>
                <a:ea typeface="ＭＳ 明朝" panose="02020609040205080304" pitchFamily="17" charset="-128"/>
                <a:cs typeface="Times New Roman" panose="02020603050405020304" pitchFamily="18" charset="0"/>
              </a:endParaRPr>
            </a:p>
          </p:txBody>
        </p:sp>
        <p:sp>
          <p:nvSpPr>
            <p:cNvPr id="67" name="テキスト ボックス 27"/>
            <p:cNvSpPr txBox="1"/>
            <p:nvPr/>
          </p:nvSpPr>
          <p:spPr>
            <a:xfrm rot="20565512">
              <a:off x="3416617" y="3239453"/>
              <a:ext cx="777240" cy="77724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2800" b="1" kern="100">
                  <a:solidFill>
                    <a:srgbClr val="92D050"/>
                  </a:solidFill>
                  <a:effectLst/>
                  <a:latin typeface="HG明朝E" panose="02020909000000000000" pitchFamily="17" charset="-128"/>
                  <a:ea typeface="ＭＳ 明朝" panose="02020609040205080304" pitchFamily="17" charset="-128"/>
                  <a:cs typeface="Arial Unicode MS" panose="020B0604020202020204" pitchFamily="50" charset="-128"/>
                </a:rPr>
                <a:t>♫</a:t>
              </a:r>
              <a:endParaRPr lang="ja-JP" sz="1050" kern="100">
                <a:effectLst/>
                <a:ea typeface="ＭＳ 明朝" panose="02020609040205080304" pitchFamily="17" charset="-128"/>
                <a:cs typeface="Times New Roman" panose="02020603050405020304" pitchFamily="18" charset="0"/>
              </a:endParaRPr>
            </a:p>
          </p:txBody>
        </p:sp>
        <p:sp>
          <p:nvSpPr>
            <p:cNvPr id="68" name="テキスト ボックス 28"/>
            <p:cNvSpPr txBox="1"/>
            <p:nvPr/>
          </p:nvSpPr>
          <p:spPr>
            <a:xfrm rot="1097800">
              <a:off x="4142414" y="3878026"/>
              <a:ext cx="712471" cy="640081"/>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2800" b="1" kern="100">
                  <a:solidFill>
                    <a:srgbClr val="FF0000"/>
                  </a:solidFill>
                  <a:effectLst/>
                  <a:latin typeface="HG明朝E" panose="02020909000000000000" pitchFamily="17" charset="-128"/>
                  <a:ea typeface="ＭＳ 明朝" panose="02020609040205080304" pitchFamily="17" charset="-128"/>
                  <a:cs typeface="Arial Unicode MS" panose="020B0604020202020204" pitchFamily="50" charset="-128"/>
                </a:rPr>
                <a:t>♪</a:t>
              </a:r>
              <a:endParaRPr lang="ja-JP" sz="1050" kern="100">
                <a:effectLst/>
                <a:ea typeface="ＭＳ 明朝" panose="02020609040205080304" pitchFamily="17" charset="-128"/>
                <a:cs typeface="Times New Roman" panose="02020603050405020304" pitchFamily="18" charset="0"/>
              </a:endParaRPr>
            </a:p>
          </p:txBody>
        </p:sp>
        <p:sp>
          <p:nvSpPr>
            <p:cNvPr id="69" name="テキスト ボックス 33"/>
            <p:cNvSpPr txBox="1"/>
            <p:nvPr/>
          </p:nvSpPr>
          <p:spPr>
            <a:xfrm rot="20716129">
              <a:off x="2553652" y="2449513"/>
              <a:ext cx="712470" cy="64008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2800" b="1" kern="100">
                  <a:solidFill>
                    <a:srgbClr val="9E5ECE"/>
                  </a:solidFill>
                  <a:effectLst/>
                  <a:latin typeface="HG明朝E" panose="02020909000000000000" pitchFamily="17" charset="-128"/>
                  <a:ea typeface="ＭＳ 明朝" panose="02020609040205080304" pitchFamily="17" charset="-128"/>
                  <a:cs typeface="Arial Unicode MS" panose="020B0604020202020204" pitchFamily="50" charset="-128"/>
                </a:rPr>
                <a:t>♪</a:t>
              </a:r>
              <a:endParaRPr lang="ja-JP" sz="1050" kern="100">
                <a:effectLst/>
                <a:ea typeface="ＭＳ 明朝" panose="02020609040205080304" pitchFamily="17" charset="-128"/>
                <a:cs typeface="Times New Roman" panose="02020603050405020304" pitchFamily="18" charset="0"/>
              </a:endParaRPr>
            </a:p>
          </p:txBody>
        </p:sp>
        <p:sp>
          <p:nvSpPr>
            <p:cNvPr id="71" name="テキスト ボックス 35"/>
            <p:cNvSpPr txBox="1"/>
            <p:nvPr/>
          </p:nvSpPr>
          <p:spPr>
            <a:xfrm rot="20236842">
              <a:off x="5682144" y="4227254"/>
              <a:ext cx="594359" cy="77724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2800" b="1" kern="100">
                  <a:solidFill>
                    <a:srgbClr val="00B050"/>
                  </a:solidFill>
                  <a:effectLst/>
                  <a:latin typeface="HG明朝E" panose="02020909000000000000" pitchFamily="17" charset="-128"/>
                  <a:ea typeface="ＭＳ 明朝" panose="02020609040205080304" pitchFamily="17" charset="-128"/>
                  <a:cs typeface="Arial Unicode MS" panose="020B0604020202020204" pitchFamily="50" charset="-128"/>
                </a:rPr>
                <a:t>♩</a:t>
              </a:r>
              <a:endParaRPr lang="ja-JP" sz="1050" kern="100">
                <a:effectLst/>
                <a:ea typeface="ＭＳ 明朝" panose="02020609040205080304" pitchFamily="17" charset="-128"/>
                <a:cs typeface="Times New Roman" panose="02020603050405020304" pitchFamily="18" charset="0"/>
              </a:endParaRPr>
            </a:p>
          </p:txBody>
        </p:sp>
        <p:sp>
          <p:nvSpPr>
            <p:cNvPr id="75" name="テキスト ボックス 38"/>
            <p:cNvSpPr txBox="1"/>
            <p:nvPr/>
          </p:nvSpPr>
          <p:spPr>
            <a:xfrm rot="18719322">
              <a:off x="2566604" y="2788010"/>
              <a:ext cx="1129292" cy="162674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2800" b="1" kern="100">
                  <a:solidFill>
                    <a:srgbClr val="FF0000"/>
                  </a:solidFill>
                  <a:effectLst/>
                  <a:latin typeface="HG明朝E" panose="02020909000000000000" pitchFamily="17" charset="-128"/>
                  <a:ea typeface="ＭＳ 明朝" panose="02020609040205080304" pitchFamily="17" charset="-128"/>
                  <a:cs typeface="Arial Unicode MS" panose="020B0604020202020204" pitchFamily="50" charset="-128"/>
                </a:rPr>
                <a:t>♪</a:t>
              </a:r>
              <a:endParaRPr lang="ja-JP" sz="1050" kern="100">
                <a:effectLst/>
                <a:ea typeface="ＭＳ 明朝" panose="02020609040205080304" pitchFamily="17" charset="-128"/>
                <a:cs typeface="Times New Roman" panose="02020603050405020304" pitchFamily="18" charset="0"/>
              </a:endParaRPr>
            </a:p>
          </p:txBody>
        </p:sp>
      </p:grpSp>
    </p:spTree>
    <p:extLst>
      <p:ext uri="{BB962C8B-B14F-4D97-AF65-F5344CB8AC3E}">
        <p14:creationId xmlns:p14="http://schemas.microsoft.com/office/powerpoint/2010/main" val="42191084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62015" y="163665"/>
            <a:ext cx="7704667" cy="1325879"/>
          </a:xfrm>
        </p:spPr>
        <p:txBody>
          <a:bodyPr>
            <a:normAutofit/>
          </a:bodyPr>
          <a:lstStyle/>
          <a:p>
            <a:pPr algn="r"/>
            <a:r>
              <a:rPr lang="ja-JP" altLang="en-US" sz="2800" smtClean="0"/>
              <a:t>逆フィルタの設計</a:t>
            </a:r>
            <a:endParaRPr kumimoji="1" lang="ja-JP" altLang="en-US" sz="2800"/>
          </a:p>
        </p:txBody>
      </p:sp>
      <p:sp>
        <p:nvSpPr>
          <p:cNvPr id="29" name="テキスト ボックス 28"/>
          <p:cNvSpPr txBox="1"/>
          <p:nvPr/>
        </p:nvSpPr>
        <p:spPr>
          <a:xfrm>
            <a:off x="971001" y="1151843"/>
            <a:ext cx="7686179" cy="830997"/>
          </a:xfrm>
          <a:prstGeom prst="rect">
            <a:avLst/>
          </a:prstGeom>
          <a:noFill/>
        </p:spPr>
        <p:txBody>
          <a:bodyPr wrap="square" rtlCol="0">
            <a:spAutoFit/>
          </a:bodyPr>
          <a:lstStyle/>
          <a:p>
            <a:pPr defTabSz="1169988"/>
            <a:r>
              <a:rPr lang="ja-JP" altLang="en-US" sz="2400" smtClean="0">
                <a:latin typeface="Times New Roman" panose="02020603050405020304" pitchFamily="18" charset="0"/>
                <a:cs typeface="Times New Roman" panose="02020603050405020304" pitchFamily="18" charset="0"/>
              </a:rPr>
              <a:t>未知系によって変形した原信号の回復を最適化</a:t>
            </a:r>
            <a:endParaRPr lang="en-US" altLang="ja-JP" sz="2400" smtClean="0">
              <a:latin typeface="Times New Roman" panose="02020603050405020304" pitchFamily="18" charset="0"/>
              <a:cs typeface="Times New Roman" panose="02020603050405020304" pitchFamily="18" charset="0"/>
            </a:endParaRPr>
          </a:p>
          <a:p>
            <a:pPr defTabSz="1169988"/>
            <a:r>
              <a:rPr lang="ja-JP" altLang="en-US" sz="2400">
                <a:latin typeface="Times New Roman" panose="02020603050405020304" pitchFamily="18" charset="0"/>
                <a:cs typeface="Times New Roman" panose="02020603050405020304" pitchFamily="18" charset="0"/>
              </a:rPr>
              <a:t>必要</a:t>
            </a:r>
            <a:r>
              <a:rPr lang="ja-JP" altLang="en-US" sz="2400" smtClean="0">
                <a:latin typeface="Times New Roman" panose="02020603050405020304" pitchFamily="18" charset="0"/>
                <a:cs typeface="Times New Roman" panose="02020603050405020304" pitchFamily="18" charset="0"/>
              </a:rPr>
              <a:t>に応じて遅延や雑音を付加する（⇒</a:t>
            </a:r>
            <a:r>
              <a:rPr lang="en-US" altLang="ja-JP" sz="2400" smtClean="0">
                <a:latin typeface="Times New Roman" panose="02020603050405020304" pitchFamily="18" charset="0"/>
                <a:cs typeface="Times New Roman" panose="02020603050405020304" pitchFamily="18" charset="0"/>
              </a:rPr>
              <a:t>8.2</a:t>
            </a:r>
            <a:r>
              <a:rPr lang="ja-JP" altLang="en-US" sz="2400" smtClean="0">
                <a:latin typeface="Times New Roman" panose="02020603050405020304" pitchFamily="18" charset="0"/>
                <a:cs typeface="Times New Roman" panose="02020603050405020304" pitchFamily="18" charset="0"/>
              </a:rPr>
              <a:t>節）</a:t>
            </a:r>
            <a:endParaRPr lang="en-US" altLang="ja-JP" sz="2400" smtClean="0">
              <a:latin typeface="Times New Roman" panose="02020603050405020304" pitchFamily="18" charset="0"/>
              <a:cs typeface="Times New Roman" panose="02020603050405020304" pitchFamily="18" charset="0"/>
            </a:endParaRPr>
          </a:p>
        </p:txBody>
      </p:sp>
      <p:grpSp>
        <p:nvGrpSpPr>
          <p:cNvPr id="4" name="グループ化 3"/>
          <p:cNvGrpSpPr/>
          <p:nvPr/>
        </p:nvGrpSpPr>
        <p:grpSpPr>
          <a:xfrm>
            <a:off x="971001" y="3322712"/>
            <a:ext cx="7323447" cy="2524219"/>
            <a:chOff x="1591490" y="3322712"/>
            <a:chExt cx="7323447" cy="2524219"/>
          </a:xfrm>
        </p:grpSpPr>
        <p:cxnSp>
          <p:nvCxnSpPr>
            <p:cNvPr id="8" name="直線矢印コネクタ 7"/>
            <p:cNvCxnSpPr>
              <a:endCxn id="17" idx="1"/>
            </p:cNvCxnSpPr>
            <p:nvPr/>
          </p:nvCxnSpPr>
          <p:spPr>
            <a:xfrm>
              <a:off x="3929448" y="4833620"/>
              <a:ext cx="9017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円/楕円 8"/>
            <p:cNvSpPr/>
            <p:nvPr/>
          </p:nvSpPr>
          <p:spPr>
            <a:xfrm>
              <a:off x="8380711" y="4620842"/>
              <a:ext cx="443968" cy="46365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08000" rIns="0" bIns="0" numCol="1" spcCol="0" rtlCol="0" fromWordArt="0" anchor="ctr" anchorCtr="0" forceAA="0" compatLnSpc="1">
              <a:prstTxWarp prst="textNoShape">
                <a:avLst/>
              </a:prstTxWarp>
              <a:noAutofit/>
            </a:bodyPr>
            <a:lstStyle/>
            <a:p>
              <a:pPr algn="just">
                <a:lnSpc>
                  <a:spcPts val="1600"/>
                </a:lnSpc>
                <a:spcAft>
                  <a:spcPts val="0"/>
                </a:spcAft>
              </a:pPr>
              <a:r>
                <a:rPr lang="ja-JP" sz="2400" b="1" kern="100">
                  <a:solidFill>
                    <a:srgbClr val="000000"/>
                  </a:solidFill>
                  <a:effectLst/>
                  <a:ea typeface="ＭＳ Ｐゴシック" panose="020B0600070205080204" pitchFamily="50" charset="-128"/>
                  <a:cs typeface="Times New Roman" panose="02020603050405020304" pitchFamily="18" charset="0"/>
                </a:rPr>
                <a:t>＋</a:t>
              </a:r>
              <a:endParaRPr lang="ja-JP" sz="2400" kern="100">
                <a:effectLst/>
                <a:ea typeface="ＭＳ 明朝" panose="02020609040205080304" pitchFamily="17" charset="-128"/>
                <a:cs typeface="Times New Roman" panose="02020603050405020304" pitchFamily="18" charset="0"/>
              </a:endParaRPr>
            </a:p>
          </p:txBody>
        </p:sp>
        <p:cxnSp>
          <p:nvCxnSpPr>
            <p:cNvPr id="10" name="直線矢印コネクタ 9"/>
            <p:cNvCxnSpPr>
              <a:stCxn id="17" idx="3"/>
              <a:endCxn id="9" idx="2"/>
            </p:cNvCxnSpPr>
            <p:nvPr/>
          </p:nvCxnSpPr>
          <p:spPr>
            <a:xfrm>
              <a:off x="6913948" y="4852670"/>
              <a:ext cx="146676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8112561" y="3322712"/>
              <a:ext cx="802376" cy="400110"/>
            </a:xfrm>
            <a:prstGeom prst="rect">
              <a:avLst/>
            </a:prstGeom>
            <a:noFill/>
            <a:ln>
              <a:noFill/>
            </a:ln>
          </p:spPr>
          <p:txBody>
            <a:bodyPr wrap="square" rtlCol="0">
              <a:spAutoFit/>
            </a:bodyPr>
            <a:lstStyle/>
            <a:p>
              <a:pPr defTabSz="1169988"/>
              <a:r>
                <a:rPr lang="en-US" altLang="ja-JP" sz="2000" i="1" smtClean="0">
                  <a:latin typeface="Times New Roman" panose="02020603050405020304" pitchFamily="18" charset="0"/>
                  <a:cs typeface="Times New Roman" panose="02020603050405020304" pitchFamily="18" charset="0"/>
                </a:rPr>
                <a:t>d</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p>
          </p:txBody>
        </p:sp>
        <p:cxnSp>
          <p:nvCxnSpPr>
            <p:cNvPr id="12" name="直線矢印コネクタ 11"/>
            <p:cNvCxnSpPr/>
            <p:nvPr/>
          </p:nvCxnSpPr>
          <p:spPr>
            <a:xfrm flipH="1">
              <a:off x="8578863" y="3743778"/>
              <a:ext cx="0" cy="864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a:stCxn id="9" idx="4"/>
            </p:cNvCxnSpPr>
            <p:nvPr/>
          </p:nvCxnSpPr>
          <p:spPr>
            <a:xfrm flipH="1">
              <a:off x="8602008" y="5084497"/>
              <a:ext cx="687" cy="756000"/>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flipH="1" flipV="1">
              <a:off x="5097848" y="5840497"/>
              <a:ext cx="3504161" cy="1"/>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V="1">
              <a:off x="5095308" y="5548153"/>
              <a:ext cx="0" cy="291034"/>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flipV="1">
              <a:off x="5092769" y="4114883"/>
              <a:ext cx="1568715" cy="143327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4831148" y="4376420"/>
              <a:ext cx="2082800" cy="952500"/>
            </a:xfrm>
            <a:prstGeom prst="rect">
              <a:avLst/>
            </a:prstGeom>
            <a:solidFill>
              <a:srgbClr val="FFFF99"/>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4966489" y="4498727"/>
              <a:ext cx="1807759" cy="707886"/>
            </a:xfrm>
            <a:prstGeom prst="rect">
              <a:avLst/>
            </a:prstGeom>
            <a:noFill/>
            <a:ln>
              <a:noFill/>
            </a:ln>
          </p:spPr>
          <p:txBody>
            <a:bodyPr wrap="square" rtlCol="0">
              <a:spAutoFit/>
            </a:bodyPr>
            <a:lstStyle/>
            <a:p>
              <a:pPr algn="ctr" defTabSz="1169988"/>
              <a:r>
                <a:rPr lang="ja-JP" altLang="en-US" sz="2000" smtClean="0">
                  <a:latin typeface="Times New Roman" panose="02020603050405020304" pitchFamily="18" charset="0"/>
                  <a:cs typeface="Times New Roman" panose="02020603050405020304" pitchFamily="18" charset="0"/>
                </a:rPr>
                <a:t> 適応フィルタ</a:t>
              </a:r>
              <a:endParaRPr lang="en-US" altLang="ja-JP" sz="2000" smtClean="0">
                <a:latin typeface="Times New Roman" panose="02020603050405020304" pitchFamily="18" charset="0"/>
                <a:cs typeface="Times New Roman" panose="02020603050405020304" pitchFamily="18" charset="0"/>
              </a:endParaRPr>
            </a:p>
            <a:p>
              <a:pPr algn="ctr" defTabSz="1169988"/>
              <a:r>
                <a:rPr lang="ja-JP" altLang="en-US" sz="2000">
                  <a:latin typeface="Times New Roman" panose="02020603050405020304" pitchFamily="18" charset="0"/>
                  <a:cs typeface="Times New Roman" panose="02020603050405020304" pitchFamily="18" charset="0"/>
                </a:rPr>
                <a:t>　</a:t>
              </a:r>
              <a:r>
                <a:rPr lang="en-US" altLang="ja-JP" sz="2000" i="1" smtClean="0">
                  <a:latin typeface="Times New Roman" panose="02020603050405020304" pitchFamily="18" charset="0"/>
                  <a:cs typeface="Times New Roman" panose="02020603050405020304" pitchFamily="18" charset="0"/>
                </a:rPr>
                <a:t>W</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p>
          </p:txBody>
        </p:sp>
        <p:sp>
          <p:nvSpPr>
            <p:cNvPr id="19" name="テキスト ボックス 18"/>
            <p:cNvSpPr txBox="1"/>
            <p:nvPr/>
          </p:nvSpPr>
          <p:spPr>
            <a:xfrm>
              <a:off x="3502727" y="4325729"/>
              <a:ext cx="1188721" cy="400110"/>
            </a:xfrm>
            <a:prstGeom prst="rect">
              <a:avLst/>
            </a:prstGeom>
            <a:noFill/>
            <a:ln>
              <a:noFill/>
            </a:ln>
          </p:spPr>
          <p:txBody>
            <a:bodyPr wrap="square" rtlCol="0">
              <a:spAutoFit/>
            </a:bodyPr>
            <a:lstStyle/>
            <a:p>
              <a:pPr algn="r" defTabSz="1169988"/>
              <a:r>
                <a:rPr lang="ja-JP" altLang="en-US" sz="2000" smtClean="0">
                  <a:latin typeface="Times New Roman" panose="02020603050405020304" pitchFamily="18" charset="0"/>
                  <a:cs typeface="Times New Roman" panose="02020603050405020304" pitchFamily="18" charset="0"/>
                </a:rPr>
                <a:t>  </a:t>
              </a:r>
              <a:r>
                <a:rPr lang="en-US" altLang="ja-JP" sz="2000" i="1" smtClean="0">
                  <a:latin typeface="Times New Roman" panose="02020603050405020304" pitchFamily="18" charset="0"/>
                  <a:cs typeface="Times New Roman" panose="02020603050405020304" pitchFamily="18" charset="0"/>
                </a:rPr>
                <a:t>x</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p>
          </p:txBody>
        </p:sp>
        <p:sp>
          <p:nvSpPr>
            <p:cNvPr id="20" name="テキスト ボックス 19"/>
            <p:cNvSpPr txBox="1"/>
            <p:nvPr/>
          </p:nvSpPr>
          <p:spPr>
            <a:xfrm>
              <a:off x="6849928" y="4298987"/>
              <a:ext cx="878688" cy="400110"/>
            </a:xfrm>
            <a:prstGeom prst="rect">
              <a:avLst/>
            </a:prstGeom>
            <a:noFill/>
            <a:ln>
              <a:noFill/>
            </a:ln>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  </a:t>
              </a:r>
              <a:r>
                <a:rPr lang="en-US" altLang="ja-JP" sz="2000" i="1" smtClean="0">
                  <a:latin typeface="Times New Roman" panose="02020603050405020304" pitchFamily="18" charset="0"/>
                  <a:cs typeface="Times New Roman" panose="02020603050405020304" pitchFamily="18" charset="0"/>
                </a:rPr>
                <a:t>y</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p>
          </p:txBody>
        </p:sp>
        <p:sp>
          <p:nvSpPr>
            <p:cNvPr id="21" name="テキスト ボックス 20"/>
            <p:cNvSpPr txBox="1"/>
            <p:nvPr/>
          </p:nvSpPr>
          <p:spPr>
            <a:xfrm>
              <a:off x="7563158" y="4480428"/>
              <a:ext cx="681209" cy="400110"/>
            </a:xfrm>
            <a:prstGeom prst="rect">
              <a:avLst/>
            </a:prstGeom>
            <a:noFill/>
            <a:ln>
              <a:noFill/>
            </a:ln>
          </p:spPr>
          <p:txBody>
            <a:bodyPr wrap="square" rtlCol="0">
              <a:spAutoFit/>
            </a:bodyPr>
            <a:lstStyle/>
            <a:p>
              <a:pPr algn="r" defTabSz="1169988"/>
              <a:r>
                <a:rPr lang="ja-JP" altLang="en-US" sz="2000" smtClean="0">
                  <a:latin typeface="Times New Roman" panose="02020603050405020304" pitchFamily="18" charset="0"/>
                  <a:cs typeface="Times New Roman" panose="02020603050405020304" pitchFamily="18" charset="0"/>
                </a:rPr>
                <a:t> ー</a:t>
              </a:r>
              <a:endParaRPr lang="en-US" altLang="ja-JP" sz="2000" smtClean="0">
                <a:latin typeface="Times New Roman" panose="02020603050405020304" pitchFamily="18" charset="0"/>
                <a:cs typeface="Times New Roman" panose="02020603050405020304" pitchFamily="18" charset="0"/>
              </a:endParaRPr>
            </a:p>
          </p:txBody>
        </p:sp>
        <p:sp>
          <p:nvSpPr>
            <p:cNvPr id="22" name="テキスト ボックス 21"/>
            <p:cNvSpPr txBox="1"/>
            <p:nvPr/>
          </p:nvSpPr>
          <p:spPr>
            <a:xfrm>
              <a:off x="7920799" y="4164999"/>
              <a:ext cx="681209" cy="400110"/>
            </a:xfrm>
            <a:prstGeom prst="rect">
              <a:avLst/>
            </a:prstGeom>
            <a:noFill/>
            <a:ln>
              <a:noFill/>
            </a:ln>
          </p:spPr>
          <p:txBody>
            <a:bodyPr wrap="square" rtlCol="0">
              <a:spAutoFit/>
            </a:bodyPr>
            <a:lstStyle/>
            <a:p>
              <a:pPr algn="r" defTabSz="1169988"/>
              <a:r>
                <a:rPr lang="ja-JP" altLang="en-US" sz="2000" smtClean="0">
                  <a:latin typeface="Times New Roman" panose="02020603050405020304" pitchFamily="18" charset="0"/>
                  <a:cs typeface="Times New Roman" panose="02020603050405020304" pitchFamily="18" charset="0"/>
                </a:rPr>
                <a:t> ＋</a:t>
              </a:r>
              <a:endParaRPr lang="en-US" altLang="ja-JP" sz="2000" smtClean="0">
                <a:latin typeface="Times New Roman" panose="02020603050405020304" pitchFamily="18" charset="0"/>
                <a:cs typeface="Times New Roman" panose="02020603050405020304" pitchFamily="18" charset="0"/>
              </a:endParaRPr>
            </a:p>
          </p:txBody>
        </p:sp>
        <p:sp>
          <p:nvSpPr>
            <p:cNvPr id="23" name="テキスト ボックス 22"/>
            <p:cNvSpPr txBox="1"/>
            <p:nvPr/>
          </p:nvSpPr>
          <p:spPr>
            <a:xfrm>
              <a:off x="7141109" y="5446821"/>
              <a:ext cx="1372640" cy="400110"/>
            </a:xfrm>
            <a:prstGeom prst="rect">
              <a:avLst/>
            </a:prstGeom>
            <a:noFill/>
            <a:ln>
              <a:noFill/>
            </a:ln>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 誤差 </a:t>
              </a:r>
              <a:r>
                <a:rPr lang="en-US" altLang="ja-JP" sz="2000" i="1" smtClean="0">
                  <a:latin typeface="Times New Roman" panose="02020603050405020304" pitchFamily="18" charset="0"/>
                  <a:cs typeface="Times New Roman" panose="02020603050405020304" pitchFamily="18" charset="0"/>
                </a:rPr>
                <a:t>e</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p>
          </p:txBody>
        </p:sp>
        <p:sp>
          <p:nvSpPr>
            <p:cNvPr id="24" name="正方形/長方形 23"/>
            <p:cNvSpPr/>
            <p:nvPr/>
          </p:nvSpPr>
          <p:spPr>
            <a:xfrm>
              <a:off x="2641888" y="4254113"/>
              <a:ext cx="1327630" cy="952500"/>
            </a:xfrm>
            <a:prstGeom prst="rect">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2725400" y="4390946"/>
              <a:ext cx="1192289" cy="707886"/>
            </a:xfrm>
            <a:prstGeom prst="rect">
              <a:avLst/>
            </a:prstGeom>
            <a:noFill/>
            <a:ln>
              <a:noFill/>
            </a:ln>
          </p:spPr>
          <p:txBody>
            <a:bodyPr wrap="square" rtlCol="0">
              <a:spAutoFit/>
            </a:bodyPr>
            <a:lstStyle/>
            <a:p>
              <a:pPr algn="ctr" defTabSz="1169988"/>
              <a:r>
                <a:rPr lang="ja-JP" altLang="en-US" sz="2000" smtClean="0">
                  <a:latin typeface="Times New Roman" panose="02020603050405020304" pitchFamily="18" charset="0"/>
                  <a:cs typeface="Times New Roman" panose="02020603050405020304" pitchFamily="18" charset="0"/>
                </a:rPr>
                <a:t> 未知系</a:t>
              </a:r>
              <a:endParaRPr lang="en-US" altLang="ja-JP" sz="2000" smtClean="0">
                <a:latin typeface="Times New Roman" panose="02020603050405020304" pitchFamily="18" charset="0"/>
                <a:cs typeface="Times New Roman" panose="02020603050405020304" pitchFamily="18" charset="0"/>
              </a:endParaRPr>
            </a:p>
            <a:p>
              <a:pPr algn="ctr" defTabSz="1169988"/>
              <a:r>
                <a:rPr lang="ja-JP" altLang="en-US" sz="2000">
                  <a:latin typeface="Times New Roman" panose="02020603050405020304" pitchFamily="18" charset="0"/>
                  <a:cs typeface="Times New Roman" panose="02020603050405020304" pitchFamily="18" charset="0"/>
                </a:rPr>
                <a:t>　</a:t>
              </a:r>
              <a:r>
                <a:rPr lang="ja-JP" altLang="en-US" sz="2000" smtClean="0">
                  <a:latin typeface="Times New Roman" panose="02020603050405020304" pitchFamily="18" charset="0"/>
                  <a:cs typeface="Times New Roman" panose="02020603050405020304" pitchFamily="18" charset="0"/>
                </a:rPr>
                <a:t>？</a:t>
              </a:r>
              <a:endParaRPr lang="en-US" altLang="ja-JP" sz="2000" smtClean="0">
                <a:latin typeface="Times New Roman" panose="02020603050405020304" pitchFamily="18" charset="0"/>
                <a:cs typeface="Times New Roman" panose="02020603050405020304" pitchFamily="18" charset="0"/>
              </a:endParaRPr>
            </a:p>
          </p:txBody>
        </p:sp>
        <p:cxnSp>
          <p:nvCxnSpPr>
            <p:cNvPr id="27" name="直線矢印コネクタ 26"/>
            <p:cNvCxnSpPr/>
            <p:nvPr/>
          </p:nvCxnSpPr>
          <p:spPr>
            <a:xfrm>
              <a:off x="1798320" y="4725839"/>
              <a:ext cx="84356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flipH="1" flipV="1">
              <a:off x="2293555" y="3753839"/>
              <a:ext cx="687" cy="972000"/>
            </a:xfrm>
            <a:prstGeom prst="straightConnector1">
              <a:avLst/>
            </a:prstGeom>
            <a:ln>
              <a:solidFill>
                <a:schemeClr val="tx1"/>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flipH="1" flipV="1">
              <a:off x="2308795" y="3741714"/>
              <a:ext cx="6264000" cy="1"/>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1591490" y="4253963"/>
              <a:ext cx="802376" cy="400110"/>
            </a:xfrm>
            <a:prstGeom prst="rect">
              <a:avLst/>
            </a:prstGeom>
            <a:noFill/>
            <a:ln>
              <a:noFill/>
            </a:ln>
          </p:spPr>
          <p:txBody>
            <a:bodyPr wrap="square" rtlCol="0">
              <a:spAutoFit/>
            </a:bodyPr>
            <a:lstStyle/>
            <a:p>
              <a:pPr defTabSz="1169988"/>
              <a:r>
                <a:rPr lang="en-US" altLang="ja-JP" sz="2000" i="1" smtClean="0">
                  <a:latin typeface="Times New Roman" panose="02020603050405020304" pitchFamily="18" charset="0"/>
                  <a:cs typeface="Times New Roman" panose="02020603050405020304" pitchFamily="18" charset="0"/>
                </a:rPr>
                <a:t>d</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p>
          </p:txBody>
        </p:sp>
      </p:grpSp>
    </p:spTree>
    <p:extLst>
      <p:ext uri="{BB962C8B-B14F-4D97-AF65-F5344CB8AC3E}">
        <p14:creationId xmlns:p14="http://schemas.microsoft.com/office/powerpoint/2010/main" val="29218272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62015" y="163665"/>
            <a:ext cx="7704667" cy="1325879"/>
          </a:xfrm>
        </p:spPr>
        <p:txBody>
          <a:bodyPr>
            <a:normAutofit/>
          </a:bodyPr>
          <a:lstStyle/>
          <a:p>
            <a:pPr algn="r"/>
            <a:r>
              <a:rPr lang="ja-JP" altLang="en-US" sz="2800" smtClean="0"/>
              <a:t>予測</a:t>
            </a:r>
            <a:endParaRPr kumimoji="1" lang="ja-JP" altLang="en-US" sz="2800"/>
          </a:p>
        </p:txBody>
      </p:sp>
      <p:sp>
        <p:nvSpPr>
          <p:cNvPr id="29" name="テキスト ボックス 28"/>
          <p:cNvSpPr txBox="1"/>
          <p:nvPr/>
        </p:nvSpPr>
        <p:spPr>
          <a:xfrm>
            <a:off x="971001" y="1670985"/>
            <a:ext cx="7686179" cy="1015663"/>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① 過去の信号を用いて，現在の信号を予測できるよう学習</a:t>
            </a:r>
            <a:endParaRPr lang="en-US" altLang="ja-JP" sz="2000" smtClean="0">
              <a:latin typeface="Times New Roman" panose="02020603050405020304" pitchFamily="18" charset="0"/>
              <a:cs typeface="Times New Roman" panose="02020603050405020304" pitchFamily="18" charset="0"/>
            </a:endParaRPr>
          </a:p>
          <a:p>
            <a:pPr defTabSz="1169988"/>
            <a:r>
              <a:rPr lang="ja-JP" altLang="en-US" sz="2000" smtClean="0">
                <a:latin typeface="Times New Roman" panose="02020603050405020304" pitchFamily="18" charset="0"/>
                <a:cs typeface="Times New Roman" panose="02020603050405020304" pitchFamily="18" charset="0"/>
              </a:rPr>
              <a:t>② 学習後，現在の信号（遅延 </a:t>
            </a:r>
            <a:r>
              <a:rPr lang="en-US" altLang="ja-JP" sz="2000" smtClean="0">
                <a:latin typeface="Times New Roman" panose="02020603050405020304" pitchFamily="18" charset="0"/>
                <a:cs typeface="Times New Roman" panose="02020603050405020304" pitchFamily="18" charset="0"/>
              </a:rPr>
              <a:t>0</a:t>
            </a:r>
            <a:r>
              <a:rPr lang="ja-JP" altLang="en-US" sz="2000" smtClean="0">
                <a:latin typeface="Times New Roman" panose="02020603050405020304" pitchFamily="18" charset="0"/>
                <a:cs typeface="Times New Roman" panose="02020603050405020304" pitchFamily="18" charset="0"/>
              </a:rPr>
              <a:t>）を入力すれば</a:t>
            </a:r>
            <a:endParaRPr lang="en-US" altLang="ja-JP" sz="2000" smtClean="0">
              <a:latin typeface="Times New Roman" panose="02020603050405020304" pitchFamily="18" charset="0"/>
              <a:cs typeface="Times New Roman" panose="02020603050405020304" pitchFamily="18" charset="0"/>
            </a:endParaRPr>
          </a:p>
          <a:p>
            <a:pPr defTabSz="1169988"/>
            <a:r>
              <a:rPr lang="ja-JP" altLang="en-US" sz="2000" smtClean="0">
                <a:latin typeface="Times New Roman" panose="02020603050405020304" pitchFamily="18" charset="0"/>
                <a:cs typeface="Times New Roman" panose="02020603050405020304" pitchFamily="18" charset="0"/>
              </a:rPr>
              <a:t>　 未来の信号を予測可能</a:t>
            </a:r>
            <a:endParaRPr lang="en-US" altLang="ja-JP" sz="2000" smtClean="0">
              <a:latin typeface="Times New Roman" panose="02020603050405020304" pitchFamily="18" charset="0"/>
              <a:cs typeface="Times New Roman" panose="02020603050405020304" pitchFamily="18" charset="0"/>
            </a:endParaRPr>
          </a:p>
        </p:txBody>
      </p:sp>
      <p:grpSp>
        <p:nvGrpSpPr>
          <p:cNvPr id="4" name="グループ化 3"/>
          <p:cNvGrpSpPr/>
          <p:nvPr/>
        </p:nvGrpSpPr>
        <p:grpSpPr>
          <a:xfrm>
            <a:off x="971001" y="3322712"/>
            <a:ext cx="7323447" cy="2524219"/>
            <a:chOff x="1591490" y="3322712"/>
            <a:chExt cx="7323447" cy="2524219"/>
          </a:xfrm>
        </p:grpSpPr>
        <p:cxnSp>
          <p:nvCxnSpPr>
            <p:cNvPr id="8" name="直線矢印コネクタ 7"/>
            <p:cNvCxnSpPr>
              <a:endCxn id="17" idx="1"/>
            </p:cNvCxnSpPr>
            <p:nvPr/>
          </p:nvCxnSpPr>
          <p:spPr>
            <a:xfrm>
              <a:off x="3929448" y="4833620"/>
              <a:ext cx="9017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円/楕円 8"/>
            <p:cNvSpPr/>
            <p:nvPr/>
          </p:nvSpPr>
          <p:spPr>
            <a:xfrm>
              <a:off x="8380711" y="4620842"/>
              <a:ext cx="443968" cy="46365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08000" rIns="0" bIns="0" numCol="1" spcCol="0" rtlCol="0" fromWordArt="0" anchor="ctr" anchorCtr="0" forceAA="0" compatLnSpc="1">
              <a:prstTxWarp prst="textNoShape">
                <a:avLst/>
              </a:prstTxWarp>
              <a:noAutofit/>
            </a:bodyPr>
            <a:lstStyle/>
            <a:p>
              <a:pPr algn="just">
                <a:lnSpc>
                  <a:spcPts val="1600"/>
                </a:lnSpc>
                <a:spcAft>
                  <a:spcPts val="0"/>
                </a:spcAft>
              </a:pPr>
              <a:r>
                <a:rPr lang="ja-JP" sz="2400" b="1" kern="100">
                  <a:solidFill>
                    <a:srgbClr val="000000"/>
                  </a:solidFill>
                  <a:effectLst/>
                  <a:ea typeface="ＭＳ Ｐゴシック" panose="020B0600070205080204" pitchFamily="50" charset="-128"/>
                  <a:cs typeface="Times New Roman" panose="02020603050405020304" pitchFamily="18" charset="0"/>
                </a:rPr>
                <a:t>＋</a:t>
              </a:r>
              <a:endParaRPr lang="ja-JP" sz="2400" kern="100">
                <a:effectLst/>
                <a:ea typeface="ＭＳ 明朝" panose="02020609040205080304" pitchFamily="17" charset="-128"/>
                <a:cs typeface="Times New Roman" panose="02020603050405020304" pitchFamily="18" charset="0"/>
              </a:endParaRPr>
            </a:p>
          </p:txBody>
        </p:sp>
        <p:cxnSp>
          <p:nvCxnSpPr>
            <p:cNvPr id="10" name="直線矢印コネクタ 9"/>
            <p:cNvCxnSpPr>
              <a:stCxn id="17" idx="3"/>
              <a:endCxn id="9" idx="2"/>
            </p:cNvCxnSpPr>
            <p:nvPr/>
          </p:nvCxnSpPr>
          <p:spPr>
            <a:xfrm>
              <a:off x="6913948" y="4852670"/>
              <a:ext cx="146676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8112561" y="3322712"/>
              <a:ext cx="802376" cy="400110"/>
            </a:xfrm>
            <a:prstGeom prst="rect">
              <a:avLst/>
            </a:prstGeom>
            <a:noFill/>
            <a:ln>
              <a:noFill/>
            </a:ln>
          </p:spPr>
          <p:txBody>
            <a:bodyPr wrap="square" rtlCol="0">
              <a:spAutoFit/>
            </a:bodyPr>
            <a:lstStyle/>
            <a:p>
              <a:pPr defTabSz="1169988"/>
              <a:r>
                <a:rPr lang="en-US" altLang="ja-JP" sz="2000" i="1" smtClean="0">
                  <a:latin typeface="Times New Roman" panose="02020603050405020304" pitchFamily="18" charset="0"/>
                  <a:cs typeface="Times New Roman" panose="02020603050405020304" pitchFamily="18" charset="0"/>
                </a:rPr>
                <a:t>d</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p>
          </p:txBody>
        </p:sp>
        <p:cxnSp>
          <p:nvCxnSpPr>
            <p:cNvPr id="12" name="直線矢印コネクタ 11"/>
            <p:cNvCxnSpPr/>
            <p:nvPr/>
          </p:nvCxnSpPr>
          <p:spPr>
            <a:xfrm flipH="1">
              <a:off x="8578863" y="3743778"/>
              <a:ext cx="0" cy="864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a:stCxn id="9" idx="4"/>
            </p:cNvCxnSpPr>
            <p:nvPr/>
          </p:nvCxnSpPr>
          <p:spPr>
            <a:xfrm flipH="1">
              <a:off x="8602008" y="5084497"/>
              <a:ext cx="687" cy="756000"/>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flipH="1" flipV="1">
              <a:off x="5097848" y="5840497"/>
              <a:ext cx="3504161" cy="1"/>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V="1">
              <a:off x="5095308" y="5548153"/>
              <a:ext cx="0" cy="291034"/>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flipV="1">
              <a:off x="5092769" y="4114883"/>
              <a:ext cx="1568715" cy="143327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4831148" y="4376420"/>
              <a:ext cx="2082800" cy="952500"/>
            </a:xfrm>
            <a:prstGeom prst="rect">
              <a:avLst/>
            </a:prstGeom>
            <a:solidFill>
              <a:srgbClr val="FFFF99"/>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4966489" y="4498727"/>
              <a:ext cx="1807759" cy="707886"/>
            </a:xfrm>
            <a:prstGeom prst="rect">
              <a:avLst/>
            </a:prstGeom>
            <a:noFill/>
            <a:ln>
              <a:noFill/>
            </a:ln>
          </p:spPr>
          <p:txBody>
            <a:bodyPr wrap="square" rtlCol="0">
              <a:spAutoFit/>
            </a:bodyPr>
            <a:lstStyle/>
            <a:p>
              <a:pPr algn="ctr" defTabSz="1169988"/>
              <a:r>
                <a:rPr lang="ja-JP" altLang="en-US" sz="2000" smtClean="0">
                  <a:latin typeface="Times New Roman" panose="02020603050405020304" pitchFamily="18" charset="0"/>
                  <a:cs typeface="Times New Roman" panose="02020603050405020304" pitchFamily="18" charset="0"/>
                </a:rPr>
                <a:t> 適応フィルタ</a:t>
              </a:r>
              <a:endParaRPr lang="en-US" altLang="ja-JP" sz="2000" smtClean="0">
                <a:latin typeface="Times New Roman" panose="02020603050405020304" pitchFamily="18" charset="0"/>
                <a:cs typeface="Times New Roman" panose="02020603050405020304" pitchFamily="18" charset="0"/>
              </a:endParaRPr>
            </a:p>
            <a:p>
              <a:pPr algn="ctr" defTabSz="1169988"/>
              <a:r>
                <a:rPr lang="ja-JP" altLang="en-US" sz="2000">
                  <a:latin typeface="Times New Roman" panose="02020603050405020304" pitchFamily="18" charset="0"/>
                  <a:cs typeface="Times New Roman" panose="02020603050405020304" pitchFamily="18" charset="0"/>
                </a:rPr>
                <a:t>　</a:t>
              </a:r>
              <a:r>
                <a:rPr lang="en-US" altLang="ja-JP" sz="2000" i="1" smtClean="0">
                  <a:latin typeface="Times New Roman" panose="02020603050405020304" pitchFamily="18" charset="0"/>
                  <a:cs typeface="Times New Roman" panose="02020603050405020304" pitchFamily="18" charset="0"/>
                </a:rPr>
                <a:t>W</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p>
          </p:txBody>
        </p:sp>
        <p:sp>
          <p:nvSpPr>
            <p:cNvPr id="19" name="テキスト ボックス 18"/>
            <p:cNvSpPr txBox="1"/>
            <p:nvPr/>
          </p:nvSpPr>
          <p:spPr>
            <a:xfrm>
              <a:off x="3502727" y="4325729"/>
              <a:ext cx="1188721" cy="400110"/>
            </a:xfrm>
            <a:prstGeom prst="rect">
              <a:avLst/>
            </a:prstGeom>
            <a:noFill/>
            <a:ln>
              <a:noFill/>
            </a:ln>
          </p:spPr>
          <p:txBody>
            <a:bodyPr wrap="square" rtlCol="0">
              <a:spAutoFit/>
            </a:bodyPr>
            <a:lstStyle/>
            <a:p>
              <a:pPr algn="r" defTabSz="1169988"/>
              <a:r>
                <a:rPr lang="ja-JP" altLang="en-US" sz="2000" smtClean="0">
                  <a:latin typeface="Times New Roman" panose="02020603050405020304" pitchFamily="18" charset="0"/>
                  <a:cs typeface="Times New Roman" panose="02020603050405020304" pitchFamily="18" charset="0"/>
                </a:rPr>
                <a:t>  </a:t>
              </a:r>
              <a:r>
                <a:rPr lang="en-US" altLang="ja-JP" sz="2000" i="1" smtClean="0">
                  <a:latin typeface="Times New Roman" panose="02020603050405020304" pitchFamily="18" charset="0"/>
                  <a:cs typeface="Times New Roman" panose="02020603050405020304" pitchFamily="18" charset="0"/>
                </a:rPr>
                <a:t>x</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p>
          </p:txBody>
        </p:sp>
        <p:sp>
          <p:nvSpPr>
            <p:cNvPr id="20" name="テキスト ボックス 19"/>
            <p:cNvSpPr txBox="1"/>
            <p:nvPr/>
          </p:nvSpPr>
          <p:spPr>
            <a:xfrm>
              <a:off x="6849928" y="4298987"/>
              <a:ext cx="878688" cy="400110"/>
            </a:xfrm>
            <a:prstGeom prst="rect">
              <a:avLst/>
            </a:prstGeom>
            <a:noFill/>
            <a:ln>
              <a:noFill/>
            </a:ln>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  </a:t>
              </a:r>
              <a:r>
                <a:rPr lang="en-US" altLang="ja-JP" sz="2000" i="1" smtClean="0">
                  <a:latin typeface="Times New Roman" panose="02020603050405020304" pitchFamily="18" charset="0"/>
                  <a:cs typeface="Times New Roman" panose="02020603050405020304" pitchFamily="18" charset="0"/>
                </a:rPr>
                <a:t>y</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p>
          </p:txBody>
        </p:sp>
        <p:sp>
          <p:nvSpPr>
            <p:cNvPr id="21" name="テキスト ボックス 20"/>
            <p:cNvSpPr txBox="1"/>
            <p:nvPr/>
          </p:nvSpPr>
          <p:spPr>
            <a:xfrm>
              <a:off x="7563158" y="4480428"/>
              <a:ext cx="681209" cy="400110"/>
            </a:xfrm>
            <a:prstGeom prst="rect">
              <a:avLst/>
            </a:prstGeom>
            <a:noFill/>
            <a:ln>
              <a:noFill/>
            </a:ln>
          </p:spPr>
          <p:txBody>
            <a:bodyPr wrap="square" rtlCol="0">
              <a:spAutoFit/>
            </a:bodyPr>
            <a:lstStyle/>
            <a:p>
              <a:pPr algn="r" defTabSz="1169988"/>
              <a:r>
                <a:rPr lang="ja-JP" altLang="en-US" sz="2000" smtClean="0">
                  <a:latin typeface="Times New Roman" panose="02020603050405020304" pitchFamily="18" charset="0"/>
                  <a:cs typeface="Times New Roman" panose="02020603050405020304" pitchFamily="18" charset="0"/>
                </a:rPr>
                <a:t> ー</a:t>
              </a:r>
              <a:endParaRPr lang="en-US" altLang="ja-JP" sz="2000" smtClean="0">
                <a:latin typeface="Times New Roman" panose="02020603050405020304" pitchFamily="18" charset="0"/>
                <a:cs typeface="Times New Roman" panose="02020603050405020304" pitchFamily="18" charset="0"/>
              </a:endParaRPr>
            </a:p>
          </p:txBody>
        </p:sp>
        <p:sp>
          <p:nvSpPr>
            <p:cNvPr id="22" name="テキスト ボックス 21"/>
            <p:cNvSpPr txBox="1"/>
            <p:nvPr/>
          </p:nvSpPr>
          <p:spPr>
            <a:xfrm>
              <a:off x="7920799" y="4164999"/>
              <a:ext cx="681209" cy="400110"/>
            </a:xfrm>
            <a:prstGeom prst="rect">
              <a:avLst/>
            </a:prstGeom>
            <a:noFill/>
            <a:ln>
              <a:noFill/>
            </a:ln>
          </p:spPr>
          <p:txBody>
            <a:bodyPr wrap="square" rtlCol="0">
              <a:spAutoFit/>
            </a:bodyPr>
            <a:lstStyle/>
            <a:p>
              <a:pPr algn="r" defTabSz="1169988"/>
              <a:r>
                <a:rPr lang="ja-JP" altLang="en-US" sz="2000" smtClean="0">
                  <a:latin typeface="Times New Roman" panose="02020603050405020304" pitchFamily="18" charset="0"/>
                  <a:cs typeface="Times New Roman" panose="02020603050405020304" pitchFamily="18" charset="0"/>
                </a:rPr>
                <a:t> ＋</a:t>
              </a:r>
              <a:endParaRPr lang="en-US" altLang="ja-JP" sz="2000" smtClean="0">
                <a:latin typeface="Times New Roman" panose="02020603050405020304" pitchFamily="18" charset="0"/>
                <a:cs typeface="Times New Roman" panose="02020603050405020304" pitchFamily="18" charset="0"/>
              </a:endParaRPr>
            </a:p>
          </p:txBody>
        </p:sp>
        <p:sp>
          <p:nvSpPr>
            <p:cNvPr id="23" name="テキスト ボックス 22"/>
            <p:cNvSpPr txBox="1"/>
            <p:nvPr/>
          </p:nvSpPr>
          <p:spPr>
            <a:xfrm>
              <a:off x="7141109" y="5446821"/>
              <a:ext cx="1372640" cy="400110"/>
            </a:xfrm>
            <a:prstGeom prst="rect">
              <a:avLst/>
            </a:prstGeom>
            <a:noFill/>
            <a:ln>
              <a:noFill/>
            </a:ln>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 誤差 </a:t>
              </a:r>
              <a:r>
                <a:rPr lang="en-US" altLang="ja-JP" sz="2000" i="1" smtClean="0">
                  <a:latin typeface="Times New Roman" panose="02020603050405020304" pitchFamily="18" charset="0"/>
                  <a:cs typeface="Times New Roman" panose="02020603050405020304" pitchFamily="18" charset="0"/>
                </a:rPr>
                <a:t>e</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p>
          </p:txBody>
        </p:sp>
        <p:sp>
          <p:nvSpPr>
            <p:cNvPr id="24" name="正方形/長方形 23"/>
            <p:cNvSpPr/>
            <p:nvPr/>
          </p:nvSpPr>
          <p:spPr>
            <a:xfrm>
              <a:off x="2641888" y="4360793"/>
              <a:ext cx="1327630" cy="952500"/>
            </a:xfrm>
            <a:prstGeom prst="rect">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2827197" y="4637224"/>
              <a:ext cx="874613" cy="400110"/>
            </a:xfrm>
            <a:prstGeom prst="rect">
              <a:avLst/>
            </a:prstGeom>
            <a:noFill/>
            <a:ln>
              <a:noFill/>
            </a:ln>
          </p:spPr>
          <p:txBody>
            <a:bodyPr wrap="square" rtlCol="0">
              <a:spAutoFit/>
            </a:bodyPr>
            <a:lstStyle/>
            <a:p>
              <a:pPr algn="ctr" defTabSz="1169988"/>
              <a:r>
                <a:rPr lang="ja-JP" altLang="en-US" sz="2000" smtClean="0">
                  <a:latin typeface="Times New Roman" panose="02020603050405020304" pitchFamily="18" charset="0"/>
                  <a:cs typeface="Times New Roman" panose="02020603050405020304" pitchFamily="18" charset="0"/>
                </a:rPr>
                <a:t> 遅延</a:t>
              </a:r>
              <a:endParaRPr lang="en-US" altLang="ja-JP" sz="2000" smtClean="0">
                <a:latin typeface="Times New Roman" panose="02020603050405020304" pitchFamily="18" charset="0"/>
                <a:cs typeface="Times New Roman" panose="02020603050405020304" pitchFamily="18" charset="0"/>
              </a:endParaRPr>
            </a:p>
          </p:txBody>
        </p:sp>
        <p:cxnSp>
          <p:nvCxnSpPr>
            <p:cNvPr id="27" name="直線矢印コネクタ 26"/>
            <p:cNvCxnSpPr/>
            <p:nvPr/>
          </p:nvCxnSpPr>
          <p:spPr>
            <a:xfrm>
              <a:off x="1798320" y="4802039"/>
              <a:ext cx="84356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flipH="1" flipV="1">
              <a:off x="2293555" y="3753839"/>
              <a:ext cx="687" cy="1044000"/>
            </a:xfrm>
            <a:prstGeom prst="straightConnector1">
              <a:avLst/>
            </a:prstGeom>
            <a:ln>
              <a:solidFill>
                <a:schemeClr val="tx1"/>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flipH="1" flipV="1">
              <a:off x="2308795" y="3741714"/>
              <a:ext cx="6264000" cy="1"/>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1591490" y="4253963"/>
              <a:ext cx="802376" cy="400110"/>
            </a:xfrm>
            <a:prstGeom prst="rect">
              <a:avLst/>
            </a:prstGeom>
            <a:noFill/>
            <a:ln>
              <a:noFill/>
            </a:ln>
          </p:spPr>
          <p:txBody>
            <a:bodyPr wrap="square" rtlCol="0">
              <a:spAutoFit/>
            </a:bodyPr>
            <a:lstStyle/>
            <a:p>
              <a:pPr defTabSz="1169988"/>
              <a:r>
                <a:rPr lang="en-US" altLang="ja-JP" sz="2000" i="1" smtClean="0">
                  <a:latin typeface="Times New Roman" panose="02020603050405020304" pitchFamily="18" charset="0"/>
                  <a:cs typeface="Times New Roman" panose="02020603050405020304" pitchFamily="18" charset="0"/>
                </a:rPr>
                <a:t>d</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p>
          </p:txBody>
        </p:sp>
      </p:grpSp>
      <p:sp>
        <p:nvSpPr>
          <p:cNvPr id="32" name="テキスト ボックス 31"/>
          <p:cNvSpPr txBox="1"/>
          <p:nvPr/>
        </p:nvSpPr>
        <p:spPr>
          <a:xfrm>
            <a:off x="1156215" y="4847020"/>
            <a:ext cx="937729" cy="400110"/>
          </a:xfrm>
          <a:prstGeom prst="rect">
            <a:avLst/>
          </a:prstGeom>
          <a:noFill/>
          <a:ln>
            <a:noFill/>
          </a:ln>
        </p:spPr>
        <p:txBody>
          <a:bodyPr wrap="square" rtlCol="0">
            <a:spAutoFit/>
          </a:bodyPr>
          <a:lstStyle/>
          <a:p>
            <a:pPr defTabSz="1169988"/>
            <a:r>
              <a:rPr lang="ja-JP" altLang="en-US" sz="2000" b="1" smtClean="0">
                <a:solidFill>
                  <a:srgbClr val="FF0000"/>
                </a:solidFill>
                <a:latin typeface="Times New Roman" panose="02020603050405020304" pitchFamily="18" charset="0"/>
                <a:cs typeface="Times New Roman" panose="02020603050405020304" pitchFamily="18" charset="0"/>
              </a:rPr>
              <a:t> 現在</a:t>
            </a:r>
            <a:endParaRPr lang="en-US" altLang="ja-JP" sz="2000" b="1" smtClean="0">
              <a:solidFill>
                <a:srgbClr val="FF0000"/>
              </a:solidFill>
              <a:latin typeface="Times New Roman" panose="02020603050405020304" pitchFamily="18" charset="0"/>
              <a:cs typeface="Times New Roman" panose="02020603050405020304" pitchFamily="18" charset="0"/>
            </a:endParaRPr>
          </a:p>
        </p:txBody>
      </p:sp>
      <p:sp>
        <p:nvSpPr>
          <p:cNvPr id="33" name="テキスト ボックス 32"/>
          <p:cNvSpPr txBox="1"/>
          <p:nvPr/>
        </p:nvSpPr>
        <p:spPr>
          <a:xfrm>
            <a:off x="3333890" y="4898696"/>
            <a:ext cx="937729" cy="400110"/>
          </a:xfrm>
          <a:prstGeom prst="rect">
            <a:avLst/>
          </a:prstGeom>
          <a:noFill/>
          <a:ln>
            <a:noFill/>
          </a:ln>
        </p:spPr>
        <p:txBody>
          <a:bodyPr wrap="square" rtlCol="0">
            <a:spAutoFit/>
          </a:bodyPr>
          <a:lstStyle/>
          <a:p>
            <a:pPr defTabSz="1169988"/>
            <a:r>
              <a:rPr lang="ja-JP" altLang="en-US" sz="2000" b="1" smtClean="0">
                <a:solidFill>
                  <a:srgbClr val="FF0000"/>
                </a:solidFill>
                <a:latin typeface="Times New Roman" panose="02020603050405020304" pitchFamily="18" charset="0"/>
                <a:cs typeface="Times New Roman" panose="02020603050405020304" pitchFamily="18" charset="0"/>
              </a:rPr>
              <a:t> 過去</a:t>
            </a:r>
            <a:endParaRPr lang="en-US" altLang="ja-JP" sz="2000" b="1" smtClean="0">
              <a:solidFill>
                <a:srgbClr val="FF0000"/>
              </a:solidFill>
              <a:latin typeface="Times New Roman" panose="02020603050405020304" pitchFamily="18" charset="0"/>
              <a:cs typeface="Times New Roman" panose="02020603050405020304" pitchFamily="18" charset="0"/>
            </a:endParaRPr>
          </a:p>
        </p:txBody>
      </p:sp>
      <p:sp>
        <p:nvSpPr>
          <p:cNvPr id="34" name="テキスト ボックス 33"/>
          <p:cNvSpPr txBox="1"/>
          <p:nvPr/>
        </p:nvSpPr>
        <p:spPr>
          <a:xfrm>
            <a:off x="6814408" y="3292547"/>
            <a:ext cx="937729" cy="400110"/>
          </a:xfrm>
          <a:prstGeom prst="rect">
            <a:avLst/>
          </a:prstGeom>
          <a:noFill/>
          <a:ln>
            <a:noFill/>
          </a:ln>
        </p:spPr>
        <p:txBody>
          <a:bodyPr wrap="square" rtlCol="0">
            <a:spAutoFit/>
          </a:bodyPr>
          <a:lstStyle/>
          <a:p>
            <a:pPr defTabSz="1169988"/>
            <a:r>
              <a:rPr lang="ja-JP" altLang="en-US" sz="2000" b="1" smtClean="0">
                <a:solidFill>
                  <a:srgbClr val="FF0000"/>
                </a:solidFill>
                <a:latin typeface="Times New Roman" panose="02020603050405020304" pitchFamily="18" charset="0"/>
                <a:cs typeface="Times New Roman" panose="02020603050405020304" pitchFamily="18" charset="0"/>
              </a:rPr>
              <a:t> 現在</a:t>
            </a:r>
            <a:endParaRPr lang="en-US" altLang="ja-JP" sz="2000" b="1" smtClean="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07279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62015" y="163665"/>
            <a:ext cx="7704667" cy="1325879"/>
          </a:xfrm>
        </p:spPr>
        <p:txBody>
          <a:bodyPr>
            <a:normAutofit/>
          </a:bodyPr>
          <a:lstStyle/>
          <a:p>
            <a:pPr algn="r"/>
            <a:r>
              <a:rPr lang="ja-JP" altLang="en-US" sz="2800" smtClean="0"/>
              <a:t>予測の応用</a:t>
            </a:r>
            <a:endParaRPr kumimoji="1" lang="ja-JP" altLang="en-US" sz="2800"/>
          </a:p>
        </p:txBody>
      </p:sp>
      <p:sp>
        <p:nvSpPr>
          <p:cNvPr id="29" name="テキスト ボックス 28"/>
          <p:cNvSpPr txBox="1"/>
          <p:nvPr/>
        </p:nvSpPr>
        <p:spPr>
          <a:xfrm>
            <a:off x="971001" y="1670985"/>
            <a:ext cx="7686179" cy="1015663"/>
          </a:xfrm>
          <a:prstGeom prst="rect">
            <a:avLst/>
          </a:prstGeom>
          <a:noFill/>
        </p:spPr>
        <p:txBody>
          <a:bodyPr wrap="square" rtlCol="0">
            <a:spAutoFit/>
          </a:bodyPr>
          <a:lstStyle/>
          <a:p>
            <a:pPr defTabSz="1169988"/>
            <a:r>
              <a:rPr lang="ja-JP" altLang="en-US" sz="2000">
                <a:latin typeface="Times New Roman" panose="02020603050405020304" pitchFamily="18" charset="0"/>
                <a:cs typeface="Times New Roman" panose="02020603050405020304" pitchFamily="18" charset="0"/>
              </a:rPr>
              <a:t>実際</a:t>
            </a:r>
            <a:r>
              <a:rPr lang="ja-JP" altLang="en-US" sz="2000" smtClean="0">
                <a:latin typeface="Times New Roman" panose="02020603050405020304" pitchFamily="18" charset="0"/>
                <a:cs typeface="Times New Roman" panose="02020603050405020304" pitchFamily="18" charset="0"/>
              </a:rPr>
              <a:t>には，</a:t>
            </a:r>
            <a:r>
              <a:rPr lang="en-US" altLang="ja-JP" sz="2000" smtClean="0">
                <a:latin typeface="Times New Roman" panose="02020603050405020304" pitchFamily="18" charset="0"/>
                <a:cs typeface="Times New Roman" panose="02020603050405020304" pitchFamily="18" charset="0"/>
              </a:rPr>
              <a:t>d(k)</a:t>
            </a:r>
            <a:r>
              <a:rPr lang="ja-JP" altLang="en-US" sz="2000" smtClean="0">
                <a:latin typeface="Times New Roman" panose="02020603050405020304" pitchFamily="18" charset="0"/>
                <a:cs typeface="Times New Roman" panose="02020603050405020304" pitchFamily="18" charset="0"/>
              </a:rPr>
              <a:t>の周期成分の予測が可能</a:t>
            </a:r>
            <a:endParaRPr lang="en-US" altLang="ja-JP" sz="2000" smtClean="0">
              <a:latin typeface="Times New Roman" panose="02020603050405020304" pitchFamily="18" charset="0"/>
              <a:cs typeface="Times New Roman" panose="02020603050405020304" pitchFamily="18" charset="0"/>
            </a:endParaRPr>
          </a:p>
          <a:p>
            <a:pPr defTabSz="1169988"/>
            <a:r>
              <a:rPr lang="ja-JP" altLang="en-US" sz="2000">
                <a:latin typeface="Times New Roman" panose="02020603050405020304" pitchFamily="18" charset="0"/>
                <a:cs typeface="Times New Roman" panose="02020603050405020304" pitchFamily="18" charset="0"/>
              </a:rPr>
              <a:t>　</a:t>
            </a:r>
            <a:r>
              <a:rPr lang="ja-JP" altLang="en-US" sz="2000" smtClean="0">
                <a:latin typeface="Times New Roman" panose="02020603050405020304" pitchFamily="18" charset="0"/>
                <a:cs typeface="Times New Roman" panose="02020603050405020304" pitchFamily="18" charset="0"/>
              </a:rPr>
              <a:t>⇒ 雑音内に埋もれた周期信号の抽出（</a:t>
            </a:r>
            <a:r>
              <a:rPr lang="en-US" altLang="ja-JP" sz="2000" i="1" smtClean="0">
                <a:latin typeface="Times New Roman" panose="02020603050405020304" pitchFamily="18" charset="0"/>
                <a:cs typeface="Times New Roman" panose="02020603050405020304" pitchFamily="18" charset="0"/>
              </a:rPr>
              <a:t>y</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r>
              <a:rPr lang="ja-JP" altLang="en-US" sz="2000" smtClean="0">
                <a:latin typeface="Times New Roman" panose="02020603050405020304" pitchFamily="18" charset="0"/>
                <a:cs typeface="Times New Roman" panose="02020603050405020304" pitchFamily="18" charset="0"/>
              </a:rPr>
              <a:t>出力</a:t>
            </a:r>
            <a:r>
              <a:rPr lang="en-US" altLang="ja-JP" sz="2000" smtClean="0">
                <a:latin typeface="Times New Roman" panose="02020603050405020304" pitchFamily="18" charset="0"/>
                <a:cs typeface="Times New Roman" panose="02020603050405020304" pitchFamily="18" charset="0"/>
              </a:rPr>
              <a:t>)</a:t>
            </a:r>
          </a:p>
          <a:p>
            <a:pPr defTabSz="1169988"/>
            <a:r>
              <a:rPr lang="ja-JP" altLang="en-US" sz="2000" smtClean="0">
                <a:latin typeface="Times New Roman" panose="02020603050405020304" pitchFamily="18" charset="0"/>
                <a:cs typeface="Times New Roman" panose="02020603050405020304" pitchFamily="18" charset="0"/>
              </a:rPr>
              <a:t>　⇒ ハムなど周期的な雑音の除去（</a:t>
            </a:r>
            <a:r>
              <a:rPr lang="en-US" altLang="ja-JP" sz="2000" i="1" smtClean="0">
                <a:latin typeface="Times New Roman" panose="02020603050405020304" pitchFamily="18" charset="0"/>
                <a:cs typeface="Times New Roman" panose="02020603050405020304" pitchFamily="18" charset="0"/>
              </a:rPr>
              <a:t>e</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r>
              <a:rPr lang="ja-JP" altLang="en-US" sz="2000" smtClean="0">
                <a:latin typeface="Times New Roman" panose="02020603050405020304" pitchFamily="18" charset="0"/>
                <a:cs typeface="Times New Roman" panose="02020603050405020304" pitchFamily="18" charset="0"/>
              </a:rPr>
              <a:t>出力）</a:t>
            </a:r>
            <a:endParaRPr lang="en-US" altLang="ja-JP" sz="2000" smtClean="0">
              <a:latin typeface="Times New Roman" panose="02020603050405020304" pitchFamily="18" charset="0"/>
              <a:cs typeface="Times New Roman" panose="02020603050405020304" pitchFamily="18" charset="0"/>
            </a:endParaRPr>
          </a:p>
        </p:txBody>
      </p:sp>
      <p:grpSp>
        <p:nvGrpSpPr>
          <p:cNvPr id="4" name="グループ化 3"/>
          <p:cNvGrpSpPr/>
          <p:nvPr/>
        </p:nvGrpSpPr>
        <p:grpSpPr>
          <a:xfrm>
            <a:off x="971001" y="3322712"/>
            <a:ext cx="7323447" cy="2524219"/>
            <a:chOff x="1591490" y="3322712"/>
            <a:chExt cx="7323447" cy="2524219"/>
          </a:xfrm>
        </p:grpSpPr>
        <p:cxnSp>
          <p:nvCxnSpPr>
            <p:cNvPr id="8" name="直線矢印コネクタ 7"/>
            <p:cNvCxnSpPr>
              <a:endCxn id="17" idx="1"/>
            </p:cNvCxnSpPr>
            <p:nvPr/>
          </p:nvCxnSpPr>
          <p:spPr>
            <a:xfrm>
              <a:off x="3929448" y="4833620"/>
              <a:ext cx="9017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円/楕円 8"/>
            <p:cNvSpPr/>
            <p:nvPr/>
          </p:nvSpPr>
          <p:spPr>
            <a:xfrm>
              <a:off x="8380711" y="4620842"/>
              <a:ext cx="443968" cy="46365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08000" rIns="0" bIns="0" numCol="1" spcCol="0" rtlCol="0" fromWordArt="0" anchor="ctr" anchorCtr="0" forceAA="0" compatLnSpc="1">
              <a:prstTxWarp prst="textNoShape">
                <a:avLst/>
              </a:prstTxWarp>
              <a:noAutofit/>
            </a:bodyPr>
            <a:lstStyle/>
            <a:p>
              <a:pPr algn="just">
                <a:lnSpc>
                  <a:spcPts val="1600"/>
                </a:lnSpc>
                <a:spcAft>
                  <a:spcPts val="0"/>
                </a:spcAft>
              </a:pPr>
              <a:r>
                <a:rPr lang="ja-JP" sz="2400" b="1" kern="100">
                  <a:solidFill>
                    <a:srgbClr val="000000"/>
                  </a:solidFill>
                  <a:effectLst/>
                  <a:ea typeface="ＭＳ Ｐゴシック" panose="020B0600070205080204" pitchFamily="50" charset="-128"/>
                  <a:cs typeface="Times New Roman" panose="02020603050405020304" pitchFamily="18" charset="0"/>
                </a:rPr>
                <a:t>＋</a:t>
              </a:r>
              <a:endParaRPr lang="ja-JP" sz="2400" kern="100">
                <a:effectLst/>
                <a:ea typeface="ＭＳ 明朝" panose="02020609040205080304" pitchFamily="17" charset="-128"/>
                <a:cs typeface="Times New Roman" panose="02020603050405020304" pitchFamily="18" charset="0"/>
              </a:endParaRPr>
            </a:p>
          </p:txBody>
        </p:sp>
        <p:cxnSp>
          <p:nvCxnSpPr>
            <p:cNvPr id="10" name="直線矢印コネクタ 9"/>
            <p:cNvCxnSpPr>
              <a:stCxn id="17" idx="3"/>
              <a:endCxn id="9" idx="2"/>
            </p:cNvCxnSpPr>
            <p:nvPr/>
          </p:nvCxnSpPr>
          <p:spPr>
            <a:xfrm>
              <a:off x="6913948" y="4852670"/>
              <a:ext cx="146676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8112561" y="3322712"/>
              <a:ext cx="802376" cy="400110"/>
            </a:xfrm>
            <a:prstGeom prst="rect">
              <a:avLst/>
            </a:prstGeom>
            <a:noFill/>
            <a:ln>
              <a:noFill/>
            </a:ln>
          </p:spPr>
          <p:txBody>
            <a:bodyPr wrap="square" rtlCol="0">
              <a:spAutoFit/>
            </a:bodyPr>
            <a:lstStyle/>
            <a:p>
              <a:pPr defTabSz="1169988"/>
              <a:r>
                <a:rPr lang="en-US" altLang="ja-JP" sz="2000" i="1" smtClean="0">
                  <a:latin typeface="Times New Roman" panose="02020603050405020304" pitchFamily="18" charset="0"/>
                  <a:cs typeface="Times New Roman" panose="02020603050405020304" pitchFamily="18" charset="0"/>
                </a:rPr>
                <a:t>d</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p>
          </p:txBody>
        </p:sp>
        <p:cxnSp>
          <p:nvCxnSpPr>
            <p:cNvPr id="12" name="直線矢印コネクタ 11"/>
            <p:cNvCxnSpPr/>
            <p:nvPr/>
          </p:nvCxnSpPr>
          <p:spPr>
            <a:xfrm flipH="1">
              <a:off x="8578863" y="3743778"/>
              <a:ext cx="0" cy="864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a:stCxn id="9" idx="4"/>
            </p:cNvCxnSpPr>
            <p:nvPr/>
          </p:nvCxnSpPr>
          <p:spPr>
            <a:xfrm flipH="1">
              <a:off x="8602008" y="5084497"/>
              <a:ext cx="687" cy="756000"/>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flipH="1" flipV="1">
              <a:off x="5097848" y="5840497"/>
              <a:ext cx="3504161" cy="1"/>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V="1">
              <a:off x="5095308" y="5548153"/>
              <a:ext cx="0" cy="291034"/>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flipV="1">
              <a:off x="5092769" y="4114883"/>
              <a:ext cx="1568715" cy="143327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4831148" y="4376420"/>
              <a:ext cx="2082800" cy="952500"/>
            </a:xfrm>
            <a:prstGeom prst="rect">
              <a:avLst/>
            </a:prstGeom>
            <a:solidFill>
              <a:srgbClr val="FFFF99"/>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4966489" y="4498727"/>
              <a:ext cx="1807759" cy="707886"/>
            </a:xfrm>
            <a:prstGeom prst="rect">
              <a:avLst/>
            </a:prstGeom>
            <a:noFill/>
            <a:ln>
              <a:noFill/>
            </a:ln>
          </p:spPr>
          <p:txBody>
            <a:bodyPr wrap="square" rtlCol="0">
              <a:spAutoFit/>
            </a:bodyPr>
            <a:lstStyle/>
            <a:p>
              <a:pPr algn="ctr" defTabSz="1169988"/>
              <a:r>
                <a:rPr lang="ja-JP" altLang="en-US" sz="2000" smtClean="0">
                  <a:latin typeface="Times New Roman" panose="02020603050405020304" pitchFamily="18" charset="0"/>
                  <a:cs typeface="Times New Roman" panose="02020603050405020304" pitchFamily="18" charset="0"/>
                </a:rPr>
                <a:t> 適応フィルタ</a:t>
              </a:r>
              <a:endParaRPr lang="en-US" altLang="ja-JP" sz="2000" smtClean="0">
                <a:latin typeface="Times New Roman" panose="02020603050405020304" pitchFamily="18" charset="0"/>
                <a:cs typeface="Times New Roman" panose="02020603050405020304" pitchFamily="18" charset="0"/>
              </a:endParaRPr>
            </a:p>
            <a:p>
              <a:pPr algn="ctr" defTabSz="1169988"/>
              <a:r>
                <a:rPr lang="ja-JP" altLang="en-US" sz="2000">
                  <a:latin typeface="Times New Roman" panose="02020603050405020304" pitchFamily="18" charset="0"/>
                  <a:cs typeface="Times New Roman" panose="02020603050405020304" pitchFamily="18" charset="0"/>
                </a:rPr>
                <a:t>　</a:t>
              </a:r>
              <a:r>
                <a:rPr lang="en-US" altLang="ja-JP" sz="2000" i="1" smtClean="0">
                  <a:latin typeface="Times New Roman" panose="02020603050405020304" pitchFamily="18" charset="0"/>
                  <a:cs typeface="Times New Roman" panose="02020603050405020304" pitchFamily="18" charset="0"/>
                </a:rPr>
                <a:t>W</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p>
          </p:txBody>
        </p:sp>
        <p:sp>
          <p:nvSpPr>
            <p:cNvPr id="19" name="テキスト ボックス 18"/>
            <p:cNvSpPr txBox="1"/>
            <p:nvPr/>
          </p:nvSpPr>
          <p:spPr>
            <a:xfrm>
              <a:off x="3502727" y="4325729"/>
              <a:ext cx="1188721" cy="400110"/>
            </a:xfrm>
            <a:prstGeom prst="rect">
              <a:avLst/>
            </a:prstGeom>
            <a:noFill/>
            <a:ln>
              <a:noFill/>
            </a:ln>
          </p:spPr>
          <p:txBody>
            <a:bodyPr wrap="square" rtlCol="0">
              <a:spAutoFit/>
            </a:bodyPr>
            <a:lstStyle/>
            <a:p>
              <a:pPr algn="r" defTabSz="1169988"/>
              <a:r>
                <a:rPr lang="ja-JP" altLang="en-US" sz="2000" smtClean="0">
                  <a:latin typeface="Times New Roman" panose="02020603050405020304" pitchFamily="18" charset="0"/>
                  <a:cs typeface="Times New Roman" panose="02020603050405020304" pitchFamily="18" charset="0"/>
                </a:rPr>
                <a:t>  </a:t>
              </a:r>
              <a:r>
                <a:rPr lang="en-US" altLang="ja-JP" sz="2000" i="1" smtClean="0">
                  <a:latin typeface="Times New Roman" panose="02020603050405020304" pitchFamily="18" charset="0"/>
                  <a:cs typeface="Times New Roman" panose="02020603050405020304" pitchFamily="18" charset="0"/>
                </a:rPr>
                <a:t>x</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p>
          </p:txBody>
        </p:sp>
        <p:sp>
          <p:nvSpPr>
            <p:cNvPr id="20" name="テキスト ボックス 19"/>
            <p:cNvSpPr txBox="1"/>
            <p:nvPr/>
          </p:nvSpPr>
          <p:spPr>
            <a:xfrm>
              <a:off x="6849928" y="4298987"/>
              <a:ext cx="878688" cy="400110"/>
            </a:xfrm>
            <a:prstGeom prst="rect">
              <a:avLst/>
            </a:prstGeom>
            <a:noFill/>
            <a:ln>
              <a:noFill/>
            </a:ln>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  </a:t>
              </a:r>
              <a:r>
                <a:rPr lang="en-US" altLang="ja-JP" sz="2000" i="1" smtClean="0">
                  <a:latin typeface="Times New Roman" panose="02020603050405020304" pitchFamily="18" charset="0"/>
                  <a:cs typeface="Times New Roman" panose="02020603050405020304" pitchFamily="18" charset="0"/>
                </a:rPr>
                <a:t>y</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p>
          </p:txBody>
        </p:sp>
        <p:sp>
          <p:nvSpPr>
            <p:cNvPr id="21" name="テキスト ボックス 20"/>
            <p:cNvSpPr txBox="1"/>
            <p:nvPr/>
          </p:nvSpPr>
          <p:spPr>
            <a:xfrm>
              <a:off x="7563158" y="4480428"/>
              <a:ext cx="681209" cy="400110"/>
            </a:xfrm>
            <a:prstGeom prst="rect">
              <a:avLst/>
            </a:prstGeom>
            <a:noFill/>
            <a:ln>
              <a:noFill/>
            </a:ln>
          </p:spPr>
          <p:txBody>
            <a:bodyPr wrap="square" rtlCol="0">
              <a:spAutoFit/>
            </a:bodyPr>
            <a:lstStyle/>
            <a:p>
              <a:pPr algn="r" defTabSz="1169988"/>
              <a:r>
                <a:rPr lang="ja-JP" altLang="en-US" sz="2000" smtClean="0">
                  <a:latin typeface="Times New Roman" panose="02020603050405020304" pitchFamily="18" charset="0"/>
                  <a:cs typeface="Times New Roman" panose="02020603050405020304" pitchFamily="18" charset="0"/>
                </a:rPr>
                <a:t> ー</a:t>
              </a:r>
              <a:endParaRPr lang="en-US" altLang="ja-JP" sz="2000" smtClean="0">
                <a:latin typeface="Times New Roman" panose="02020603050405020304" pitchFamily="18" charset="0"/>
                <a:cs typeface="Times New Roman" panose="02020603050405020304" pitchFamily="18" charset="0"/>
              </a:endParaRPr>
            </a:p>
          </p:txBody>
        </p:sp>
        <p:sp>
          <p:nvSpPr>
            <p:cNvPr id="22" name="テキスト ボックス 21"/>
            <p:cNvSpPr txBox="1"/>
            <p:nvPr/>
          </p:nvSpPr>
          <p:spPr>
            <a:xfrm>
              <a:off x="7920799" y="4164999"/>
              <a:ext cx="681209" cy="400110"/>
            </a:xfrm>
            <a:prstGeom prst="rect">
              <a:avLst/>
            </a:prstGeom>
            <a:noFill/>
            <a:ln>
              <a:noFill/>
            </a:ln>
          </p:spPr>
          <p:txBody>
            <a:bodyPr wrap="square" rtlCol="0">
              <a:spAutoFit/>
            </a:bodyPr>
            <a:lstStyle/>
            <a:p>
              <a:pPr algn="r" defTabSz="1169988"/>
              <a:r>
                <a:rPr lang="ja-JP" altLang="en-US" sz="2000" smtClean="0">
                  <a:latin typeface="Times New Roman" panose="02020603050405020304" pitchFamily="18" charset="0"/>
                  <a:cs typeface="Times New Roman" panose="02020603050405020304" pitchFamily="18" charset="0"/>
                </a:rPr>
                <a:t> ＋</a:t>
              </a:r>
              <a:endParaRPr lang="en-US" altLang="ja-JP" sz="2000" smtClean="0">
                <a:latin typeface="Times New Roman" panose="02020603050405020304" pitchFamily="18" charset="0"/>
                <a:cs typeface="Times New Roman" panose="02020603050405020304" pitchFamily="18" charset="0"/>
              </a:endParaRPr>
            </a:p>
          </p:txBody>
        </p:sp>
        <p:sp>
          <p:nvSpPr>
            <p:cNvPr id="23" name="テキスト ボックス 22"/>
            <p:cNvSpPr txBox="1"/>
            <p:nvPr/>
          </p:nvSpPr>
          <p:spPr>
            <a:xfrm>
              <a:off x="7141109" y="5446821"/>
              <a:ext cx="1372640" cy="400110"/>
            </a:xfrm>
            <a:prstGeom prst="rect">
              <a:avLst/>
            </a:prstGeom>
            <a:noFill/>
            <a:ln>
              <a:noFill/>
            </a:ln>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 誤差 </a:t>
              </a:r>
              <a:r>
                <a:rPr lang="en-US" altLang="ja-JP" sz="2000" i="1" smtClean="0">
                  <a:latin typeface="Times New Roman" panose="02020603050405020304" pitchFamily="18" charset="0"/>
                  <a:cs typeface="Times New Roman" panose="02020603050405020304" pitchFamily="18" charset="0"/>
                </a:rPr>
                <a:t>e</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p>
          </p:txBody>
        </p:sp>
        <p:sp>
          <p:nvSpPr>
            <p:cNvPr id="24" name="正方形/長方形 23"/>
            <p:cNvSpPr/>
            <p:nvPr/>
          </p:nvSpPr>
          <p:spPr>
            <a:xfrm>
              <a:off x="2641888" y="4360793"/>
              <a:ext cx="1327630" cy="952500"/>
            </a:xfrm>
            <a:prstGeom prst="rect">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2827197" y="4637224"/>
              <a:ext cx="874613" cy="400110"/>
            </a:xfrm>
            <a:prstGeom prst="rect">
              <a:avLst/>
            </a:prstGeom>
            <a:noFill/>
            <a:ln>
              <a:noFill/>
            </a:ln>
          </p:spPr>
          <p:txBody>
            <a:bodyPr wrap="square" rtlCol="0">
              <a:spAutoFit/>
            </a:bodyPr>
            <a:lstStyle/>
            <a:p>
              <a:pPr algn="ctr" defTabSz="1169988"/>
              <a:r>
                <a:rPr lang="ja-JP" altLang="en-US" sz="2000" smtClean="0">
                  <a:latin typeface="Times New Roman" panose="02020603050405020304" pitchFamily="18" charset="0"/>
                  <a:cs typeface="Times New Roman" panose="02020603050405020304" pitchFamily="18" charset="0"/>
                </a:rPr>
                <a:t> 遅延</a:t>
              </a:r>
              <a:endParaRPr lang="en-US" altLang="ja-JP" sz="2000" smtClean="0">
                <a:latin typeface="Times New Roman" panose="02020603050405020304" pitchFamily="18" charset="0"/>
                <a:cs typeface="Times New Roman" panose="02020603050405020304" pitchFamily="18" charset="0"/>
              </a:endParaRPr>
            </a:p>
          </p:txBody>
        </p:sp>
        <p:cxnSp>
          <p:nvCxnSpPr>
            <p:cNvPr id="27" name="直線矢印コネクタ 26"/>
            <p:cNvCxnSpPr/>
            <p:nvPr/>
          </p:nvCxnSpPr>
          <p:spPr>
            <a:xfrm>
              <a:off x="1798320" y="4802039"/>
              <a:ext cx="84356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flipH="1" flipV="1">
              <a:off x="2293555" y="3753839"/>
              <a:ext cx="687" cy="1044000"/>
            </a:xfrm>
            <a:prstGeom prst="straightConnector1">
              <a:avLst/>
            </a:prstGeom>
            <a:ln>
              <a:solidFill>
                <a:schemeClr val="tx1"/>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flipH="1" flipV="1">
              <a:off x="2308795" y="3741714"/>
              <a:ext cx="6264000" cy="1"/>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1591490" y="4253963"/>
              <a:ext cx="802376" cy="400110"/>
            </a:xfrm>
            <a:prstGeom prst="rect">
              <a:avLst/>
            </a:prstGeom>
            <a:noFill/>
            <a:ln>
              <a:noFill/>
            </a:ln>
          </p:spPr>
          <p:txBody>
            <a:bodyPr wrap="square" rtlCol="0">
              <a:spAutoFit/>
            </a:bodyPr>
            <a:lstStyle/>
            <a:p>
              <a:pPr defTabSz="1169988"/>
              <a:r>
                <a:rPr lang="en-US" altLang="ja-JP" sz="2000" i="1" smtClean="0">
                  <a:latin typeface="Times New Roman" panose="02020603050405020304" pitchFamily="18" charset="0"/>
                  <a:cs typeface="Times New Roman" panose="02020603050405020304" pitchFamily="18" charset="0"/>
                </a:rPr>
                <a:t>d</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p>
          </p:txBody>
        </p:sp>
      </p:grpSp>
      <p:sp>
        <p:nvSpPr>
          <p:cNvPr id="32" name="テキスト ボックス 31"/>
          <p:cNvSpPr txBox="1"/>
          <p:nvPr/>
        </p:nvSpPr>
        <p:spPr>
          <a:xfrm>
            <a:off x="1156215" y="4847020"/>
            <a:ext cx="937729" cy="400110"/>
          </a:xfrm>
          <a:prstGeom prst="rect">
            <a:avLst/>
          </a:prstGeom>
          <a:noFill/>
          <a:ln>
            <a:noFill/>
          </a:ln>
        </p:spPr>
        <p:txBody>
          <a:bodyPr wrap="square" rtlCol="0">
            <a:spAutoFit/>
          </a:bodyPr>
          <a:lstStyle/>
          <a:p>
            <a:pPr defTabSz="1169988"/>
            <a:r>
              <a:rPr lang="ja-JP" altLang="en-US" sz="2000" b="1" smtClean="0">
                <a:solidFill>
                  <a:srgbClr val="FF0000"/>
                </a:solidFill>
                <a:latin typeface="Times New Roman" panose="02020603050405020304" pitchFamily="18" charset="0"/>
                <a:cs typeface="Times New Roman" panose="02020603050405020304" pitchFamily="18" charset="0"/>
              </a:rPr>
              <a:t> 現在</a:t>
            </a:r>
            <a:endParaRPr lang="en-US" altLang="ja-JP" sz="2000" b="1" smtClean="0">
              <a:solidFill>
                <a:srgbClr val="FF0000"/>
              </a:solidFill>
              <a:latin typeface="Times New Roman" panose="02020603050405020304" pitchFamily="18" charset="0"/>
              <a:cs typeface="Times New Roman" panose="02020603050405020304" pitchFamily="18" charset="0"/>
            </a:endParaRPr>
          </a:p>
        </p:txBody>
      </p:sp>
      <p:sp>
        <p:nvSpPr>
          <p:cNvPr id="33" name="テキスト ボックス 32"/>
          <p:cNvSpPr txBox="1"/>
          <p:nvPr/>
        </p:nvSpPr>
        <p:spPr>
          <a:xfrm>
            <a:off x="3333890" y="4898696"/>
            <a:ext cx="937729" cy="400110"/>
          </a:xfrm>
          <a:prstGeom prst="rect">
            <a:avLst/>
          </a:prstGeom>
          <a:noFill/>
          <a:ln>
            <a:noFill/>
          </a:ln>
        </p:spPr>
        <p:txBody>
          <a:bodyPr wrap="square" rtlCol="0">
            <a:spAutoFit/>
          </a:bodyPr>
          <a:lstStyle/>
          <a:p>
            <a:pPr defTabSz="1169988"/>
            <a:r>
              <a:rPr lang="ja-JP" altLang="en-US" sz="2000" b="1" smtClean="0">
                <a:solidFill>
                  <a:srgbClr val="FF0000"/>
                </a:solidFill>
                <a:latin typeface="Times New Roman" panose="02020603050405020304" pitchFamily="18" charset="0"/>
                <a:cs typeface="Times New Roman" panose="02020603050405020304" pitchFamily="18" charset="0"/>
              </a:rPr>
              <a:t> 過去</a:t>
            </a:r>
            <a:endParaRPr lang="en-US" altLang="ja-JP" sz="2000" b="1" smtClean="0">
              <a:solidFill>
                <a:srgbClr val="FF0000"/>
              </a:solidFill>
              <a:latin typeface="Times New Roman" panose="02020603050405020304" pitchFamily="18" charset="0"/>
              <a:cs typeface="Times New Roman" panose="02020603050405020304" pitchFamily="18" charset="0"/>
            </a:endParaRPr>
          </a:p>
        </p:txBody>
      </p:sp>
      <p:sp>
        <p:nvSpPr>
          <p:cNvPr id="34" name="テキスト ボックス 33"/>
          <p:cNvSpPr txBox="1"/>
          <p:nvPr/>
        </p:nvSpPr>
        <p:spPr>
          <a:xfrm>
            <a:off x="6814408" y="3292547"/>
            <a:ext cx="937729" cy="400110"/>
          </a:xfrm>
          <a:prstGeom prst="rect">
            <a:avLst/>
          </a:prstGeom>
          <a:noFill/>
          <a:ln>
            <a:noFill/>
          </a:ln>
        </p:spPr>
        <p:txBody>
          <a:bodyPr wrap="square" rtlCol="0">
            <a:spAutoFit/>
          </a:bodyPr>
          <a:lstStyle/>
          <a:p>
            <a:pPr defTabSz="1169988"/>
            <a:r>
              <a:rPr lang="ja-JP" altLang="en-US" sz="2000" b="1" smtClean="0">
                <a:solidFill>
                  <a:srgbClr val="FF0000"/>
                </a:solidFill>
                <a:latin typeface="Times New Roman" panose="02020603050405020304" pitchFamily="18" charset="0"/>
                <a:cs typeface="Times New Roman" panose="02020603050405020304" pitchFamily="18" charset="0"/>
              </a:rPr>
              <a:t> 現在</a:t>
            </a:r>
            <a:endParaRPr lang="en-US" altLang="ja-JP" sz="2000" b="1" smtClean="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5918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角丸四角形 22"/>
          <p:cNvSpPr/>
          <p:nvPr/>
        </p:nvSpPr>
        <p:spPr>
          <a:xfrm>
            <a:off x="2316480" y="2194560"/>
            <a:ext cx="4251586" cy="2807386"/>
          </a:xfrm>
          <a:prstGeom prst="roundRect">
            <a:avLst>
              <a:gd name="adj" fmla="val 6353"/>
            </a:avLst>
          </a:prstGeom>
          <a:solidFill>
            <a:schemeClr val="accent6">
              <a:lumMod val="40000"/>
              <a:lumOff val="6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1281936" y="-76337"/>
            <a:ext cx="7704667" cy="945768"/>
          </a:xfrm>
        </p:spPr>
        <p:txBody>
          <a:bodyPr>
            <a:normAutofit/>
          </a:bodyPr>
          <a:lstStyle/>
          <a:p>
            <a:pPr algn="r"/>
            <a:r>
              <a:rPr lang="ja-JP" altLang="en-US" sz="2800" smtClean="0"/>
              <a:t>（３）適応アルゴリズム</a:t>
            </a:r>
            <a:r>
              <a:rPr lang="en-US" altLang="ja-JP" sz="2800" smtClean="0"/>
              <a:t/>
            </a:r>
            <a:br>
              <a:rPr lang="en-US" altLang="ja-JP" sz="2800" smtClean="0"/>
            </a:br>
            <a:r>
              <a:rPr lang="ja-JP" altLang="en-US" sz="2800"/>
              <a:t>適応</a:t>
            </a:r>
            <a:r>
              <a:rPr lang="ja-JP" altLang="en-US" sz="2800" smtClean="0"/>
              <a:t>フィルタの構成</a:t>
            </a:r>
            <a:endParaRPr kumimoji="1" lang="ja-JP" altLang="en-US" sz="2800"/>
          </a:p>
        </p:txBody>
      </p:sp>
      <p:sp>
        <p:nvSpPr>
          <p:cNvPr id="29" name="テキスト ボックス 28"/>
          <p:cNvSpPr txBox="1"/>
          <p:nvPr/>
        </p:nvSpPr>
        <p:spPr>
          <a:xfrm>
            <a:off x="1080944" y="1113271"/>
            <a:ext cx="7686179" cy="830997"/>
          </a:xfrm>
          <a:prstGeom prst="rect">
            <a:avLst/>
          </a:prstGeom>
          <a:noFill/>
        </p:spPr>
        <p:txBody>
          <a:bodyPr wrap="square" rtlCol="0">
            <a:spAutoFit/>
          </a:bodyPr>
          <a:lstStyle/>
          <a:p>
            <a:pPr defTabSz="1169988"/>
            <a:r>
              <a:rPr lang="ja-JP" altLang="en-US" sz="2400" smtClean="0">
                <a:latin typeface="Times New Roman" panose="02020603050405020304" pitchFamily="18" charset="0"/>
                <a:cs typeface="Times New Roman" panose="02020603050405020304" pitchFamily="18" charset="0"/>
              </a:rPr>
              <a:t>① 係数を変更できる</a:t>
            </a:r>
            <a:r>
              <a:rPr lang="ja-JP" altLang="en-US" sz="2400" b="1" u="sng" smtClean="0">
                <a:solidFill>
                  <a:srgbClr val="FF0000"/>
                </a:solidFill>
                <a:latin typeface="Times New Roman" panose="02020603050405020304" pitchFamily="18" charset="0"/>
                <a:cs typeface="Times New Roman" panose="02020603050405020304" pitchFamily="18" charset="0"/>
              </a:rPr>
              <a:t>フィルタ部</a:t>
            </a:r>
            <a:endParaRPr lang="en-US" altLang="ja-JP" sz="2400" b="1" u="sng" smtClean="0">
              <a:solidFill>
                <a:srgbClr val="FF0000"/>
              </a:solidFill>
              <a:latin typeface="Times New Roman" panose="02020603050405020304" pitchFamily="18" charset="0"/>
              <a:cs typeface="Times New Roman" panose="02020603050405020304" pitchFamily="18" charset="0"/>
            </a:endParaRPr>
          </a:p>
          <a:p>
            <a:pPr defTabSz="1169988"/>
            <a:r>
              <a:rPr lang="ja-JP" altLang="en-US" sz="2400" smtClean="0">
                <a:latin typeface="Times New Roman" panose="02020603050405020304" pitchFamily="18" charset="0"/>
                <a:cs typeface="Times New Roman" panose="02020603050405020304" pitchFamily="18" charset="0"/>
              </a:rPr>
              <a:t>② 誤差を入力して係数を変更する</a:t>
            </a:r>
            <a:r>
              <a:rPr lang="ja-JP" altLang="en-US" sz="2400" b="1" u="sng" smtClean="0">
                <a:solidFill>
                  <a:srgbClr val="FF0000"/>
                </a:solidFill>
                <a:latin typeface="Times New Roman" panose="02020603050405020304" pitchFamily="18" charset="0"/>
                <a:cs typeface="Times New Roman" panose="02020603050405020304" pitchFamily="18" charset="0"/>
              </a:rPr>
              <a:t>適応アルゴリズム</a:t>
            </a:r>
            <a:endParaRPr lang="en-US" altLang="ja-JP" sz="2400" b="1" u="sng" smtClean="0">
              <a:solidFill>
                <a:srgbClr val="FF0000"/>
              </a:solidFill>
              <a:latin typeface="Times New Roman" panose="02020603050405020304" pitchFamily="18" charset="0"/>
              <a:cs typeface="Times New Roman" panose="02020603050405020304" pitchFamily="18" charset="0"/>
            </a:endParaRPr>
          </a:p>
        </p:txBody>
      </p:sp>
      <p:sp>
        <p:nvSpPr>
          <p:cNvPr id="3" name="正方形/長方形 2"/>
          <p:cNvSpPr/>
          <p:nvPr/>
        </p:nvSpPr>
        <p:spPr>
          <a:xfrm>
            <a:off x="3368040" y="2545080"/>
            <a:ext cx="2651760" cy="655320"/>
          </a:xfrm>
          <a:prstGeom prst="rect">
            <a:avLst/>
          </a:prstGeom>
          <a:solidFill>
            <a:schemeClr val="accent1">
              <a:lumMod val="40000"/>
              <a:lumOff val="60000"/>
            </a:schemeClr>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3364269" y="4091173"/>
            <a:ext cx="2651760" cy="655320"/>
          </a:xfrm>
          <a:prstGeom prst="rect">
            <a:avLst/>
          </a:prstGeom>
          <a:solidFill>
            <a:srgbClr val="FFFF99"/>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3660200" y="2672685"/>
            <a:ext cx="1807759" cy="400110"/>
          </a:xfrm>
          <a:prstGeom prst="rect">
            <a:avLst/>
          </a:prstGeom>
          <a:noFill/>
          <a:ln>
            <a:noFill/>
          </a:ln>
        </p:spPr>
        <p:txBody>
          <a:bodyPr wrap="square" rtlCol="0">
            <a:spAutoFit/>
          </a:bodyPr>
          <a:lstStyle/>
          <a:p>
            <a:pPr algn="ctr" defTabSz="1169988"/>
            <a:r>
              <a:rPr lang="ja-JP" altLang="en-US" sz="2000" smtClean="0">
                <a:latin typeface="Times New Roman" panose="02020603050405020304" pitchFamily="18" charset="0"/>
                <a:cs typeface="Times New Roman" panose="02020603050405020304" pitchFamily="18" charset="0"/>
              </a:rPr>
              <a:t> フィルタ</a:t>
            </a:r>
            <a:r>
              <a:rPr lang="ja-JP" altLang="en-US" sz="2000">
                <a:latin typeface="Times New Roman" panose="02020603050405020304" pitchFamily="18" charset="0"/>
                <a:cs typeface="Times New Roman" panose="02020603050405020304" pitchFamily="18" charset="0"/>
              </a:rPr>
              <a:t>部</a:t>
            </a:r>
            <a:endParaRPr lang="en-US" altLang="ja-JP" sz="2000" smtClean="0">
              <a:latin typeface="Times New Roman" panose="02020603050405020304" pitchFamily="18" charset="0"/>
              <a:cs typeface="Times New Roman" panose="02020603050405020304" pitchFamily="18" charset="0"/>
            </a:endParaRPr>
          </a:p>
        </p:txBody>
      </p:sp>
      <p:sp>
        <p:nvSpPr>
          <p:cNvPr id="11" name="テキスト ボックス 10"/>
          <p:cNvSpPr txBox="1"/>
          <p:nvPr/>
        </p:nvSpPr>
        <p:spPr>
          <a:xfrm>
            <a:off x="3463329" y="4203338"/>
            <a:ext cx="2453640" cy="400110"/>
          </a:xfrm>
          <a:prstGeom prst="rect">
            <a:avLst/>
          </a:prstGeom>
          <a:noFill/>
          <a:ln>
            <a:noFill/>
          </a:ln>
        </p:spPr>
        <p:txBody>
          <a:bodyPr wrap="square" rtlCol="0">
            <a:spAutoFit/>
          </a:bodyPr>
          <a:lstStyle/>
          <a:p>
            <a:pPr algn="ctr" defTabSz="1169988"/>
            <a:r>
              <a:rPr lang="ja-JP" altLang="en-US" sz="2000" smtClean="0">
                <a:latin typeface="Times New Roman" panose="02020603050405020304" pitchFamily="18" charset="0"/>
                <a:cs typeface="Times New Roman" panose="02020603050405020304" pitchFamily="18" charset="0"/>
              </a:rPr>
              <a:t> 適応アルゴリズム</a:t>
            </a:r>
            <a:endParaRPr lang="en-US" altLang="ja-JP" sz="2000" smtClean="0">
              <a:latin typeface="Times New Roman" panose="02020603050405020304" pitchFamily="18" charset="0"/>
              <a:cs typeface="Times New Roman" panose="02020603050405020304" pitchFamily="18" charset="0"/>
            </a:endParaRPr>
          </a:p>
        </p:txBody>
      </p:sp>
      <p:cxnSp>
        <p:nvCxnSpPr>
          <p:cNvPr id="12" name="直線矢印コネクタ 11"/>
          <p:cNvCxnSpPr/>
          <p:nvPr/>
        </p:nvCxnSpPr>
        <p:spPr>
          <a:xfrm>
            <a:off x="1820040" y="2866559"/>
            <a:ext cx="1548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H="1">
            <a:off x="2816199" y="2866559"/>
            <a:ext cx="687" cy="1512000"/>
          </a:xfrm>
          <a:prstGeom prst="straightConnector1">
            <a:avLst/>
          </a:prstGeom>
          <a:ln>
            <a:solidFill>
              <a:schemeClr val="tx1"/>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2825880" y="4369609"/>
            <a:ext cx="540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6019800" y="2866559"/>
            <a:ext cx="1548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flipV="1">
            <a:off x="3467100" y="4746092"/>
            <a:ext cx="655320" cy="51170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flipV="1">
            <a:off x="3467100" y="5257800"/>
            <a:ext cx="0" cy="579120"/>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3467100" y="5836920"/>
            <a:ext cx="3420000" cy="0"/>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3794760" y="5325613"/>
            <a:ext cx="2453640" cy="400110"/>
          </a:xfrm>
          <a:prstGeom prst="rect">
            <a:avLst/>
          </a:prstGeom>
          <a:noFill/>
          <a:ln>
            <a:noFill/>
          </a:ln>
        </p:spPr>
        <p:txBody>
          <a:bodyPr wrap="square" rtlCol="0">
            <a:spAutoFit/>
          </a:bodyPr>
          <a:lstStyle/>
          <a:p>
            <a:pPr algn="ctr" defTabSz="1169988"/>
            <a:r>
              <a:rPr lang="ja-JP" altLang="en-US" sz="2000" smtClean="0">
                <a:latin typeface="Times New Roman" panose="02020603050405020304" pitchFamily="18" charset="0"/>
                <a:cs typeface="Times New Roman" panose="02020603050405020304" pitchFamily="18" charset="0"/>
              </a:rPr>
              <a:t> 誤差　</a:t>
            </a:r>
            <a:r>
              <a:rPr lang="en-US" altLang="ja-JP" sz="2000" i="1" smtClean="0">
                <a:latin typeface="Times New Roman" panose="02020603050405020304" pitchFamily="18" charset="0"/>
                <a:cs typeface="Times New Roman" panose="02020603050405020304" pitchFamily="18" charset="0"/>
              </a:rPr>
              <a:t>e</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p>
        </p:txBody>
      </p:sp>
      <p:sp>
        <p:nvSpPr>
          <p:cNvPr id="25" name="テキスト ボックス 24"/>
          <p:cNvSpPr txBox="1"/>
          <p:nvPr/>
        </p:nvSpPr>
        <p:spPr>
          <a:xfrm>
            <a:off x="571528" y="2472630"/>
            <a:ext cx="1875168" cy="400110"/>
          </a:xfrm>
          <a:prstGeom prst="rect">
            <a:avLst/>
          </a:prstGeom>
          <a:noFill/>
          <a:ln>
            <a:noFill/>
          </a:ln>
        </p:spPr>
        <p:txBody>
          <a:bodyPr wrap="square" rtlCol="0">
            <a:spAutoFit/>
          </a:bodyPr>
          <a:lstStyle/>
          <a:p>
            <a:pPr algn="ctr" defTabSz="1169988"/>
            <a:r>
              <a:rPr lang="ja-JP" altLang="en-US" sz="2000" smtClean="0">
                <a:latin typeface="Times New Roman" panose="02020603050405020304" pitchFamily="18" charset="0"/>
                <a:cs typeface="Times New Roman" panose="02020603050405020304" pitchFamily="18" charset="0"/>
              </a:rPr>
              <a:t> 入力</a:t>
            </a:r>
            <a:r>
              <a:rPr lang="ja-JP" altLang="en-US" sz="2000">
                <a:latin typeface="Times New Roman" panose="02020603050405020304" pitchFamily="18" charset="0"/>
                <a:cs typeface="Times New Roman" panose="02020603050405020304" pitchFamily="18" charset="0"/>
              </a:rPr>
              <a:t> </a:t>
            </a:r>
            <a:r>
              <a:rPr lang="en-US" altLang="ja-JP" sz="2000" i="1" smtClean="0">
                <a:latin typeface="Times New Roman" panose="02020603050405020304" pitchFamily="18" charset="0"/>
                <a:cs typeface="Times New Roman" panose="02020603050405020304" pitchFamily="18" charset="0"/>
              </a:rPr>
              <a:t>x</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p>
        </p:txBody>
      </p:sp>
      <p:sp>
        <p:nvSpPr>
          <p:cNvPr id="26" name="テキスト ボックス 25"/>
          <p:cNvSpPr txBox="1"/>
          <p:nvPr/>
        </p:nvSpPr>
        <p:spPr>
          <a:xfrm>
            <a:off x="6568066" y="2345025"/>
            <a:ext cx="1875168" cy="400110"/>
          </a:xfrm>
          <a:prstGeom prst="rect">
            <a:avLst/>
          </a:prstGeom>
          <a:noFill/>
          <a:ln>
            <a:noFill/>
          </a:ln>
        </p:spPr>
        <p:txBody>
          <a:bodyPr wrap="square" rtlCol="0">
            <a:spAutoFit/>
          </a:bodyPr>
          <a:lstStyle/>
          <a:p>
            <a:pPr algn="ctr" defTabSz="1169988"/>
            <a:r>
              <a:rPr lang="ja-JP" altLang="en-US" sz="2000" smtClean="0">
                <a:latin typeface="Times New Roman" panose="02020603050405020304" pitchFamily="18" charset="0"/>
                <a:cs typeface="Times New Roman" panose="02020603050405020304" pitchFamily="18" charset="0"/>
              </a:rPr>
              <a:t> 出力 </a:t>
            </a:r>
            <a:r>
              <a:rPr lang="en-US" altLang="ja-JP" sz="2000" i="1" smtClean="0">
                <a:latin typeface="Times New Roman" panose="02020603050405020304" pitchFamily="18" charset="0"/>
                <a:cs typeface="Times New Roman" panose="02020603050405020304" pitchFamily="18" charset="0"/>
              </a:rPr>
              <a:t>y</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p>
        </p:txBody>
      </p:sp>
      <p:sp>
        <p:nvSpPr>
          <p:cNvPr id="22" name="上下矢印 21"/>
          <p:cNvSpPr/>
          <p:nvPr/>
        </p:nvSpPr>
        <p:spPr>
          <a:xfrm>
            <a:off x="3617525" y="3311875"/>
            <a:ext cx="332680" cy="662173"/>
          </a:xfrm>
          <a:prstGeom prst="upDownArrow">
            <a:avLst/>
          </a:prstGeom>
          <a:solidFill>
            <a:srgbClr val="FF0000"/>
          </a:solidFill>
          <a:ln>
            <a:solidFill>
              <a:srgbClr val="1019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3848674" y="3463920"/>
            <a:ext cx="2453640" cy="400110"/>
          </a:xfrm>
          <a:prstGeom prst="rect">
            <a:avLst/>
          </a:prstGeom>
          <a:noFill/>
          <a:ln>
            <a:noFill/>
          </a:ln>
        </p:spPr>
        <p:txBody>
          <a:bodyPr wrap="square" rtlCol="0">
            <a:spAutoFit/>
          </a:bodyPr>
          <a:lstStyle/>
          <a:p>
            <a:pPr algn="ctr" defTabSz="1169988"/>
            <a:r>
              <a:rPr lang="ja-JP" altLang="en-US" sz="2000" smtClean="0">
                <a:latin typeface="Times New Roman" panose="02020603050405020304" pitchFamily="18" charset="0"/>
                <a:cs typeface="Times New Roman" panose="02020603050405020304" pitchFamily="18" charset="0"/>
              </a:rPr>
              <a:t> フィルタ係数</a:t>
            </a:r>
            <a:endParaRPr lang="en-US" altLang="ja-JP" sz="20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6535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1936" y="-76337"/>
            <a:ext cx="7704667" cy="945768"/>
          </a:xfrm>
        </p:spPr>
        <p:txBody>
          <a:bodyPr>
            <a:normAutofit/>
          </a:bodyPr>
          <a:lstStyle/>
          <a:p>
            <a:pPr algn="r"/>
            <a:r>
              <a:rPr lang="ja-JP" altLang="en-US" sz="2800" smtClean="0"/>
              <a:t>フィルタ部の構成</a:t>
            </a:r>
            <a:endParaRPr kumimoji="1" lang="ja-JP" altLang="en-US" sz="2800"/>
          </a:p>
        </p:txBody>
      </p:sp>
      <p:sp>
        <p:nvSpPr>
          <p:cNvPr id="29" name="テキスト ボックス 28"/>
          <p:cNvSpPr txBox="1"/>
          <p:nvPr/>
        </p:nvSpPr>
        <p:spPr>
          <a:xfrm>
            <a:off x="1080944" y="1113271"/>
            <a:ext cx="7686179" cy="830997"/>
          </a:xfrm>
          <a:prstGeom prst="rect">
            <a:avLst/>
          </a:prstGeom>
          <a:noFill/>
        </p:spPr>
        <p:txBody>
          <a:bodyPr wrap="square" rtlCol="0">
            <a:spAutoFit/>
          </a:bodyPr>
          <a:lstStyle/>
          <a:p>
            <a:pPr defTabSz="1169988"/>
            <a:r>
              <a:rPr lang="ja-JP" altLang="en-US" sz="2400" smtClean="0">
                <a:latin typeface="Times New Roman" panose="02020603050405020304" pitchFamily="18" charset="0"/>
                <a:cs typeface="Times New Roman" panose="02020603050405020304" pitchFamily="18" charset="0"/>
              </a:rPr>
              <a:t>可変</a:t>
            </a:r>
            <a:r>
              <a:rPr lang="en-US" altLang="ja-JP" sz="2400" smtClean="0">
                <a:latin typeface="Times New Roman" panose="02020603050405020304" pitchFamily="18" charset="0"/>
                <a:cs typeface="Times New Roman" panose="02020603050405020304" pitchFamily="18" charset="0"/>
              </a:rPr>
              <a:t>FIR</a:t>
            </a:r>
            <a:r>
              <a:rPr lang="ja-JP" altLang="en-US" sz="2400" smtClean="0">
                <a:latin typeface="Times New Roman" panose="02020603050405020304" pitchFamily="18" charset="0"/>
                <a:cs typeface="Times New Roman" panose="02020603050405020304" pitchFamily="18" charset="0"/>
              </a:rPr>
              <a:t>フィルタとして構成される</a:t>
            </a:r>
            <a:endParaRPr lang="en-US" altLang="ja-JP" sz="2400" b="1" u="sng" smtClean="0">
              <a:solidFill>
                <a:srgbClr val="FF0000"/>
              </a:solidFill>
              <a:latin typeface="Times New Roman" panose="02020603050405020304" pitchFamily="18" charset="0"/>
              <a:cs typeface="Times New Roman" panose="02020603050405020304" pitchFamily="18" charset="0"/>
            </a:endParaRPr>
          </a:p>
          <a:p>
            <a:pPr defTabSz="1169988"/>
            <a:r>
              <a:rPr lang="ja-JP" altLang="en-US" sz="2400">
                <a:latin typeface="Times New Roman" panose="02020603050405020304" pitchFamily="18" charset="0"/>
                <a:cs typeface="Times New Roman" panose="02020603050405020304" pitchFamily="18" charset="0"/>
              </a:rPr>
              <a:t>出力</a:t>
            </a:r>
            <a:r>
              <a:rPr lang="ja-JP" altLang="en-US" sz="2400" smtClean="0">
                <a:latin typeface="Times New Roman" panose="02020603050405020304" pitchFamily="18" charset="0"/>
                <a:cs typeface="Times New Roman" panose="02020603050405020304" pitchFamily="18" charset="0"/>
              </a:rPr>
              <a:t>は，入力</a:t>
            </a:r>
            <a:r>
              <a:rPr lang="en-US" altLang="ja-JP" sz="2400" i="1" smtClean="0">
                <a:latin typeface="Times New Roman" panose="02020603050405020304" pitchFamily="18" charset="0"/>
                <a:cs typeface="Times New Roman" panose="02020603050405020304" pitchFamily="18" charset="0"/>
              </a:rPr>
              <a:t>x</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a:t>
            </a:r>
            <a:r>
              <a:rPr lang="ja-JP" altLang="en-US" sz="2400" smtClean="0">
                <a:latin typeface="Times New Roman" panose="02020603050405020304" pitchFamily="18" charset="0"/>
                <a:cs typeface="Times New Roman" panose="02020603050405020304" pitchFamily="18" charset="0"/>
              </a:rPr>
              <a:t>と</a:t>
            </a:r>
            <a:r>
              <a:rPr lang="en-US" altLang="ja-JP" sz="2400" i="1" smtClean="0">
                <a:latin typeface="Times New Roman" panose="02020603050405020304" pitchFamily="18" charset="0"/>
                <a:cs typeface="Times New Roman" panose="02020603050405020304" pitchFamily="18" charset="0"/>
              </a:rPr>
              <a:t>w</a:t>
            </a:r>
            <a:r>
              <a:rPr lang="en-US" altLang="ja-JP" sz="2400" i="1" baseline="-25000" smtClean="0">
                <a:latin typeface="Times New Roman" panose="02020603050405020304" pitchFamily="18" charset="0"/>
                <a:cs typeface="Times New Roman" panose="02020603050405020304" pitchFamily="18" charset="0"/>
              </a:rPr>
              <a:t>i </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a:t>
            </a:r>
            <a:r>
              <a:rPr lang="ja-JP" altLang="en-US" sz="2400" smtClean="0">
                <a:latin typeface="Times New Roman" panose="02020603050405020304" pitchFamily="18" charset="0"/>
                <a:cs typeface="Times New Roman" panose="02020603050405020304" pitchFamily="18" charset="0"/>
              </a:rPr>
              <a:t>との畳み込み</a:t>
            </a:r>
            <a:endParaRPr lang="en-US" altLang="ja-JP" sz="2400" b="1" u="sng" smtClean="0">
              <a:solidFill>
                <a:srgbClr val="FF0000"/>
              </a:solidFill>
              <a:latin typeface="Times New Roman" panose="02020603050405020304" pitchFamily="18" charset="0"/>
              <a:cs typeface="Times New Roman" panose="02020603050405020304" pitchFamily="18" charset="0"/>
            </a:endParaRPr>
          </a:p>
        </p:txBody>
      </p:sp>
      <p:cxnSp>
        <p:nvCxnSpPr>
          <p:cNvPr id="12" name="直線矢印コネクタ 11"/>
          <p:cNvCxnSpPr/>
          <p:nvPr/>
        </p:nvCxnSpPr>
        <p:spPr>
          <a:xfrm>
            <a:off x="2500337" y="3131193"/>
            <a:ext cx="0" cy="468000"/>
          </a:xfrm>
          <a:prstGeom prst="straightConnector1">
            <a:avLst/>
          </a:prstGeom>
          <a:ln>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1629586" y="3658680"/>
            <a:ext cx="810739" cy="369332"/>
          </a:xfrm>
          <a:prstGeom prst="rect">
            <a:avLst/>
          </a:prstGeom>
          <a:noFill/>
        </p:spPr>
        <p:txBody>
          <a:bodyPr wrap="square" rtlCol="0">
            <a:spAutoFit/>
          </a:bodyPr>
          <a:lstStyle/>
          <a:p>
            <a:pPr algn="r" defTabSz="1169988"/>
            <a:r>
              <a:rPr lang="en-US" altLang="ja-JP" i="1" smtClean="0">
                <a:latin typeface="Times New Roman" panose="02020603050405020304" pitchFamily="18" charset="0"/>
                <a:cs typeface="Times New Roman" panose="02020603050405020304" pitchFamily="18" charset="0"/>
              </a:rPr>
              <a:t>w</a:t>
            </a:r>
            <a:r>
              <a:rPr lang="en-US" altLang="ja-JP" baseline="-25000" smtClean="0">
                <a:latin typeface="Times New Roman" panose="02020603050405020304" pitchFamily="18" charset="0"/>
                <a:cs typeface="Times New Roman" panose="02020603050405020304" pitchFamily="18" charset="0"/>
              </a:rPr>
              <a:t>1</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k</a:t>
            </a:r>
            <a:r>
              <a:rPr lang="en-US" altLang="ja-JP" smtClean="0">
                <a:latin typeface="Times New Roman" panose="02020603050405020304" pitchFamily="18" charset="0"/>
                <a:cs typeface="Times New Roman" panose="02020603050405020304" pitchFamily="18" charset="0"/>
              </a:rPr>
              <a:t>)</a:t>
            </a:r>
          </a:p>
        </p:txBody>
      </p:sp>
      <p:sp>
        <p:nvSpPr>
          <p:cNvPr id="16" name="テキスト ボックス 15"/>
          <p:cNvSpPr txBox="1"/>
          <p:nvPr/>
        </p:nvSpPr>
        <p:spPr>
          <a:xfrm>
            <a:off x="7159197" y="4228678"/>
            <a:ext cx="1607926" cy="369332"/>
          </a:xfrm>
          <a:prstGeom prst="rect">
            <a:avLst/>
          </a:prstGeom>
          <a:noFill/>
        </p:spPr>
        <p:txBody>
          <a:bodyPr wrap="square" rtlCol="0">
            <a:spAutoFit/>
          </a:bodyPr>
          <a:lstStyle/>
          <a:p>
            <a:pPr defTabSz="1169988"/>
            <a:r>
              <a:rPr lang="ja-JP" altLang="en-US" smtClean="0">
                <a:latin typeface="Times New Roman" panose="02020603050405020304" pitchFamily="18" charset="0"/>
                <a:cs typeface="Times New Roman" panose="02020603050405020304" pitchFamily="18" charset="0"/>
              </a:rPr>
              <a:t>出力 </a:t>
            </a:r>
            <a:r>
              <a:rPr lang="en-US" altLang="ja-JP" i="1" smtClean="0">
                <a:latin typeface="Times New Roman" panose="02020603050405020304" pitchFamily="18" charset="0"/>
                <a:cs typeface="Times New Roman" panose="02020603050405020304" pitchFamily="18" charset="0"/>
              </a:rPr>
              <a:t>y </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k</a:t>
            </a:r>
            <a:r>
              <a:rPr lang="en-US" altLang="ja-JP" smtClean="0">
                <a:latin typeface="Times New Roman" panose="02020603050405020304" pitchFamily="18" charset="0"/>
                <a:cs typeface="Times New Roman" panose="02020603050405020304" pitchFamily="18" charset="0"/>
              </a:rPr>
              <a:t>)</a:t>
            </a:r>
          </a:p>
        </p:txBody>
      </p:sp>
      <p:sp>
        <p:nvSpPr>
          <p:cNvPr id="17" name="テキスト ボックス 16"/>
          <p:cNvSpPr txBox="1"/>
          <p:nvPr/>
        </p:nvSpPr>
        <p:spPr>
          <a:xfrm>
            <a:off x="1105082" y="2731123"/>
            <a:ext cx="1136991" cy="369332"/>
          </a:xfrm>
          <a:prstGeom prst="rect">
            <a:avLst/>
          </a:prstGeom>
          <a:noFill/>
        </p:spPr>
        <p:txBody>
          <a:bodyPr wrap="square" rtlCol="0">
            <a:spAutoFit/>
          </a:bodyPr>
          <a:lstStyle/>
          <a:p>
            <a:pPr defTabSz="1169988"/>
            <a:r>
              <a:rPr lang="ja-JP" altLang="en-US" smtClean="0">
                <a:latin typeface="Times New Roman" panose="02020603050405020304" pitchFamily="18" charset="0"/>
                <a:cs typeface="Times New Roman" panose="02020603050405020304" pitchFamily="18" charset="0"/>
              </a:rPr>
              <a:t>入力 </a:t>
            </a:r>
            <a:r>
              <a:rPr lang="en-US" altLang="ja-JP" i="1" smtClean="0">
                <a:latin typeface="Times New Roman" panose="02020603050405020304" pitchFamily="18" charset="0"/>
                <a:cs typeface="Times New Roman" panose="02020603050405020304" pitchFamily="18" charset="0"/>
              </a:rPr>
              <a:t>x</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k</a:t>
            </a:r>
            <a:r>
              <a:rPr lang="en-US" altLang="ja-JP" smtClean="0">
                <a:latin typeface="Times New Roman" panose="02020603050405020304" pitchFamily="18" charset="0"/>
                <a:cs typeface="Times New Roman" panose="02020603050405020304" pitchFamily="18" charset="0"/>
              </a:rPr>
              <a:t>)</a:t>
            </a:r>
          </a:p>
        </p:txBody>
      </p:sp>
      <p:sp>
        <p:nvSpPr>
          <p:cNvPr id="20" name="正方形/長方形 19"/>
          <p:cNvSpPr/>
          <p:nvPr/>
        </p:nvSpPr>
        <p:spPr>
          <a:xfrm>
            <a:off x="2754431" y="2903484"/>
            <a:ext cx="443968" cy="46365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08000" rIns="0" bIns="0" numCol="1" spcCol="0" rtlCol="0" fromWordArt="0" anchor="ctr" anchorCtr="0" forceAA="0" compatLnSpc="1">
            <a:prstTxWarp prst="textNoShape">
              <a:avLst/>
            </a:prstTxWarp>
            <a:noAutofit/>
          </a:bodyPr>
          <a:lstStyle/>
          <a:p>
            <a:pPr algn="ctr">
              <a:lnSpc>
                <a:spcPts val="1600"/>
              </a:lnSpc>
              <a:spcAft>
                <a:spcPts val="0"/>
              </a:spcAft>
            </a:pPr>
            <a:r>
              <a:rPr lang="en-US" sz="2000" b="1" kern="10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T</a:t>
            </a:r>
            <a:endParaRPr lang="ja-JP" sz="2000" kern="100">
              <a:effectLst/>
              <a:ea typeface="ＭＳ 明朝" panose="02020609040205080304" pitchFamily="17" charset="-128"/>
              <a:cs typeface="Times New Roman" panose="02020603050405020304" pitchFamily="18" charset="0"/>
            </a:endParaRPr>
          </a:p>
        </p:txBody>
      </p:sp>
      <p:sp>
        <p:nvSpPr>
          <p:cNvPr id="21" name="正方形/長方形 20"/>
          <p:cNvSpPr/>
          <p:nvPr/>
        </p:nvSpPr>
        <p:spPr>
          <a:xfrm>
            <a:off x="3708420" y="2903484"/>
            <a:ext cx="443968" cy="46365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08000" rIns="0" bIns="0" numCol="1" spcCol="0" rtlCol="0" fromWordArt="0" anchor="ctr" anchorCtr="0" forceAA="0" compatLnSpc="1">
            <a:prstTxWarp prst="textNoShape">
              <a:avLst/>
            </a:prstTxWarp>
            <a:noAutofit/>
          </a:bodyPr>
          <a:lstStyle/>
          <a:p>
            <a:pPr algn="ctr">
              <a:lnSpc>
                <a:spcPts val="1600"/>
              </a:lnSpc>
              <a:spcAft>
                <a:spcPts val="0"/>
              </a:spcAft>
            </a:pPr>
            <a:r>
              <a:rPr lang="en-US" sz="2000" b="1" kern="10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T</a:t>
            </a:r>
            <a:endParaRPr lang="ja-JP" sz="2000" kern="100">
              <a:effectLst/>
              <a:ea typeface="ＭＳ 明朝" panose="02020609040205080304" pitchFamily="17" charset="-128"/>
              <a:cs typeface="Times New Roman" panose="02020603050405020304" pitchFamily="18" charset="0"/>
            </a:endParaRPr>
          </a:p>
        </p:txBody>
      </p:sp>
      <p:sp>
        <p:nvSpPr>
          <p:cNvPr id="22" name="正方形/長方形 21"/>
          <p:cNvSpPr/>
          <p:nvPr/>
        </p:nvSpPr>
        <p:spPr>
          <a:xfrm>
            <a:off x="4661491" y="2899366"/>
            <a:ext cx="443968" cy="46365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08000" rIns="0" bIns="0" numCol="1" spcCol="0" rtlCol="0" fromWordArt="0" anchor="ctr" anchorCtr="0" forceAA="0" compatLnSpc="1">
            <a:prstTxWarp prst="textNoShape">
              <a:avLst/>
            </a:prstTxWarp>
            <a:noAutofit/>
          </a:bodyPr>
          <a:lstStyle/>
          <a:p>
            <a:pPr algn="ctr">
              <a:lnSpc>
                <a:spcPts val="1600"/>
              </a:lnSpc>
              <a:spcAft>
                <a:spcPts val="0"/>
              </a:spcAft>
            </a:pPr>
            <a:r>
              <a:rPr lang="en-US" sz="2000" b="1" kern="10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T</a:t>
            </a:r>
            <a:endParaRPr lang="ja-JP" sz="2000" kern="100">
              <a:effectLst/>
              <a:ea typeface="ＭＳ 明朝" panose="02020609040205080304" pitchFamily="17" charset="-128"/>
              <a:cs typeface="Times New Roman" panose="02020603050405020304" pitchFamily="18" charset="0"/>
            </a:endParaRPr>
          </a:p>
        </p:txBody>
      </p:sp>
      <p:sp>
        <p:nvSpPr>
          <p:cNvPr id="24" name="二等辺三角形 23"/>
          <p:cNvSpPr/>
          <p:nvPr/>
        </p:nvSpPr>
        <p:spPr>
          <a:xfrm rot="10800000">
            <a:off x="2245327" y="3590932"/>
            <a:ext cx="510021" cy="443968"/>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2000"/>
          </a:p>
        </p:txBody>
      </p:sp>
      <p:sp>
        <p:nvSpPr>
          <p:cNvPr id="26" name="二等辺三角形 25"/>
          <p:cNvSpPr/>
          <p:nvPr/>
        </p:nvSpPr>
        <p:spPr>
          <a:xfrm rot="10800000">
            <a:off x="3198399" y="3591986"/>
            <a:ext cx="510021" cy="443968"/>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2000"/>
          </a:p>
        </p:txBody>
      </p:sp>
      <p:sp>
        <p:nvSpPr>
          <p:cNvPr id="27" name="二等辺三角形 26"/>
          <p:cNvSpPr/>
          <p:nvPr/>
        </p:nvSpPr>
        <p:spPr>
          <a:xfrm rot="10800000">
            <a:off x="4151470" y="3589797"/>
            <a:ext cx="510021" cy="443968"/>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2000"/>
          </a:p>
        </p:txBody>
      </p:sp>
      <p:sp>
        <p:nvSpPr>
          <p:cNvPr id="28" name="円/楕円 27"/>
          <p:cNvSpPr/>
          <p:nvPr/>
        </p:nvSpPr>
        <p:spPr>
          <a:xfrm>
            <a:off x="3231425" y="4497677"/>
            <a:ext cx="443968" cy="46365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08000" rIns="0" bIns="0" numCol="1" spcCol="0" rtlCol="0" fromWordArt="0" anchor="ctr" anchorCtr="0" forceAA="0" compatLnSpc="1">
            <a:prstTxWarp prst="textNoShape">
              <a:avLst/>
            </a:prstTxWarp>
            <a:noAutofit/>
          </a:bodyPr>
          <a:lstStyle/>
          <a:p>
            <a:pPr algn="just">
              <a:lnSpc>
                <a:spcPts val="1600"/>
              </a:lnSpc>
              <a:spcAft>
                <a:spcPts val="0"/>
              </a:spcAft>
            </a:pPr>
            <a:r>
              <a:rPr lang="ja-JP" sz="2400" b="1" kern="100">
                <a:solidFill>
                  <a:srgbClr val="000000"/>
                </a:solidFill>
                <a:effectLst/>
                <a:ea typeface="ＭＳ Ｐゴシック" panose="020B0600070205080204" pitchFamily="50" charset="-128"/>
                <a:cs typeface="Times New Roman" panose="02020603050405020304" pitchFamily="18" charset="0"/>
              </a:rPr>
              <a:t>＋</a:t>
            </a:r>
            <a:endParaRPr lang="ja-JP" sz="2400" kern="100">
              <a:effectLst/>
              <a:ea typeface="ＭＳ 明朝" panose="02020609040205080304" pitchFamily="17" charset="-128"/>
              <a:cs typeface="Times New Roman" panose="02020603050405020304" pitchFamily="18" charset="0"/>
            </a:endParaRPr>
          </a:p>
        </p:txBody>
      </p:sp>
      <p:sp>
        <p:nvSpPr>
          <p:cNvPr id="30" name="円/楕円 29"/>
          <p:cNvSpPr/>
          <p:nvPr/>
        </p:nvSpPr>
        <p:spPr>
          <a:xfrm>
            <a:off x="4184490" y="4497679"/>
            <a:ext cx="443968" cy="46365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08000" rIns="0" bIns="0" numCol="1" spcCol="0" rtlCol="0" fromWordArt="0" anchor="ctr" anchorCtr="0" forceAA="0" compatLnSpc="1">
            <a:prstTxWarp prst="textNoShape">
              <a:avLst/>
            </a:prstTxWarp>
            <a:noAutofit/>
          </a:bodyPr>
          <a:lstStyle/>
          <a:p>
            <a:pPr algn="just">
              <a:lnSpc>
                <a:spcPts val="1600"/>
              </a:lnSpc>
              <a:spcAft>
                <a:spcPts val="0"/>
              </a:spcAft>
            </a:pPr>
            <a:r>
              <a:rPr lang="ja-JP" sz="2400" b="1" kern="100">
                <a:solidFill>
                  <a:srgbClr val="000000"/>
                </a:solidFill>
                <a:effectLst/>
                <a:ea typeface="ＭＳ Ｐゴシック" panose="020B0600070205080204" pitchFamily="50" charset="-128"/>
                <a:cs typeface="Times New Roman" panose="02020603050405020304" pitchFamily="18" charset="0"/>
              </a:rPr>
              <a:t>＋</a:t>
            </a:r>
            <a:endParaRPr lang="ja-JP" sz="2400" kern="100">
              <a:effectLst/>
              <a:ea typeface="ＭＳ 明朝" panose="02020609040205080304" pitchFamily="17" charset="-128"/>
              <a:cs typeface="Times New Roman" panose="02020603050405020304" pitchFamily="18" charset="0"/>
            </a:endParaRPr>
          </a:p>
        </p:txBody>
      </p:sp>
      <p:sp>
        <p:nvSpPr>
          <p:cNvPr id="31" name="円/楕円 30"/>
          <p:cNvSpPr/>
          <p:nvPr/>
        </p:nvSpPr>
        <p:spPr>
          <a:xfrm>
            <a:off x="6291986" y="4497679"/>
            <a:ext cx="443968" cy="46365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08000" rIns="0" bIns="0" numCol="1" spcCol="0" rtlCol="0" fromWordArt="0" anchor="ctr" anchorCtr="0" forceAA="0" compatLnSpc="1">
            <a:prstTxWarp prst="textNoShape">
              <a:avLst/>
            </a:prstTxWarp>
            <a:noAutofit/>
          </a:bodyPr>
          <a:lstStyle/>
          <a:p>
            <a:pPr algn="just">
              <a:lnSpc>
                <a:spcPts val="1600"/>
              </a:lnSpc>
              <a:spcAft>
                <a:spcPts val="0"/>
              </a:spcAft>
            </a:pPr>
            <a:r>
              <a:rPr lang="ja-JP" sz="2400" b="1" kern="100">
                <a:solidFill>
                  <a:srgbClr val="000000"/>
                </a:solidFill>
                <a:effectLst/>
                <a:ea typeface="ＭＳ Ｐゴシック" panose="020B0600070205080204" pitchFamily="50" charset="-128"/>
                <a:cs typeface="Times New Roman" panose="02020603050405020304" pitchFamily="18" charset="0"/>
              </a:rPr>
              <a:t>＋</a:t>
            </a:r>
            <a:endParaRPr lang="ja-JP" sz="2400" kern="100">
              <a:effectLst/>
              <a:ea typeface="ＭＳ 明朝" panose="02020609040205080304" pitchFamily="17" charset="-128"/>
              <a:cs typeface="Times New Roman" panose="02020603050405020304" pitchFamily="18" charset="0"/>
            </a:endParaRPr>
          </a:p>
        </p:txBody>
      </p:sp>
      <p:sp>
        <p:nvSpPr>
          <p:cNvPr id="32" name="二等辺三角形 31"/>
          <p:cNvSpPr/>
          <p:nvPr/>
        </p:nvSpPr>
        <p:spPr>
          <a:xfrm rot="10800000">
            <a:off x="6258959" y="3591987"/>
            <a:ext cx="510021" cy="443968"/>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2000"/>
          </a:p>
        </p:txBody>
      </p:sp>
      <p:cxnSp>
        <p:nvCxnSpPr>
          <p:cNvPr id="33" name="直線矢印コネクタ 32"/>
          <p:cNvCxnSpPr>
            <a:stCxn id="20" idx="3"/>
            <a:endCxn id="21" idx="1"/>
          </p:cNvCxnSpPr>
          <p:nvPr/>
        </p:nvCxnSpPr>
        <p:spPr>
          <a:xfrm>
            <a:off x="3198399" y="3135312"/>
            <a:ext cx="51002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a:off x="1768518" y="3135956"/>
            <a:ext cx="98591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p:nvPr/>
        </p:nvCxnSpPr>
        <p:spPr>
          <a:xfrm>
            <a:off x="3458196" y="3139880"/>
            <a:ext cx="0" cy="468000"/>
          </a:xfrm>
          <a:prstGeom prst="straightConnector1">
            <a:avLst/>
          </a:prstGeom>
          <a:ln>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p:nvPr/>
        </p:nvCxnSpPr>
        <p:spPr>
          <a:xfrm>
            <a:off x="4152067" y="3126755"/>
            <a:ext cx="51002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p:nvPr/>
        </p:nvCxnSpPr>
        <p:spPr>
          <a:xfrm>
            <a:off x="4411864" y="3131323"/>
            <a:ext cx="0" cy="468000"/>
          </a:xfrm>
          <a:prstGeom prst="straightConnector1">
            <a:avLst/>
          </a:prstGeom>
          <a:ln>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a:off x="5111615" y="3127371"/>
            <a:ext cx="51002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p:nvPr/>
        </p:nvCxnSpPr>
        <p:spPr>
          <a:xfrm>
            <a:off x="6520520" y="3130354"/>
            <a:ext cx="0" cy="46800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a:off x="6006979" y="3127363"/>
            <a:ext cx="510021" cy="0"/>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p:nvPr/>
        </p:nvCxnSpPr>
        <p:spPr>
          <a:xfrm>
            <a:off x="5617817" y="3128755"/>
            <a:ext cx="510021" cy="0"/>
          </a:xfrm>
          <a:prstGeom prst="straightConnector1">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p:nvPr/>
        </p:nvCxnSpPr>
        <p:spPr>
          <a:xfrm>
            <a:off x="6513969" y="4033766"/>
            <a:ext cx="0" cy="46800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a:off x="4408927" y="4034442"/>
            <a:ext cx="0" cy="46800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a:off x="3458172" y="4029677"/>
            <a:ext cx="0" cy="46800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p:nvPr/>
        </p:nvCxnSpPr>
        <p:spPr>
          <a:xfrm>
            <a:off x="2500337" y="4029677"/>
            <a:ext cx="0" cy="702000"/>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8" name="直線矢印コネクタ 57"/>
          <p:cNvCxnSpPr/>
          <p:nvPr/>
        </p:nvCxnSpPr>
        <p:spPr>
          <a:xfrm>
            <a:off x="2500336" y="4727846"/>
            <a:ext cx="720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a:off x="4627907" y="4731293"/>
            <a:ext cx="990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直線矢印コネクタ 61"/>
          <p:cNvCxnSpPr/>
          <p:nvPr/>
        </p:nvCxnSpPr>
        <p:spPr>
          <a:xfrm>
            <a:off x="5617816" y="4727846"/>
            <a:ext cx="510021" cy="0"/>
          </a:xfrm>
          <a:prstGeom prst="straightConnector1">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p:nvPr/>
        </p:nvCxnSpPr>
        <p:spPr>
          <a:xfrm>
            <a:off x="3675393" y="4729976"/>
            <a:ext cx="504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直線矢印コネクタ 63"/>
          <p:cNvCxnSpPr/>
          <p:nvPr/>
        </p:nvCxnSpPr>
        <p:spPr>
          <a:xfrm>
            <a:off x="6035572" y="4727846"/>
            <a:ext cx="25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p:nvPr/>
        </p:nvCxnSpPr>
        <p:spPr>
          <a:xfrm>
            <a:off x="6735953" y="4726255"/>
            <a:ext cx="1260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6" name="テキスト ボックス 65"/>
          <p:cNvSpPr txBox="1"/>
          <p:nvPr/>
        </p:nvSpPr>
        <p:spPr>
          <a:xfrm>
            <a:off x="2583001" y="3661934"/>
            <a:ext cx="810739" cy="369332"/>
          </a:xfrm>
          <a:prstGeom prst="rect">
            <a:avLst/>
          </a:prstGeom>
          <a:noFill/>
        </p:spPr>
        <p:txBody>
          <a:bodyPr wrap="square" rtlCol="0">
            <a:spAutoFit/>
          </a:bodyPr>
          <a:lstStyle/>
          <a:p>
            <a:pPr algn="r" defTabSz="1169988"/>
            <a:r>
              <a:rPr lang="en-US" altLang="ja-JP" i="1" smtClean="0">
                <a:latin typeface="Times New Roman" panose="02020603050405020304" pitchFamily="18" charset="0"/>
                <a:cs typeface="Times New Roman" panose="02020603050405020304" pitchFamily="18" charset="0"/>
              </a:rPr>
              <a:t>w</a:t>
            </a:r>
            <a:r>
              <a:rPr lang="en-US" altLang="ja-JP" baseline="-25000" smtClean="0">
                <a:latin typeface="Times New Roman" panose="02020603050405020304" pitchFamily="18" charset="0"/>
                <a:cs typeface="Times New Roman" panose="02020603050405020304" pitchFamily="18" charset="0"/>
              </a:rPr>
              <a:t>2</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k</a:t>
            </a:r>
            <a:r>
              <a:rPr lang="en-US" altLang="ja-JP" smtClean="0">
                <a:latin typeface="Times New Roman" panose="02020603050405020304" pitchFamily="18" charset="0"/>
                <a:cs typeface="Times New Roman" panose="02020603050405020304" pitchFamily="18" charset="0"/>
              </a:rPr>
              <a:t>)</a:t>
            </a:r>
          </a:p>
        </p:txBody>
      </p:sp>
      <p:sp>
        <p:nvSpPr>
          <p:cNvPr id="67" name="テキスト ボックス 66"/>
          <p:cNvSpPr txBox="1"/>
          <p:nvPr/>
        </p:nvSpPr>
        <p:spPr>
          <a:xfrm>
            <a:off x="3535729" y="3665215"/>
            <a:ext cx="810739" cy="369332"/>
          </a:xfrm>
          <a:prstGeom prst="rect">
            <a:avLst/>
          </a:prstGeom>
          <a:noFill/>
        </p:spPr>
        <p:txBody>
          <a:bodyPr wrap="square" rtlCol="0">
            <a:spAutoFit/>
          </a:bodyPr>
          <a:lstStyle/>
          <a:p>
            <a:pPr algn="r" defTabSz="1169988"/>
            <a:r>
              <a:rPr lang="en-US" altLang="ja-JP" i="1" smtClean="0">
                <a:latin typeface="Times New Roman" panose="02020603050405020304" pitchFamily="18" charset="0"/>
                <a:cs typeface="Times New Roman" panose="02020603050405020304" pitchFamily="18" charset="0"/>
              </a:rPr>
              <a:t>w</a:t>
            </a:r>
            <a:r>
              <a:rPr lang="en-US" altLang="ja-JP" baseline="-25000" smtClean="0">
                <a:latin typeface="Times New Roman" panose="02020603050405020304" pitchFamily="18" charset="0"/>
                <a:cs typeface="Times New Roman" panose="02020603050405020304" pitchFamily="18" charset="0"/>
              </a:rPr>
              <a:t>3</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k</a:t>
            </a:r>
            <a:r>
              <a:rPr lang="en-US" altLang="ja-JP" smtClean="0">
                <a:latin typeface="Times New Roman" panose="02020603050405020304" pitchFamily="18" charset="0"/>
                <a:cs typeface="Times New Roman" panose="02020603050405020304" pitchFamily="18" charset="0"/>
              </a:rPr>
              <a:t>)</a:t>
            </a:r>
          </a:p>
        </p:txBody>
      </p:sp>
      <p:sp>
        <p:nvSpPr>
          <p:cNvPr id="68" name="テキスト ボックス 67"/>
          <p:cNvSpPr txBox="1"/>
          <p:nvPr/>
        </p:nvSpPr>
        <p:spPr>
          <a:xfrm>
            <a:off x="5639243" y="3666750"/>
            <a:ext cx="810739" cy="369332"/>
          </a:xfrm>
          <a:prstGeom prst="rect">
            <a:avLst/>
          </a:prstGeom>
          <a:noFill/>
        </p:spPr>
        <p:txBody>
          <a:bodyPr wrap="square" rtlCol="0">
            <a:spAutoFit/>
          </a:bodyPr>
          <a:lstStyle/>
          <a:p>
            <a:pPr algn="r" defTabSz="1169988"/>
            <a:r>
              <a:rPr lang="en-US" altLang="ja-JP" i="1" smtClean="0">
                <a:latin typeface="Times New Roman" panose="02020603050405020304" pitchFamily="18" charset="0"/>
                <a:cs typeface="Times New Roman" panose="02020603050405020304" pitchFamily="18" charset="0"/>
              </a:rPr>
              <a:t>w</a:t>
            </a:r>
            <a:r>
              <a:rPr lang="en-US" altLang="ja-JP" i="1" baseline="-25000" smtClean="0">
                <a:latin typeface="Times New Roman" panose="02020603050405020304" pitchFamily="18" charset="0"/>
                <a:cs typeface="Times New Roman" panose="02020603050405020304" pitchFamily="18" charset="0"/>
              </a:rPr>
              <a:t>L</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k</a:t>
            </a:r>
            <a:r>
              <a:rPr lang="en-US" altLang="ja-JP" smtClean="0">
                <a:latin typeface="Times New Roman" panose="02020603050405020304" pitchFamily="18" charset="0"/>
                <a:cs typeface="Times New Roman" panose="02020603050405020304" pitchFamily="18" charset="0"/>
              </a:rPr>
              <a:t>)</a:t>
            </a:r>
          </a:p>
        </p:txBody>
      </p:sp>
      <p:sp>
        <p:nvSpPr>
          <p:cNvPr id="70" name="テキスト ボックス 69"/>
          <p:cNvSpPr txBox="1"/>
          <p:nvPr/>
        </p:nvSpPr>
        <p:spPr>
          <a:xfrm>
            <a:off x="3000360" y="2481439"/>
            <a:ext cx="1136991" cy="369332"/>
          </a:xfrm>
          <a:prstGeom prst="rect">
            <a:avLst/>
          </a:prstGeom>
          <a:noFill/>
        </p:spPr>
        <p:txBody>
          <a:bodyPr wrap="square" rtlCol="0">
            <a:spAutoFit/>
          </a:bodyPr>
          <a:lstStyle/>
          <a:p>
            <a:pPr defTabSz="1169988"/>
            <a:r>
              <a:rPr lang="en-US" altLang="ja-JP" i="1" smtClean="0">
                <a:latin typeface="Times New Roman" panose="02020603050405020304" pitchFamily="18" charset="0"/>
                <a:cs typeface="Times New Roman" panose="02020603050405020304" pitchFamily="18" charset="0"/>
              </a:rPr>
              <a:t>x</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k </a:t>
            </a:r>
            <a:r>
              <a:rPr lang="ja-JP" altLang="en-US" smtClean="0">
                <a:latin typeface="Times New Roman" panose="02020603050405020304" pitchFamily="18" charset="0"/>
                <a:cs typeface="Times New Roman" panose="02020603050405020304" pitchFamily="18" charset="0"/>
              </a:rPr>
              <a:t>ー </a:t>
            </a:r>
            <a:r>
              <a:rPr lang="en-US" altLang="ja-JP" smtClean="0">
                <a:latin typeface="Times New Roman" panose="02020603050405020304" pitchFamily="18" charset="0"/>
                <a:cs typeface="Times New Roman" panose="02020603050405020304" pitchFamily="18" charset="0"/>
              </a:rPr>
              <a:t>1)</a:t>
            </a:r>
          </a:p>
        </p:txBody>
      </p:sp>
      <p:sp>
        <p:nvSpPr>
          <p:cNvPr id="71" name="テキスト ボックス 70"/>
          <p:cNvSpPr txBox="1"/>
          <p:nvPr/>
        </p:nvSpPr>
        <p:spPr>
          <a:xfrm>
            <a:off x="4020041" y="2481835"/>
            <a:ext cx="1136991" cy="369332"/>
          </a:xfrm>
          <a:prstGeom prst="rect">
            <a:avLst/>
          </a:prstGeom>
          <a:noFill/>
        </p:spPr>
        <p:txBody>
          <a:bodyPr wrap="square" rtlCol="0">
            <a:spAutoFit/>
          </a:bodyPr>
          <a:lstStyle/>
          <a:p>
            <a:pPr defTabSz="1169988"/>
            <a:r>
              <a:rPr lang="en-US" altLang="ja-JP" i="1" smtClean="0">
                <a:latin typeface="Times New Roman" panose="02020603050405020304" pitchFamily="18" charset="0"/>
                <a:cs typeface="Times New Roman" panose="02020603050405020304" pitchFamily="18" charset="0"/>
              </a:rPr>
              <a:t>x</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k </a:t>
            </a:r>
            <a:r>
              <a:rPr lang="ja-JP" altLang="en-US" smtClean="0">
                <a:latin typeface="Times New Roman" panose="02020603050405020304" pitchFamily="18" charset="0"/>
                <a:cs typeface="Times New Roman" panose="02020603050405020304" pitchFamily="18" charset="0"/>
              </a:rPr>
              <a:t>ー </a:t>
            </a:r>
            <a:r>
              <a:rPr lang="en-US" altLang="ja-JP" smtClean="0">
                <a:latin typeface="Times New Roman" panose="02020603050405020304" pitchFamily="18" charset="0"/>
                <a:cs typeface="Times New Roman" panose="02020603050405020304" pitchFamily="18" charset="0"/>
              </a:rPr>
              <a:t>2)</a:t>
            </a:r>
          </a:p>
        </p:txBody>
      </p:sp>
      <p:sp>
        <p:nvSpPr>
          <p:cNvPr id="72" name="テキスト ボックス 71"/>
          <p:cNvSpPr txBox="1"/>
          <p:nvPr/>
        </p:nvSpPr>
        <p:spPr>
          <a:xfrm>
            <a:off x="4947034" y="2481439"/>
            <a:ext cx="1136991" cy="369332"/>
          </a:xfrm>
          <a:prstGeom prst="rect">
            <a:avLst/>
          </a:prstGeom>
          <a:noFill/>
        </p:spPr>
        <p:txBody>
          <a:bodyPr wrap="square" rtlCol="0">
            <a:spAutoFit/>
          </a:bodyPr>
          <a:lstStyle/>
          <a:p>
            <a:pPr defTabSz="1169988"/>
            <a:r>
              <a:rPr lang="en-US" altLang="ja-JP" i="1" smtClean="0">
                <a:latin typeface="Times New Roman" panose="02020603050405020304" pitchFamily="18" charset="0"/>
                <a:cs typeface="Times New Roman" panose="02020603050405020304" pitchFamily="18" charset="0"/>
              </a:rPr>
              <a:t>x</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k </a:t>
            </a:r>
            <a:r>
              <a:rPr lang="ja-JP" altLang="en-US" smtClean="0">
                <a:latin typeface="Times New Roman" panose="02020603050405020304" pitchFamily="18" charset="0"/>
                <a:cs typeface="Times New Roman" panose="02020603050405020304" pitchFamily="18" charset="0"/>
              </a:rPr>
              <a:t>ー </a:t>
            </a:r>
            <a:r>
              <a:rPr lang="en-US" altLang="ja-JP" smtClean="0">
                <a:latin typeface="Times New Roman" panose="02020603050405020304" pitchFamily="18" charset="0"/>
                <a:cs typeface="Times New Roman" panose="02020603050405020304" pitchFamily="18" charset="0"/>
              </a:rPr>
              <a:t>3)</a:t>
            </a:r>
          </a:p>
        </p:txBody>
      </p:sp>
      <p:sp>
        <p:nvSpPr>
          <p:cNvPr id="73" name="テキスト ボックス 72"/>
          <p:cNvSpPr txBox="1"/>
          <p:nvPr/>
        </p:nvSpPr>
        <p:spPr>
          <a:xfrm>
            <a:off x="6200484" y="2481568"/>
            <a:ext cx="1597316" cy="369332"/>
          </a:xfrm>
          <a:prstGeom prst="rect">
            <a:avLst/>
          </a:prstGeom>
          <a:noFill/>
        </p:spPr>
        <p:txBody>
          <a:bodyPr wrap="square" rtlCol="0">
            <a:spAutoFit/>
          </a:bodyPr>
          <a:lstStyle/>
          <a:p>
            <a:pPr defTabSz="1169988"/>
            <a:r>
              <a:rPr lang="en-US" altLang="ja-JP" i="1" smtClean="0">
                <a:latin typeface="Times New Roman" panose="02020603050405020304" pitchFamily="18" charset="0"/>
                <a:cs typeface="Times New Roman" panose="02020603050405020304" pitchFamily="18" charset="0"/>
              </a:rPr>
              <a:t>x</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k </a:t>
            </a:r>
            <a:r>
              <a:rPr lang="ja-JP" altLang="en-US" smtClean="0">
                <a:latin typeface="Times New Roman" panose="02020603050405020304" pitchFamily="18" charset="0"/>
                <a:cs typeface="Times New Roman" panose="02020603050405020304" pitchFamily="18" charset="0"/>
              </a:rPr>
              <a:t>ー </a:t>
            </a:r>
            <a:r>
              <a:rPr lang="en-US" altLang="ja-JP" i="1" smtClean="0">
                <a:latin typeface="Times New Roman" panose="02020603050405020304" pitchFamily="18" charset="0"/>
                <a:cs typeface="Times New Roman" panose="02020603050405020304" pitchFamily="18" charset="0"/>
              </a:rPr>
              <a:t>L </a:t>
            </a:r>
            <a:r>
              <a:rPr lang="en-US" altLang="ja-JP" smtClean="0">
                <a:latin typeface="Times New Roman" panose="02020603050405020304" pitchFamily="18" charset="0"/>
                <a:cs typeface="Times New Roman" panose="02020603050405020304" pitchFamily="18" charset="0"/>
              </a:rPr>
              <a:t>+ 1)</a:t>
            </a:r>
          </a:p>
        </p:txBody>
      </p:sp>
    </p:spTree>
    <p:extLst>
      <p:ext uri="{BB962C8B-B14F-4D97-AF65-F5344CB8AC3E}">
        <p14:creationId xmlns:p14="http://schemas.microsoft.com/office/powerpoint/2010/main" val="31833281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1936" y="-76337"/>
            <a:ext cx="7704667" cy="945768"/>
          </a:xfrm>
        </p:spPr>
        <p:txBody>
          <a:bodyPr>
            <a:normAutofit/>
          </a:bodyPr>
          <a:lstStyle/>
          <a:p>
            <a:pPr algn="r"/>
            <a:r>
              <a:rPr lang="ja-JP" altLang="en-US" sz="2800" smtClean="0"/>
              <a:t>誤差パワー</a:t>
            </a:r>
            <a:endParaRPr kumimoji="1" lang="ja-JP" altLang="en-US" sz="2800"/>
          </a:p>
        </p:txBody>
      </p:sp>
      <p:sp>
        <p:nvSpPr>
          <p:cNvPr id="29" name="テキスト ボックス 28"/>
          <p:cNvSpPr txBox="1"/>
          <p:nvPr/>
        </p:nvSpPr>
        <p:spPr>
          <a:xfrm>
            <a:off x="1080944" y="1113271"/>
            <a:ext cx="7686179" cy="461665"/>
          </a:xfrm>
          <a:prstGeom prst="rect">
            <a:avLst/>
          </a:prstGeom>
          <a:noFill/>
        </p:spPr>
        <p:txBody>
          <a:bodyPr wrap="square" rtlCol="0">
            <a:spAutoFit/>
          </a:bodyPr>
          <a:lstStyle/>
          <a:p>
            <a:pPr defTabSz="1169988"/>
            <a:r>
              <a:rPr lang="ja-JP" altLang="en-US" sz="2400" smtClean="0">
                <a:latin typeface="Times New Roman" panose="02020603050405020304" pitchFamily="18" charset="0"/>
                <a:cs typeface="Times New Roman" panose="02020603050405020304" pitchFamily="18" charset="0"/>
              </a:rPr>
              <a:t>計算式</a:t>
            </a:r>
            <a:endParaRPr lang="en-US" altLang="ja-JP" sz="2400" smtClean="0">
              <a:latin typeface="Times New Roman" panose="02020603050405020304" pitchFamily="18" charset="0"/>
              <a:cs typeface="Times New Roman" panose="02020603050405020304" pitchFamily="18" charset="0"/>
            </a:endParaRPr>
          </a:p>
        </p:txBody>
      </p:sp>
      <p:graphicFrame>
        <p:nvGraphicFramePr>
          <p:cNvPr id="45" name="オブジェクト 44"/>
          <p:cNvGraphicFramePr>
            <a:graphicFrameLocks noChangeAspect="1"/>
          </p:cNvGraphicFramePr>
          <p:nvPr>
            <p:extLst>
              <p:ext uri="{D42A27DB-BD31-4B8C-83A1-F6EECF244321}">
                <p14:modId xmlns:p14="http://schemas.microsoft.com/office/powerpoint/2010/main" val="3186696502"/>
              </p:ext>
            </p:extLst>
          </p:nvPr>
        </p:nvGraphicFramePr>
        <p:xfrm>
          <a:off x="2508250" y="1671638"/>
          <a:ext cx="4044950" cy="731837"/>
        </p:xfrm>
        <a:graphic>
          <a:graphicData uri="http://schemas.openxmlformats.org/presentationml/2006/ole">
            <mc:AlternateContent xmlns:mc="http://schemas.openxmlformats.org/markup-compatibility/2006">
              <mc:Choice xmlns:v="urn:schemas-microsoft-com:vml" Requires="v">
                <p:oleObj spid="_x0000_s13374" name="数式" r:id="rId3" imgW="2679480" imgH="431640" progId="Equation.3">
                  <p:embed/>
                </p:oleObj>
              </mc:Choice>
              <mc:Fallback>
                <p:oleObj name="数式" r:id="rId3" imgW="2679480" imgH="431640" progId="Equation.3">
                  <p:embed/>
                  <p:pic>
                    <p:nvPicPr>
                      <p:cNvPr id="0" name=""/>
                      <p:cNvPicPr>
                        <a:picLocks noChangeAspect="1" noChangeArrowheads="1"/>
                      </p:cNvPicPr>
                      <p:nvPr/>
                    </p:nvPicPr>
                    <p:blipFill>
                      <a:blip r:embed="rId4"/>
                      <a:srcRect/>
                      <a:stretch>
                        <a:fillRect/>
                      </a:stretch>
                    </p:blipFill>
                    <p:spPr bwMode="auto">
                      <a:xfrm>
                        <a:off x="2508250" y="1671638"/>
                        <a:ext cx="4044950" cy="731837"/>
                      </a:xfrm>
                      <a:prstGeom prst="rect">
                        <a:avLst/>
                      </a:prstGeom>
                      <a:noFill/>
                    </p:spPr>
                  </p:pic>
                </p:oleObj>
              </mc:Fallback>
            </mc:AlternateContent>
          </a:graphicData>
        </a:graphic>
      </p:graphicFrame>
      <p:sp>
        <p:nvSpPr>
          <p:cNvPr id="46" name="テキスト ボックス 45"/>
          <p:cNvSpPr txBox="1"/>
          <p:nvPr/>
        </p:nvSpPr>
        <p:spPr>
          <a:xfrm>
            <a:off x="1080943" y="2403475"/>
            <a:ext cx="7686179" cy="461665"/>
          </a:xfrm>
          <a:prstGeom prst="rect">
            <a:avLst/>
          </a:prstGeom>
          <a:noFill/>
        </p:spPr>
        <p:txBody>
          <a:bodyPr wrap="square" rtlCol="0">
            <a:spAutoFit/>
          </a:bodyPr>
          <a:lstStyle/>
          <a:p>
            <a:pPr defTabSz="1169988"/>
            <a:r>
              <a:rPr lang="ja-JP" altLang="en-US" sz="2400" smtClean="0">
                <a:latin typeface="Times New Roman" panose="02020603050405020304" pitchFamily="18" charset="0"/>
                <a:cs typeface="Times New Roman" panose="02020603050405020304" pitchFamily="18" charset="0"/>
              </a:rPr>
              <a:t>誤差パワーは係数</a:t>
            </a:r>
            <a:r>
              <a:rPr lang="en-US" altLang="ja-JP" sz="2400" i="1" smtClean="0">
                <a:latin typeface="Times New Roman" panose="02020603050405020304" pitchFamily="18" charset="0"/>
                <a:cs typeface="Times New Roman" panose="02020603050405020304" pitchFamily="18" charset="0"/>
              </a:rPr>
              <a:t>w</a:t>
            </a:r>
            <a:r>
              <a:rPr lang="en-US" altLang="ja-JP" sz="2400" i="1" baseline="-25000" smtClean="0">
                <a:latin typeface="Times New Roman" panose="02020603050405020304" pitchFamily="18" charset="0"/>
                <a:cs typeface="Times New Roman" panose="02020603050405020304" pitchFamily="18" charset="0"/>
              </a:rPr>
              <a:t>i</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a:t>
            </a:r>
            <a:r>
              <a:rPr lang="ja-JP" altLang="en-US" sz="2400" smtClean="0">
                <a:latin typeface="Times New Roman" panose="02020603050405020304" pitchFamily="18" charset="0"/>
                <a:cs typeface="Times New Roman" panose="02020603050405020304" pitchFamily="18" charset="0"/>
              </a:rPr>
              <a:t>の</a:t>
            </a:r>
            <a:r>
              <a:rPr lang="ja-JP" altLang="en-US" sz="2400" b="1" u="sng" smtClean="0">
                <a:solidFill>
                  <a:srgbClr val="FF0000"/>
                </a:solidFill>
                <a:latin typeface="Times New Roman" panose="02020603050405020304" pitchFamily="18" charset="0"/>
                <a:cs typeface="Times New Roman" panose="02020603050405020304" pitchFamily="18" charset="0"/>
              </a:rPr>
              <a:t>二次関数</a:t>
            </a:r>
            <a:endParaRPr lang="en-US" altLang="ja-JP" sz="2400" b="1" u="sng" smtClean="0">
              <a:solidFill>
                <a:srgbClr val="FF0000"/>
              </a:solidFill>
              <a:latin typeface="Times New Roman" panose="02020603050405020304" pitchFamily="18" charset="0"/>
              <a:cs typeface="Times New Roman" panose="02020603050405020304" pitchFamily="18" charset="0"/>
            </a:endParaRPr>
          </a:p>
        </p:txBody>
      </p:sp>
      <p:graphicFrame>
        <p:nvGraphicFramePr>
          <p:cNvPr id="54" name="オブジェクト 53"/>
          <p:cNvGraphicFramePr>
            <a:graphicFrameLocks noChangeAspect="1"/>
          </p:cNvGraphicFramePr>
          <p:nvPr>
            <p:extLst>
              <p:ext uri="{D42A27DB-BD31-4B8C-83A1-F6EECF244321}">
                <p14:modId xmlns:p14="http://schemas.microsoft.com/office/powerpoint/2010/main" val="741448934"/>
              </p:ext>
            </p:extLst>
          </p:nvPr>
        </p:nvGraphicFramePr>
        <p:xfrm>
          <a:off x="2478881" y="2874529"/>
          <a:ext cx="4103688" cy="819150"/>
        </p:xfrm>
        <a:graphic>
          <a:graphicData uri="http://schemas.openxmlformats.org/presentationml/2006/ole">
            <mc:AlternateContent xmlns:mc="http://schemas.openxmlformats.org/markup-compatibility/2006">
              <mc:Choice xmlns:v="urn:schemas-microsoft-com:vml" Requires="v">
                <p:oleObj spid="_x0000_s13375" name="数式" r:id="rId5" imgW="2717640" imgH="482400" progId="Equation.3">
                  <p:embed/>
                </p:oleObj>
              </mc:Choice>
              <mc:Fallback>
                <p:oleObj name="数式" r:id="rId5" imgW="2717640" imgH="482400" progId="Equation.3">
                  <p:embed/>
                  <p:pic>
                    <p:nvPicPr>
                      <p:cNvPr id="0" name=""/>
                      <p:cNvPicPr>
                        <a:picLocks noChangeAspect="1" noChangeArrowheads="1"/>
                      </p:cNvPicPr>
                      <p:nvPr/>
                    </p:nvPicPr>
                    <p:blipFill>
                      <a:blip r:embed="rId6"/>
                      <a:srcRect/>
                      <a:stretch>
                        <a:fillRect/>
                      </a:stretch>
                    </p:blipFill>
                    <p:spPr bwMode="auto">
                      <a:xfrm>
                        <a:off x="2478881" y="2874529"/>
                        <a:ext cx="4103688" cy="819150"/>
                      </a:xfrm>
                      <a:prstGeom prst="rect">
                        <a:avLst/>
                      </a:prstGeom>
                      <a:noFill/>
                    </p:spPr>
                  </p:pic>
                </p:oleObj>
              </mc:Fallback>
            </mc:AlternateContent>
          </a:graphicData>
        </a:graphic>
      </p:graphicFrame>
      <p:sp>
        <p:nvSpPr>
          <p:cNvPr id="60" name="テキスト ボックス 59"/>
          <p:cNvSpPr txBox="1"/>
          <p:nvPr/>
        </p:nvSpPr>
        <p:spPr>
          <a:xfrm>
            <a:off x="865043" y="4206875"/>
            <a:ext cx="7656658" cy="707886"/>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適用フィルタの目標は</a:t>
            </a:r>
            <a:r>
              <a:rPr lang="en-US" altLang="ja-JP" sz="2000" smtClean="0">
                <a:latin typeface="Times New Roman" panose="02020603050405020304" pitchFamily="18" charset="0"/>
                <a:cs typeface="Times New Roman" panose="02020603050405020304" pitchFamily="18" charset="0"/>
              </a:rPr>
              <a:t>S</a:t>
            </a:r>
            <a:r>
              <a:rPr lang="ja-JP" altLang="en-US" sz="2000" smtClean="0">
                <a:latin typeface="Times New Roman" panose="02020603050405020304" pitchFamily="18" charset="0"/>
                <a:cs typeface="Times New Roman" panose="02020603050405020304" pitchFamily="18" charset="0"/>
              </a:rPr>
              <a:t>を最小化すること。</a:t>
            </a:r>
            <a:endParaRPr lang="en-US" altLang="ja-JP" sz="2000" smtClean="0">
              <a:latin typeface="Times New Roman" panose="02020603050405020304" pitchFamily="18" charset="0"/>
              <a:cs typeface="Times New Roman" panose="02020603050405020304" pitchFamily="18" charset="0"/>
            </a:endParaRPr>
          </a:p>
          <a:p>
            <a:pPr defTabSz="1169988"/>
            <a:r>
              <a:rPr lang="ja-JP" altLang="en-US" sz="2000" smtClean="0">
                <a:latin typeface="Times New Roman" panose="02020603050405020304" pitchFamily="18" charset="0"/>
                <a:cs typeface="Times New Roman" panose="02020603050405020304" pitchFamily="18" charset="0"/>
              </a:rPr>
              <a:t>先に述べた</a:t>
            </a:r>
            <a:r>
              <a:rPr lang="ja-JP" altLang="en-US" sz="2000" b="1" u="sng" smtClean="0">
                <a:solidFill>
                  <a:srgbClr val="FF0000"/>
                </a:solidFill>
                <a:latin typeface="Times New Roman" panose="02020603050405020304" pitchFamily="18" charset="0"/>
                <a:cs typeface="Times New Roman" panose="02020603050405020304" pitchFamily="18" charset="0"/>
              </a:rPr>
              <a:t>最小二乗法を適用</a:t>
            </a:r>
            <a:r>
              <a:rPr lang="ja-JP" altLang="en-US" sz="2000" smtClean="0">
                <a:latin typeface="Times New Roman" panose="02020603050405020304" pitchFamily="18" charset="0"/>
                <a:cs typeface="Times New Roman" panose="02020603050405020304" pitchFamily="18" charset="0"/>
              </a:rPr>
              <a:t>する考え方もある。</a:t>
            </a:r>
            <a:endParaRPr lang="en-US" altLang="ja-JP" sz="2000" smtClean="0">
              <a:latin typeface="Times New Roman" panose="02020603050405020304" pitchFamily="18" charset="0"/>
              <a:cs typeface="Times New Roman" panose="02020603050405020304" pitchFamily="18" charset="0"/>
            </a:endParaRPr>
          </a:p>
        </p:txBody>
      </p:sp>
      <p:sp>
        <p:nvSpPr>
          <p:cNvPr id="61" name="テキスト ボックス 60"/>
          <p:cNvSpPr txBox="1"/>
          <p:nvPr/>
        </p:nvSpPr>
        <p:spPr>
          <a:xfrm>
            <a:off x="1558545" y="5427957"/>
            <a:ext cx="5756655" cy="707886"/>
          </a:xfrm>
          <a:prstGeom prst="rect">
            <a:avLst/>
          </a:prstGeom>
          <a:solidFill>
            <a:srgbClr val="FFFF00"/>
          </a:solidFill>
          <a:ln>
            <a:solidFill>
              <a:srgbClr val="FF0000"/>
            </a:solidFill>
          </a:ln>
        </p:spPr>
        <p:txBody>
          <a:bodyPr wrap="square" rtlCol="0">
            <a:spAutoFit/>
          </a:bodyPr>
          <a:lstStyle/>
          <a:p>
            <a:pPr algn="ctr" defTabSz="1169988"/>
            <a:r>
              <a:rPr lang="ja-JP" altLang="en-US" sz="2000" b="1" u="sng" smtClean="0">
                <a:solidFill>
                  <a:srgbClr val="FF0000"/>
                </a:solidFill>
                <a:latin typeface="Times New Roman" panose="02020603050405020304" pitchFamily="18" charset="0"/>
                <a:cs typeface="Times New Roman" panose="02020603050405020304" pitchFamily="18" charset="0"/>
              </a:rPr>
              <a:t>統計的学習法</a:t>
            </a:r>
            <a:r>
              <a:rPr lang="ja-JP" altLang="en-US" sz="2000" smtClean="0">
                <a:latin typeface="Times New Roman" panose="02020603050405020304" pitchFamily="18" charset="0"/>
                <a:cs typeface="Times New Roman" panose="02020603050405020304" pitchFamily="18" charset="0"/>
              </a:rPr>
              <a:t>と呼ばれる。</a:t>
            </a:r>
            <a:endParaRPr lang="en-US" altLang="ja-JP" sz="2000" smtClean="0">
              <a:latin typeface="Times New Roman" panose="02020603050405020304" pitchFamily="18" charset="0"/>
              <a:cs typeface="Times New Roman" panose="02020603050405020304" pitchFamily="18" charset="0"/>
            </a:endParaRPr>
          </a:p>
          <a:p>
            <a:pPr algn="ctr" defTabSz="1169988"/>
            <a:r>
              <a:rPr lang="ja-JP" altLang="en-US" sz="2000" smtClean="0">
                <a:latin typeface="Times New Roman" panose="02020603050405020304" pitchFamily="18" charset="0"/>
                <a:cs typeface="Times New Roman" panose="02020603050405020304" pitchFamily="18" charset="0"/>
              </a:rPr>
              <a:t>（最小二乗法の加算結果を記憶しておく方法）</a:t>
            </a:r>
            <a:endParaRPr lang="en-US" altLang="ja-JP" sz="2000" smtClean="0">
              <a:latin typeface="Times New Roman" panose="02020603050405020304" pitchFamily="18" charset="0"/>
              <a:cs typeface="Times New Roman" panose="02020603050405020304" pitchFamily="18" charset="0"/>
            </a:endParaRPr>
          </a:p>
        </p:txBody>
      </p:sp>
      <p:sp>
        <p:nvSpPr>
          <p:cNvPr id="3" name="下矢印 2"/>
          <p:cNvSpPr/>
          <p:nvPr/>
        </p:nvSpPr>
        <p:spPr>
          <a:xfrm>
            <a:off x="3949700" y="4965561"/>
            <a:ext cx="254000" cy="3303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87107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1936" y="-76337"/>
            <a:ext cx="7704667" cy="945768"/>
          </a:xfrm>
        </p:spPr>
        <p:txBody>
          <a:bodyPr>
            <a:normAutofit/>
          </a:bodyPr>
          <a:lstStyle/>
          <a:p>
            <a:pPr algn="r"/>
            <a:r>
              <a:rPr lang="ja-JP" altLang="en-US" sz="2800" smtClean="0"/>
              <a:t>最大急勾配法の適用</a:t>
            </a:r>
            <a:endParaRPr kumimoji="1" lang="ja-JP" altLang="en-US" sz="2800"/>
          </a:p>
        </p:txBody>
      </p:sp>
      <p:sp>
        <p:nvSpPr>
          <p:cNvPr id="29" name="テキスト ボックス 28"/>
          <p:cNvSpPr txBox="1"/>
          <p:nvPr/>
        </p:nvSpPr>
        <p:spPr>
          <a:xfrm>
            <a:off x="865043" y="967019"/>
            <a:ext cx="7902079" cy="707886"/>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幸いなことに，誤差パワーは二次関数なので複数の谷が存在しない。ある点での最大の減少方向（最大急勾配方向</a:t>
            </a:r>
            <a:r>
              <a:rPr lang="ja-JP" altLang="en-US" sz="2000">
                <a:latin typeface="Times New Roman" panose="02020603050405020304" pitchFamily="18" charset="0"/>
                <a:cs typeface="Times New Roman" panose="02020603050405020304" pitchFamily="18" charset="0"/>
              </a:rPr>
              <a:t>）</a:t>
            </a:r>
            <a:r>
              <a:rPr lang="ja-JP" altLang="en-US" sz="2000" smtClean="0">
                <a:latin typeface="Times New Roman" panose="02020603050405020304" pitchFamily="18" charset="0"/>
                <a:cs typeface="Times New Roman" panose="02020603050405020304" pitchFamily="18" charset="0"/>
              </a:rPr>
              <a:t>を選べばよい。</a:t>
            </a:r>
            <a:endParaRPr lang="en-US" altLang="ja-JP" sz="2000" smtClean="0">
              <a:latin typeface="Times New Roman" panose="02020603050405020304" pitchFamily="18" charset="0"/>
              <a:cs typeface="Times New Roman" panose="02020603050405020304" pitchFamily="18" charset="0"/>
            </a:endParaRPr>
          </a:p>
        </p:txBody>
      </p:sp>
      <p:sp>
        <p:nvSpPr>
          <p:cNvPr id="46" name="テキスト ボックス 45"/>
          <p:cNvSpPr txBox="1"/>
          <p:nvPr/>
        </p:nvSpPr>
        <p:spPr>
          <a:xfrm>
            <a:off x="835522" y="2405166"/>
            <a:ext cx="7686179" cy="369332"/>
          </a:xfrm>
          <a:prstGeom prst="rect">
            <a:avLst/>
          </a:prstGeom>
          <a:noFill/>
        </p:spPr>
        <p:txBody>
          <a:bodyPr wrap="square" rtlCol="0">
            <a:spAutoFit/>
          </a:bodyPr>
          <a:lstStyle/>
          <a:p>
            <a:pPr defTabSz="1169988"/>
            <a:r>
              <a:rPr lang="ja-JP" altLang="en-US" smtClean="0">
                <a:latin typeface="Times New Roman" panose="02020603050405020304" pitchFamily="18" charset="0"/>
                <a:cs typeface="Times New Roman" panose="02020603050405020304" pitchFamily="18" charset="0"/>
              </a:rPr>
              <a:t>誤差パワーは係数</a:t>
            </a:r>
            <a:r>
              <a:rPr lang="en-US" altLang="ja-JP" i="1" smtClean="0">
                <a:latin typeface="Times New Roman" panose="02020603050405020304" pitchFamily="18" charset="0"/>
                <a:cs typeface="Times New Roman" panose="02020603050405020304" pitchFamily="18" charset="0"/>
              </a:rPr>
              <a:t>w</a:t>
            </a:r>
            <a:r>
              <a:rPr lang="en-US" altLang="ja-JP" i="1" baseline="-25000" smtClean="0">
                <a:latin typeface="Times New Roman" panose="02020603050405020304" pitchFamily="18" charset="0"/>
                <a:cs typeface="Times New Roman" panose="02020603050405020304" pitchFamily="18" charset="0"/>
              </a:rPr>
              <a:t>i</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k</a:t>
            </a:r>
            <a:r>
              <a:rPr lang="en-US" altLang="ja-JP" smtClean="0">
                <a:latin typeface="Times New Roman" panose="02020603050405020304" pitchFamily="18" charset="0"/>
                <a:cs typeface="Times New Roman" panose="02020603050405020304" pitchFamily="18" charset="0"/>
              </a:rPr>
              <a:t>)</a:t>
            </a:r>
            <a:r>
              <a:rPr lang="ja-JP" altLang="en-US" smtClean="0">
                <a:latin typeface="Times New Roman" panose="02020603050405020304" pitchFamily="18" charset="0"/>
                <a:cs typeface="Times New Roman" panose="02020603050405020304" pitchFamily="18" charset="0"/>
              </a:rPr>
              <a:t>の</a:t>
            </a:r>
            <a:r>
              <a:rPr lang="ja-JP" altLang="en-US" b="1" u="sng" smtClean="0">
                <a:solidFill>
                  <a:srgbClr val="FF0000"/>
                </a:solidFill>
                <a:latin typeface="Times New Roman" panose="02020603050405020304" pitchFamily="18" charset="0"/>
                <a:cs typeface="Times New Roman" panose="02020603050405020304" pitchFamily="18" charset="0"/>
              </a:rPr>
              <a:t>二次関数</a:t>
            </a:r>
            <a:endParaRPr lang="en-US" altLang="ja-JP" b="1" u="sng" smtClean="0">
              <a:solidFill>
                <a:srgbClr val="FF0000"/>
              </a:solidFill>
              <a:latin typeface="Times New Roman" panose="02020603050405020304" pitchFamily="18" charset="0"/>
              <a:cs typeface="Times New Roman" panose="02020603050405020304" pitchFamily="18" charset="0"/>
            </a:endParaRPr>
          </a:p>
        </p:txBody>
      </p:sp>
      <p:graphicFrame>
        <p:nvGraphicFramePr>
          <p:cNvPr id="54" name="オブジェクト 53"/>
          <p:cNvGraphicFramePr>
            <a:graphicFrameLocks noChangeAspect="1"/>
          </p:cNvGraphicFramePr>
          <p:nvPr>
            <p:extLst>
              <p:ext uri="{D42A27DB-BD31-4B8C-83A1-F6EECF244321}">
                <p14:modId xmlns:p14="http://schemas.microsoft.com/office/powerpoint/2010/main" val="4206216338"/>
              </p:ext>
            </p:extLst>
          </p:nvPr>
        </p:nvGraphicFramePr>
        <p:xfrm>
          <a:off x="2105025" y="2781300"/>
          <a:ext cx="4322763" cy="473075"/>
        </p:xfrm>
        <a:graphic>
          <a:graphicData uri="http://schemas.openxmlformats.org/presentationml/2006/ole">
            <mc:AlternateContent xmlns:mc="http://schemas.openxmlformats.org/markup-compatibility/2006">
              <mc:Choice xmlns:v="urn:schemas-microsoft-com:vml" Requires="v">
                <p:oleObj spid="_x0000_s16470" name="数式" r:id="rId3" imgW="1841400" imgH="228600" progId="Equation.3">
                  <p:embed/>
                </p:oleObj>
              </mc:Choice>
              <mc:Fallback>
                <p:oleObj name="数式" r:id="rId3" imgW="1841400" imgH="228600" progId="Equation.3">
                  <p:embed/>
                  <p:pic>
                    <p:nvPicPr>
                      <p:cNvPr id="0" name=""/>
                      <p:cNvPicPr>
                        <a:picLocks noChangeAspect="1" noChangeArrowheads="1"/>
                      </p:cNvPicPr>
                      <p:nvPr/>
                    </p:nvPicPr>
                    <p:blipFill>
                      <a:blip r:embed="rId4"/>
                      <a:srcRect/>
                      <a:stretch>
                        <a:fillRect/>
                      </a:stretch>
                    </p:blipFill>
                    <p:spPr bwMode="auto">
                      <a:xfrm>
                        <a:off x="2105025" y="2781300"/>
                        <a:ext cx="4322763" cy="473075"/>
                      </a:xfrm>
                      <a:prstGeom prst="rect">
                        <a:avLst/>
                      </a:prstGeom>
                      <a:noFill/>
                    </p:spPr>
                  </p:pic>
                </p:oleObj>
              </mc:Fallback>
            </mc:AlternateContent>
          </a:graphicData>
        </a:graphic>
      </p:graphicFrame>
      <p:graphicFrame>
        <p:nvGraphicFramePr>
          <p:cNvPr id="10" name="オブジェクト 9"/>
          <p:cNvGraphicFramePr>
            <a:graphicFrameLocks noChangeAspect="1"/>
          </p:cNvGraphicFramePr>
          <p:nvPr>
            <p:extLst>
              <p:ext uri="{D42A27DB-BD31-4B8C-83A1-F6EECF244321}">
                <p14:modId xmlns:p14="http://schemas.microsoft.com/office/powerpoint/2010/main" val="1180019790"/>
              </p:ext>
            </p:extLst>
          </p:nvPr>
        </p:nvGraphicFramePr>
        <p:xfrm>
          <a:off x="2638424" y="1587500"/>
          <a:ext cx="2949575" cy="806450"/>
        </p:xfrm>
        <a:graphic>
          <a:graphicData uri="http://schemas.openxmlformats.org/presentationml/2006/ole">
            <mc:AlternateContent xmlns:mc="http://schemas.openxmlformats.org/markup-compatibility/2006">
              <mc:Choice xmlns:v="urn:schemas-microsoft-com:vml" Requires="v">
                <p:oleObj spid="_x0000_s16471" name="数式" r:id="rId5" imgW="1333440" imgH="393480" progId="Equation.3">
                  <p:embed/>
                </p:oleObj>
              </mc:Choice>
              <mc:Fallback>
                <p:oleObj name="数式" r:id="rId5" imgW="1333440" imgH="393480" progId="Equation.3">
                  <p:embed/>
                  <p:pic>
                    <p:nvPicPr>
                      <p:cNvPr id="0" name=""/>
                      <p:cNvPicPr>
                        <a:picLocks noChangeAspect="1" noChangeArrowheads="1"/>
                      </p:cNvPicPr>
                      <p:nvPr/>
                    </p:nvPicPr>
                    <p:blipFill>
                      <a:blip r:embed="rId6"/>
                      <a:srcRect/>
                      <a:stretch>
                        <a:fillRect/>
                      </a:stretch>
                    </p:blipFill>
                    <p:spPr bwMode="auto">
                      <a:xfrm>
                        <a:off x="2638424" y="1587500"/>
                        <a:ext cx="2949575" cy="806450"/>
                      </a:xfrm>
                      <a:prstGeom prst="rect">
                        <a:avLst/>
                      </a:prstGeom>
                      <a:noFill/>
                    </p:spPr>
                  </p:pic>
                </p:oleObj>
              </mc:Fallback>
            </mc:AlternateContent>
          </a:graphicData>
        </a:graphic>
      </p:graphicFrame>
      <p:sp>
        <p:nvSpPr>
          <p:cNvPr id="11" name="テキスト ボックス 10"/>
          <p:cNvSpPr txBox="1"/>
          <p:nvPr/>
        </p:nvSpPr>
        <p:spPr>
          <a:xfrm>
            <a:off x="835521" y="3255023"/>
            <a:ext cx="7686179" cy="1200329"/>
          </a:xfrm>
          <a:prstGeom prst="rect">
            <a:avLst/>
          </a:prstGeom>
          <a:noFill/>
        </p:spPr>
        <p:txBody>
          <a:bodyPr wrap="square" rtlCol="0">
            <a:spAutoFit/>
          </a:bodyPr>
          <a:lstStyle/>
          <a:p>
            <a:pPr defTabSz="1169988"/>
            <a:r>
              <a:rPr lang="ja-JP" altLang="en-US" smtClean="0">
                <a:latin typeface="Times New Roman" panose="02020603050405020304" pitchFamily="18" charset="0"/>
                <a:cs typeface="Times New Roman" panose="02020603050405020304" pitchFamily="18" charset="0"/>
              </a:rPr>
              <a:t>ここで</a:t>
            </a:r>
            <a:r>
              <a:rPr lang="ja-JP" altLang="en-US" i="1" smtClean="0">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j </a:t>
            </a:r>
            <a:r>
              <a:rPr lang="ja-JP" altLang="en-US" smtClean="0">
                <a:latin typeface="Times New Roman" panose="02020603050405020304" pitchFamily="18" charset="0"/>
                <a:cs typeface="Times New Roman" panose="02020603050405020304" pitchFamily="18" charset="0"/>
              </a:rPr>
              <a:t>は収れん計算での添え字である。</a:t>
            </a:r>
            <a:endParaRPr lang="en-US" altLang="ja-JP" smtClean="0">
              <a:latin typeface="Times New Roman" panose="02020603050405020304" pitchFamily="18" charset="0"/>
              <a:cs typeface="Times New Roman" panose="02020603050405020304" pitchFamily="18" charset="0"/>
            </a:endParaRPr>
          </a:p>
          <a:p>
            <a:pPr defTabSz="1169988"/>
            <a:endParaRPr lang="en-US" altLang="ja-JP" smtClean="0">
              <a:latin typeface="Times New Roman" panose="02020603050405020304" pitchFamily="18" charset="0"/>
              <a:cs typeface="Times New Roman" panose="02020603050405020304" pitchFamily="18" charset="0"/>
            </a:endParaRPr>
          </a:p>
          <a:p>
            <a:pPr defTabSz="1169988"/>
            <a:r>
              <a:rPr lang="ja-JP" altLang="en-US" smtClean="0">
                <a:latin typeface="Times New Roman" panose="02020603050405020304" pitchFamily="18" charset="0"/>
                <a:cs typeface="Times New Roman" panose="02020603050405020304" pitchFamily="18" charset="0"/>
              </a:rPr>
              <a:t>ステップサイズ </a:t>
            </a:r>
            <a:r>
              <a:rPr lang="en-US" altLang="ja-JP" i="1" smtClean="0">
                <a:latin typeface="Times New Roman" panose="02020603050405020304" pitchFamily="18" charset="0"/>
                <a:cs typeface="Times New Roman" panose="02020603050405020304" pitchFamily="18" charset="0"/>
              </a:rPr>
              <a:t>μ </a:t>
            </a:r>
            <a:r>
              <a:rPr lang="ja-JP" altLang="en-US" smtClean="0">
                <a:latin typeface="Times New Roman" panose="02020603050405020304" pitchFamily="18" charset="0"/>
                <a:cs typeface="Times New Roman" panose="02020603050405020304" pitchFamily="18" charset="0"/>
              </a:rPr>
              <a:t>を固定的に設定する方法もあるが，</a:t>
            </a:r>
            <a:endParaRPr lang="en-US" altLang="ja-JP" smtClean="0">
              <a:latin typeface="Times New Roman" panose="02020603050405020304" pitchFamily="18" charset="0"/>
              <a:cs typeface="Times New Roman" panose="02020603050405020304" pitchFamily="18" charset="0"/>
            </a:endParaRPr>
          </a:p>
          <a:p>
            <a:pPr defTabSz="1169988"/>
            <a:r>
              <a:rPr lang="ja-JP" altLang="en-US" smtClean="0">
                <a:latin typeface="Times New Roman" panose="02020603050405020304" pitchFamily="18" charset="0"/>
                <a:cs typeface="Times New Roman" panose="02020603050405020304" pitchFamily="18" charset="0"/>
              </a:rPr>
              <a:t>筆者は，最初大きくとり，</a:t>
            </a:r>
            <a:endParaRPr lang="en-US" altLang="ja-JP" b="1" u="sng" smtClean="0">
              <a:solidFill>
                <a:srgbClr val="FF0000"/>
              </a:solidFill>
              <a:latin typeface="Times New Roman" panose="02020603050405020304" pitchFamily="18" charset="0"/>
              <a:cs typeface="Times New Roman" panose="02020603050405020304" pitchFamily="18" charset="0"/>
            </a:endParaRPr>
          </a:p>
        </p:txBody>
      </p:sp>
      <p:graphicFrame>
        <p:nvGraphicFramePr>
          <p:cNvPr id="12" name="オブジェクト 11"/>
          <p:cNvGraphicFramePr>
            <a:graphicFrameLocks noChangeAspect="1"/>
          </p:cNvGraphicFramePr>
          <p:nvPr>
            <p:extLst>
              <p:ext uri="{D42A27DB-BD31-4B8C-83A1-F6EECF244321}">
                <p14:modId xmlns:p14="http://schemas.microsoft.com/office/powerpoint/2010/main" val="2757367618"/>
              </p:ext>
            </p:extLst>
          </p:nvPr>
        </p:nvGraphicFramePr>
        <p:xfrm>
          <a:off x="2105025" y="4427604"/>
          <a:ext cx="2444750" cy="473075"/>
        </p:xfrm>
        <a:graphic>
          <a:graphicData uri="http://schemas.openxmlformats.org/presentationml/2006/ole">
            <mc:AlternateContent xmlns:mc="http://schemas.openxmlformats.org/markup-compatibility/2006">
              <mc:Choice xmlns:v="urn:schemas-microsoft-com:vml" Requires="v">
                <p:oleObj spid="_x0000_s16472" name="数式" r:id="rId7" imgW="1041120" imgH="228600" progId="Equation.3">
                  <p:embed/>
                </p:oleObj>
              </mc:Choice>
              <mc:Fallback>
                <p:oleObj name="数式" r:id="rId7" imgW="1041120" imgH="228600" progId="Equation.3">
                  <p:embed/>
                  <p:pic>
                    <p:nvPicPr>
                      <p:cNvPr id="0" name=""/>
                      <p:cNvPicPr>
                        <a:picLocks noChangeAspect="1" noChangeArrowheads="1"/>
                      </p:cNvPicPr>
                      <p:nvPr/>
                    </p:nvPicPr>
                    <p:blipFill>
                      <a:blip r:embed="rId8"/>
                      <a:srcRect/>
                      <a:stretch>
                        <a:fillRect/>
                      </a:stretch>
                    </p:blipFill>
                    <p:spPr bwMode="auto">
                      <a:xfrm>
                        <a:off x="2105025" y="4427604"/>
                        <a:ext cx="2444750" cy="473075"/>
                      </a:xfrm>
                      <a:prstGeom prst="rect">
                        <a:avLst/>
                      </a:prstGeom>
                      <a:noFill/>
                    </p:spPr>
                  </p:pic>
                </p:oleObj>
              </mc:Fallback>
            </mc:AlternateContent>
          </a:graphicData>
        </a:graphic>
      </p:graphicFrame>
      <p:sp>
        <p:nvSpPr>
          <p:cNvPr id="13" name="テキスト ボックス 12"/>
          <p:cNvSpPr txBox="1"/>
          <p:nvPr/>
        </p:nvSpPr>
        <p:spPr>
          <a:xfrm>
            <a:off x="865043" y="4935877"/>
            <a:ext cx="7686179" cy="646331"/>
          </a:xfrm>
          <a:prstGeom prst="rect">
            <a:avLst/>
          </a:prstGeom>
          <a:noFill/>
        </p:spPr>
        <p:txBody>
          <a:bodyPr wrap="square" rtlCol="0">
            <a:spAutoFit/>
          </a:bodyPr>
          <a:lstStyle/>
          <a:p>
            <a:pPr defTabSz="1169988"/>
            <a:r>
              <a:rPr lang="ja-JP" altLang="en-US" smtClean="0">
                <a:latin typeface="Times New Roman" panose="02020603050405020304" pitchFamily="18" charset="0"/>
                <a:cs typeface="Times New Roman" panose="02020603050405020304" pitchFamily="18" charset="0"/>
              </a:rPr>
              <a:t>となった時点で，</a:t>
            </a:r>
            <a:r>
              <a:rPr lang="en-US" altLang="ja-JP" i="1" smtClean="0">
                <a:latin typeface="Times New Roman" panose="02020603050405020304" pitchFamily="18" charset="0"/>
                <a:cs typeface="Times New Roman" panose="02020603050405020304" pitchFamily="18" charset="0"/>
              </a:rPr>
              <a:t>j </a:t>
            </a:r>
            <a:r>
              <a:rPr lang="ja-JP" altLang="en-US" smtClean="0">
                <a:latin typeface="Times New Roman" panose="02020603050405020304" pitchFamily="18" charset="0"/>
                <a:cs typeface="Times New Roman" panose="02020603050405020304" pitchFamily="18" charset="0"/>
              </a:rPr>
              <a:t>を </a:t>
            </a:r>
            <a:r>
              <a:rPr lang="en-US" altLang="ja-JP" smtClean="0">
                <a:latin typeface="Times New Roman" panose="02020603050405020304" pitchFamily="18" charset="0"/>
                <a:cs typeface="Times New Roman" panose="02020603050405020304" pitchFamily="18" charset="0"/>
              </a:rPr>
              <a:t>2 </a:t>
            </a:r>
            <a:r>
              <a:rPr lang="ja-JP" altLang="en-US" smtClean="0">
                <a:latin typeface="Times New Roman" panose="02020603050405020304" pitchFamily="18" charset="0"/>
                <a:cs typeface="Times New Roman" panose="02020603050405020304" pitchFamily="18" charset="0"/>
              </a:rPr>
              <a:t>だけ戻して変化量を小さく（たとえば </a:t>
            </a:r>
            <a:r>
              <a:rPr lang="en-US" altLang="ja-JP" i="1" smtClean="0">
                <a:latin typeface="Times New Roman" panose="02020603050405020304" pitchFamily="18" charset="0"/>
                <a:cs typeface="Times New Roman" panose="02020603050405020304" pitchFamily="18" charset="0"/>
              </a:rPr>
              <a:t>μ </a:t>
            </a:r>
            <a:r>
              <a:rPr lang="en-US" altLang="ja-JP" smtClean="0">
                <a:latin typeface="Times New Roman" panose="02020603050405020304" pitchFamily="18" charset="0"/>
                <a:cs typeface="Times New Roman" panose="02020603050405020304" pitchFamily="18" charset="0"/>
              </a:rPr>
              <a:t>/2</a:t>
            </a:r>
            <a:r>
              <a:rPr lang="ja-JP" altLang="en-US" smtClean="0">
                <a:latin typeface="Times New Roman" panose="02020603050405020304" pitchFamily="18" charset="0"/>
                <a:cs typeface="Times New Roman" panose="02020603050405020304" pitchFamily="18" charset="0"/>
              </a:rPr>
              <a:t>）して</a:t>
            </a:r>
            <a:endParaRPr lang="en-US" altLang="ja-JP" smtClean="0">
              <a:latin typeface="Times New Roman" panose="02020603050405020304" pitchFamily="18" charset="0"/>
              <a:cs typeface="Times New Roman" panose="02020603050405020304" pitchFamily="18" charset="0"/>
            </a:endParaRPr>
          </a:p>
          <a:p>
            <a:pPr defTabSz="1169988"/>
            <a:r>
              <a:rPr lang="ja-JP" altLang="en-US" smtClean="0">
                <a:latin typeface="Times New Roman" panose="02020603050405020304" pitchFamily="18" charset="0"/>
                <a:cs typeface="Times New Roman" panose="02020603050405020304" pitchFamily="18" charset="0"/>
              </a:rPr>
              <a:t>繰り返す方法を採用している。</a:t>
            </a:r>
            <a:endParaRPr lang="en-US" altLang="ja-JP" b="1" u="sng" smtClean="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05932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1936" y="-76337"/>
            <a:ext cx="7704667" cy="945768"/>
          </a:xfrm>
        </p:spPr>
        <p:txBody>
          <a:bodyPr>
            <a:normAutofit/>
          </a:bodyPr>
          <a:lstStyle/>
          <a:p>
            <a:pPr algn="r"/>
            <a:r>
              <a:rPr lang="ja-JP" altLang="en-US" sz="2800" smtClean="0"/>
              <a:t>最大急勾配法における</a:t>
            </a:r>
            <a:r>
              <a:rPr lang="en-US" altLang="ja-JP" sz="2800" i="1" smtClean="0">
                <a:latin typeface="Times New Roman" panose="02020603050405020304" pitchFamily="18" charset="0"/>
                <a:cs typeface="Times New Roman" panose="02020603050405020304" pitchFamily="18" charset="0"/>
              </a:rPr>
              <a:t>Δw</a:t>
            </a:r>
            <a:r>
              <a:rPr lang="ja-JP" altLang="en-US" sz="2800" smtClean="0"/>
              <a:t>の変更</a:t>
            </a:r>
            <a:endParaRPr kumimoji="1" lang="ja-JP" altLang="en-US" sz="2800"/>
          </a:p>
        </p:txBody>
      </p:sp>
      <p:sp>
        <p:nvSpPr>
          <p:cNvPr id="29" name="テキスト ボックス 28"/>
          <p:cNvSpPr txBox="1"/>
          <p:nvPr/>
        </p:nvSpPr>
        <p:spPr>
          <a:xfrm>
            <a:off x="1660064" y="935557"/>
            <a:ext cx="6861637" cy="707886"/>
          </a:xfrm>
          <a:prstGeom prst="rect">
            <a:avLst/>
          </a:prstGeom>
          <a:noFill/>
        </p:spPr>
        <p:txBody>
          <a:bodyPr wrap="square" rtlCol="0">
            <a:spAutoFit/>
          </a:bodyPr>
          <a:lstStyle/>
          <a:p>
            <a:pPr defTabSz="1169988"/>
            <a:r>
              <a:rPr lang="en-US" altLang="ja-JP" sz="2000" i="1" smtClean="0">
                <a:latin typeface="Times New Roman" panose="02020603050405020304" pitchFamily="18" charset="0"/>
                <a:cs typeface="Times New Roman" panose="02020603050405020304" pitchFamily="18" charset="0"/>
              </a:rPr>
              <a:t>Δw</a:t>
            </a:r>
            <a:r>
              <a:rPr lang="ja-JP" altLang="en-US" sz="2000" smtClean="0">
                <a:latin typeface="Times New Roman" panose="02020603050405020304" pitchFamily="18" charset="0"/>
                <a:cs typeface="Times New Roman" panose="02020603050405020304" pitchFamily="18" charset="0"/>
              </a:rPr>
              <a:t>の加算を繰り返し，大小関係が逆転したら，</a:t>
            </a:r>
            <a:endParaRPr lang="en-US" altLang="ja-JP" sz="2000" smtClean="0">
              <a:latin typeface="Times New Roman" panose="02020603050405020304" pitchFamily="18" charset="0"/>
              <a:cs typeface="Times New Roman" panose="02020603050405020304" pitchFamily="18" charset="0"/>
            </a:endParaRPr>
          </a:p>
          <a:p>
            <a:pPr defTabSz="1169988"/>
            <a:r>
              <a:rPr lang="ja-JP" altLang="en-US" sz="2000">
                <a:latin typeface="Times New Roman" panose="02020603050405020304" pitchFamily="18" charset="0"/>
                <a:cs typeface="Times New Roman" panose="02020603050405020304" pitchFamily="18" charset="0"/>
              </a:rPr>
              <a:t>逆転</a:t>
            </a:r>
            <a:r>
              <a:rPr lang="ja-JP" altLang="en-US" sz="2000" smtClean="0">
                <a:latin typeface="Times New Roman" panose="02020603050405020304" pitchFamily="18" charset="0"/>
                <a:cs typeface="Times New Roman" panose="02020603050405020304" pitchFamily="18" charset="0"/>
              </a:rPr>
              <a:t>したところから</a:t>
            </a:r>
            <a:r>
              <a:rPr lang="en-US" altLang="ja-JP" sz="2000" smtClean="0">
                <a:latin typeface="Times New Roman" panose="02020603050405020304" pitchFamily="18" charset="0"/>
                <a:cs typeface="Times New Roman" panose="02020603050405020304" pitchFamily="18" charset="0"/>
              </a:rPr>
              <a:t>2</a:t>
            </a:r>
            <a:r>
              <a:rPr lang="ja-JP" altLang="en-US" sz="2000" smtClean="0">
                <a:latin typeface="Times New Roman" panose="02020603050405020304" pitchFamily="18" charset="0"/>
                <a:cs typeface="Times New Roman" panose="02020603050405020304" pitchFamily="18" charset="0"/>
              </a:rPr>
              <a:t>回戻して，</a:t>
            </a:r>
            <a:r>
              <a:rPr lang="en-US" altLang="ja-JP" sz="2000" i="1" smtClean="0">
                <a:latin typeface="Times New Roman" panose="02020603050405020304" pitchFamily="18" charset="0"/>
                <a:cs typeface="Times New Roman" panose="02020603050405020304" pitchFamily="18" charset="0"/>
              </a:rPr>
              <a:t>Δw</a:t>
            </a:r>
            <a:r>
              <a:rPr lang="ja-JP" altLang="en-US" sz="2000" smtClean="0">
                <a:latin typeface="Times New Roman" panose="02020603050405020304" pitchFamily="18" charset="0"/>
                <a:cs typeface="Times New Roman" panose="02020603050405020304" pitchFamily="18" charset="0"/>
              </a:rPr>
              <a:t>を小さくする。</a:t>
            </a:r>
            <a:endParaRPr lang="en-US" altLang="ja-JP" sz="2000" smtClean="0">
              <a:latin typeface="Times New Roman" panose="02020603050405020304" pitchFamily="18" charset="0"/>
              <a:cs typeface="Times New Roman" panose="02020603050405020304" pitchFamily="18" charset="0"/>
            </a:endParaRPr>
          </a:p>
        </p:txBody>
      </p:sp>
      <p:grpSp>
        <p:nvGrpSpPr>
          <p:cNvPr id="4" name="グループ化 3"/>
          <p:cNvGrpSpPr/>
          <p:nvPr/>
        </p:nvGrpSpPr>
        <p:grpSpPr>
          <a:xfrm>
            <a:off x="2955949" y="1709569"/>
            <a:ext cx="4006324" cy="3786282"/>
            <a:chOff x="2763444" y="1796371"/>
            <a:chExt cx="4105275" cy="3834260"/>
          </a:xfrm>
        </p:grpSpPr>
        <p:pic>
          <p:nvPicPr>
            <p:cNvPr id="3" name="図 2"/>
            <p:cNvPicPr>
              <a:picLocks noChangeAspect="1"/>
            </p:cNvPicPr>
            <p:nvPr/>
          </p:nvPicPr>
          <p:blipFill>
            <a:blip r:embed="rId3"/>
            <a:stretch>
              <a:fillRect/>
            </a:stretch>
          </p:blipFill>
          <p:spPr>
            <a:xfrm>
              <a:off x="2763444" y="3392256"/>
              <a:ext cx="4105275" cy="2238375"/>
            </a:xfrm>
            <a:prstGeom prst="rect">
              <a:avLst/>
            </a:prstGeom>
          </p:spPr>
        </p:pic>
        <p:cxnSp>
          <p:nvCxnSpPr>
            <p:cNvPr id="5" name="直線コネクタ 4"/>
            <p:cNvCxnSpPr/>
            <p:nvPr/>
          </p:nvCxnSpPr>
          <p:spPr>
            <a:xfrm flipH="1">
              <a:off x="3376080" y="2113280"/>
              <a:ext cx="0" cy="349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flipH="1">
              <a:off x="4816081" y="2113280"/>
              <a:ext cx="0" cy="349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flipH="1">
              <a:off x="6256081" y="2127336"/>
              <a:ext cx="0" cy="349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flipV="1">
              <a:off x="3376081" y="2227580"/>
              <a:ext cx="1440000" cy="0"/>
            </a:xfrm>
            <a:prstGeom prst="line">
              <a:avLst/>
            </a:prstGeom>
            <a:ln>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flipV="1">
              <a:off x="4816081" y="2227580"/>
              <a:ext cx="1440000" cy="0"/>
            </a:xfrm>
            <a:prstGeom prst="line">
              <a:avLst/>
            </a:prstGeom>
            <a:ln>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graphicFrame>
          <p:nvGraphicFramePr>
            <p:cNvPr id="20" name="オブジェクト 19"/>
            <p:cNvGraphicFramePr>
              <a:graphicFrameLocks noChangeAspect="1"/>
            </p:cNvGraphicFramePr>
            <p:nvPr>
              <p:extLst/>
            </p:nvPr>
          </p:nvGraphicFramePr>
          <p:xfrm>
            <a:off x="3827793" y="1829117"/>
            <a:ext cx="536575" cy="341313"/>
          </p:xfrm>
          <a:graphic>
            <a:graphicData uri="http://schemas.openxmlformats.org/presentationml/2006/ole">
              <mc:AlternateContent xmlns:mc="http://schemas.openxmlformats.org/markup-compatibility/2006">
                <mc:Choice xmlns:v="urn:schemas-microsoft-com:vml" Requires="v">
                  <p:oleObj spid="_x0000_s17410" name="数式" r:id="rId4" imgW="228600" imgH="164880" progId="Equation.3">
                    <p:embed/>
                  </p:oleObj>
                </mc:Choice>
                <mc:Fallback>
                  <p:oleObj name="数式" r:id="rId4" imgW="228600" imgH="164880" progId="Equation.3">
                    <p:embed/>
                    <p:pic>
                      <p:nvPicPr>
                        <p:cNvPr id="0" name=""/>
                        <p:cNvPicPr>
                          <a:picLocks noChangeAspect="1" noChangeArrowheads="1"/>
                        </p:cNvPicPr>
                        <p:nvPr/>
                      </p:nvPicPr>
                      <p:blipFill>
                        <a:blip r:embed="rId5"/>
                        <a:srcRect/>
                        <a:stretch>
                          <a:fillRect/>
                        </a:stretch>
                      </p:blipFill>
                      <p:spPr bwMode="auto">
                        <a:xfrm>
                          <a:off x="3827793" y="1829117"/>
                          <a:ext cx="536575" cy="341313"/>
                        </a:xfrm>
                        <a:prstGeom prst="rect">
                          <a:avLst/>
                        </a:prstGeom>
                        <a:noFill/>
                      </p:spPr>
                    </p:pic>
                  </p:oleObj>
                </mc:Fallback>
              </mc:AlternateContent>
            </a:graphicData>
          </a:graphic>
        </p:graphicFrame>
        <p:graphicFrame>
          <p:nvGraphicFramePr>
            <p:cNvPr id="21" name="オブジェクト 20"/>
            <p:cNvGraphicFramePr>
              <a:graphicFrameLocks noChangeAspect="1"/>
            </p:cNvGraphicFramePr>
            <p:nvPr>
              <p:extLst/>
            </p:nvPr>
          </p:nvGraphicFramePr>
          <p:xfrm>
            <a:off x="5204873" y="1796371"/>
            <a:ext cx="536575" cy="341313"/>
          </p:xfrm>
          <a:graphic>
            <a:graphicData uri="http://schemas.openxmlformats.org/presentationml/2006/ole">
              <mc:AlternateContent xmlns:mc="http://schemas.openxmlformats.org/markup-compatibility/2006">
                <mc:Choice xmlns:v="urn:schemas-microsoft-com:vml" Requires="v">
                  <p:oleObj spid="_x0000_s17411" name="数式" r:id="rId6" imgW="228600" imgH="164880" progId="Equation.3">
                    <p:embed/>
                  </p:oleObj>
                </mc:Choice>
                <mc:Fallback>
                  <p:oleObj name="数式" r:id="rId6" imgW="228600" imgH="164880" progId="Equation.3">
                    <p:embed/>
                    <p:pic>
                      <p:nvPicPr>
                        <p:cNvPr id="0" name=""/>
                        <p:cNvPicPr>
                          <a:picLocks noChangeAspect="1" noChangeArrowheads="1"/>
                        </p:cNvPicPr>
                        <p:nvPr/>
                      </p:nvPicPr>
                      <p:blipFill>
                        <a:blip r:embed="rId7"/>
                        <a:srcRect/>
                        <a:stretch>
                          <a:fillRect/>
                        </a:stretch>
                      </p:blipFill>
                      <p:spPr bwMode="auto">
                        <a:xfrm>
                          <a:off x="5204873" y="1796371"/>
                          <a:ext cx="536575" cy="341313"/>
                        </a:xfrm>
                        <a:prstGeom prst="rect">
                          <a:avLst/>
                        </a:prstGeom>
                        <a:noFill/>
                      </p:spPr>
                    </p:pic>
                  </p:oleObj>
                </mc:Fallback>
              </mc:AlternateContent>
            </a:graphicData>
          </a:graphic>
        </p:graphicFrame>
        <p:cxnSp>
          <p:nvCxnSpPr>
            <p:cNvPr id="22" name="直線コネクタ 21"/>
            <p:cNvCxnSpPr/>
            <p:nvPr/>
          </p:nvCxnSpPr>
          <p:spPr>
            <a:xfrm flipH="1">
              <a:off x="4096080" y="2531443"/>
              <a:ext cx="0" cy="309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flipH="1">
              <a:off x="5536081" y="2531443"/>
              <a:ext cx="0" cy="309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flipH="1">
              <a:off x="4460275" y="3392256"/>
              <a:ext cx="0" cy="223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5" name="オブジェクト 24"/>
            <p:cNvGraphicFramePr>
              <a:graphicFrameLocks noChangeAspect="1"/>
            </p:cNvGraphicFramePr>
            <p:nvPr>
              <p:extLst/>
            </p:nvPr>
          </p:nvGraphicFramePr>
          <p:xfrm>
            <a:off x="3444875" y="2236788"/>
            <a:ext cx="596900" cy="760412"/>
          </p:xfrm>
          <a:graphic>
            <a:graphicData uri="http://schemas.openxmlformats.org/presentationml/2006/ole">
              <mc:AlternateContent xmlns:mc="http://schemas.openxmlformats.org/markup-compatibility/2006">
                <mc:Choice xmlns:v="urn:schemas-microsoft-com:vml" Requires="v">
                  <p:oleObj spid="_x0000_s17412" name="数式" r:id="rId8" imgW="253800" imgH="368280" progId="Equation.3">
                    <p:embed/>
                  </p:oleObj>
                </mc:Choice>
                <mc:Fallback>
                  <p:oleObj name="数式" r:id="rId8" imgW="253800" imgH="368280" progId="Equation.3">
                    <p:embed/>
                    <p:pic>
                      <p:nvPicPr>
                        <p:cNvPr id="0" name=""/>
                        <p:cNvPicPr>
                          <a:picLocks noChangeAspect="1" noChangeArrowheads="1"/>
                        </p:cNvPicPr>
                        <p:nvPr/>
                      </p:nvPicPr>
                      <p:blipFill>
                        <a:blip r:embed="rId9"/>
                        <a:srcRect/>
                        <a:stretch>
                          <a:fillRect/>
                        </a:stretch>
                      </p:blipFill>
                      <p:spPr bwMode="auto">
                        <a:xfrm>
                          <a:off x="3444875" y="2236788"/>
                          <a:ext cx="596900" cy="760412"/>
                        </a:xfrm>
                        <a:prstGeom prst="rect">
                          <a:avLst/>
                        </a:prstGeom>
                        <a:noFill/>
                      </p:spPr>
                    </p:pic>
                  </p:oleObj>
                </mc:Fallback>
              </mc:AlternateContent>
            </a:graphicData>
          </a:graphic>
        </p:graphicFrame>
        <p:cxnSp>
          <p:nvCxnSpPr>
            <p:cNvPr id="26" name="直線コネクタ 25"/>
            <p:cNvCxnSpPr/>
            <p:nvPr/>
          </p:nvCxnSpPr>
          <p:spPr>
            <a:xfrm flipV="1">
              <a:off x="3376080" y="3065780"/>
              <a:ext cx="720000" cy="0"/>
            </a:xfrm>
            <a:prstGeom prst="line">
              <a:avLst/>
            </a:prstGeom>
            <a:ln>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flipV="1">
              <a:off x="4111321" y="3053080"/>
              <a:ext cx="720000" cy="0"/>
            </a:xfrm>
            <a:prstGeom prst="line">
              <a:avLst/>
            </a:prstGeom>
            <a:ln>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flipV="1">
              <a:off x="4816080" y="3050540"/>
              <a:ext cx="720000" cy="0"/>
            </a:xfrm>
            <a:prstGeom prst="line">
              <a:avLst/>
            </a:prstGeom>
            <a:ln>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graphicFrame>
          <p:nvGraphicFramePr>
            <p:cNvPr id="31" name="オブジェクト 30"/>
            <p:cNvGraphicFramePr>
              <a:graphicFrameLocks noChangeAspect="1"/>
            </p:cNvGraphicFramePr>
            <p:nvPr>
              <p:extLst/>
            </p:nvPr>
          </p:nvGraphicFramePr>
          <p:xfrm>
            <a:off x="4195038" y="2266474"/>
            <a:ext cx="596900" cy="760412"/>
          </p:xfrm>
          <a:graphic>
            <a:graphicData uri="http://schemas.openxmlformats.org/presentationml/2006/ole">
              <mc:AlternateContent xmlns:mc="http://schemas.openxmlformats.org/markup-compatibility/2006">
                <mc:Choice xmlns:v="urn:schemas-microsoft-com:vml" Requires="v">
                  <p:oleObj spid="_x0000_s17413" name="数式" r:id="rId10" imgW="253800" imgH="368280" progId="Equation.3">
                    <p:embed/>
                  </p:oleObj>
                </mc:Choice>
                <mc:Fallback>
                  <p:oleObj name="数式" r:id="rId10" imgW="253800" imgH="368280" progId="Equation.3">
                    <p:embed/>
                    <p:pic>
                      <p:nvPicPr>
                        <p:cNvPr id="0" name=""/>
                        <p:cNvPicPr>
                          <a:picLocks noChangeAspect="1" noChangeArrowheads="1"/>
                        </p:cNvPicPr>
                        <p:nvPr/>
                      </p:nvPicPr>
                      <p:blipFill>
                        <a:blip r:embed="rId11"/>
                        <a:srcRect/>
                        <a:stretch>
                          <a:fillRect/>
                        </a:stretch>
                      </p:blipFill>
                      <p:spPr bwMode="auto">
                        <a:xfrm>
                          <a:off x="4195038" y="2266474"/>
                          <a:ext cx="596900" cy="760412"/>
                        </a:xfrm>
                        <a:prstGeom prst="rect">
                          <a:avLst/>
                        </a:prstGeom>
                        <a:noFill/>
                      </p:spPr>
                    </p:pic>
                  </p:oleObj>
                </mc:Fallback>
              </mc:AlternateContent>
            </a:graphicData>
          </a:graphic>
        </p:graphicFrame>
        <p:graphicFrame>
          <p:nvGraphicFramePr>
            <p:cNvPr id="32" name="オブジェクト 31"/>
            <p:cNvGraphicFramePr>
              <a:graphicFrameLocks noChangeAspect="1"/>
            </p:cNvGraphicFramePr>
            <p:nvPr>
              <p:extLst/>
            </p:nvPr>
          </p:nvGraphicFramePr>
          <p:xfrm>
            <a:off x="4939180" y="2286255"/>
            <a:ext cx="596900" cy="760412"/>
          </p:xfrm>
          <a:graphic>
            <a:graphicData uri="http://schemas.openxmlformats.org/presentationml/2006/ole">
              <mc:AlternateContent xmlns:mc="http://schemas.openxmlformats.org/markup-compatibility/2006">
                <mc:Choice xmlns:v="urn:schemas-microsoft-com:vml" Requires="v">
                  <p:oleObj spid="_x0000_s17414" name="数式" r:id="rId12" imgW="253800" imgH="368280" progId="Equation.3">
                    <p:embed/>
                  </p:oleObj>
                </mc:Choice>
                <mc:Fallback>
                  <p:oleObj name="数式" r:id="rId12" imgW="253800" imgH="368280" progId="Equation.3">
                    <p:embed/>
                    <p:pic>
                      <p:nvPicPr>
                        <p:cNvPr id="0" name=""/>
                        <p:cNvPicPr>
                          <a:picLocks noChangeAspect="1" noChangeArrowheads="1"/>
                        </p:cNvPicPr>
                        <p:nvPr/>
                      </p:nvPicPr>
                      <p:blipFill>
                        <a:blip r:embed="rId11"/>
                        <a:srcRect/>
                        <a:stretch>
                          <a:fillRect/>
                        </a:stretch>
                      </p:blipFill>
                      <p:spPr bwMode="auto">
                        <a:xfrm>
                          <a:off x="4939180" y="2286255"/>
                          <a:ext cx="596900" cy="760412"/>
                        </a:xfrm>
                        <a:prstGeom prst="rect">
                          <a:avLst/>
                        </a:prstGeom>
                        <a:noFill/>
                      </p:spPr>
                    </p:pic>
                  </p:oleObj>
                </mc:Fallback>
              </mc:AlternateContent>
            </a:graphicData>
          </a:graphic>
        </p:graphicFrame>
        <p:cxnSp>
          <p:nvCxnSpPr>
            <p:cNvPr id="33" name="直線コネクタ 32"/>
            <p:cNvCxnSpPr/>
            <p:nvPr/>
          </p:nvCxnSpPr>
          <p:spPr>
            <a:xfrm flipV="1">
              <a:off x="4104114" y="3952240"/>
              <a:ext cx="360000" cy="0"/>
            </a:xfrm>
            <a:prstGeom prst="line">
              <a:avLst/>
            </a:prstGeom>
            <a:ln>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flipV="1">
              <a:off x="4473593" y="3949700"/>
              <a:ext cx="360000" cy="0"/>
            </a:xfrm>
            <a:prstGeom prst="line">
              <a:avLst/>
            </a:prstGeom>
            <a:ln>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flipH="1">
              <a:off x="5176080" y="3392256"/>
              <a:ext cx="0" cy="223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flipV="1">
              <a:off x="4824113" y="3949700"/>
              <a:ext cx="360000" cy="0"/>
            </a:xfrm>
            <a:prstGeom prst="line">
              <a:avLst/>
            </a:prstGeom>
            <a:ln>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graphicFrame>
          <p:nvGraphicFramePr>
            <p:cNvPr id="37" name="オブジェクト 36"/>
            <p:cNvGraphicFramePr>
              <a:graphicFrameLocks noChangeAspect="1"/>
            </p:cNvGraphicFramePr>
            <p:nvPr>
              <p:extLst/>
            </p:nvPr>
          </p:nvGraphicFramePr>
          <p:xfrm>
            <a:off x="4080841" y="3218203"/>
            <a:ext cx="442079" cy="563180"/>
          </p:xfrm>
          <a:graphic>
            <a:graphicData uri="http://schemas.openxmlformats.org/presentationml/2006/ole">
              <mc:AlternateContent xmlns:mc="http://schemas.openxmlformats.org/markup-compatibility/2006">
                <mc:Choice xmlns:v="urn:schemas-microsoft-com:vml" Requires="v">
                  <p:oleObj spid="_x0000_s17415" name="数式" r:id="rId13" imgW="253800" imgH="368280" progId="Equation.3">
                    <p:embed/>
                  </p:oleObj>
                </mc:Choice>
                <mc:Fallback>
                  <p:oleObj name="数式" r:id="rId13" imgW="253800" imgH="368280" progId="Equation.3">
                    <p:embed/>
                    <p:pic>
                      <p:nvPicPr>
                        <p:cNvPr id="0" name=""/>
                        <p:cNvPicPr>
                          <a:picLocks noChangeAspect="1" noChangeArrowheads="1"/>
                        </p:cNvPicPr>
                        <p:nvPr/>
                      </p:nvPicPr>
                      <p:blipFill>
                        <a:blip r:embed="rId14"/>
                        <a:srcRect/>
                        <a:stretch>
                          <a:fillRect/>
                        </a:stretch>
                      </p:blipFill>
                      <p:spPr bwMode="auto">
                        <a:xfrm>
                          <a:off x="4080841" y="3218203"/>
                          <a:ext cx="442079" cy="563180"/>
                        </a:xfrm>
                        <a:prstGeom prst="rect">
                          <a:avLst/>
                        </a:prstGeom>
                        <a:noFill/>
                      </p:spPr>
                    </p:pic>
                  </p:oleObj>
                </mc:Fallback>
              </mc:AlternateContent>
            </a:graphicData>
          </a:graphic>
        </p:graphicFrame>
        <p:graphicFrame>
          <p:nvGraphicFramePr>
            <p:cNvPr id="38" name="オブジェクト 37"/>
            <p:cNvGraphicFramePr>
              <a:graphicFrameLocks noChangeAspect="1"/>
            </p:cNvGraphicFramePr>
            <p:nvPr>
              <p:extLst/>
            </p:nvPr>
          </p:nvGraphicFramePr>
          <p:xfrm>
            <a:off x="4464114" y="3244054"/>
            <a:ext cx="442079" cy="563180"/>
          </p:xfrm>
          <a:graphic>
            <a:graphicData uri="http://schemas.openxmlformats.org/presentationml/2006/ole">
              <mc:AlternateContent xmlns:mc="http://schemas.openxmlformats.org/markup-compatibility/2006">
                <mc:Choice xmlns:v="urn:schemas-microsoft-com:vml" Requires="v">
                  <p:oleObj spid="_x0000_s17416" name="数式" r:id="rId15" imgW="253800" imgH="368280" progId="Equation.3">
                    <p:embed/>
                  </p:oleObj>
                </mc:Choice>
                <mc:Fallback>
                  <p:oleObj name="数式" r:id="rId15" imgW="253800" imgH="368280" progId="Equation.3">
                    <p:embed/>
                    <p:pic>
                      <p:nvPicPr>
                        <p:cNvPr id="0" name=""/>
                        <p:cNvPicPr>
                          <a:picLocks noChangeAspect="1" noChangeArrowheads="1"/>
                        </p:cNvPicPr>
                        <p:nvPr/>
                      </p:nvPicPr>
                      <p:blipFill>
                        <a:blip r:embed="rId14"/>
                        <a:srcRect/>
                        <a:stretch>
                          <a:fillRect/>
                        </a:stretch>
                      </p:blipFill>
                      <p:spPr bwMode="auto">
                        <a:xfrm>
                          <a:off x="4464114" y="3244054"/>
                          <a:ext cx="442079" cy="563180"/>
                        </a:xfrm>
                        <a:prstGeom prst="rect">
                          <a:avLst/>
                        </a:prstGeom>
                        <a:noFill/>
                      </p:spPr>
                    </p:pic>
                  </p:oleObj>
                </mc:Fallback>
              </mc:AlternateContent>
            </a:graphicData>
          </a:graphic>
        </p:graphicFrame>
        <p:graphicFrame>
          <p:nvGraphicFramePr>
            <p:cNvPr id="39" name="オブジェクト 38"/>
            <p:cNvGraphicFramePr>
              <a:graphicFrameLocks noChangeAspect="1"/>
            </p:cNvGraphicFramePr>
            <p:nvPr>
              <p:extLst/>
            </p:nvPr>
          </p:nvGraphicFramePr>
          <p:xfrm>
            <a:off x="4779057" y="3286665"/>
            <a:ext cx="442079" cy="563180"/>
          </p:xfrm>
          <a:graphic>
            <a:graphicData uri="http://schemas.openxmlformats.org/presentationml/2006/ole">
              <mc:AlternateContent xmlns:mc="http://schemas.openxmlformats.org/markup-compatibility/2006">
                <mc:Choice xmlns:v="urn:schemas-microsoft-com:vml" Requires="v">
                  <p:oleObj spid="_x0000_s17417" name="数式" r:id="rId16" imgW="253800" imgH="368280" progId="Equation.3">
                    <p:embed/>
                  </p:oleObj>
                </mc:Choice>
                <mc:Fallback>
                  <p:oleObj name="数式" r:id="rId16" imgW="253800" imgH="368280" progId="Equation.3">
                    <p:embed/>
                    <p:pic>
                      <p:nvPicPr>
                        <p:cNvPr id="0" name=""/>
                        <p:cNvPicPr>
                          <a:picLocks noChangeAspect="1" noChangeArrowheads="1"/>
                        </p:cNvPicPr>
                        <p:nvPr/>
                      </p:nvPicPr>
                      <p:blipFill>
                        <a:blip r:embed="rId14"/>
                        <a:srcRect/>
                        <a:stretch>
                          <a:fillRect/>
                        </a:stretch>
                      </p:blipFill>
                      <p:spPr bwMode="auto">
                        <a:xfrm>
                          <a:off x="4779057" y="3286665"/>
                          <a:ext cx="442079" cy="563180"/>
                        </a:xfrm>
                        <a:prstGeom prst="rect">
                          <a:avLst/>
                        </a:prstGeom>
                        <a:noFill/>
                      </p:spPr>
                    </p:pic>
                  </p:oleObj>
                </mc:Fallback>
              </mc:AlternateContent>
            </a:graphicData>
          </a:graphic>
        </p:graphicFrame>
        <p:cxnSp>
          <p:nvCxnSpPr>
            <p:cNvPr id="40" name="直線コネクタ 39"/>
            <p:cNvCxnSpPr/>
            <p:nvPr/>
          </p:nvCxnSpPr>
          <p:spPr>
            <a:xfrm flipH="1">
              <a:off x="4643155" y="4093296"/>
              <a:ext cx="0" cy="151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flipH="1">
              <a:off x="5000096" y="4093296"/>
              <a:ext cx="0" cy="151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flipV="1">
              <a:off x="4460275" y="4633363"/>
              <a:ext cx="180000" cy="0"/>
            </a:xfrm>
            <a:prstGeom prst="line">
              <a:avLst/>
            </a:prstGeom>
            <a:ln>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flipV="1">
              <a:off x="4658395" y="4633363"/>
              <a:ext cx="180000" cy="0"/>
            </a:xfrm>
            <a:prstGeom prst="line">
              <a:avLst/>
            </a:prstGeom>
            <a:ln>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flipV="1">
              <a:off x="4826035" y="4633363"/>
              <a:ext cx="180000" cy="0"/>
            </a:xfrm>
            <a:prstGeom prst="line">
              <a:avLst/>
            </a:prstGeom>
            <a:ln>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8" name="円/楕円 47"/>
            <p:cNvSpPr/>
            <p:nvPr/>
          </p:nvSpPr>
          <p:spPr>
            <a:xfrm>
              <a:off x="3355278" y="4420942"/>
              <a:ext cx="72000" cy="720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円/楕円 48"/>
            <p:cNvSpPr/>
            <p:nvPr/>
          </p:nvSpPr>
          <p:spPr>
            <a:xfrm>
              <a:off x="4056318" y="5213422"/>
              <a:ext cx="72000" cy="720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円/楕円 49"/>
            <p:cNvSpPr/>
            <p:nvPr/>
          </p:nvSpPr>
          <p:spPr>
            <a:xfrm>
              <a:off x="4437318" y="5411542"/>
              <a:ext cx="72000" cy="720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円/楕円 50"/>
            <p:cNvSpPr/>
            <p:nvPr/>
          </p:nvSpPr>
          <p:spPr>
            <a:xfrm>
              <a:off x="4772598" y="5457262"/>
              <a:ext cx="72000" cy="720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円/楕円 51"/>
            <p:cNvSpPr/>
            <p:nvPr/>
          </p:nvSpPr>
          <p:spPr>
            <a:xfrm>
              <a:off x="6220398" y="4420942"/>
              <a:ext cx="72000" cy="72000"/>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円/楕円 54"/>
            <p:cNvSpPr/>
            <p:nvPr/>
          </p:nvSpPr>
          <p:spPr>
            <a:xfrm>
              <a:off x="5488878" y="5228662"/>
              <a:ext cx="72000" cy="72000"/>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円/楕円 55"/>
            <p:cNvSpPr/>
            <p:nvPr/>
          </p:nvSpPr>
          <p:spPr>
            <a:xfrm>
              <a:off x="5153598" y="5396302"/>
              <a:ext cx="72000" cy="72000"/>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円/楕円 56"/>
            <p:cNvSpPr/>
            <p:nvPr/>
          </p:nvSpPr>
          <p:spPr>
            <a:xfrm>
              <a:off x="4620198" y="5457262"/>
              <a:ext cx="72000" cy="720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円/楕円 57"/>
            <p:cNvSpPr/>
            <p:nvPr/>
          </p:nvSpPr>
          <p:spPr>
            <a:xfrm>
              <a:off x="4970718" y="5442022"/>
              <a:ext cx="72000" cy="72000"/>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5" name="テキスト ボックス 44"/>
          <p:cNvSpPr txBox="1"/>
          <p:nvPr/>
        </p:nvSpPr>
        <p:spPr>
          <a:xfrm>
            <a:off x="2224692" y="5662330"/>
            <a:ext cx="6751320" cy="1200329"/>
          </a:xfrm>
          <a:prstGeom prst="rect">
            <a:avLst/>
          </a:prstGeom>
          <a:solidFill>
            <a:srgbClr val="FFFF00"/>
          </a:solidFill>
          <a:ln>
            <a:solidFill>
              <a:srgbClr val="FF0000"/>
            </a:solidFill>
          </a:ln>
        </p:spPr>
        <p:txBody>
          <a:bodyPr wrap="square" rtlCol="0">
            <a:spAutoFit/>
          </a:bodyPr>
          <a:lstStyle/>
          <a:p>
            <a:pPr defTabSz="1169988"/>
            <a:r>
              <a:rPr lang="en-US" altLang="ja-JP" smtClean="0">
                <a:latin typeface="Times New Roman" panose="02020603050405020304" pitchFamily="18" charset="0"/>
                <a:cs typeface="Times New Roman" panose="02020603050405020304" pitchFamily="18" charset="0"/>
              </a:rPr>
              <a:t>【</a:t>
            </a:r>
            <a:r>
              <a:rPr lang="ja-JP" altLang="en-US" smtClean="0">
                <a:latin typeface="Times New Roman" panose="02020603050405020304" pitchFamily="18" charset="0"/>
                <a:cs typeface="Times New Roman" panose="02020603050405020304" pitchFamily="18" charset="0"/>
              </a:rPr>
              <a:t>比喩</a:t>
            </a:r>
            <a:r>
              <a:rPr lang="en-US" altLang="ja-JP" smtClean="0">
                <a:latin typeface="Times New Roman" panose="02020603050405020304" pitchFamily="18" charset="0"/>
                <a:cs typeface="Times New Roman" panose="02020603050405020304" pitchFamily="18" charset="0"/>
              </a:rPr>
              <a:t>】</a:t>
            </a:r>
          </a:p>
          <a:p>
            <a:pPr defTabSz="1169988"/>
            <a:r>
              <a:rPr lang="ja-JP" altLang="en-US" smtClean="0">
                <a:latin typeface="Times New Roman" panose="02020603050405020304" pitchFamily="18" charset="0"/>
                <a:cs typeface="Times New Roman" panose="02020603050405020304" pitchFamily="18" charset="0"/>
              </a:rPr>
              <a:t>　東京から新大阪まで</a:t>
            </a:r>
            <a:r>
              <a:rPr lang="ja-JP" altLang="en-US" b="1" smtClean="0">
                <a:solidFill>
                  <a:srgbClr val="FF0000"/>
                </a:solidFill>
                <a:latin typeface="Times New Roman" panose="02020603050405020304" pitchFamily="18" charset="0"/>
                <a:cs typeface="Times New Roman" panose="02020603050405020304" pitchFamily="18" charset="0"/>
              </a:rPr>
              <a:t>新幹線</a:t>
            </a:r>
            <a:r>
              <a:rPr lang="ja-JP" altLang="en-US" b="1" smtClean="0">
                <a:solidFill>
                  <a:srgbClr val="0000FF"/>
                </a:solidFill>
                <a:latin typeface="Times New Roman" panose="02020603050405020304" pitchFamily="18" charset="0"/>
                <a:cs typeface="Times New Roman" panose="02020603050405020304" pitchFamily="18" charset="0"/>
              </a:rPr>
              <a:t>（</a:t>
            </a:r>
            <a:r>
              <a:rPr lang="en-US" altLang="ja-JP" b="1" i="1" smtClean="0">
                <a:solidFill>
                  <a:srgbClr val="0000FF"/>
                </a:solidFill>
                <a:latin typeface="Times New Roman" panose="02020603050405020304" pitchFamily="18" charset="0"/>
                <a:cs typeface="Times New Roman" panose="02020603050405020304" pitchFamily="18" charset="0"/>
              </a:rPr>
              <a:t>Δw</a:t>
            </a:r>
            <a:r>
              <a:rPr lang="ja-JP" altLang="en-US" b="1" smtClean="0">
                <a:solidFill>
                  <a:srgbClr val="0000FF"/>
                </a:solidFill>
                <a:latin typeface="Times New Roman" panose="02020603050405020304" pitchFamily="18" charset="0"/>
                <a:cs typeface="Times New Roman" panose="02020603050405020304" pitchFamily="18" charset="0"/>
              </a:rPr>
              <a:t>大</a:t>
            </a:r>
            <a:r>
              <a:rPr lang="ja-JP" altLang="en-US" b="1" smtClean="0">
                <a:solidFill>
                  <a:srgbClr val="0000FF"/>
                </a:solidFill>
                <a:latin typeface="Times New Roman" panose="02020603050405020304" pitchFamily="18" charset="0"/>
                <a:cs typeface="Times New Roman" panose="02020603050405020304" pitchFamily="18" charset="0"/>
              </a:rPr>
              <a:t>）</a:t>
            </a:r>
            <a:endParaRPr lang="en-US" altLang="ja-JP" b="1" smtClean="0">
              <a:solidFill>
                <a:srgbClr val="0000FF"/>
              </a:solidFill>
              <a:latin typeface="Times New Roman" panose="02020603050405020304" pitchFamily="18" charset="0"/>
              <a:cs typeface="Times New Roman" panose="02020603050405020304" pitchFamily="18" charset="0"/>
            </a:endParaRPr>
          </a:p>
          <a:p>
            <a:pPr defTabSz="1169988"/>
            <a:r>
              <a:rPr lang="ja-JP" altLang="en-US" smtClean="0">
                <a:latin typeface="Times New Roman" panose="02020603050405020304" pitchFamily="18" charset="0"/>
                <a:cs typeface="Times New Roman" panose="02020603050405020304" pitchFamily="18" charset="0"/>
              </a:rPr>
              <a:t>　新大阪から梅田まで</a:t>
            </a:r>
            <a:r>
              <a:rPr lang="ja-JP" altLang="en-US" b="1" smtClean="0">
                <a:solidFill>
                  <a:srgbClr val="FF0000"/>
                </a:solidFill>
                <a:latin typeface="Times New Roman" panose="02020603050405020304" pitchFamily="18" charset="0"/>
                <a:cs typeface="Times New Roman" panose="02020603050405020304" pitchFamily="18" charset="0"/>
              </a:rPr>
              <a:t>在来線</a:t>
            </a:r>
            <a:r>
              <a:rPr lang="ja-JP" altLang="en-US" b="1" smtClean="0">
                <a:solidFill>
                  <a:srgbClr val="0000FF"/>
                </a:solidFill>
                <a:latin typeface="Times New Roman" panose="02020603050405020304" pitchFamily="18" charset="0"/>
                <a:cs typeface="Times New Roman" panose="02020603050405020304" pitchFamily="18" charset="0"/>
              </a:rPr>
              <a:t>（</a:t>
            </a:r>
            <a:r>
              <a:rPr lang="en-US" altLang="ja-JP" b="1" i="1">
                <a:solidFill>
                  <a:srgbClr val="0000FF"/>
                </a:solidFill>
                <a:latin typeface="Times New Roman" panose="02020603050405020304" pitchFamily="18" charset="0"/>
                <a:cs typeface="Times New Roman" panose="02020603050405020304" pitchFamily="18" charset="0"/>
              </a:rPr>
              <a:t> Δw</a:t>
            </a:r>
            <a:r>
              <a:rPr lang="ja-JP" altLang="en-US" b="1" smtClean="0">
                <a:solidFill>
                  <a:srgbClr val="0000FF"/>
                </a:solidFill>
                <a:latin typeface="Times New Roman" panose="02020603050405020304" pitchFamily="18" charset="0"/>
                <a:cs typeface="Times New Roman" panose="02020603050405020304" pitchFamily="18" charset="0"/>
              </a:rPr>
              <a:t>中</a:t>
            </a:r>
            <a:r>
              <a:rPr lang="ja-JP" altLang="en-US" b="1" smtClean="0">
                <a:solidFill>
                  <a:srgbClr val="0000FF"/>
                </a:solidFill>
                <a:latin typeface="Times New Roman" panose="02020603050405020304" pitchFamily="18" charset="0"/>
                <a:cs typeface="Times New Roman" panose="02020603050405020304" pitchFamily="18" charset="0"/>
              </a:rPr>
              <a:t>）</a:t>
            </a:r>
            <a:endParaRPr lang="en-US" altLang="ja-JP" b="1" smtClean="0">
              <a:solidFill>
                <a:srgbClr val="0000FF"/>
              </a:solidFill>
              <a:latin typeface="Times New Roman" panose="02020603050405020304" pitchFamily="18" charset="0"/>
              <a:cs typeface="Times New Roman" panose="02020603050405020304" pitchFamily="18" charset="0"/>
            </a:endParaRPr>
          </a:p>
          <a:p>
            <a:pPr defTabSz="1169988"/>
            <a:r>
              <a:rPr lang="ja-JP" altLang="en-US" smtClean="0">
                <a:latin typeface="Times New Roman" panose="02020603050405020304" pitchFamily="18" charset="0"/>
                <a:cs typeface="Times New Roman" panose="02020603050405020304" pitchFamily="18" charset="0"/>
              </a:rPr>
              <a:t>　梅田駅から梅田スカイビルまで</a:t>
            </a:r>
            <a:r>
              <a:rPr lang="ja-JP" altLang="en-US" b="1" smtClean="0">
                <a:solidFill>
                  <a:srgbClr val="FF0000"/>
                </a:solidFill>
                <a:latin typeface="Times New Roman" panose="02020603050405020304" pitchFamily="18" charset="0"/>
                <a:cs typeface="Times New Roman" panose="02020603050405020304" pitchFamily="18" charset="0"/>
              </a:rPr>
              <a:t>徒歩</a:t>
            </a:r>
            <a:r>
              <a:rPr lang="ja-JP" altLang="en-US" b="1" smtClean="0">
                <a:solidFill>
                  <a:srgbClr val="0000FF"/>
                </a:solidFill>
                <a:latin typeface="Times New Roman" panose="02020603050405020304" pitchFamily="18" charset="0"/>
                <a:cs typeface="Times New Roman" panose="02020603050405020304" pitchFamily="18" charset="0"/>
              </a:rPr>
              <a:t>（</a:t>
            </a:r>
            <a:r>
              <a:rPr lang="en-US" altLang="ja-JP" b="1" i="1">
                <a:solidFill>
                  <a:srgbClr val="0000FF"/>
                </a:solidFill>
                <a:latin typeface="Times New Roman" panose="02020603050405020304" pitchFamily="18" charset="0"/>
                <a:cs typeface="Times New Roman" panose="02020603050405020304" pitchFamily="18" charset="0"/>
              </a:rPr>
              <a:t> </a:t>
            </a:r>
            <a:r>
              <a:rPr lang="en-US" altLang="ja-JP" b="1" i="1">
                <a:solidFill>
                  <a:srgbClr val="0000FF"/>
                </a:solidFill>
                <a:latin typeface="Times New Roman" panose="02020603050405020304" pitchFamily="18" charset="0"/>
                <a:cs typeface="Times New Roman" panose="02020603050405020304" pitchFamily="18" charset="0"/>
              </a:rPr>
              <a:t>Δw </a:t>
            </a:r>
            <a:r>
              <a:rPr lang="ja-JP" altLang="en-US" b="1" smtClean="0">
                <a:solidFill>
                  <a:srgbClr val="0000FF"/>
                </a:solidFill>
                <a:latin typeface="Times New Roman" panose="02020603050405020304" pitchFamily="18" charset="0"/>
                <a:cs typeface="Times New Roman" panose="02020603050405020304" pitchFamily="18" charset="0"/>
              </a:rPr>
              <a:t>小</a:t>
            </a:r>
            <a:r>
              <a:rPr lang="ja-JP" altLang="en-US" b="1" smtClean="0">
                <a:solidFill>
                  <a:srgbClr val="0000FF"/>
                </a:solidFill>
                <a:latin typeface="Times New Roman" panose="02020603050405020304" pitchFamily="18" charset="0"/>
                <a:cs typeface="Times New Roman" panose="02020603050405020304" pitchFamily="18" charset="0"/>
              </a:rPr>
              <a:t>）</a:t>
            </a:r>
            <a:endParaRPr lang="en-US" altLang="ja-JP" b="1" smtClean="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87805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1936" y="-76337"/>
            <a:ext cx="7704667" cy="945768"/>
          </a:xfrm>
        </p:spPr>
        <p:txBody>
          <a:bodyPr>
            <a:normAutofit/>
          </a:bodyPr>
          <a:lstStyle/>
          <a:p>
            <a:pPr algn="r"/>
            <a:r>
              <a:rPr lang="ja-JP" altLang="en-US" sz="2800" smtClean="0"/>
              <a:t>学習同定法</a:t>
            </a:r>
            <a:endParaRPr kumimoji="1" lang="ja-JP" altLang="en-US" sz="2800"/>
          </a:p>
        </p:txBody>
      </p:sp>
      <p:sp>
        <p:nvSpPr>
          <p:cNvPr id="29" name="テキスト ボックス 28"/>
          <p:cNvSpPr txBox="1"/>
          <p:nvPr/>
        </p:nvSpPr>
        <p:spPr>
          <a:xfrm>
            <a:off x="1703243" y="1002023"/>
            <a:ext cx="5596717" cy="400110"/>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信号処理では，最も利用されている方法</a:t>
            </a:r>
            <a:endParaRPr lang="en-US" altLang="ja-JP" sz="2000" smtClean="0">
              <a:latin typeface="Times New Roman" panose="02020603050405020304" pitchFamily="18" charset="0"/>
              <a:cs typeface="Times New Roman" panose="02020603050405020304" pitchFamily="18" charset="0"/>
            </a:endParaRPr>
          </a:p>
        </p:txBody>
      </p:sp>
      <p:graphicFrame>
        <p:nvGraphicFramePr>
          <p:cNvPr id="22" name="オブジェクト 21"/>
          <p:cNvGraphicFramePr>
            <a:graphicFrameLocks noChangeAspect="1"/>
          </p:cNvGraphicFramePr>
          <p:nvPr>
            <p:extLst>
              <p:ext uri="{D42A27DB-BD31-4B8C-83A1-F6EECF244321}">
                <p14:modId xmlns:p14="http://schemas.microsoft.com/office/powerpoint/2010/main" val="4252915445"/>
              </p:ext>
            </p:extLst>
          </p:nvPr>
        </p:nvGraphicFramePr>
        <p:xfrm>
          <a:off x="2587232" y="1534725"/>
          <a:ext cx="4241800" cy="833438"/>
        </p:xfrm>
        <a:graphic>
          <a:graphicData uri="http://schemas.openxmlformats.org/presentationml/2006/ole">
            <mc:AlternateContent xmlns:mc="http://schemas.openxmlformats.org/markup-compatibility/2006">
              <mc:Choice xmlns:v="urn:schemas-microsoft-com:vml" Requires="v">
                <p:oleObj spid="_x0000_s15421" name="数式" r:id="rId3" imgW="1917360" imgH="406080" progId="Equation.3">
                  <p:embed/>
                </p:oleObj>
              </mc:Choice>
              <mc:Fallback>
                <p:oleObj name="数式" r:id="rId3" imgW="1917360" imgH="406080" progId="Equation.3">
                  <p:embed/>
                  <p:pic>
                    <p:nvPicPr>
                      <p:cNvPr id="0" name=""/>
                      <p:cNvPicPr>
                        <a:picLocks noChangeAspect="1" noChangeArrowheads="1"/>
                      </p:cNvPicPr>
                      <p:nvPr/>
                    </p:nvPicPr>
                    <p:blipFill>
                      <a:blip r:embed="rId4"/>
                      <a:srcRect/>
                      <a:stretch>
                        <a:fillRect/>
                      </a:stretch>
                    </p:blipFill>
                    <p:spPr bwMode="auto">
                      <a:xfrm>
                        <a:off x="2587232" y="1534725"/>
                        <a:ext cx="4241800" cy="833438"/>
                      </a:xfrm>
                      <a:prstGeom prst="rect">
                        <a:avLst/>
                      </a:prstGeom>
                      <a:noFill/>
                    </p:spPr>
                  </p:pic>
                </p:oleObj>
              </mc:Fallback>
            </mc:AlternateContent>
          </a:graphicData>
        </a:graphic>
      </p:graphicFrame>
      <p:sp>
        <p:nvSpPr>
          <p:cNvPr id="26" name="テキスト ボックス 25"/>
          <p:cNvSpPr txBox="1"/>
          <p:nvPr/>
        </p:nvSpPr>
        <p:spPr>
          <a:xfrm>
            <a:off x="1703242" y="3477521"/>
            <a:ext cx="7014038" cy="707886"/>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ちなみに，</a:t>
            </a:r>
            <a:r>
              <a:rPr lang="en-US" altLang="ja-JP" sz="2000" i="1" smtClean="0">
                <a:latin typeface="Times New Roman" panose="02020603050405020304" pitchFamily="18" charset="0"/>
                <a:cs typeface="Times New Roman" panose="02020603050405020304" pitchFamily="18" charset="0"/>
              </a:rPr>
              <a:t>α</a:t>
            </a:r>
            <a:r>
              <a:rPr lang="en-US" altLang="ja-JP" sz="2000" smtClean="0">
                <a:latin typeface="Times New Roman" panose="02020603050405020304" pitchFamily="18" charset="0"/>
                <a:cs typeface="Times New Roman" panose="02020603050405020304" pitchFamily="18" charset="0"/>
              </a:rPr>
              <a:t> = 1</a:t>
            </a:r>
            <a:r>
              <a:rPr lang="ja-JP" altLang="en-US"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β</a:t>
            </a:r>
            <a:r>
              <a:rPr lang="en-US" altLang="ja-JP" sz="2000" smtClean="0">
                <a:latin typeface="Times New Roman" panose="02020603050405020304" pitchFamily="18" charset="0"/>
                <a:cs typeface="Times New Roman" panose="02020603050405020304" pitchFamily="18" charset="0"/>
              </a:rPr>
              <a:t> = 0</a:t>
            </a:r>
            <a:r>
              <a:rPr lang="ja-JP" altLang="en-US" sz="2000" smtClean="0">
                <a:latin typeface="Times New Roman" panose="02020603050405020304" pitchFamily="18" charset="0"/>
                <a:cs typeface="Times New Roman" panose="02020603050405020304" pitchFamily="18" charset="0"/>
              </a:rPr>
              <a:t>のとき</a:t>
            </a:r>
            <a:endParaRPr lang="en-US" altLang="ja-JP" sz="2000" smtClean="0">
              <a:latin typeface="Times New Roman" panose="02020603050405020304" pitchFamily="18" charset="0"/>
              <a:cs typeface="Times New Roman" panose="02020603050405020304" pitchFamily="18" charset="0"/>
            </a:endParaRPr>
          </a:p>
          <a:p>
            <a:pPr defTabSz="1169988"/>
            <a:r>
              <a:rPr lang="ja-JP" altLang="en-US" sz="2000" smtClean="0">
                <a:latin typeface="Times New Roman" panose="02020603050405020304" pitchFamily="18" charset="0"/>
                <a:cs typeface="Times New Roman" panose="02020603050405020304" pitchFamily="18" charset="0"/>
              </a:rPr>
              <a:t>（以下，それぞれ元のベクトルを横ベクトルとみなす）</a:t>
            </a:r>
            <a:endParaRPr lang="en-US" altLang="ja-JP" sz="2000" smtClean="0">
              <a:latin typeface="Times New Roman" panose="02020603050405020304" pitchFamily="18" charset="0"/>
              <a:cs typeface="Times New Roman" panose="02020603050405020304" pitchFamily="18" charset="0"/>
            </a:endParaRPr>
          </a:p>
        </p:txBody>
      </p:sp>
      <p:graphicFrame>
        <p:nvGraphicFramePr>
          <p:cNvPr id="27" name="オブジェクト 26"/>
          <p:cNvGraphicFramePr>
            <a:graphicFrameLocks noChangeAspect="1"/>
          </p:cNvGraphicFramePr>
          <p:nvPr>
            <p:extLst>
              <p:ext uri="{D42A27DB-BD31-4B8C-83A1-F6EECF244321}">
                <p14:modId xmlns:p14="http://schemas.microsoft.com/office/powerpoint/2010/main" val="3594697442"/>
              </p:ext>
            </p:extLst>
          </p:nvPr>
        </p:nvGraphicFramePr>
        <p:xfrm>
          <a:off x="2587232" y="4329107"/>
          <a:ext cx="5532438" cy="2084387"/>
        </p:xfrm>
        <a:graphic>
          <a:graphicData uri="http://schemas.openxmlformats.org/presentationml/2006/ole">
            <mc:AlternateContent xmlns:mc="http://schemas.openxmlformats.org/markup-compatibility/2006">
              <mc:Choice xmlns:v="urn:schemas-microsoft-com:vml" Requires="v">
                <p:oleObj spid="_x0000_s15422" name="数式" r:id="rId5" imgW="2501640" imgH="1015920" progId="Equation.3">
                  <p:embed/>
                </p:oleObj>
              </mc:Choice>
              <mc:Fallback>
                <p:oleObj name="数式" r:id="rId5" imgW="2501640" imgH="1015920" progId="Equation.3">
                  <p:embed/>
                  <p:pic>
                    <p:nvPicPr>
                      <p:cNvPr id="0" name=""/>
                      <p:cNvPicPr>
                        <a:picLocks noChangeAspect="1" noChangeArrowheads="1"/>
                      </p:cNvPicPr>
                      <p:nvPr/>
                    </p:nvPicPr>
                    <p:blipFill>
                      <a:blip r:embed="rId6"/>
                      <a:srcRect/>
                      <a:stretch>
                        <a:fillRect/>
                      </a:stretch>
                    </p:blipFill>
                    <p:spPr bwMode="auto">
                      <a:xfrm>
                        <a:off x="2587232" y="4329107"/>
                        <a:ext cx="5532438" cy="2084387"/>
                      </a:xfrm>
                      <a:prstGeom prst="rect">
                        <a:avLst/>
                      </a:prstGeom>
                      <a:noFill/>
                    </p:spPr>
                  </p:pic>
                </p:oleObj>
              </mc:Fallback>
            </mc:AlternateContent>
          </a:graphicData>
        </a:graphic>
      </p:graphicFrame>
      <p:sp>
        <p:nvSpPr>
          <p:cNvPr id="28" name="テキスト ボックス 27"/>
          <p:cNvSpPr txBox="1"/>
          <p:nvPr/>
        </p:nvSpPr>
        <p:spPr>
          <a:xfrm>
            <a:off x="2587232" y="2593715"/>
            <a:ext cx="5596717" cy="400110"/>
          </a:xfrm>
          <a:prstGeom prst="rect">
            <a:avLst/>
          </a:prstGeom>
          <a:noFill/>
        </p:spPr>
        <p:txBody>
          <a:bodyPr wrap="square" rtlCol="0">
            <a:spAutoFit/>
          </a:bodyPr>
          <a:lstStyle/>
          <a:p>
            <a:pPr defTabSz="1169988"/>
            <a:r>
              <a:rPr lang="en-US" altLang="ja-JP" sz="2000" i="1" smtClean="0">
                <a:latin typeface="Times New Roman" panose="02020603050405020304" pitchFamily="18" charset="0"/>
                <a:cs typeface="Times New Roman" panose="02020603050405020304" pitchFamily="18" charset="0"/>
              </a:rPr>
              <a:t>α</a:t>
            </a:r>
            <a:r>
              <a:rPr lang="en-US" altLang="ja-JP" sz="2000" smtClean="0">
                <a:latin typeface="Times New Roman" panose="02020603050405020304" pitchFamily="18" charset="0"/>
                <a:cs typeface="Times New Roman" panose="02020603050405020304" pitchFamily="18" charset="0"/>
              </a:rPr>
              <a:t> </a:t>
            </a:r>
            <a:r>
              <a:rPr lang="ja-JP" altLang="en-US" sz="2000" smtClean="0">
                <a:latin typeface="Times New Roman" panose="02020603050405020304" pitchFamily="18" charset="0"/>
                <a:cs typeface="Times New Roman" panose="02020603050405020304" pitchFamily="18" charset="0"/>
              </a:rPr>
              <a:t>：ステップサイズ（ </a:t>
            </a:r>
            <a:r>
              <a:rPr lang="en-US" altLang="ja-JP" sz="2000" smtClean="0">
                <a:latin typeface="Times New Roman" panose="02020603050405020304" pitchFamily="18" charset="0"/>
                <a:cs typeface="Times New Roman" panose="02020603050405020304" pitchFamily="18" charset="0"/>
              </a:rPr>
              <a:t>0 </a:t>
            </a:r>
            <a:r>
              <a:rPr lang="ja-JP" altLang="en-US" sz="2000" smtClean="0">
                <a:latin typeface="Times New Roman" panose="02020603050405020304" pitchFamily="18" charset="0"/>
                <a:cs typeface="Times New Roman" panose="02020603050405020304" pitchFamily="18" charset="0"/>
              </a:rPr>
              <a:t>≦ </a:t>
            </a:r>
            <a:r>
              <a:rPr lang="en-US" altLang="ja-JP" sz="2000" smtClean="0">
                <a:latin typeface="Times New Roman" panose="02020603050405020304" pitchFamily="18" charset="0"/>
                <a:cs typeface="Times New Roman" panose="02020603050405020304" pitchFamily="18" charset="0"/>
              </a:rPr>
              <a:t>α &lt;  1 </a:t>
            </a:r>
            <a:r>
              <a:rPr lang="ja-JP" altLang="en-US" sz="2000" smtClean="0">
                <a:latin typeface="Times New Roman" panose="02020603050405020304" pitchFamily="18" charset="0"/>
                <a:cs typeface="Times New Roman" panose="02020603050405020304" pitchFamily="18" charset="0"/>
              </a:rPr>
              <a:t>）</a:t>
            </a:r>
            <a:endParaRPr lang="en-US" altLang="ja-JP" sz="20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3624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62015" y="163665"/>
            <a:ext cx="7704667" cy="1855635"/>
          </a:xfrm>
        </p:spPr>
        <p:txBody>
          <a:bodyPr>
            <a:normAutofit/>
          </a:bodyPr>
          <a:lstStyle/>
          <a:p>
            <a:pPr algn="r"/>
            <a:r>
              <a:rPr lang="ja-JP" altLang="en-US" sz="3600" smtClean="0"/>
              <a:t>８．３　適応フィルタ</a:t>
            </a:r>
            <a:r>
              <a:rPr lang="en-US" altLang="ja-JP" sz="3600" smtClean="0"/>
              <a:t/>
            </a:r>
            <a:br>
              <a:rPr lang="en-US" altLang="ja-JP" sz="3600" smtClean="0"/>
            </a:br>
            <a:r>
              <a:rPr lang="ja-JP" altLang="en-US" sz="2800" smtClean="0"/>
              <a:t>（１）適応フィルタとは</a:t>
            </a:r>
            <a:r>
              <a:rPr lang="en-US" altLang="ja-JP" sz="2800" smtClean="0"/>
              <a:t/>
            </a:r>
            <a:br>
              <a:rPr lang="en-US" altLang="ja-JP" sz="2800" smtClean="0"/>
            </a:br>
            <a:r>
              <a:rPr lang="ja-JP" altLang="en-US" sz="2800"/>
              <a:t>適応</a:t>
            </a:r>
            <a:r>
              <a:rPr lang="ja-JP" altLang="en-US" sz="2800" smtClean="0"/>
              <a:t>処理とは</a:t>
            </a:r>
            <a:endParaRPr kumimoji="1" lang="ja-JP" altLang="en-US" sz="2800"/>
          </a:p>
        </p:txBody>
      </p:sp>
      <p:sp>
        <p:nvSpPr>
          <p:cNvPr id="29" name="テキスト ボックス 28"/>
          <p:cNvSpPr txBox="1"/>
          <p:nvPr/>
        </p:nvSpPr>
        <p:spPr>
          <a:xfrm>
            <a:off x="1926041" y="2673843"/>
            <a:ext cx="7686179" cy="1200329"/>
          </a:xfrm>
          <a:prstGeom prst="rect">
            <a:avLst/>
          </a:prstGeom>
          <a:noFill/>
        </p:spPr>
        <p:txBody>
          <a:bodyPr wrap="square" rtlCol="0">
            <a:spAutoFit/>
          </a:bodyPr>
          <a:lstStyle/>
          <a:p>
            <a:pPr defTabSz="1169988"/>
            <a:r>
              <a:rPr lang="ja-JP" altLang="en-US" sz="2400" smtClean="0">
                <a:latin typeface="Times New Roman" panose="02020603050405020304" pitchFamily="18" charset="0"/>
                <a:cs typeface="Times New Roman" panose="02020603050405020304" pitchFamily="18" charset="0"/>
              </a:rPr>
              <a:t> 従来の信号処理</a:t>
            </a:r>
            <a:endParaRPr lang="en-US" altLang="ja-JP" sz="2400" smtClean="0">
              <a:latin typeface="Times New Roman" panose="02020603050405020304" pitchFamily="18" charset="0"/>
              <a:cs typeface="Times New Roman" panose="02020603050405020304" pitchFamily="18" charset="0"/>
            </a:endParaRPr>
          </a:p>
          <a:p>
            <a:pPr defTabSz="1169988"/>
            <a:r>
              <a:rPr lang="ja-JP" altLang="en-US" sz="2400">
                <a:latin typeface="Times New Roman" panose="02020603050405020304" pitchFamily="18" charset="0"/>
                <a:cs typeface="Times New Roman" panose="02020603050405020304" pitchFamily="18" charset="0"/>
              </a:rPr>
              <a:t>　</a:t>
            </a:r>
            <a:r>
              <a:rPr lang="ja-JP" altLang="en-US" sz="2400" smtClean="0">
                <a:latin typeface="Times New Roman" panose="02020603050405020304" pitchFamily="18" charset="0"/>
                <a:cs typeface="Times New Roman" panose="02020603050405020304" pitchFamily="18" charset="0"/>
              </a:rPr>
              <a:t>　固定した処理</a:t>
            </a:r>
            <a:endParaRPr lang="en-US" altLang="ja-JP" sz="2400" smtClean="0">
              <a:latin typeface="Times New Roman" panose="02020603050405020304" pitchFamily="18" charset="0"/>
              <a:cs typeface="Times New Roman" panose="02020603050405020304" pitchFamily="18" charset="0"/>
            </a:endParaRPr>
          </a:p>
          <a:p>
            <a:pPr defTabSz="1169988"/>
            <a:r>
              <a:rPr lang="ja-JP" altLang="en-US" sz="2400">
                <a:latin typeface="Times New Roman" panose="02020603050405020304" pitchFamily="18" charset="0"/>
                <a:cs typeface="Times New Roman" panose="02020603050405020304" pitchFamily="18" charset="0"/>
              </a:rPr>
              <a:t>　</a:t>
            </a:r>
            <a:r>
              <a:rPr lang="ja-JP" altLang="en-US" sz="2400" smtClean="0">
                <a:latin typeface="Times New Roman" panose="02020603050405020304" pitchFamily="18" charset="0"/>
                <a:cs typeface="Times New Roman" panose="02020603050405020304" pitchFamily="18" charset="0"/>
              </a:rPr>
              <a:t>　状況が変化しても同一処理</a:t>
            </a:r>
            <a:endParaRPr lang="en-US" altLang="ja-JP" sz="2400" smtClean="0">
              <a:latin typeface="Times New Roman" panose="02020603050405020304" pitchFamily="18" charset="0"/>
              <a:cs typeface="Times New Roman" panose="02020603050405020304" pitchFamily="18" charset="0"/>
            </a:endParaRPr>
          </a:p>
        </p:txBody>
      </p:sp>
      <p:sp>
        <p:nvSpPr>
          <p:cNvPr id="14" name="テキスト ボックス 13"/>
          <p:cNvSpPr txBox="1"/>
          <p:nvPr/>
        </p:nvSpPr>
        <p:spPr>
          <a:xfrm>
            <a:off x="2136416" y="4835756"/>
            <a:ext cx="5081028" cy="461665"/>
          </a:xfrm>
          <a:prstGeom prst="rect">
            <a:avLst/>
          </a:prstGeom>
          <a:solidFill>
            <a:srgbClr val="FFFF00"/>
          </a:solidFill>
          <a:ln>
            <a:solidFill>
              <a:srgbClr val="FF0000"/>
            </a:solidFill>
          </a:ln>
        </p:spPr>
        <p:txBody>
          <a:bodyPr wrap="square" rtlCol="0">
            <a:spAutoFit/>
          </a:bodyPr>
          <a:lstStyle/>
          <a:p>
            <a:pPr algn="ctr" defTabSz="1169988"/>
            <a:r>
              <a:rPr lang="ja-JP" altLang="en-US" sz="2400">
                <a:latin typeface="Times New Roman" panose="02020603050405020304" pitchFamily="18" charset="0"/>
                <a:cs typeface="Times New Roman" panose="02020603050405020304" pitchFamily="18" charset="0"/>
              </a:rPr>
              <a:t>状況</a:t>
            </a:r>
            <a:r>
              <a:rPr lang="ja-JP" altLang="en-US" sz="2400" smtClean="0">
                <a:latin typeface="Times New Roman" panose="02020603050405020304" pitchFamily="18" charset="0"/>
                <a:cs typeface="Times New Roman" panose="02020603050405020304" pitchFamily="18" charset="0"/>
              </a:rPr>
              <a:t>に応じた適切な処理</a:t>
            </a:r>
            <a:endParaRPr lang="en-US" altLang="ja-JP" sz="2400" smtClean="0">
              <a:latin typeface="Times New Roman" panose="02020603050405020304" pitchFamily="18" charset="0"/>
              <a:cs typeface="Times New Roman" panose="02020603050405020304" pitchFamily="18" charset="0"/>
            </a:endParaRPr>
          </a:p>
        </p:txBody>
      </p:sp>
      <p:sp>
        <p:nvSpPr>
          <p:cNvPr id="4" name="下矢印 3"/>
          <p:cNvSpPr/>
          <p:nvPr/>
        </p:nvSpPr>
        <p:spPr>
          <a:xfrm>
            <a:off x="4317167" y="3969015"/>
            <a:ext cx="359763" cy="5246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143247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1936" y="-76337"/>
            <a:ext cx="7704667" cy="1078360"/>
          </a:xfrm>
        </p:spPr>
        <p:txBody>
          <a:bodyPr>
            <a:normAutofit/>
          </a:bodyPr>
          <a:lstStyle/>
          <a:p>
            <a:pPr algn="r"/>
            <a:r>
              <a:rPr lang="ja-JP" altLang="en-US" sz="2800" smtClean="0"/>
              <a:t>学習同定法でも・・・</a:t>
            </a:r>
            <a:r>
              <a:rPr lang="en-US" altLang="ja-JP" sz="2800" smtClean="0"/>
              <a:t/>
            </a:r>
            <a:br>
              <a:rPr lang="en-US" altLang="ja-JP" sz="2800" smtClean="0"/>
            </a:br>
            <a:r>
              <a:rPr lang="en-US" altLang="ja-JP" sz="2800" i="1" smtClean="0">
                <a:latin typeface="Times New Roman" panose="02020603050405020304" pitchFamily="18" charset="0"/>
                <a:cs typeface="Times New Roman" panose="02020603050405020304" pitchFamily="18" charset="0"/>
              </a:rPr>
              <a:t>α</a:t>
            </a:r>
            <a:r>
              <a:rPr lang="ja-JP" altLang="en-US" sz="2800" smtClean="0"/>
              <a:t>によって収れん速度，誤差が異なる</a:t>
            </a:r>
            <a:endParaRPr kumimoji="1" lang="ja-JP" altLang="en-US" sz="2800"/>
          </a:p>
        </p:txBody>
      </p:sp>
      <p:sp>
        <p:nvSpPr>
          <p:cNvPr id="29" name="テキスト ボックス 28"/>
          <p:cNvSpPr txBox="1"/>
          <p:nvPr/>
        </p:nvSpPr>
        <p:spPr>
          <a:xfrm>
            <a:off x="1342894" y="1170036"/>
            <a:ext cx="6917185" cy="830997"/>
          </a:xfrm>
          <a:prstGeom prst="rect">
            <a:avLst/>
          </a:prstGeom>
          <a:noFill/>
        </p:spPr>
        <p:txBody>
          <a:bodyPr wrap="square" rtlCol="0">
            <a:spAutoFit/>
          </a:bodyPr>
          <a:lstStyle/>
          <a:p>
            <a:pPr defTabSz="1169988"/>
            <a:r>
              <a:rPr lang="en-US" altLang="ja-JP" sz="2400" smtClean="0">
                <a:latin typeface="Times New Roman" panose="02020603050405020304" pitchFamily="18" charset="0"/>
                <a:cs typeface="Times New Roman" panose="02020603050405020304" pitchFamily="18" charset="0"/>
              </a:rPr>
              <a:t>α</a:t>
            </a:r>
            <a:r>
              <a:rPr lang="ja-JP" altLang="en-US" sz="2400" smtClean="0">
                <a:latin typeface="Times New Roman" panose="02020603050405020304" pitchFamily="18" charset="0"/>
                <a:cs typeface="Times New Roman" panose="02020603050405020304" pitchFamily="18" charset="0"/>
              </a:rPr>
              <a:t>が大きいと誤差が大きくなるが収れんが速い。</a:t>
            </a:r>
            <a:endParaRPr lang="en-US" altLang="ja-JP" sz="2400" smtClean="0">
              <a:latin typeface="Times New Roman" panose="02020603050405020304" pitchFamily="18" charset="0"/>
              <a:cs typeface="Times New Roman" panose="02020603050405020304" pitchFamily="18" charset="0"/>
            </a:endParaRPr>
          </a:p>
          <a:p>
            <a:pPr defTabSz="1169988"/>
            <a:r>
              <a:rPr lang="en-US" altLang="ja-JP" sz="2400">
                <a:latin typeface="Times New Roman" panose="02020603050405020304" pitchFamily="18" charset="0"/>
                <a:cs typeface="Times New Roman" panose="02020603050405020304" pitchFamily="18" charset="0"/>
              </a:rPr>
              <a:t>α</a:t>
            </a:r>
            <a:r>
              <a:rPr lang="ja-JP" altLang="en-US" sz="2400" smtClean="0">
                <a:latin typeface="Times New Roman" panose="02020603050405020304" pitchFamily="18" charset="0"/>
                <a:cs typeface="Times New Roman" panose="02020603050405020304" pitchFamily="18" charset="0"/>
              </a:rPr>
              <a:t>が小さいと収れんが遅くなるが誤差が少ない。</a:t>
            </a:r>
            <a:endParaRPr lang="en-US" altLang="ja-JP" sz="2400" smtClean="0">
              <a:latin typeface="Times New Roman" panose="02020603050405020304" pitchFamily="18" charset="0"/>
              <a:cs typeface="Times New Roman" panose="02020603050405020304" pitchFamily="18" charset="0"/>
            </a:endParaRPr>
          </a:p>
        </p:txBody>
      </p:sp>
      <p:sp>
        <p:nvSpPr>
          <p:cNvPr id="26" name="テキスト ボックス 25"/>
          <p:cNvSpPr txBox="1"/>
          <p:nvPr/>
        </p:nvSpPr>
        <p:spPr>
          <a:xfrm>
            <a:off x="1342895" y="2693309"/>
            <a:ext cx="7280446" cy="830997"/>
          </a:xfrm>
          <a:prstGeom prst="rect">
            <a:avLst/>
          </a:prstGeom>
          <a:noFill/>
        </p:spPr>
        <p:txBody>
          <a:bodyPr wrap="square" rtlCol="0">
            <a:spAutoFit/>
          </a:bodyPr>
          <a:lstStyle/>
          <a:p>
            <a:pPr defTabSz="1169988"/>
            <a:r>
              <a:rPr lang="en-US" altLang="ja-JP" sz="2400" i="1" smtClean="0">
                <a:latin typeface="Times New Roman" panose="02020603050405020304" pitchFamily="18" charset="0"/>
                <a:cs typeface="Times New Roman" panose="02020603050405020304" pitchFamily="18" charset="0"/>
              </a:rPr>
              <a:t> α β</a:t>
            </a:r>
            <a:r>
              <a:rPr lang="ja-JP" altLang="en-US" sz="2400" i="1" smtClean="0">
                <a:latin typeface="Times New Roman" panose="02020603050405020304" pitchFamily="18" charset="0"/>
                <a:cs typeface="Times New Roman" panose="02020603050405020304" pitchFamily="18" charset="0"/>
              </a:rPr>
              <a:t> </a:t>
            </a:r>
            <a:r>
              <a:rPr lang="ja-JP" altLang="en-US" sz="2400" smtClean="0">
                <a:latin typeface="Times New Roman" panose="02020603050405020304" pitchFamily="18" charset="0"/>
                <a:cs typeface="Times New Roman" panose="02020603050405020304" pitchFamily="18" charset="0"/>
              </a:rPr>
              <a:t>のとり方で収れんするかどうかが決まる。</a:t>
            </a:r>
            <a:endParaRPr lang="en-US" altLang="ja-JP" sz="2400" smtClean="0">
              <a:latin typeface="Times New Roman" panose="02020603050405020304" pitchFamily="18" charset="0"/>
              <a:cs typeface="Times New Roman" panose="02020603050405020304" pitchFamily="18" charset="0"/>
            </a:endParaRPr>
          </a:p>
          <a:p>
            <a:pPr defTabSz="1169988"/>
            <a:r>
              <a:rPr lang="ja-JP" altLang="en-US" sz="2400" smtClean="0">
                <a:latin typeface="Times New Roman" panose="02020603050405020304" pitchFamily="18" charset="0"/>
                <a:cs typeface="Times New Roman" panose="02020603050405020304" pitchFamily="18" charset="0"/>
              </a:rPr>
              <a:t>信号値の値の範囲により </a:t>
            </a:r>
            <a:r>
              <a:rPr lang="en-US" altLang="ja-JP" sz="2400" i="1" smtClean="0">
                <a:latin typeface="Times New Roman" panose="02020603050405020304" pitchFamily="18" charset="0"/>
                <a:cs typeface="Times New Roman" panose="02020603050405020304" pitchFamily="18" charset="0"/>
              </a:rPr>
              <a:t>α</a:t>
            </a:r>
            <a:r>
              <a:rPr lang="en-US" altLang="ja-JP" sz="2400" smtClean="0">
                <a:latin typeface="Times New Roman" panose="02020603050405020304" pitchFamily="18" charset="0"/>
                <a:cs typeface="Times New Roman" panose="02020603050405020304" pitchFamily="18" charset="0"/>
              </a:rPr>
              <a:t>, </a:t>
            </a:r>
            <a:r>
              <a:rPr lang="en-US" altLang="ja-JP" sz="2400" i="1" smtClean="0">
                <a:latin typeface="Times New Roman" panose="02020603050405020304" pitchFamily="18" charset="0"/>
                <a:cs typeface="Times New Roman" panose="02020603050405020304" pitchFamily="18" charset="0"/>
              </a:rPr>
              <a:t>β</a:t>
            </a:r>
            <a:r>
              <a:rPr lang="ja-JP" altLang="en-US" sz="2400" smtClean="0">
                <a:latin typeface="Times New Roman" panose="02020603050405020304" pitchFamily="18" charset="0"/>
                <a:cs typeface="Times New Roman" panose="02020603050405020304" pitchFamily="18" charset="0"/>
              </a:rPr>
              <a:t>を調整する必要がある。</a:t>
            </a:r>
            <a:endParaRPr lang="en-US" altLang="ja-JP" sz="24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29983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1936" y="-92379"/>
            <a:ext cx="7704667" cy="945768"/>
          </a:xfrm>
        </p:spPr>
        <p:txBody>
          <a:bodyPr>
            <a:normAutofit/>
          </a:bodyPr>
          <a:lstStyle/>
          <a:p>
            <a:pPr algn="r"/>
            <a:r>
              <a:rPr lang="en-US" altLang="ja-JP" sz="2800" smtClean="0"/>
              <a:t>【</a:t>
            </a:r>
            <a:r>
              <a:rPr lang="ja-JP" altLang="en-US" sz="2800" smtClean="0"/>
              <a:t>補足</a:t>
            </a:r>
            <a:r>
              <a:rPr lang="en-US" altLang="ja-JP" sz="2800" smtClean="0"/>
              <a:t>】</a:t>
            </a:r>
            <a:r>
              <a:rPr lang="ja-JP" altLang="en-US" sz="2800" smtClean="0"/>
              <a:t>最小二乗法の適用（１）</a:t>
            </a:r>
            <a:endParaRPr kumimoji="1" lang="ja-JP" altLang="en-US" sz="2800"/>
          </a:p>
        </p:txBody>
      </p:sp>
      <p:sp>
        <p:nvSpPr>
          <p:cNvPr id="29" name="テキスト ボックス 28"/>
          <p:cNvSpPr txBox="1"/>
          <p:nvPr/>
        </p:nvSpPr>
        <p:spPr>
          <a:xfrm>
            <a:off x="1096986" y="769919"/>
            <a:ext cx="7686179" cy="461665"/>
          </a:xfrm>
          <a:prstGeom prst="rect">
            <a:avLst/>
          </a:prstGeom>
          <a:noFill/>
        </p:spPr>
        <p:txBody>
          <a:bodyPr wrap="square" rtlCol="0">
            <a:spAutoFit/>
          </a:bodyPr>
          <a:lstStyle/>
          <a:p>
            <a:pPr defTabSz="1169988"/>
            <a:r>
              <a:rPr lang="ja-JP" altLang="en-US" sz="2400" smtClean="0">
                <a:latin typeface="Times New Roman" panose="02020603050405020304" pitchFamily="18" charset="0"/>
                <a:cs typeface="Times New Roman" panose="02020603050405020304" pitchFamily="18" charset="0"/>
              </a:rPr>
              <a:t>単純に最小二乗法を適用すると，</a:t>
            </a:r>
            <a:endParaRPr lang="en-US" altLang="ja-JP" sz="2400" smtClean="0">
              <a:latin typeface="Times New Roman" panose="02020603050405020304" pitchFamily="18" charset="0"/>
              <a:cs typeface="Times New Roman" panose="02020603050405020304" pitchFamily="18" charset="0"/>
            </a:endParaRPr>
          </a:p>
        </p:txBody>
      </p:sp>
      <p:pic>
        <p:nvPicPr>
          <p:cNvPr id="4" name="図 3"/>
          <p:cNvPicPr>
            <a:picLocks noChangeAspect="1"/>
          </p:cNvPicPr>
          <p:nvPr/>
        </p:nvPicPr>
        <p:blipFill>
          <a:blip r:embed="rId2"/>
          <a:stretch>
            <a:fillRect/>
          </a:stretch>
        </p:blipFill>
        <p:spPr>
          <a:xfrm>
            <a:off x="1562208" y="1475424"/>
            <a:ext cx="6474888" cy="2954426"/>
          </a:xfrm>
          <a:prstGeom prst="rect">
            <a:avLst/>
          </a:prstGeom>
          <a:ln>
            <a:solidFill>
              <a:schemeClr val="accent1"/>
            </a:solidFill>
          </a:ln>
        </p:spPr>
      </p:pic>
      <p:sp>
        <p:nvSpPr>
          <p:cNvPr id="30" name="テキスト ボックス 29"/>
          <p:cNvSpPr txBox="1"/>
          <p:nvPr/>
        </p:nvSpPr>
        <p:spPr>
          <a:xfrm>
            <a:off x="1457821" y="4614959"/>
            <a:ext cx="7686179" cy="615553"/>
          </a:xfrm>
          <a:prstGeom prst="rect">
            <a:avLst/>
          </a:prstGeom>
          <a:noFill/>
        </p:spPr>
        <p:txBody>
          <a:bodyPr wrap="square" rtlCol="0">
            <a:spAutoFit/>
          </a:bodyPr>
          <a:lstStyle/>
          <a:p>
            <a:pPr defTabSz="1169988"/>
            <a:r>
              <a:rPr lang="ja-JP" altLang="en-US" smtClean="0">
                <a:latin typeface="Times New Roman" panose="02020603050405020304" pitchFamily="18" charset="0"/>
                <a:cs typeface="Times New Roman" panose="02020603050405020304" pitchFamily="18" charset="0"/>
              </a:rPr>
              <a:t>このように若干ずれる部分が発生する。</a:t>
            </a:r>
            <a:endParaRPr lang="en-US" altLang="ja-JP" smtClean="0">
              <a:latin typeface="Times New Roman" panose="02020603050405020304" pitchFamily="18" charset="0"/>
              <a:cs typeface="Times New Roman" panose="02020603050405020304" pitchFamily="18" charset="0"/>
            </a:endParaRPr>
          </a:p>
          <a:p>
            <a:pPr defTabSz="1169988"/>
            <a:r>
              <a:rPr lang="ja-JP" altLang="en-US" sz="1600" smtClean="0">
                <a:latin typeface="Times New Roman" panose="02020603050405020304" pitchFamily="18" charset="0"/>
                <a:cs typeface="Times New Roman" panose="02020603050405020304" pitchFamily="18" charset="0"/>
              </a:rPr>
              <a:t>元データを正だけのデータにすることによって改善。</a:t>
            </a:r>
            <a:endParaRPr lang="en-US" altLang="ja-JP" sz="16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62089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1936" y="-92379"/>
            <a:ext cx="7704667" cy="945768"/>
          </a:xfrm>
        </p:spPr>
        <p:txBody>
          <a:bodyPr>
            <a:normAutofit/>
          </a:bodyPr>
          <a:lstStyle/>
          <a:p>
            <a:pPr algn="r"/>
            <a:r>
              <a:rPr lang="en-US" altLang="ja-JP" sz="2800" smtClean="0"/>
              <a:t>【</a:t>
            </a:r>
            <a:r>
              <a:rPr lang="ja-JP" altLang="en-US" sz="2800" smtClean="0"/>
              <a:t>補足</a:t>
            </a:r>
            <a:r>
              <a:rPr lang="en-US" altLang="ja-JP" sz="2800" smtClean="0"/>
              <a:t>】</a:t>
            </a:r>
            <a:r>
              <a:rPr lang="ja-JP" altLang="en-US" sz="2800" smtClean="0"/>
              <a:t>最小二乗法の適用（２）</a:t>
            </a:r>
            <a:endParaRPr kumimoji="1" lang="ja-JP" altLang="en-US" sz="2800"/>
          </a:p>
        </p:txBody>
      </p:sp>
      <p:sp>
        <p:nvSpPr>
          <p:cNvPr id="29" name="テキスト ボックス 28"/>
          <p:cNvSpPr txBox="1"/>
          <p:nvPr/>
        </p:nvSpPr>
        <p:spPr>
          <a:xfrm>
            <a:off x="1096986" y="769919"/>
            <a:ext cx="7686179" cy="461665"/>
          </a:xfrm>
          <a:prstGeom prst="rect">
            <a:avLst/>
          </a:prstGeom>
          <a:noFill/>
        </p:spPr>
        <p:txBody>
          <a:bodyPr wrap="square" rtlCol="0">
            <a:spAutoFit/>
          </a:bodyPr>
          <a:lstStyle/>
          <a:p>
            <a:pPr defTabSz="1169988"/>
            <a:r>
              <a:rPr lang="en-US" altLang="ja-JP" sz="2400" smtClean="0">
                <a:latin typeface="Times New Roman" panose="02020603050405020304" pitchFamily="18" charset="0"/>
                <a:cs typeface="Times New Roman" panose="02020603050405020304" pitchFamily="18" charset="0"/>
              </a:rPr>
              <a:t>1</a:t>
            </a:r>
            <a:r>
              <a:rPr lang="ja-JP" altLang="en-US" sz="2400" smtClean="0">
                <a:latin typeface="Times New Roman" panose="02020603050405020304" pitchFamily="18" charset="0"/>
                <a:cs typeface="Times New Roman" panose="02020603050405020304" pitchFamily="18" charset="0"/>
              </a:rPr>
              <a:t>～</a:t>
            </a:r>
            <a:r>
              <a:rPr lang="en-US" altLang="ja-JP" sz="2400" smtClean="0">
                <a:latin typeface="Times New Roman" panose="02020603050405020304" pitchFamily="18" charset="0"/>
                <a:cs typeface="Times New Roman" panose="02020603050405020304" pitchFamily="18" charset="0"/>
              </a:rPr>
              <a:t>255</a:t>
            </a:r>
            <a:r>
              <a:rPr lang="ja-JP" altLang="en-US" sz="2400" smtClean="0">
                <a:latin typeface="Times New Roman" panose="02020603050405020304" pitchFamily="18" charset="0"/>
                <a:cs typeface="Times New Roman" panose="02020603050405020304" pitchFamily="18" charset="0"/>
              </a:rPr>
              <a:t>のデータに変更後最小二乗法を適用する。</a:t>
            </a:r>
            <a:endParaRPr lang="en-US" altLang="ja-JP" sz="2400" smtClean="0">
              <a:latin typeface="Times New Roman" panose="02020603050405020304" pitchFamily="18" charset="0"/>
              <a:cs typeface="Times New Roman" panose="02020603050405020304" pitchFamily="18" charset="0"/>
            </a:endParaRPr>
          </a:p>
        </p:txBody>
      </p:sp>
      <p:pic>
        <p:nvPicPr>
          <p:cNvPr id="3" name="図 2"/>
          <p:cNvPicPr>
            <a:picLocks noChangeAspect="1"/>
          </p:cNvPicPr>
          <p:nvPr/>
        </p:nvPicPr>
        <p:blipFill>
          <a:blip r:embed="rId2"/>
          <a:stretch>
            <a:fillRect/>
          </a:stretch>
        </p:blipFill>
        <p:spPr>
          <a:xfrm>
            <a:off x="3352800" y="1446058"/>
            <a:ext cx="4756048" cy="2112665"/>
          </a:xfrm>
          <a:prstGeom prst="rect">
            <a:avLst/>
          </a:prstGeom>
          <a:ln>
            <a:solidFill>
              <a:schemeClr val="accent1"/>
            </a:solidFill>
          </a:ln>
        </p:spPr>
      </p:pic>
      <p:pic>
        <p:nvPicPr>
          <p:cNvPr id="5" name="図 4"/>
          <p:cNvPicPr>
            <a:picLocks noChangeAspect="1"/>
          </p:cNvPicPr>
          <p:nvPr/>
        </p:nvPicPr>
        <p:blipFill>
          <a:blip r:embed="rId3"/>
          <a:stretch>
            <a:fillRect/>
          </a:stretch>
        </p:blipFill>
        <p:spPr>
          <a:xfrm>
            <a:off x="3347089" y="3773197"/>
            <a:ext cx="4890096" cy="2242592"/>
          </a:xfrm>
          <a:prstGeom prst="rect">
            <a:avLst/>
          </a:prstGeom>
          <a:noFill/>
          <a:ln>
            <a:solidFill>
              <a:schemeClr val="accent1"/>
            </a:solidFill>
          </a:ln>
        </p:spPr>
      </p:pic>
      <p:sp>
        <p:nvSpPr>
          <p:cNvPr id="4" name="正方形/長方形 3"/>
          <p:cNvSpPr/>
          <p:nvPr/>
        </p:nvSpPr>
        <p:spPr>
          <a:xfrm>
            <a:off x="623266" y="3773197"/>
            <a:ext cx="2723823" cy="369332"/>
          </a:xfrm>
          <a:prstGeom prst="rect">
            <a:avLst/>
          </a:prstGeom>
        </p:spPr>
        <p:txBody>
          <a:bodyPr wrap="none">
            <a:spAutoFit/>
          </a:bodyPr>
          <a:lstStyle/>
          <a:p>
            <a:pPr defTabSz="1169988"/>
            <a:r>
              <a:rPr lang="ja-JP" altLang="en-US">
                <a:latin typeface="Times New Roman" panose="02020603050405020304" pitchFamily="18" charset="0"/>
                <a:cs typeface="Times New Roman" panose="02020603050405020304" pitchFamily="18" charset="0"/>
              </a:rPr>
              <a:t>忘却の概念を導入すると</a:t>
            </a:r>
            <a:endParaRPr lang="en-US" altLang="ja-JP">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93007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1936" y="-76337"/>
            <a:ext cx="7704667" cy="945768"/>
          </a:xfrm>
        </p:spPr>
        <p:txBody>
          <a:bodyPr>
            <a:normAutofit/>
          </a:bodyPr>
          <a:lstStyle/>
          <a:p>
            <a:pPr algn="r"/>
            <a:r>
              <a:rPr lang="en-US" altLang="ja-JP" sz="2800" smtClean="0"/>
              <a:t>【</a:t>
            </a:r>
            <a:r>
              <a:rPr lang="ja-JP" altLang="en-US" sz="2800" smtClean="0"/>
              <a:t>補足」最大急勾配法（１）</a:t>
            </a:r>
            <a:endParaRPr kumimoji="1" lang="ja-JP" altLang="en-US" sz="2800"/>
          </a:p>
        </p:txBody>
      </p:sp>
      <p:sp>
        <p:nvSpPr>
          <p:cNvPr id="29" name="テキスト ボックス 28"/>
          <p:cNvSpPr txBox="1"/>
          <p:nvPr/>
        </p:nvSpPr>
        <p:spPr>
          <a:xfrm>
            <a:off x="1660064" y="951599"/>
            <a:ext cx="6861637" cy="400110"/>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信号値のオーダ値が離れぎると・・・</a:t>
            </a:r>
            <a:endParaRPr lang="en-US" altLang="ja-JP" sz="2000" smtClean="0">
              <a:latin typeface="Times New Roman" panose="02020603050405020304" pitchFamily="18" charset="0"/>
              <a:cs typeface="Times New Roman" panose="02020603050405020304" pitchFamily="18" charset="0"/>
            </a:endParaRPr>
          </a:p>
        </p:txBody>
      </p:sp>
      <p:pic>
        <p:nvPicPr>
          <p:cNvPr id="4" name="図 3"/>
          <p:cNvPicPr>
            <a:picLocks noChangeAspect="1"/>
          </p:cNvPicPr>
          <p:nvPr/>
        </p:nvPicPr>
        <p:blipFill>
          <a:blip r:embed="rId2"/>
          <a:stretch>
            <a:fillRect/>
          </a:stretch>
        </p:blipFill>
        <p:spPr>
          <a:xfrm>
            <a:off x="3226284" y="1684421"/>
            <a:ext cx="4746643" cy="2163027"/>
          </a:xfrm>
          <a:prstGeom prst="rect">
            <a:avLst/>
          </a:prstGeom>
          <a:ln>
            <a:solidFill>
              <a:schemeClr val="accent1"/>
            </a:solidFill>
          </a:ln>
        </p:spPr>
      </p:pic>
    </p:spTree>
    <p:extLst>
      <p:ext uri="{BB962C8B-B14F-4D97-AF65-F5344CB8AC3E}">
        <p14:creationId xmlns:p14="http://schemas.microsoft.com/office/powerpoint/2010/main" val="7255381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1936" y="-76337"/>
            <a:ext cx="7704667" cy="945768"/>
          </a:xfrm>
        </p:spPr>
        <p:txBody>
          <a:bodyPr>
            <a:normAutofit/>
          </a:bodyPr>
          <a:lstStyle/>
          <a:p>
            <a:pPr algn="r"/>
            <a:r>
              <a:rPr lang="en-US" altLang="ja-JP" sz="2800" smtClean="0"/>
              <a:t>【</a:t>
            </a:r>
            <a:r>
              <a:rPr lang="ja-JP" altLang="en-US" sz="2800" smtClean="0"/>
              <a:t>補足」最大急勾配法（２）</a:t>
            </a:r>
            <a:endParaRPr kumimoji="1" lang="ja-JP" altLang="en-US" sz="2800"/>
          </a:p>
        </p:txBody>
      </p:sp>
      <p:sp>
        <p:nvSpPr>
          <p:cNvPr id="29" name="テキスト ボックス 28"/>
          <p:cNvSpPr txBox="1"/>
          <p:nvPr/>
        </p:nvSpPr>
        <p:spPr>
          <a:xfrm>
            <a:off x="1660064" y="951599"/>
            <a:ext cx="6861637" cy="400110"/>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げたを履かせて，信号値のオーダ値を揃えて・・・</a:t>
            </a:r>
            <a:endParaRPr lang="en-US" altLang="ja-JP" sz="2000" smtClean="0">
              <a:latin typeface="Times New Roman" panose="02020603050405020304" pitchFamily="18" charset="0"/>
              <a:cs typeface="Times New Roman" panose="02020603050405020304" pitchFamily="18" charset="0"/>
            </a:endParaRPr>
          </a:p>
        </p:txBody>
      </p:sp>
      <p:pic>
        <p:nvPicPr>
          <p:cNvPr id="6" name="図 5"/>
          <p:cNvPicPr>
            <a:picLocks noChangeAspect="1"/>
          </p:cNvPicPr>
          <p:nvPr/>
        </p:nvPicPr>
        <p:blipFill>
          <a:blip r:embed="rId2"/>
          <a:stretch>
            <a:fillRect/>
          </a:stretch>
        </p:blipFill>
        <p:spPr>
          <a:xfrm>
            <a:off x="4064001" y="1504059"/>
            <a:ext cx="4457700" cy="2057400"/>
          </a:xfrm>
          <a:prstGeom prst="rect">
            <a:avLst/>
          </a:prstGeom>
          <a:ln>
            <a:solidFill>
              <a:schemeClr val="accent1"/>
            </a:solidFill>
          </a:ln>
        </p:spPr>
      </p:pic>
      <p:pic>
        <p:nvPicPr>
          <p:cNvPr id="7" name="図 6"/>
          <p:cNvPicPr>
            <a:picLocks noChangeAspect="1"/>
          </p:cNvPicPr>
          <p:nvPr/>
        </p:nvPicPr>
        <p:blipFill>
          <a:blip r:embed="rId3"/>
          <a:stretch>
            <a:fillRect/>
          </a:stretch>
        </p:blipFill>
        <p:spPr>
          <a:xfrm>
            <a:off x="4064001" y="3843682"/>
            <a:ext cx="4505325" cy="2390775"/>
          </a:xfrm>
          <a:prstGeom prst="rect">
            <a:avLst/>
          </a:prstGeom>
          <a:ln>
            <a:solidFill>
              <a:schemeClr val="accent1"/>
            </a:solidFill>
          </a:ln>
        </p:spPr>
      </p:pic>
      <p:sp>
        <p:nvSpPr>
          <p:cNvPr id="45" name="テキスト ボックス 44"/>
          <p:cNvSpPr txBox="1"/>
          <p:nvPr/>
        </p:nvSpPr>
        <p:spPr>
          <a:xfrm>
            <a:off x="2323452" y="3843682"/>
            <a:ext cx="1858583" cy="400110"/>
          </a:xfrm>
          <a:prstGeom prst="rect">
            <a:avLst/>
          </a:prstGeom>
          <a:noFill/>
        </p:spPr>
        <p:txBody>
          <a:bodyPr wrap="square" rtlCol="0">
            <a:spAutoFit/>
          </a:bodyPr>
          <a:lstStyle/>
          <a:p>
            <a:pPr defTabSz="1169988"/>
            <a:r>
              <a:rPr lang="en-US" altLang="ja-JP" sz="2000" smtClean="0">
                <a:latin typeface="Times New Roman" panose="02020603050405020304" pitchFamily="18" charset="0"/>
                <a:cs typeface="Times New Roman" panose="02020603050405020304" pitchFamily="18" charset="0"/>
              </a:rPr>
              <a:t>w(k)</a:t>
            </a:r>
            <a:r>
              <a:rPr lang="ja-JP" altLang="en-US" sz="2000" smtClean="0">
                <a:latin typeface="Times New Roman" panose="02020603050405020304" pitchFamily="18" charset="0"/>
                <a:cs typeface="Times New Roman" panose="02020603050405020304" pitchFamily="18" charset="0"/>
              </a:rPr>
              <a:t>の変化</a:t>
            </a:r>
            <a:endParaRPr lang="en-US" altLang="ja-JP" sz="20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16992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11388" y="-76337"/>
            <a:ext cx="5275215" cy="945768"/>
          </a:xfrm>
        </p:spPr>
        <p:txBody>
          <a:bodyPr>
            <a:normAutofit/>
          </a:bodyPr>
          <a:lstStyle/>
          <a:p>
            <a:pPr algn="r"/>
            <a:r>
              <a:rPr lang="en-US" altLang="ja-JP" sz="1800" smtClean="0"/>
              <a:t>【</a:t>
            </a:r>
            <a:r>
              <a:rPr lang="ja-JP" altLang="en-US" sz="1800" smtClean="0"/>
              <a:t>補足」遅延カウンタシミュレーション例（１）</a:t>
            </a:r>
            <a:endParaRPr kumimoji="1" lang="ja-JP" altLang="en-US" sz="1800"/>
          </a:p>
        </p:txBody>
      </p:sp>
      <p:sp>
        <p:nvSpPr>
          <p:cNvPr id="29" name="テキスト ボックス 28"/>
          <p:cNvSpPr txBox="1"/>
          <p:nvPr/>
        </p:nvSpPr>
        <p:spPr>
          <a:xfrm>
            <a:off x="1270098" y="463873"/>
            <a:ext cx="7541692" cy="6247864"/>
          </a:xfrm>
          <a:prstGeom prst="rect">
            <a:avLst/>
          </a:prstGeom>
          <a:noFill/>
        </p:spPr>
        <p:txBody>
          <a:bodyPr wrap="square" rtlCol="0">
            <a:spAutoFit/>
          </a:bodyPr>
          <a:lstStyle/>
          <a:p>
            <a:pPr defTabSz="363538"/>
            <a:r>
              <a:rPr lang="en-US" altLang="ja-JP" sz="1600">
                <a:latin typeface="ＭＳ ゴシック" panose="020B0609070205080204" pitchFamily="49" charset="-128"/>
                <a:ea typeface="ＭＳ ゴシック" panose="020B0609070205080204" pitchFamily="49" charset="-128"/>
              </a:rPr>
              <a:t>#include "stdio.h"</a:t>
            </a:r>
          </a:p>
          <a:p>
            <a:pPr defTabSz="363538"/>
            <a:r>
              <a:rPr lang="en-US" altLang="ja-JP" sz="1600">
                <a:latin typeface="ＭＳ ゴシック" panose="020B0609070205080204" pitchFamily="49" charset="-128"/>
                <a:ea typeface="ＭＳ ゴシック" panose="020B0609070205080204" pitchFamily="49" charset="-128"/>
              </a:rPr>
              <a:t>#include "math.h"</a:t>
            </a:r>
          </a:p>
          <a:p>
            <a:pPr defTabSz="363538"/>
            <a:r>
              <a:rPr lang="en-US" altLang="ja-JP" sz="1600">
                <a:latin typeface="ＭＳ ゴシック" panose="020B0609070205080204" pitchFamily="49" charset="-128"/>
                <a:ea typeface="ＭＳ ゴシック" panose="020B0609070205080204" pitchFamily="49" charset="-128"/>
              </a:rPr>
              <a:t>#define M 10</a:t>
            </a:r>
          </a:p>
          <a:p>
            <a:pPr defTabSz="363538"/>
            <a:r>
              <a:rPr lang="en-US" altLang="ja-JP" sz="1600">
                <a:latin typeface="ＭＳ ゴシック" panose="020B0609070205080204" pitchFamily="49" charset="-128"/>
                <a:ea typeface="ＭＳ ゴシック" panose="020B0609070205080204" pitchFamily="49" charset="-128"/>
              </a:rPr>
              <a:t>#define N 100</a:t>
            </a:r>
          </a:p>
          <a:p>
            <a:pPr defTabSz="363538"/>
            <a:r>
              <a:rPr lang="en-US" altLang="ja-JP" sz="1600">
                <a:latin typeface="ＭＳ ゴシック" panose="020B0609070205080204" pitchFamily="49" charset="-128"/>
                <a:ea typeface="ＭＳ ゴシック" panose="020B0609070205080204" pitchFamily="49" charset="-128"/>
              </a:rPr>
              <a:t>#define PI 3.14159265358979</a:t>
            </a:r>
          </a:p>
          <a:p>
            <a:pPr defTabSz="363538"/>
            <a:r>
              <a:rPr lang="en-US" altLang="ja-JP" sz="1600">
                <a:latin typeface="ＭＳ ゴシック" panose="020B0609070205080204" pitchFamily="49" charset="-128"/>
                <a:ea typeface="ＭＳ ゴシック" panose="020B0609070205080204" pitchFamily="49" charset="-128"/>
              </a:rPr>
              <a:t>double X[N], Y[N];</a:t>
            </a:r>
          </a:p>
          <a:p>
            <a:pPr defTabSz="363538"/>
            <a:r>
              <a:rPr lang="en-US" altLang="ja-JP" sz="1600">
                <a:latin typeface="ＭＳ ゴシック" panose="020B0609070205080204" pitchFamily="49" charset="-128"/>
                <a:ea typeface="ＭＳ ゴシック" panose="020B0609070205080204" pitchFamily="49" charset="-128"/>
              </a:rPr>
              <a:t>int delayCount(double X[], double Y[], int num){</a:t>
            </a:r>
          </a:p>
          <a:p>
            <a:pPr defTabSz="363538"/>
            <a:r>
              <a:rPr lang="en-US" altLang="ja-JP" sz="1600" smtClean="0">
                <a:latin typeface="ＭＳ ゴシック" panose="020B0609070205080204" pitchFamily="49" charset="-128"/>
                <a:ea typeface="ＭＳ ゴシック" panose="020B0609070205080204" pitchFamily="49" charset="-128"/>
              </a:rPr>
              <a:t>	double </a:t>
            </a:r>
            <a:r>
              <a:rPr lang="en-US" altLang="ja-JP" sz="1600">
                <a:latin typeface="ＭＳ ゴシック" panose="020B0609070205080204" pitchFamily="49" charset="-128"/>
                <a:ea typeface="ＭＳ ゴシック" panose="020B0609070205080204" pitchFamily="49" charset="-128"/>
              </a:rPr>
              <a:t>minDT,DF;int id=0, flag=true,NN;</a:t>
            </a:r>
          </a:p>
          <a:p>
            <a:pPr defTabSz="363538"/>
            <a:r>
              <a:rPr lang="en-US" altLang="ja-JP" sz="1600" smtClean="0">
                <a:latin typeface="ＭＳ ゴシック" panose="020B0609070205080204" pitchFamily="49" charset="-128"/>
                <a:ea typeface="ＭＳ ゴシック" panose="020B0609070205080204" pitchFamily="49" charset="-128"/>
              </a:rPr>
              <a:t>	for(int </a:t>
            </a:r>
            <a:r>
              <a:rPr lang="en-US" altLang="ja-JP" sz="1600">
                <a:latin typeface="ＭＳ ゴシック" panose="020B0609070205080204" pitchFamily="49" charset="-128"/>
                <a:ea typeface="ＭＳ ゴシック" panose="020B0609070205080204" pitchFamily="49" charset="-128"/>
              </a:rPr>
              <a:t>j=0;j&lt;num;j++){</a:t>
            </a:r>
          </a:p>
          <a:p>
            <a:pPr defTabSz="363538"/>
            <a:r>
              <a:rPr lang="en-US" altLang="ja-JP" sz="1600" smtClean="0">
                <a:latin typeface="ＭＳ ゴシック" panose="020B0609070205080204" pitchFamily="49" charset="-128"/>
                <a:ea typeface="ＭＳ ゴシック" panose="020B0609070205080204" pitchFamily="49" charset="-128"/>
              </a:rPr>
              <a:t>		NN=num-j;DF=0</a:t>
            </a:r>
            <a:r>
              <a:rPr lang="en-US" altLang="ja-JP" sz="1600">
                <a:latin typeface="ＭＳ ゴシック" panose="020B0609070205080204" pitchFamily="49" charset="-128"/>
                <a:ea typeface="ＭＳ ゴシック" panose="020B0609070205080204" pitchFamily="49" charset="-128"/>
              </a:rPr>
              <a:t>;</a:t>
            </a:r>
          </a:p>
          <a:p>
            <a:pPr defTabSz="363538"/>
            <a:r>
              <a:rPr lang="en-US" altLang="ja-JP" sz="1600" smtClean="0">
                <a:latin typeface="ＭＳ ゴシック" panose="020B0609070205080204" pitchFamily="49" charset="-128"/>
                <a:ea typeface="ＭＳ ゴシック" panose="020B0609070205080204" pitchFamily="49" charset="-128"/>
              </a:rPr>
              <a:t>		for(int </a:t>
            </a:r>
            <a:r>
              <a:rPr lang="en-US" altLang="ja-JP" sz="1600">
                <a:latin typeface="ＭＳ ゴシック" panose="020B0609070205080204" pitchFamily="49" charset="-128"/>
                <a:ea typeface="ＭＳ ゴシック" panose="020B0609070205080204" pitchFamily="49" charset="-128"/>
              </a:rPr>
              <a:t>k=0;k&lt;NN;k++)DF+=abs(Y[j+k]-X[k]);</a:t>
            </a:r>
          </a:p>
          <a:p>
            <a:pPr defTabSz="363538"/>
            <a:r>
              <a:rPr lang="en-US" altLang="ja-JP" sz="1600" smtClean="0">
                <a:latin typeface="ＭＳ ゴシック" panose="020B0609070205080204" pitchFamily="49" charset="-128"/>
                <a:ea typeface="ＭＳ ゴシック" panose="020B0609070205080204" pitchFamily="49" charset="-128"/>
              </a:rPr>
              <a:t>		DF</a:t>
            </a:r>
            <a:r>
              <a:rPr lang="en-US" altLang="ja-JP" sz="1600">
                <a:latin typeface="ＭＳ ゴシック" panose="020B0609070205080204" pitchFamily="49" charset="-128"/>
                <a:ea typeface="ＭＳ ゴシック" panose="020B0609070205080204" pitchFamily="49" charset="-128"/>
              </a:rPr>
              <a:t>/=NN</a:t>
            </a:r>
            <a:r>
              <a:rPr lang="en-US" altLang="ja-JP" sz="1600" smtClean="0">
                <a:latin typeface="ＭＳ ゴシック" panose="020B0609070205080204" pitchFamily="49" charset="-128"/>
                <a:ea typeface="ＭＳ ゴシック" panose="020B0609070205080204" pitchFamily="49" charset="-128"/>
              </a:rPr>
              <a:t>;	if(flag</a:t>
            </a:r>
            <a:r>
              <a:rPr lang="en-US" altLang="ja-JP" sz="1600">
                <a:latin typeface="ＭＳ ゴシック" panose="020B0609070205080204" pitchFamily="49" charset="-128"/>
                <a:ea typeface="ＭＳ ゴシック" panose="020B0609070205080204" pitchFamily="49" charset="-128"/>
              </a:rPr>
              <a:t>){ minDT=DF;id=j;flag=false;}</a:t>
            </a:r>
          </a:p>
          <a:p>
            <a:pPr defTabSz="363538"/>
            <a:r>
              <a:rPr lang="en-US" altLang="ja-JP" sz="1600" smtClean="0">
                <a:latin typeface="ＭＳ ゴシック" panose="020B0609070205080204" pitchFamily="49" charset="-128"/>
                <a:ea typeface="ＭＳ ゴシック" panose="020B0609070205080204" pitchFamily="49" charset="-128"/>
              </a:rPr>
              <a:t>		else </a:t>
            </a:r>
            <a:r>
              <a:rPr lang="en-US" altLang="ja-JP" sz="1600">
                <a:latin typeface="ＭＳ ゴシック" panose="020B0609070205080204" pitchFamily="49" charset="-128"/>
                <a:ea typeface="ＭＳ ゴシック" panose="020B0609070205080204" pitchFamily="49" charset="-128"/>
              </a:rPr>
              <a:t>if(DF&lt;minDT){ minDT=DF;id=j;}</a:t>
            </a:r>
          </a:p>
          <a:p>
            <a:pPr defTabSz="363538"/>
            <a:r>
              <a:rPr lang="en-US" altLang="ja-JP" sz="1600" smtClean="0">
                <a:latin typeface="ＭＳ ゴシック" panose="020B0609070205080204" pitchFamily="49" charset="-128"/>
                <a:ea typeface="ＭＳ ゴシック" panose="020B0609070205080204" pitchFamily="49" charset="-128"/>
              </a:rPr>
              <a:t>	}</a:t>
            </a:r>
            <a:endParaRPr lang="en-US" altLang="ja-JP" sz="1600">
              <a:latin typeface="ＭＳ ゴシック" panose="020B0609070205080204" pitchFamily="49" charset="-128"/>
              <a:ea typeface="ＭＳ ゴシック" panose="020B0609070205080204" pitchFamily="49" charset="-128"/>
            </a:endParaRPr>
          </a:p>
          <a:p>
            <a:pPr defTabSz="363538"/>
            <a:r>
              <a:rPr lang="en-US" altLang="ja-JP" sz="1600" smtClean="0">
                <a:latin typeface="ＭＳ ゴシック" panose="020B0609070205080204" pitchFamily="49" charset="-128"/>
                <a:ea typeface="ＭＳ ゴシック" panose="020B0609070205080204" pitchFamily="49" charset="-128"/>
              </a:rPr>
              <a:t>	if(minDT&gt;10</a:t>
            </a:r>
            <a:r>
              <a:rPr lang="en-US" altLang="ja-JP" sz="1600">
                <a:latin typeface="ＭＳ ゴシック" panose="020B0609070205080204" pitchFamily="49" charset="-128"/>
                <a:ea typeface="ＭＳ ゴシック" panose="020B0609070205080204" pitchFamily="49" charset="-128"/>
              </a:rPr>
              <a:t>) return 999;</a:t>
            </a:r>
          </a:p>
          <a:p>
            <a:pPr defTabSz="363538"/>
            <a:r>
              <a:rPr lang="en-US" altLang="ja-JP" sz="1600" smtClean="0">
                <a:latin typeface="ＭＳ ゴシック" panose="020B0609070205080204" pitchFamily="49" charset="-128"/>
                <a:ea typeface="ＭＳ ゴシック" panose="020B0609070205080204" pitchFamily="49" charset="-128"/>
              </a:rPr>
              <a:t>	return </a:t>
            </a:r>
            <a:r>
              <a:rPr lang="en-US" altLang="ja-JP" sz="1600">
                <a:latin typeface="ＭＳ ゴシック" panose="020B0609070205080204" pitchFamily="49" charset="-128"/>
                <a:ea typeface="ＭＳ ゴシック" panose="020B0609070205080204" pitchFamily="49" charset="-128"/>
              </a:rPr>
              <a:t>id;</a:t>
            </a:r>
          </a:p>
          <a:p>
            <a:pPr defTabSz="363538"/>
            <a:r>
              <a:rPr lang="en-US" altLang="ja-JP" sz="1600">
                <a:latin typeface="ＭＳ ゴシック" panose="020B0609070205080204" pitchFamily="49" charset="-128"/>
                <a:ea typeface="ＭＳ ゴシック" panose="020B0609070205080204" pitchFamily="49" charset="-128"/>
              </a:rPr>
              <a:t>}</a:t>
            </a:r>
          </a:p>
          <a:p>
            <a:pPr defTabSz="363538"/>
            <a:r>
              <a:rPr lang="en-US" altLang="ja-JP" sz="1600">
                <a:latin typeface="ＭＳ ゴシック" panose="020B0609070205080204" pitchFamily="49" charset="-128"/>
                <a:ea typeface="ＭＳ ゴシック" panose="020B0609070205080204" pitchFamily="49" charset="-128"/>
              </a:rPr>
              <a:t>int main(void){</a:t>
            </a:r>
          </a:p>
          <a:p>
            <a:pPr defTabSz="363538"/>
            <a:r>
              <a:rPr lang="es-ES" altLang="ja-JP" sz="1600" smtClean="0">
                <a:latin typeface="ＭＳ ゴシック" panose="020B0609070205080204" pitchFamily="49" charset="-128"/>
                <a:ea typeface="ＭＳ ゴシック" panose="020B0609070205080204" pitchFamily="49" charset="-128"/>
              </a:rPr>
              <a:t>	char </a:t>
            </a:r>
            <a:r>
              <a:rPr lang="es-ES" altLang="ja-JP" sz="1600">
                <a:latin typeface="ＭＳ ゴシック" panose="020B0609070205080204" pitchFamily="49" charset="-128"/>
                <a:ea typeface="ＭＳ ゴシック" panose="020B0609070205080204" pitchFamily="49" charset="-128"/>
              </a:rPr>
              <a:t>idTL[]="No,X,Y,Delay", str1[]="\n %d, %lf,%lf";</a:t>
            </a:r>
          </a:p>
          <a:p>
            <a:pPr defTabSz="363538"/>
            <a:r>
              <a:rPr lang="pt-BR" altLang="ja-JP" sz="1600" smtClean="0">
                <a:latin typeface="ＭＳ ゴシック" panose="020B0609070205080204" pitchFamily="49" charset="-128"/>
                <a:ea typeface="ＭＳ ゴシック" panose="020B0609070205080204" pitchFamily="49" charset="-128"/>
              </a:rPr>
              <a:t>	char </a:t>
            </a:r>
            <a:r>
              <a:rPr lang="pt-BR" altLang="ja-JP" sz="1600">
                <a:latin typeface="ＭＳ ゴシック" panose="020B0609070205080204" pitchFamily="49" charset="-128"/>
                <a:ea typeface="ＭＳ ゴシック" panose="020B0609070205080204" pitchFamily="49" charset="-128"/>
              </a:rPr>
              <a:t>str2[]="\n %d, %lf,%lf, %d";</a:t>
            </a:r>
          </a:p>
          <a:p>
            <a:pPr defTabSz="363538"/>
            <a:r>
              <a:rPr lang="en-US" altLang="ja-JP" sz="1600" smtClean="0">
                <a:latin typeface="ＭＳ ゴシック" panose="020B0609070205080204" pitchFamily="49" charset="-128"/>
                <a:ea typeface="ＭＳ ゴシック" panose="020B0609070205080204" pitchFamily="49" charset="-128"/>
              </a:rPr>
              <a:t>	int </a:t>
            </a:r>
            <a:r>
              <a:rPr lang="en-US" altLang="ja-JP" sz="1600">
                <a:latin typeface="ＭＳ ゴシック" panose="020B0609070205080204" pitchFamily="49" charset="-128"/>
                <a:ea typeface="ＭＳ ゴシック" panose="020B0609070205080204" pitchFamily="49" charset="-128"/>
              </a:rPr>
              <a:t>delay, delay2,NM;</a:t>
            </a:r>
          </a:p>
          <a:p>
            <a:pPr defTabSz="363538"/>
            <a:r>
              <a:rPr lang="en-US" altLang="ja-JP" sz="1600" smtClean="0">
                <a:latin typeface="ＭＳ ゴシック" panose="020B0609070205080204" pitchFamily="49" charset="-128"/>
                <a:ea typeface="ＭＳ ゴシック" panose="020B0609070205080204" pitchFamily="49" charset="-128"/>
              </a:rPr>
              <a:t>	FILE </a:t>
            </a:r>
            <a:r>
              <a:rPr lang="en-US" altLang="ja-JP" sz="1600">
                <a:latin typeface="ＭＳ ゴシック" panose="020B0609070205080204" pitchFamily="49" charset="-128"/>
                <a:ea typeface="ＭＳ ゴシック" panose="020B0609070205080204" pitchFamily="49" charset="-128"/>
              </a:rPr>
              <a:t>*fp=fopen("D:\\test.csv","wt");</a:t>
            </a:r>
          </a:p>
          <a:p>
            <a:pPr defTabSz="363538"/>
            <a:r>
              <a:rPr lang="en-US" altLang="ja-JP" sz="1600" smtClean="0">
                <a:latin typeface="ＭＳ ゴシック" panose="020B0609070205080204" pitchFamily="49" charset="-128"/>
                <a:ea typeface="ＭＳ ゴシック" panose="020B0609070205080204" pitchFamily="49" charset="-128"/>
              </a:rPr>
              <a:t>	printf(idTL</a:t>
            </a:r>
            <a:r>
              <a:rPr lang="en-US" altLang="ja-JP" sz="1600">
                <a:latin typeface="ＭＳ ゴシック" panose="020B0609070205080204" pitchFamily="49" charset="-128"/>
                <a:ea typeface="ＭＳ ゴシック" panose="020B0609070205080204" pitchFamily="49" charset="-128"/>
              </a:rPr>
              <a:t>);fprintf(fp,idTL);</a:t>
            </a:r>
          </a:p>
          <a:p>
            <a:pPr defTabSz="363538"/>
            <a:r>
              <a:rPr lang="en-US" altLang="ja-JP" sz="1600" smtClean="0">
                <a:latin typeface="ＭＳ ゴシック" panose="020B0609070205080204" pitchFamily="49" charset="-128"/>
                <a:ea typeface="ＭＳ ゴシック" panose="020B0609070205080204" pitchFamily="49" charset="-128"/>
              </a:rPr>
              <a:t>	</a:t>
            </a:r>
            <a:endParaRPr lang="ja-JP" altLang="en-US" sz="1600">
              <a:latin typeface="ＭＳ ゴシック" panose="020B0609070205080204" pitchFamily="49" charset="-128"/>
              <a:ea typeface="ＭＳ ゴシック" panose="020B0609070205080204" pitchFamily="49" charset="-128"/>
            </a:endParaRPr>
          </a:p>
          <a:p>
            <a:pPr defTabSz="1169988"/>
            <a:endParaRPr lang="en-US" altLang="ja-JP" sz="16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32118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11388" y="-76337"/>
            <a:ext cx="5275215" cy="945768"/>
          </a:xfrm>
        </p:spPr>
        <p:txBody>
          <a:bodyPr>
            <a:normAutofit/>
          </a:bodyPr>
          <a:lstStyle/>
          <a:p>
            <a:pPr algn="r"/>
            <a:r>
              <a:rPr lang="en-US" altLang="ja-JP" sz="1800" smtClean="0"/>
              <a:t>【</a:t>
            </a:r>
            <a:r>
              <a:rPr lang="ja-JP" altLang="en-US" sz="1800" smtClean="0"/>
              <a:t>補足」遅延カウンタシミュレーション例（２）</a:t>
            </a:r>
            <a:endParaRPr kumimoji="1" lang="ja-JP" altLang="en-US" sz="1800"/>
          </a:p>
        </p:txBody>
      </p:sp>
      <p:sp>
        <p:nvSpPr>
          <p:cNvPr id="29" name="テキスト ボックス 28"/>
          <p:cNvSpPr txBox="1"/>
          <p:nvPr/>
        </p:nvSpPr>
        <p:spPr>
          <a:xfrm>
            <a:off x="1270098" y="795331"/>
            <a:ext cx="7541692" cy="5262979"/>
          </a:xfrm>
          <a:prstGeom prst="rect">
            <a:avLst/>
          </a:prstGeom>
          <a:noFill/>
        </p:spPr>
        <p:txBody>
          <a:bodyPr wrap="square" rtlCol="0">
            <a:spAutoFit/>
          </a:bodyPr>
          <a:lstStyle/>
          <a:p>
            <a:pPr defTabSz="363538"/>
            <a:r>
              <a:rPr lang="en-US" altLang="ja-JP" sz="1600" smtClean="0">
                <a:latin typeface="ＭＳ ゴシック" panose="020B0609070205080204" pitchFamily="49" charset="-128"/>
                <a:ea typeface="ＭＳ ゴシック" panose="020B0609070205080204" pitchFamily="49" charset="-128"/>
              </a:rPr>
              <a:t>	for(int </a:t>
            </a:r>
            <a:r>
              <a:rPr lang="en-US" altLang="ja-JP" sz="1600">
                <a:latin typeface="ＭＳ ゴシック" panose="020B0609070205080204" pitchFamily="49" charset="-128"/>
                <a:ea typeface="ＭＳ ゴシック" panose="020B0609070205080204" pitchFamily="49" charset="-128"/>
              </a:rPr>
              <a:t>i=0;i&lt;N;i++){</a:t>
            </a:r>
          </a:p>
          <a:p>
            <a:pPr defTabSz="363538"/>
            <a:r>
              <a:rPr lang="en-US" altLang="ja-JP" sz="1600" smtClean="0">
                <a:latin typeface="ＭＳ ゴシック" panose="020B0609070205080204" pitchFamily="49" charset="-128"/>
                <a:ea typeface="ＭＳ ゴシック" panose="020B0609070205080204" pitchFamily="49" charset="-128"/>
              </a:rPr>
              <a:t>		X[i</a:t>
            </a:r>
            <a:r>
              <a:rPr lang="en-US" altLang="ja-JP" sz="1600">
                <a:latin typeface="ＭＳ ゴシック" panose="020B0609070205080204" pitchFamily="49" charset="-128"/>
                <a:ea typeface="ＭＳ ゴシック" panose="020B0609070205080204" pitchFamily="49" charset="-128"/>
              </a:rPr>
              <a:t>]=int(sin(PI*(i-2)/20)*127)+256;</a:t>
            </a:r>
          </a:p>
          <a:p>
            <a:pPr defTabSz="363538"/>
            <a:r>
              <a:rPr lang="en-US" altLang="ja-JP" sz="1600" smtClean="0">
                <a:latin typeface="ＭＳ ゴシック" panose="020B0609070205080204" pitchFamily="49" charset="-128"/>
                <a:ea typeface="ＭＳ ゴシック" panose="020B0609070205080204" pitchFamily="49" charset="-128"/>
              </a:rPr>
              <a:t>		if(i&lt;N/2</a:t>
            </a:r>
            <a:r>
              <a:rPr lang="en-US" altLang="ja-JP" sz="1600">
                <a:latin typeface="ＭＳ ゴシック" panose="020B0609070205080204" pitchFamily="49" charset="-128"/>
                <a:ea typeface="ＭＳ ゴシック" panose="020B0609070205080204" pitchFamily="49" charset="-128"/>
              </a:rPr>
              <a:t>) Y[i]=int(sin(PI*(i-6)/20)*127)+</a:t>
            </a:r>
            <a:r>
              <a:rPr lang="en-US" altLang="ja-JP" sz="1600" smtClean="0">
                <a:latin typeface="ＭＳ ゴシック" panose="020B0609070205080204" pitchFamily="49" charset="-128"/>
                <a:ea typeface="ＭＳ ゴシック" panose="020B0609070205080204" pitchFamily="49" charset="-128"/>
              </a:rPr>
              <a:t>256;</a:t>
            </a:r>
          </a:p>
          <a:p>
            <a:pPr defTabSz="363538"/>
            <a:r>
              <a:rPr lang="en-US" altLang="ja-JP" sz="1600" smtClean="0">
                <a:latin typeface="ＭＳ ゴシック" panose="020B0609070205080204" pitchFamily="49" charset="-128"/>
                <a:ea typeface="ＭＳ ゴシック" panose="020B0609070205080204" pitchFamily="49" charset="-128"/>
              </a:rPr>
              <a:t>		else </a:t>
            </a:r>
            <a:r>
              <a:rPr lang="en-US" altLang="ja-JP" sz="1600">
                <a:latin typeface="ＭＳ ゴシック" panose="020B0609070205080204" pitchFamily="49" charset="-128"/>
                <a:ea typeface="ＭＳ ゴシック" panose="020B0609070205080204" pitchFamily="49" charset="-128"/>
              </a:rPr>
              <a:t>Y[i]=int(sin(PI*(i-5)/20)*127)+256;</a:t>
            </a:r>
          </a:p>
          <a:p>
            <a:pPr defTabSz="363538"/>
            <a:r>
              <a:rPr lang="en-US" altLang="ja-JP" sz="1600" smtClean="0">
                <a:latin typeface="ＭＳ ゴシック" panose="020B0609070205080204" pitchFamily="49" charset="-128"/>
                <a:ea typeface="ＭＳ ゴシック" panose="020B0609070205080204" pitchFamily="49" charset="-128"/>
              </a:rPr>
              <a:t>		if(i</a:t>
            </a:r>
            <a:r>
              <a:rPr lang="en-US" altLang="ja-JP" sz="1600">
                <a:latin typeface="ＭＳ ゴシック" panose="020B0609070205080204" pitchFamily="49" charset="-128"/>
                <a:ea typeface="ＭＳ ゴシック" panose="020B0609070205080204" pitchFamily="49" charset="-128"/>
              </a:rPr>
              <a:t>&lt;(M)){</a:t>
            </a:r>
          </a:p>
          <a:p>
            <a:pPr defTabSz="363538"/>
            <a:r>
              <a:rPr lang="en-US" altLang="ja-JP" sz="1600" smtClean="0">
                <a:latin typeface="ＭＳ ゴシック" panose="020B0609070205080204" pitchFamily="49" charset="-128"/>
                <a:ea typeface="ＭＳ ゴシック" panose="020B0609070205080204" pitchFamily="49" charset="-128"/>
              </a:rPr>
              <a:t>			printf(str1</a:t>
            </a:r>
            <a:r>
              <a:rPr lang="en-US" altLang="ja-JP" sz="1600">
                <a:latin typeface="ＭＳ ゴシック" panose="020B0609070205080204" pitchFamily="49" charset="-128"/>
                <a:ea typeface="ＭＳ ゴシック" panose="020B0609070205080204" pitchFamily="49" charset="-128"/>
              </a:rPr>
              <a:t>, i, X[i],Y[i</a:t>
            </a:r>
            <a:r>
              <a:rPr lang="en-US" altLang="ja-JP" sz="1600" smtClean="0">
                <a:latin typeface="ＭＳ ゴシック" panose="020B0609070205080204" pitchFamily="49" charset="-128"/>
                <a:ea typeface="ＭＳ ゴシック" panose="020B0609070205080204" pitchFamily="49" charset="-128"/>
              </a:rPr>
              <a:t>]);	fprintf(fp,str1</a:t>
            </a:r>
            <a:r>
              <a:rPr lang="en-US" altLang="ja-JP" sz="1600">
                <a:latin typeface="ＭＳ ゴシック" panose="020B0609070205080204" pitchFamily="49" charset="-128"/>
                <a:ea typeface="ＭＳ ゴシック" panose="020B0609070205080204" pitchFamily="49" charset="-128"/>
              </a:rPr>
              <a:t>, i, X[i],Y[i]);</a:t>
            </a:r>
          </a:p>
          <a:p>
            <a:pPr defTabSz="363538"/>
            <a:r>
              <a:rPr lang="en-US" altLang="ja-JP" sz="1600" smtClean="0">
                <a:latin typeface="ＭＳ ゴシック" panose="020B0609070205080204" pitchFamily="49" charset="-128"/>
                <a:ea typeface="ＭＳ ゴシック" panose="020B0609070205080204" pitchFamily="49" charset="-128"/>
              </a:rPr>
              <a:t>		}</a:t>
            </a:r>
            <a:endParaRPr lang="en-US" altLang="ja-JP" sz="1600">
              <a:latin typeface="ＭＳ ゴシック" panose="020B0609070205080204" pitchFamily="49" charset="-128"/>
              <a:ea typeface="ＭＳ ゴシック" panose="020B0609070205080204" pitchFamily="49" charset="-128"/>
            </a:endParaRPr>
          </a:p>
          <a:p>
            <a:pPr defTabSz="363538"/>
            <a:r>
              <a:rPr lang="en-US" altLang="ja-JP" sz="1600" smtClean="0">
                <a:latin typeface="ＭＳ ゴシック" panose="020B0609070205080204" pitchFamily="49" charset="-128"/>
                <a:ea typeface="ＭＳ ゴシック" panose="020B0609070205080204" pitchFamily="49" charset="-128"/>
              </a:rPr>
              <a:t>		else</a:t>
            </a:r>
            <a:r>
              <a:rPr lang="en-US" altLang="ja-JP" sz="1600">
                <a:latin typeface="ＭＳ ゴシック" panose="020B0609070205080204" pitchFamily="49" charset="-128"/>
                <a:ea typeface="ＭＳ ゴシック" panose="020B0609070205080204" pitchFamily="49" charset="-128"/>
              </a:rPr>
              <a:t>{</a:t>
            </a:r>
          </a:p>
          <a:p>
            <a:pPr defTabSz="363538"/>
            <a:r>
              <a:rPr lang="en-US" altLang="ja-JP" sz="1600" smtClean="0">
                <a:latin typeface="ＭＳ ゴシック" panose="020B0609070205080204" pitchFamily="49" charset="-128"/>
                <a:ea typeface="ＭＳ ゴシック" panose="020B0609070205080204" pitchFamily="49" charset="-128"/>
              </a:rPr>
              <a:t>			NM=i-M</a:t>
            </a:r>
            <a:r>
              <a:rPr lang="en-US" altLang="ja-JP" sz="1600">
                <a:latin typeface="ＭＳ ゴシック" panose="020B0609070205080204" pitchFamily="49" charset="-128"/>
                <a:ea typeface="ＭＳ ゴシック" panose="020B0609070205080204" pitchFamily="49" charset="-128"/>
              </a:rPr>
              <a:t>;</a:t>
            </a:r>
          </a:p>
          <a:p>
            <a:pPr defTabSz="363538"/>
            <a:r>
              <a:rPr lang="en-US" altLang="ja-JP" sz="1600" smtClean="0">
                <a:latin typeface="ＭＳ ゴシック" panose="020B0609070205080204" pitchFamily="49" charset="-128"/>
                <a:ea typeface="ＭＳ ゴシック" panose="020B0609070205080204" pitchFamily="49" charset="-128"/>
              </a:rPr>
              <a:t>			delay=delayCount(X+NM</a:t>
            </a:r>
            <a:r>
              <a:rPr lang="en-US" altLang="ja-JP" sz="1600">
                <a:latin typeface="ＭＳ ゴシック" panose="020B0609070205080204" pitchFamily="49" charset="-128"/>
                <a:ea typeface="ＭＳ ゴシック" panose="020B0609070205080204" pitchFamily="49" charset="-128"/>
              </a:rPr>
              <a:t>, Y+NM, M</a:t>
            </a:r>
            <a:r>
              <a:rPr lang="en-US" altLang="ja-JP" sz="1600" smtClean="0">
                <a:latin typeface="ＭＳ ゴシック" panose="020B0609070205080204" pitchFamily="49" charset="-128"/>
                <a:ea typeface="ＭＳ ゴシック" panose="020B0609070205080204" pitchFamily="49" charset="-128"/>
              </a:rPr>
              <a:t>);	</a:t>
            </a:r>
          </a:p>
          <a:p>
            <a:pPr defTabSz="363538"/>
            <a:r>
              <a:rPr lang="en-US" altLang="ja-JP" sz="1600">
                <a:latin typeface="ＭＳ ゴシック" panose="020B0609070205080204" pitchFamily="49" charset="-128"/>
                <a:ea typeface="ＭＳ ゴシック" panose="020B0609070205080204" pitchFamily="49" charset="-128"/>
              </a:rPr>
              <a:t>	</a:t>
            </a:r>
            <a:r>
              <a:rPr lang="en-US" altLang="ja-JP" sz="1600" smtClean="0">
                <a:latin typeface="ＭＳ ゴシック" panose="020B0609070205080204" pitchFamily="49" charset="-128"/>
                <a:ea typeface="ＭＳ ゴシック" panose="020B0609070205080204" pitchFamily="49" charset="-128"/>
              </a:rPr>
              <a:t>		delay2=delayCount(Y+NM</a:t>
            </a:r>
            <a:r>
              <a:rPr lang="en-US" altLang="ja-JP" sz="1600">
                <a:latin typeface="ＭＳ ゴシック" panose="020B0609070205080204" pitchFamily="49" charset="-128"/>
                <a:ea typeface="ＭＳ ゴシック" panose="020B0609070205080204" pitchFamily="49" charset="-128"/>
              </a:rPr>
              <a:t>, X+NM, M);</a:t>
            </a:r>
          </a:p>
          <a:p>
            <a:pPr defTabSz="363538"/>
            <a:r>
              <a:rPr lang="en-US" altLang="ja-JP" sz="1600" smtClean="0">
                <a:latin typeface="ＭＳ ゴシック" panose="020B0609070205080204" pitchFamily="49" charset="-128"/>
                <a:ea typeface="ＭＳ ゴシック" panose="020B0609070205080204" pitchFamily="49" charset="-128"/>
              </a:rPr>
              <a:t>			if(delay&gt;delay2</a:t>
            </a:r>
            <a:r>
              <a:rPr lang="en-US" altLang="ja-JP" sz="1600">
                <a:latin typeface="ＭＳ ゴシック" panose="020B0609070205080204" pitchFamily="49" charset="-128"/>
                <a:ea typeface="ＭＳ ゴシック" panose="020B0609070205080204" pitchFamily="49" charset="-128"/>
              </a:rPr>
              <a:t>) delay=-delay2;</a:t>
            </a:r>
          </a:p>
          <a:p>
            <a:pPr defTabSz="363538"/>
            <a:r>
              <a:rPr lang="nn-NO" altLang="ja-JP" sz="1600" smtClean="0">
                <a:latin typeface="ＭＳ ゴシック" panose="020B0609070205080204" pitchFamily="49" charset="-128"/>
                <a:ea typeface="ＭＳ ゴシック" panose="020B0609070205080204" pitchFamily="49" charset="-128"/>
              </a:rPr>
              <a:t>			printf(str2</a:t>
            </a:r>
            <a:r>
              <a:rPr lang="nn-NO" altLang="ja-JP" sz="1600">
                <a:latin typeface="ＭＳ ゴシック" panose="020B0609070205080204" pitchFamily="49" charset="-128"/>
                <a:ea typeface="ＭＳ ゴシック" panose="020B0609070205080204" pitchFamily="49" charset="-128"/>
              </a:rPr>
              <a:t>, i, X[i],Y[i],delay); </a:t>
            </a:r>
          </a:p>
          <a:p>
            <a:pPr defTabSz="363538"/>
            <a:r>
              <a:rPr lang="en-US" altLang="ja-JP" sz="1600" smtClean="0">
                <a:latin typeface="ＭＳ ゴシック" panose="020B0609070205080204" pitchFamily="49" charset="-128"/>
                <a:ea typeface="ＭＳ ゴシック" panose="020B0609070205080204" pitchFamily="49" charset="-128"/>
              </a:rPr>
              <a:t>			fprintf(fp,str2</a:t>
            </a:r>
            <a:r>
              <a:rPr lang="en-US" altLang="ja-JP" sz="1600">
                <a:latin typeface="ＭＳ ゴシック" panose="020B0609070205080204" pitchFamily="49" charset="-128"/>
                <a:ea typeface="ＭＳ ゴシック" panose="020B0609070205080204" pitchFamily="49" charset="-128"/>
              </a:rPr>
              <a:t>, i, X[i],Y[i],delay);</a:t>
            </a:r>
          </a:p>
          <a:p>
            <a:pPr defTabSz="363538"/>
            <a:r>
              <a:rPr lang="en-US" altLang="ja-JP" sz="1600" smtClean="0">
                <a:latin typeface="ＭＳ ゴシック" panose="020B0609070205080204" pitchFamily="49" charset="-128"/>
                <a:ea typeface="ＭＳ ゴシック" panose="020B0609070205080204" pitchFamily="49" charset="-128"/>
              </a:rPr>
              <a:t>		}</a:t>
            </a:r>
            <a:endParaRPr lang="en-US" altLang="ja-JP" sz="1600">
              <a:latin typeface="ＭＳ ゴシック" panose="020B0609070205080204" pitchFamily="49" charset="-128"/>
              <a:ea typeface="ＭＳ ゴシック" panose="020B0609070205080204" pitchFamily="49" charset="-128"/>
            </a:endParaRPr>
          </a:p>
          <a:p>
            <a:pPr defTabSz="363538"/>
            <a:r>
              <a:rPr lang="en-US" altLang="ja-JP" sz="1600" smtClean="0">
                <a:latin typeface="ＭＳ ゴシック" panose="020B0609070205080204" pitchFamily="49" charset="-128"/>
                <a:ea typeface="ＭＳ ゴシック" panose="020B0609070205080204" pitchFamily="49" charset="-128"/>
              </a:rPr>
              <a:t>	}</a:t>
            </a:r>
            <a:endParaRPr lang="en-US" altLang="ja-JP" sz="1600">
              <a:latin typeface="ＭＳ ゴシック" panose="020B0609070205080204" pitchFamily="49" charset="-128"/>
              <a:ea typeface="ＭＳ ゴシック" panose="020B0609070205080204" pitchFamily="49" charset="-128"/>
            </a:endParaRPr>
          </a:p>
          <a:p>
            <a:pPr defTabSz="363538"/>
            <a:r>
              <a:rPr lang="en-US" altLang="ja-JP" sz="1600" smtClean="0">
                <a:latin typeface="ＭＳ ゴシック" panose="020B0609070205080204" pitchFamily="49" charset="-128"/>
                <a:ea typeface="ＭＳ ゴシック" panose="020B0609070205080204" pitchFamily="49" charset="-128"/>
              </a:rPr>
              <a:t>	fclose(fp</a:t>
            </a:r>
            <a:r>
              <a:rPr lang="en-US" altLang="ja-JP" sz="1600">
                <a:latin typeface="ＭＳ ゴシック" panose="020B0609070205080204" pitchFamily="49" charset="-128"/>
                <a:ea typeface="ＭＳ ゴシック" panose="020B0609070205080204" pitchFamily="49" charset="-128"/>
              </a:rPr>
              <a:t>);</a:t>
            </a:r>
          </a:p>
          <a:p>
            <a:pPr defTabSz="363538"/>
            <a:r>
              <a:rPr lang="en-US" altLang="ja-JP" sz="1600" smtClean="0">
                <a:latin typeface="ＭＳ ゴシック" panose="020B0609070205080204" pitchFamily="49" charset="-128"/>
                <a:ea typeface="ＭＳ ゴシック" panose="020B0609070205080204" pitchFamily="49" charset="-128"/>
              </a:rPr>
              <a:t>	getchar</a:t>
            </a:r>
            <a:r>
              <a:rPr lang="en-US" altLang="ja-JP" sz="1600">
                <a:latin typeface="ＭＳ ゴシック" panose="020B0609070205080204" pitchFamily="49" charset="-128"/>
                <a:ea typeface="ＭＳ ゴシック" panose="020B0609070205080204" pitchFamily="49" charset="-128"/>
              </a:rPr>
              <a:t>();</a:t>
            </a:r>
          </a:p>
          <a:p>
            <a:pPr defTabSz="363538"/>
            <a:r>
              <a:rPr lang="en-US" altLang="ja-JP" sz="1600" smtClean="0">
                <a:latin typeface="ＭＳ ゴシック" panose="020B0609070205080204" pitchFamily="49" charset="-128"/>
                <a:ea typeface="ＭＳ ゴシック" panose="020B0609070205080204" pitchFamily="49" charset="-128"/>
              </a:rPr>
              <a:t>}</a:t>
            </a:r>
            <a:endParaRPr lang="en-US" altLang="ja-JP" sz="1600">
              <a:latin typeface="ＭＳ ゴシック" panose="020B0609070205080204" pitchFamily="49" charset="-128"/>
              <a:ea typeface="ＭＳ ゴシック" panose="020B0609070205080204" pitchFamily="49" charset="-128"/>
            </a:endParaRPr>
          </a:p>
          <a:p>
            <a:endParaRPr lang="ja-JP" altLang="en-US" sz="1600">
              <a:latin typeface="ＭＳ ゴシック" panose="020B0609070205080204" pitchFamily="49" charset="-128"/>
              <a:ea typeface="ＭＳ ゴシック" panose="020B0609070205080204" pitchFamily="49" charset="-128"/>
            </a:endParaRPr>
          </a:p>
          <a:p>
            <a:pPr defTabSz="1169988"/>
            <a:endParaRPr lang="en-US" altLang="ja-JP" sz="1600" smtClean="0">
              <a:latin typeface="Times New Roman" panose="02020603050405020304" pitchFamily="18" charset="0"/>
              <a:cs typeface="Times New Roman" panose="02020603050405020304" pitchFamily="18" charset="0"/>
            </a:endParaRPr>
          </a:p>
        </p:txBody>
      </p:sp>
      <p:pic>
        <p:nvPicPr>
          <p:cNvPr id="3" name="図 2"/>
          <p:cNvPicPr>
            <a:picLocks noChangeAspect="1"/>
          </p:cNvPicPr>
          <p:nvPr/>
        </p:nvPicPr>
        <p:blipFill>
          <a:blip r:embed="rId2"/>
          <a:stretch>
            <a:fillRect/>
          </a:stretch>
        </p:blipFill>
        <p:spPr>
          <a:xfrm>
            <a:off x="3558089" y="4596313"/>
            <a:ext cx="4562475" cy="2028825"/>
          </a:xfrm>
          <a:prstGeom prst="rect">
            <a:avLst/>
          </a:prstGeom>
          <a:ln>
            <a:solidFill>
              <a:schemeClr val="accent1"/>
            </a:solidFill>
          </a:ln>
        </p:spPr>
      </p:pic>
    </p:spTree>
    <p:extLst>
      <p:ext uri="{BB962C8B-B14F-4D97-AF65-F5344CB8AC3E}">
        <p14:creationId xmlns:p14="http://schemas.microsoft.com/office/powerpoint/2010/main" val="29323758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1936" y="-76337"/>
            <a:ext cx="7704667" cy="945768"/>
          </a:xfrm>
        </p:spPr>
        <p:txBody>
          <a:bodyPr>
            <a:normAutofit/>
          </a:bodyPr>
          <a:lstStyle/>
          <a:p>
            <a:pPr algn="r"/>
            <a:r>
              <a:rPr lang="en-US" altLang="ja-JP" sz="2800" smtClean="0"/>
              <a:t>【</a:t>
            </a:r>
            <a:r>
              <a:rPr lang="ja-JP" altLang="en-US" sz="2800" smtClean="0"/>
              <a:t>補足」学習同定法（１）</a:t>
            </a:r>
            <a:endParaRPr kumimoji="1" lang="ja-JP" altLang="en-US" sz="2800"/>
          </a:p>
        </p:txBody>
      </p:sp>
      <p:sp>
        <p:nvSpPr>
          <p:cNvPr id="29" name="テキスト ボックス 28"/>
          <p:cNvSpPr txBox="1"/>
          <p:nvPr/>
        </p:nvSpPr>
        <p:spPr>
          <a:xfrm>
            <a:off x="1660064" y="951599"/>
            <a:ext cx="6861637" cy="400110"/>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実数値で計算</a:t>
            </a:r>
            <a:r>
              <a:rPr lang="en-US" altLang="ja-JP" sz="2000" smtClean="0">
                <a:latin typeface="Times New Roman" panose="02020603050405020304" pitchFamily="18" charset="0"/>
                <a:cs typeface="Times New Roman" panose="02020603050405020304" pitchFamily="18" charset="0"/>
              </a:rPr>
              <a:t>( </a:t>
            </a:r>
            <a:r>
              <a:rPr lang="en-US" altLang="ja-JP" sz="2000" i="1" smtClean="0">
                <a:latin typeface="Times New Roman" panose="02020603050405020304" pitchFamily="18" charset="0"/>
                <a:cs typeface="Times New Roman" panose="02020603050405020304" pitchFamily="18" charset="0"/>
              </a:rPr>
              <a:t>M</a:t>
            </a:r>
            <a:r>
              <a:rPr lang="en-US" altLang="ja-JP" sz="2000" smtClean="0">
                <a:latin typeface="Times New Roman" panose="02020603050405020304" pitchFamily="18" charset="0"/>
                <a:cs typeface="Times New Roman" panose="02020603050405020304" pitchFamily="18" charset="0"/>
              </a:rPr>
              <a:t> = 5 )</a:t>
            </a:r>
            <a:r>
              <a:rPr lang="ja-JP" altLang="en-US" sz="2000" smtClean="0">
                <a:latin typeface="Times New Roman" panose="02020603050405020304" pitchFamily="18" charset="0"/>
                <a:cs typeface="Times New Roman" panose="02020603050405020304" pitchFamily="18" charset="0"/>
              </a:rPr>
              <a:t>　</a:t>
            </a:r>
            <a:r>
              <a:rPr lang="ja-JP" altLang="en-US" sz="1600" smtClean="0">
                <a:latin typeface="Times New Roman" panose="02020603050405020304" pitchFamily="18" charset="0"/>
                <a:cs typeface="Times New Roman" panose="02020603050405020304" pitchFamily="18" charset="0"/>
              </a:rPr>
              <a:t>青線：入力，赤線：出力，緑色：計算値</a:t>
            </a:r>
            <a:endParaRPr lang="en-US" altLang="ja-JP" sz="1600" smtClean="0">
              <a:latin typeface="Times New Roman" panose="02020603050405020304" pitchFamily="18" charset="0"/>
              <a:cs typeface="Times New Roman" panose="02020603050405020304" pitchFamily="18" charset="0"/>
            </a:endParaRPr>
          </a:p>
        </p:txBody>
      </p:sp>
      <p:pic>
        <p:nvPicPr>
          <p:cNvPr id="3" name="図 2"/>
          <p:cNvPicPr>
            <a:picLocks noChangeAspect="1"/>
          </p:cNvPicPr>
          <p:nvPr/>
        </p:nvPicPr>
        <p:blipFill>
          <a:blip r:embed="rId2"/>
          <a:stretch>
            <a:fillRect/>
          </a:stretch>
        </p:blipFill>
        <p:spPr>
          <a:xfrm>
            <a:off x="3030538" y="1564233"/>
            <a:ext cx="4505325" cy="2066925"/>
          </a:xfrm>
          <a:prstGeom prst="rect">
            <a:avLst/>
          </a:prstGeom>
          <a:ln>
            <a:solidFill>
              <a:schemeClr val="accent1"/>
            </a:solidFill>
          </a:ln>
        </p:spPr>
      </p:pic>
      <p:pic>
        <p:nvPicPr>
          <p:cNvPr id="4" name="図 3"/>
          <p:cNvPicPr>
            <a:picLocks noChangeAspect="1"/>
          </p:cNvPicPr>
          <p:nvPr/>
        </p:nvPicPr>
        <p:blipFill>
          <a:blip r:embed="rId3"/>
          <a:stretch>
            <a:fillRect/>
          </a:stretch>
        </p:blipFill>
        <p:spPr>
          <a:xfrm>
            <a:off x="1659070" y="4292263"/>
            <a:ext cx="3229482" cy="1454291"/>
          </a:xfrm>
          <a:prstGeom prst="rect">
            <a:avLst/>
          </a:prstGeom>
          <a:ln>
            <a:solidFill>
              <a:schemeClr val="accent1"/>
            </a:solidFill>
          </a:ln>
        </p:spPr>
      </p:pic>
      <p:sp>
        <p:nvSpPr>
          <p:cNvPr id="9" name="テキスト ボックス 8"/>
          <p:cNvSpPr txBox="1"/>
          <p:nvPr/>
        </p:nvSpPr>
        <p:spPr>
          <a:xfrm>
            <a:off x="1659070" y="3809985"/>
            <a:ext cx="7248259" cy="400110"/>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整数値で計算</a:t>
            </a:r>
            <a:r>
              <a:rPr lang="en-US" altLang="ja-JP" sz="2000" smtClean="0">
                <a:latin typeface="Times New Roman" panose="02020603050405020304" pitchFamily="18" charset="0"/>
                <a:cs typeface="Times New Roman" panose="02020603050405020304" pitchFamily="18" charset="0"/>
              </a:rPr>
              <a:t>( </a:t>
            </a:r>
            <a:r>
              <a:rPr lang="en-US" altLang="ja-JP" sz="2000" i="1" smtClean="0">
                <a:latin typeface="Times New Roman" panose="02020603050405020304" pitchFamily="18" charset="0"/>
                <a:cs typeface="Times New Roman" panose="02020603050405020304" pitchFamily="18" charset="0"/>
              </a:rPr>
              <a:t>M</a:t>
            </a:r>
            <a:r>
              <a:rPr lang="en-US" altLang="ja-JP" sz="2000" smtClean="0">
                <a:latin typeface="Times New Roman" panose="02020603050405020304" pitchFamily="18" charset="0"/>
                <a:cs typeface="Times New Roman" panose="02020603050405020304" pitchFamily="18" charset="0"/>
              </a:rPr>
              <a:t> = 5 )</a:t>
            </a:r>
            <a:r>
              <a:rPr lang="ja-JP" altLang="en-US" sz="2000" smtClean="0">
                <a:latin typeface="Times New Roman" panose="02020603050405020304" pitchFamily="18" charset="0"/>
                <a:cs typeface="Times New Roman" panose="02020603050405020304" pitchFamily="18" charset="0"/>
              </a:rPr>
              <a:t>　</a:t>
            </a:r>
            <a:r>
              <a:rPr lang="ja-JP" altLang="en-US" sz="1600" smtClean="0">
                <a:latin typeface="Times New Roman" panose="02020603050405020304" pitchFamily="18" charset="0"/>
                <a:cs typeface="Times New Roman" panose="02020603050405020304" pitchFamily="18" charset="0"/>
              </a:rPr>
              <a:t>青線：入力，赤線：出力，紫線：計算値</a:t>
            </a:r>
            <a:endParaRPr lang="en-US" altLang="ja-JP" sz="1600" smtClean="0">
              <a:latin typeface="Times New Roman" panose="02020603050405020304" pitchFamily="18" charset="0"/>
              <a:cs typeface="Times New Roman" panose="02020603050405020304" pitchFamily="18" charset="0"/>
            </a:endParaRPr>
          </a:p>
        </p:txBody>
      </p:sp>
      <p:pic>
        <p:nvPicPr>
          <p:cNvPr id="5" name="図 4"/>
          <p:cNvPicPr>
            <a:picLocks noChangeAspect="1"/>
          </p:cNvPicPr>
          <p:nvPr/>
        </p:nvPicPr>
        <p:blipFill>
          <a:blip r:embed="rId4"/>
          <a:stretch>
            <a:fillRect/>
          </a:stretch>
        </p:blipFill>
        <p:spPr>
          <a:xfrm>
            <a:off x="5283199" y="4292263"/>
            <a:ext cx="3238502" cy="1481442"/>
          </a:xfrm>
          <a:prstGeom prst="rect">
            <a:avLst/>
          </a:prstGeom>
          <a:ln>
            <a:solidFill>
              <a:schemeClr val="accent1"/>
            </a:solidFill>
          </a:ln>
        </p:spPr>
      </p:pic>
      <p:sp>
        <p:nvSpPr>
          <p:cNvPr id="13" name="テキスト ボックス 12"/>
          <p:cNvSpPr txBox="1"/>
          <p:nvPr/>
        </p:nvSpPr>
        <p:spPr>
          <a:xfrm>
            <a:off x="1659070" y="5797046"/>
            <a:ext cx="3273877" cy="584775"/>
          </a:xfrm>
          <a:prstGeom prst="rect">
            <a:avLst/>
          </a:prstGeom>
          <a:noFill/>
        </p:spPr>
        <p:txBody>
          <a:bodyPr wrap="square" rtlCol="0">
            <a:spAutoFit/>
          </a:bodyPr>
          <a:lstStyle/>
          <a:p>
            <a:pPr defTabSz="1169988"/>
            <a:r>
              <a:rPr lang="ja-JP" altLang="en-US" sz="1600" smtClean="0">
                <a:latin typeface="Times New Roman" panose="02020603050405020304" pitchFamily="18" charset="0"/>
                <a:cs typeface="Times New Roman" panose="02020603050405020304" pitchFamily="18" charset="0"/>
              </a:rPr>
              <a:t>単純に整数化</a:t>
            </a:r>
            <a:r>
              <a:rPr lang="en-US" altLang="ja-JP" sz="1600" smtClean="0">
                <a:latin typeface="Times New Roman" panose="02020603050405020304" pitchFamily="18" charset="0"/>
                <a:cs typeface="Times New Roman" panose="02020603050405020304" pitchFamily="18" charset="0"/>
              </a:rPr>
              <a:t>(</a:t>
            </a:r>
            <a:r>
              <a:rPr lang="ja-JP" altLang="en-US" sz="1600" smtClean="0">
                <a:latin typeface="Times New Roman" panose="02020603050405020304" pitchFamily="18" charset="0"/>
                <a:cs typeface="Times New Roman" panose="02020603050405020304" pitchFamily="18" charset="0"/>
              </a:rPr>
              <a:t>０～</a:t>
            </a:r>
            <a:r>
              <a:rPr lang="en-US" altLang="ja-JP" sz="1600" smtClean="0">
                <a:latin typeface="Times New Roman" panose="02020603050405020304" pitchFamily="18" charset="0"/>
                <a:cs typeface="Times New Roman" panose="02020603050405020304" pitchFamily="18" charset="0"/>
              </a:rPr>
              <a:t>255)</a:t>
            </a:r>
          </a:p>
          <a:p>
            <a:pPr defTabSz="1169988"/>
            <a:r>
              <a:rPr lang="ja-JP" altLang="en-US" sz="1600" smtClean="0">
                <a:latin typeface="Times New Roman" panose="02020603050405020304" pitchFamily="18" charset="0"/>
                <a:cs typeface="Times New Roman" panose="02020603050405020304" pitchFamily="18" charset="0"/>
              </a:rPr>
              <a:t>緑線：最大値を調整した補正値</a:t>
            </a:r>
            <a:endParaRPr lang="en-US" altLang="ja-JP" sz="1600" smtClean="0">
              <a:latin typeface="Times New Roman" panose="02020603050405020304" pitchFamily="18" charset="0"/>
              <a:cs typeface="Times New Roman" panose="02020603050405020304" pitchFamily="18" charset="0"/>
            </a:endParaRPr>
          </a:p>
        </p:txBody>
      </p:sp>
      <p:sp>
        <p:nvSpPr>
          <p:cNvPr id="14" name="テキスト ボックス 13"/>
          <p:cNvSpPr txBox="1"/>
          <p:nvPr/>
        </p:nvSpPr>
        <p:spPr>
          <a:xfrm>
            <a:off x="5134269" y="5866364"/>
            <a:ext cx="3273877" cy="584775"/>
          </a:xfrm>
          <a:prstGeom prst="rect">
            <a:avLst/>
          </a:prstGeom>
          <a:noFill/>
        </p:spPr>
        <p:txBody>
          <a:bodyPr wrap="square" rtlCol="0">
            <a:spAutoFit/>
          </a:bodyPr>
          <a:lstStyle/>
          <a:p>
            <a:pPr defTabSz="1169988"/>
            <a:r>
              <a:rPr lang="ja-JP" altLang="en-US" sz="1600" smtClean="0">
                <a:latin typeface="Times New Roman" panose="02020603050405020304" pitchFamily="18" charset="0"/>
                <a:cs typeface="Times New Roman" panose="02020603050405020304" pitchFamily="18" charset="0"/>
              </a:rPr>
              <a:t>下駄を履かせた結果</a:t>
            </a:r>
            <a:endParaRPr lang="en-US" altLang="ja-JP" sz="1600" smtClean="0">
              <a:latin typeface="Times New Roman" panose="02020603050405020304" pitchFamily="18" charset="0"/>
              <a:cs typeface="Times New Roman" panose="02020603050405020304" pitchFamily="18" charset="0"/>
            </a:endParaRPr>
          </a:p>
          <a:p>
            <a:pPr defTabSz="1169988"/>
            <a:r>
              <a:rPr lang="ja-JP" altLang="en-US" sz="1600" smtClean="0">
                <a:latin typeface="Times New Roman" panose="02020603050405020304" pitchFamily="18" charset="0"/>
                <a:cs typeface="Times New Roman" panose="02020603050405020304" pitchFamily="18" charset="0"/>
              </a:rPr>
              <a:t>緑線：平均値を調整した補正値</a:t>
            </a:r>
            <a:endParaRPr lang="en-US" altLang="ja-JP" sz="16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69618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1936" y="-76337"/>
            <a:ext cx="7704667" cy="945768"/>
          </a:xfrm>
        </p:spPr>
        <p:txBody>
          <a:bodyPr>
            <a:normAutofit/>
          </a:bodyPr>
          <a:lstStyle/>
          <a:p>
            <a:pPr algn="r"/>
            <a:r>
              <a:rPr lang="en-US" altLang="ja-JP" sz="2800" smtClean="0"/>
              <a:t>【</a:t>
            </a:r>
            <a:r>
              <a:rPr lang="ja-JP" altLang="en-US" sz="2800" smtClean="0"/>
              <a:t>補足」学習同定法（２）</a:t>
            </a:r>
            <a:endParaRPr kumimoji="1" lang="ja-JP" altLang="en-US" sz="2800"/>
          </a:p>
        </p:txBody>
      </p:sp>
      <p:sp>
        <p:nvSpPr>
          <p:cNvPr id="29" name="テキスト ボックス 28"/>
          <p:cNvSpPr txBox="1"/>
          <p:nvPr/>
        </p:nvSpPr>
        <p:spPr>
          <a:xfrm>
            <a:off x="1660064" y="951599"/>
            <a:ext cx="7483936" cy="646331"/>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整数値で計算</a:t>
            </a:r>
            <a:r>
              <a:rPr lang="en-US" altLang="ja-JP" sz="2000" smtClean="0">
                <a:latin typeface="Times New Roman" panose="02020603050405020304" pitchFamily="18" charset="0"/>
                <a:cs typeface="Times New Roman" panose="02020603050405020304" pitchFamily="18" charset="0"/>
              </a:rPr>
              <a:t>( </a:t>
            </a:r>
            <a:r>
              <a:rPr lang="en-US" altLang="ja-JP" sz="2000" i="1" smtClean="0">
                <a:latin typeface="Times New Roman" panose="02020603050405020304" pitchFamily="18" charset="0"/>
                <a:cs typeface="Times New Roman" panose="02020603050405020304" pitchFamily="18" charset="0"/>
              </a:rPr>
              <a:t>M</a:t>
            </a:r>
            <a:r>
              <a:rPr lang="en-US" altLang="ja-JP" sz="2000" smtClean="0">
                <a:latin typeface="Times New Roman" panose="02020603050405020304" pitchFamily="18" charset="0"/>
                <a:cs typeface="Times New Roman" panose="02020603050405020304" pitchFamily="18" charset="0"/>
              </a:rPr>
              <a:t> = 10 )</a:t>
            </a:r>
            <a:r>
              <a:rPr lang="ja-JP" altLang="en-US" sz="2000" smtClean="0">
                <a:latin typeface="Times New Roman" panose="02020603050405020304" pitchFamily="18" charset="0"/>
                <a:cs typeface="Times New Roman" panose="02020603050405020304" pitchFamily="18" charset="0"/>
              </a:rPr>
              <a:t>ただし </a:t>
            </a:r>
            <a:r>
              <a:rPr lang="en-US" altLang="ja-JP" sz="2000" smtClean="0">
                <a:latin typeface="Times New Roman" panose="02020603050405020304" pitchFamily="18" charset="0"/>
                <a:cs typeface="Times New Roman" panose="02020603050405020304" pitchFamily="18" charset="0"/>
              </a:rPr>
              <a:t>-127</a:t>
            </a:r>
            <a:r>
              <a:rPr lang="ja-JP" altLang="en-US" sz="2000" smtClean="0">
                <a:latin typeface="Times New Roman" panose="02020603050405020304" pitchFamily="18" charset="0"/>
                <a:cs typeface="Times New Roman" panose="02020603050405020304" pitchFamily="18" charset="0"/>
              </a:rPr>
              <a:t>～</a:t>
            </a:r>
            <a:r>
              <a:rPr lang="en-US" altLang="ja-JP" sz="2000" smtClean="0">
                <a:latin typeface="Times New Roman" panose="02020603050405020304" pitchFamily="18" charset="0"/>
                <a:cs typeface="Times New Roman" panose="02020603050405020304" pitchFamily="18" charset="0"/>
              </a:rPr>
              <a:t>127</a:t>
            </a:r>
          </a:p>
          <a:p>
            <a:pPr defTabSz="1169988"/>
            <a:r>
              <a:rPr lang="ja-JP" altLang="en-US" sz="1600" smtClean="0">
                <a:latin typeface="Times New Roman" panose="02020603050405020304" pitchFamily="18" charset="0"/>
                <a:cs typeface="Times New Roman" panose="02020603050405020304" pitchFamily="18" charset="0"/>
              </a:rPr>
              <a:t>青線：入力，赤線：出力，緑色：計算値，</a:t>
            </a:r>
            <a:r>
              <a:rPr lang="ja-JP" altLang="en-US" sz="1600">
                <a:latin typeface="Times New Roman" panose="02020603050405020304" pitchFamily="18" charset="0"/>
                <a:cs typeface="Times New Roman" panose="02020603050405020304" pitchFamily="18" charset="0"/>
              </a:rPr>
              <a:t>緑線：最大値</a:t>
            </a:r>
            <a:r>
              <a:rPr lang="ja-JP" altLang="en-US" sz="1600" smtClean="0">
                <a:latin typeface="Times New Roman" panose="02020603050405020304" pitchFamily="18" charset="0"/>
                <a:cs typeface="Times New Roman" panose="02020603050405020304" pitchFamily="18" charset="0"/>
              </a:rPr>
              <a:t>を調整した補正値</a:t>
            </a:r>
            <a:endParaRPr lang="en-US" altLang="ja-JP" sz="1600" smtClean="0">
              <a:latin typeface="Times New Roman" panose="02020603050405020304" pitchFamily="18" charset="0"/>
              <a:cs typeface="Times New Roman" panose="02020603050405020304" pitchFamily="18" charset="0"/>
            </a:endParaRPr>
          </a:p>
        </p:txBody>
      </p:sp>
      <p:pic>
        <p:nvPicPr>
          <p:cNvPr id="6" name="図 5"/>
          <p:cNvPicPr>
            <a:picLocks noChangeAspect="1"/>
          </p:cNvPicPr>
          <p:nvPr/>
        </p:nvPicPr>
        <p:blipFill>
          <a:blip r:embed="rId2"/>
          <a:stretch>
            <a:fillRect/>
          </a:stretch>
        </p:blipFill>
        <p:spPr>
          <a:xfrm>
            <a:off x="2862556" y="1680098"/>
            <a:ext cx="4543425" cy="2143125"/>
          </a:xfrm>
          <a:prstGeom prst="rect">
            <a:avLst/>
          </a:prstGeom>
          <a:ln>
            <a:solidFill>
              <a:schemeClr val="accent1"/>
            </a:solidFill>
          </a:ln>
        </p:spPr>
      </p:pic>
      <p:sp>
        <p:nvSpPr>
          <p:cNvPr id="11" name="テキスト ボックス 10"/>
          <p:cNvSpPr txBox="1"/>
          <p:nvPr/>
        </p:nvSpPr>
        <p:spPr>
          <a:xfrm>
            <a:off x="1660064" y="3814340"/>
            <a:ext cx="7483936" cy="646331"/>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整数値で計算</a:t>
            </a:r>
            <a:r>
              <a:rPr lang="en-US" altLang="ja-JP" sz="2000" smtClean="0">
                <a:latin typeface="Times New Roman" panose="02020603050405020304" pitchFamily="18" charset="0"/>
                <a:cs typeface="Times New Roman" panose="02020603050405020304" pitchFamily="18" charset="0"/>
              </a:rPr>
              <a:t>( </a:t>
            </a:r>
            <a:r>
              <a:rPr lang="en-US" altLang="ja-JP" sz="2000" i="1" smtClean="0">
                <a:latin typeface="Times New Roman" panose="02020603050405020304" pitchFamily="18" charset="0"/>
                <a:cs typeface="Times New Roman" panose="02020603050405020304" pitchFamily="18" charset="0"/>
              </a:rPr>
              <a:t>M</a:t>
            </a:r>
            <a:r>
              <a:rPr lang="en-US" altLang="ja-JP" sz="2000" smtClean="0">
                <a:latin typeface="Times New Roman" panose="02020603050405020304" pitchFamily="18" charset="0"/>
                <a:cs typeface="Times New Roman" panose="02020603050405020304" pitchFamily="18" charset="0"/>
              </a:rPr>
              <a:t> = 10 )</a:t>
            </a:r>
            <a:r>
              <a:rPr lang="ja-JP" altLang="en-US" sz="2000" smtClean="0">
                <a:latin typeface="Times New Roman" panose="02020603050405020304" pitchFamily="18" charset="0"/>
                <a:cs typeface="Times New Roman" panose="02020603050405020304" pitchFamily="18" charset="0"/>
              </a:rPr>
              <a:t>ただし </a:t>
            </a:r>
            <a:r>
              <a:rPr lang="en-US" altLang="ja-JP" sz="2000" smtClean="0">
                <a:latin typeface="Times New Roman" panose="02020603050405020304" pitchFamily="18" charset="0"/>
                <a:cs typeface="Times New Roman" panose="02020603050405020304" pitchFamily="18" charset="0"/>
              </a:rPr>
              <a:t>-127</a:t>
            </a:r>
            <a:r>
              <a:rPr lang="ja-JP" altLang="en-US" sz="2000" smtClean="0">
                <a:latin typeface="Times New Roman" panose="02020603050405020304" pitchFamily="18" charset="0"/>
                <a:cs typeface="Times New Roman" panose="02020603050405020304" pitchFamily="18" charset="0"/>
              </a:rPr>
              <a:t>～</a:t>
            </a:r>
            <a:r>
              <a:rPr lang="en-US" altLang="ja-JP" sz="2000" smtClean="0">
                <a:latin typeface="Times New Roman" panose="02020603050405020304" pitchFamily="18" charset="0"/>
                <a:cs typeface="Times New Roman" panose="02020603050405020304" pitchFamily="18" charset="0"/>
              </a:rPr>
              <a:t>127</a:t>
            </a:r>
          </a:p>
          <a:p>
            <a:pPr defTabSz="1169988"/>
            <a:r>
              <a:rPr lang="ja-JP" altLang="en-US" sz="1600" smtClean="0">
                <a:latin typeface="Times New Roman" panose="02020603050405020304" pitchFamily="18" charset="0"/>
                <a:cs typeface="Times New Roman" panose="02020603050405020304" pitchFamily="18" charset="0"/>
              </a:rPr>
              <a:t>青線：入力，赤線：出力，緑色：計算値，</a:t>
            </a:r>
            <a:r>
              <a:rPr lang="ja-JP" altLang="en-US" sz="1600">
                <a:latin typeface="Times New Roman" panose="02020603050405020304" pitchFamily="18" charset="0"/>
                <a:cs typeface="Times New Roman" panose="02020603050405020304" pitchFamily="18" charset="0"/>
              </a:rPr>
              <a:t>緑線：最大値</a:t>
            </a:r>
            <a:r>
              <a:rPr lang="ja-JP" altLang="en-US" sz="1600" smtClean="0">
                <a:latin typeface="Times New Roman" panose="02020603050405020304" pitchFamily="18" charset="0"/>
                <a:cs typeface="Times New Roman" panose="02020603050405020304" pitchFamily="18" charset="0"/>
              </a:rPr>
              <a:t>を調整した補正値</a:t>
            </a:r>
            <a:endParaRPr lang="en-US" altLang="ja-JP" sz="1600" smtClean="0">
              <a:latin typeface="Times New Roman" panose="02020603050405020304" pitchFamily="18" charset="0"/>
              <a:cs typeface="Times New Roman" panose="02020603050405020304" pitchFamily="18" charset="0"/>
            </a:endParaRPr>
          </a:p>
        </p:txBody>
      </p:sp>
      <p:pic>
        <p:nvPicPr>
          <p:cNvPr id="7" name="図 6"/>
          <p:cNvPicPr>
            <a:picLocks noChangeAspect="1"/>
          </p:cNvPicPr>
          <p:nvPr/>
        </p:nvPicPr>
        <p:blipFill>
          <a:blip r:embed="rId3"/>
          <a:stretch>
            <a:fillRect/>
          </a:stretch>
        </p:blipFill>
        <p:spPr>
          <a:xfrm>
            <a:off x="2862556" y="4591106"/>
            <a:ext cx="4486275" cy="2085975"/>
          </a:xfrm>
          <a:prstGeom prst="rect">
            <a:avLst/>
          </a:prstGeom>
          <a:ln>
            <a:solidFill>
              <a:schemeClr val="accent1"/>
            </a:solidFill>
          </a:ln>
        </p:spPr>
      </p:pic>
    </p:spTree>
    <p:extLst>
      <p:ext uri="{BB962C8B-B14F-4D97-AF65-F5344CB8AC3E}">
        <p14:creationId xmlns:p14="http://schemas.microsoft.com/office/powerpoint/2010/main" val="14621160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11388" y="-76337"/>
            <a:ext cx="5275215" cy="945768"/>
          </a:xfrm>
        </p:spPr>
        <p:txBody>
          <a:bodyPr>
            <a:normAutofit/>
          </a:bodyPr>
          <a:lstStyle/>
          <a:p>
            <a:pPr algn="r"/>
            <a:r>
              <a:rPr lang="en-US" altLang="ja-JP" sz="1800" smtClean="0"/>
              <a:t>【</a:t>
            </a:r>
            <a:r>
              <a:rPr lang="ja-JP" altLang="en-US" sz="1800" smtClean="0"/>
              <a:t>補足」学習同定法</a:t>
            </a:r>
            <a:endParaRPr kumimoji="1" lang="ja-JP" altLang="en-US" sz="1800"/>
          </a:p>
        </p:txBody>
      </p:sp>
      <p:sp>
        <p:nvSpPr>
          <p:cNvPr id="29" name="テキスト ボックス 28"/>
          <p:cNvSpPr txBox="1"/>
          <p:nvPr/>
        </p:nvSpPr>
        <p:spPr>
          <a:xfrm>
            <a:off x="1574898" y="396547"/>
            <a:ext cx="6638660" cy="6055504"/>
          </a:xfrm>
          <a:prstGeom prst="rect">
            <a:avLst/>
          </a:prstGeom>
          <a:noFill/>
        </p:spPr>
        <p:txBody>
          <a:bodyPr wrap="square" rtlCol="0">
            <a:spAutoFit/>
          </a:bodyPr>
          <a:lstStyle/>
          <a:p>
            <a:pPr defTabSz="363538">
              <a:lnSpc>
                <a:spcPts val="1500"/>
              </a:lnSpc>
            </a:pPr>
            <a:r>
              <a:rPr lang="en-US" altLang="ja-JP" sz="1400">
                <a:latin typeface="ＭＳ ゴシック" panose="020B0609070205080204" pitchFamily="49" charset="-128"/>
                <a:ea typeface="ＭＳ ゴシック" panose="020B0609070205080204" pitchFamily="49" charset="-128"/>
              </a:rPr>
              <a:t>#include "stdio.h"</a:t>
            </a:r>
          </a:p>
          <a:p>
            <a:pPr defTabSz="363538">
              <a:lnSpc>
                <a:spcPts val="1500"/>
              </a:lnSpc>
            </a:pPr>
            <a:r>
              <a:rPr lang="en-US" altLang="ja-JP" sz="1400">
                <a:latin typeface="ＭＳ ゴシック" panose="020B0609070205080204" pitchFamily="49" charset="-128"/>
                <a:ea typeface="ＭＳ ゴシック" panose="020B0609070205080204" pitchFamily="49" charset="-128"/>
              </a:rPr>
              <a:t>#include "math.h"</a:t>
            </a:r>
          </a:p>
          <a:p>
            <a:pPr defTabSz="363538">
              <a:lnSpc>
                <a:spcPts val="1500"/>
              </a:lnSpc>
            </a:pPr>
            <a:r>
              <a:rPr lang="en-US" altLang="ja-JP" sz="1400">
                <a:latin typeface="ＭＳ ゴシック" panose="020B0609070205080204" pitchFamily="49" charset="-128"/>
                <a:ea typeface="ＭＳ ゴシック" panose="020B0609070205080204" pitchFamily="49" charset="-128"/>
              </a:rPr>
              <a:t>#define M 5</a:t>
            </a:r>
          </a:p>
          <a:p>
            <a:pPr defTabSz="363538">
              <a:lnSpc>
                <a:spcPts val="1500"/>
              </a:lnSpc>
            </a:pPr>
            <a:r>
              <a:rPr lang="en-US" altLang="ja-JP" sz="1400">
                <a:latin typeface="ＭＳ ゴシック" panose="020B0609070205080204" pitchFamily="49" charset="-128"/>
                <a:ea typeface="ＭＳ ゴシック" panose="020B0609070205080204" pitchFamily="49" charset="-128"/>
              </a:rPr>
              <a:t>#define N 100</a:t>
            </a:r>
          </a:p>
          <a:p>
            <a:pPr defTabSz="363538">
              <a:lnSpc>
                <a:spcPts val="1500"/>
              </a:lnSpc>
            </a:pPr>
            <a:r>
              <a:rPr lang="en-US" altLang="ja-JP" sz="1400">
                <a:latin typeface="ＭＳ ゴシック" panose="020B0609070205080204" pitchFamily="49" charset="-128"/>
                <a:ea typeface="ＭＳ ゴシック" panose="020B0609070205080204" pitchFamily="49" charset="-128"/>
              </a:rPr>
              <a:t>#define PI 3.14159265358979</a:t>
            </a:r>
          </a:p>
          <a:p>
            <a:pPr defTabSz="363538">
              <a:lnSpc>
                <a:spcPts val="1500"/>
              </a:lnSpc>
            </a:pPr>
            <a:r>
              <a:rPr lang="en-US" altLang="ja-JP" sz="1400">
                <a:latin typeface="ＭＳ ゴシック" panose="020B0609070205080204" pitchFamily="49" charset="-128"/>
                <a:ea typeface="ＭＳ ゴシック" panose="020B0609070205080204" pitchFamily="49" charset="-128"/>
              </a:rPr>
              <a:t>double X[N], Y[N],W[M], alfa=0.001, beta=2000;//</a:t>
            </a:r>
            <a:r>
              <a:rPr lang="ja-JP" altLang="en-US" sz="1400">
                <a:latin typeface="ＭＳ ゴシック" panose="020B0609070205080204" pitchFamily="49" charset="-128"/>
                <a:ea typeface="ＭＳ ゴシック" panose="020B0609070205080204" pitchFamily="49" charset="-128"/>
              </a:rPr>
              <a:t>整数のとき</a:t>
            </a:r>
          </a:p>
          <a:p>
            <a:pPr defTabSz="363538">
              <a:lnSpc>
                <a:spcPts val="1500"/>
              </a:lnSpc>
            </a:pPr>
            <a:r>
              <a:rPr lang="en-US" altLang="ja-JP" sz="1400">
                <a:latin typeface="ＭＳ ゴシック" panose="020B0609070205080204" pitchFamily="49" charset="-128"/>
                <a:ea typeface="ＭＳ ゴシック" panose="020B0609070205080204" pitchFamily="49" charset="-128"/>
              </a:rPr>
              <a:t>//double X[N], Y[N],W[M], alfa=0.5, beta=5;//</a:t>
            </a:r>
            <a:r>
              <a:rPr lang="ja-JP" altLang="en-US" sz="1400">
                <a:latin typeface="ＭＳ ゴシック" panose="020B0609070205080204" pitchFamily="49" charset="-128"/>
                <a:ea typeface="ＭＳ ゴシック" panose="020B0609070205080204" pitchFamily="49" charset="-128"/>
              </a:rPr>
              <a:t>実数のとき</a:t>
            </a:r>
          </a:p>
          <a:p>
            <a:pPr defTabSz="363538">
              <a:lnSpc>
                <a:spcPts val="1500"/>
              </a:lnSpc>
            </a:pPr>
            <a:r>
              <a:rPr lang="en-US" altLang="ja-JP" sz="1400">
                <a:latin typeface="ＭＳ ゴシック" panose="020B0609070205080204" pitchFamily="49" charset="-128"/>
                <a:ea typeface="ＭＳ ゴシック" panose="020B0609070205080204" pitchFamily="49" charset="-128"/>
              </a:rPr>
              <a:t>int main(void){</a:t>
            </a:r>
          </a:p>
          <a:p>
            <a:pPr defTabSz="363538">
              <a:lnSpc>
                <a:spcPts val="1500"/>
              </a:lnSpc>
            </a:pPr>
            <a:r>
              <a:rPr lang="en-US" altLang="ja-JP" sz="1400">
                <a:latin typeface="ＭＳ ゴシック" panose="020B0609070205080204" pitchFamily="49" charset="-128"/>
                <a:ea typeface="ＭＳ ゴシック" panose="020B0609070205080204" pitchFamily="49" charset="-128"/>
              </a:rPr>
              <a:t>	char idTL[]="No,X,Y,WY", str1[]="\n %d, %lf,%lf";</a:t>
            </a:r>
          </a:p>
          <a:p>
            <a:pPr defTabSz="363538">
              <a:lnSpc>
                <a:spcPts val="1500"/>
              </a:lnSpc>
            </a:pPr>
            <a:r>
              <a:rPr lang="en-US" altLang="ja-JP" sz="1400">
                <a:latin typeface="ＭＳ ゴシック" panose="020B0609070205080204" pitchFamily="49" charset="-128"/>
                <a:ea typeface="ＭＳ ゴシック" panose="020B0609070205080204" pitchFamily="49" charset="-128"/>
              </a:rPr>
              <a:t>	char str2[]="\n %d, %lf,%lf, %lf";</a:t>
            </a:r>
          </a:p>
          <a:p>
            <a:pPr defTabSz="363538">
              <a:lnSpc>
                <a:spcPts val="1500"/>
              </a:lnSpc>
            </a:pPr>
            <a:r>
              <a:rPr lang="en-US" altLang="ja-JP" sz="1400">
                <a:latin typeface="ＭＳ ゴシック" panose="020B0609070205080204" pitchFamily="49" charset="-128"/>
                <a:ea typeface="ＭＳ ゴシック" panose="020B0609070205080204" pitchFamily="49" charset="-128"/>
              </a:rPr>
              <a:t>	for(int i=0;i&lt;M;i++) W[i]=0;</a:t>
            </a:r>
          </a:p>
          <a:p>
            <a:pPr defTabSz="363538">
              <a:lnSpc>
                <a:spcPts val="1500"/>
              </a:lnSpc>
            </a:pPr>
            <a:r>
              <a:rPr lang="en-US" altLang="ja-JP" sz="1400">
                <a:latin typeface="ＭＳ ゴシック" panose="020B0609070205080204" pitchFamily="49" charset="-128"/>
                <a:ea typeface="ＭＳ ゴシック" panose="020B0609070205080204" pitchFamily="49" charset="-128"/>
              </a:rPr>
              <a:t>	FILE *fp=fopen("D:\\test.csv","wt");</a:t>
            </a:r>
          </a:p>
          <a:p>
            <a:pPr defTabSz="363538">
              <a:lnSpc>
                <a:spcPts val="1500"/>
              </a:lnSpc>
            </a:pPr>
            <a:r>
              <a:rPr lang="en-US" altLang="ja-JP" sz="1400">
                <a:latin typeface="ＭＳ ゴシック" panose="020B0609070205080204" pitchFamily="49" charset="-128"/>
                <a:ea typeface="ＭＳ ゴシック" panose="020B0609070205080204" pitchFamily="49" charset="-128"/>
              </a:rPr>
              <a:t>	printf(idTL);	fprintf(fp,idTL);</a:t>
            </a:r>
          </a:p>
          <a:p>
            <a:pPr defTabSz="363538">
              <a:lnSpc>
                <a:spcPts val="1500"/>
              </a:lnSpc>
            </a:pPr>
            <a:r>
              <a:rPr lang="en-US" altLang="ja-JP" sz="1400">
                <a:latin typeface="ＭＳ ゴシック" panose="020B0609070205080204" pitchFamily="49" charset="-128"/>
                <a:ea typeface="ＭＳ ゴシック" panose="020B0609070205080204" pitchFamily="49" charset="-128"/>
              </a:rPr>
              <a:t>	for(int i=0;i&lt;N;i++){</a:t>
            </a:r>
          </a:p>
          <a:p>
            <a:pPr defTabSz="363538">
              <a:lnSpc>
                <a:spcPts val="1500"/>
              </a:lnSpc>
            </a:pPr>
            <a:r>
              <a:rPr lang="en-US" altLang="ja-JP" sz="1400">
                <a:latin typeface="ＭＳ ゴシック" panose="020B0609070205080204" pitchFamily="49" charset="-128"/>
                <a:ea typeface="ＭＳ ゴシック" panose="020B0609070205080204" pitchFamily="49" charset="-128"/>
              </a:rPr>
              <a:t>		X[i]=int(sin(PI*i/20)*127)+400</a:t>
            </a:r>
            <a:r>
              <a:rPr lang="en-US" altLang="ja-JP" sz="1400" smtClean="0">
                <a:latin typeface="ＭＳ ゴシック" panose="020B0609070205080204" pitchFamily="49" charset="-128"/>
                <a:ea typeface="ＭＳ ゴシック" panose="020B0609070205080204" pitchFamily="49" charset="-128"/>
              </a:rPr>
              <a:t>;//</a:t>
            </a:r>
            <a:r>
              <a:rPr lang="ja-JP" altLang="en-US" sz="1400" smtClean="0">
                <a:latin typeface="ＭＳ ゴシック" panose="020B0609070205080204" pitchFamily="49" charset="-128"/>
                <a:ea typeface="ＭＳ ゴシック" panose="020B0609070205080204" pitchFamily="49" charset="-128"/>
              </a:rPr>
              <a:t>整数下駄履かせ</a:t>
            </a:r>
            <a:endParaRPr lang="en-US" altLang="ja-JP" sz="1400">
              <a:latin typeface="ＭＳ ゴシック" panose="020B0609070205080204" pitchFamily="49" charset="-128"/>
              <a:ea typeface="ＭＳ ゴシック" panose="020B0609070205080204" pitchFamily="49" charset="-128"/>
            </a:endParaRPr>
          </a:p>
          <a:p>
            <a:pPr defTabSz="363538">
              <a:lnSpc>
                <a:spcPts val="1500"/>
              </a:lnSpc>
            </a:pPr>
            <a:r>
              <a:rPr lang="en-US" altLang="ja-JP" sz="1400">
                <a:latin typeface="ＭＳ ゴシック" panose="020B0609070205080204" pitchFamily="49" charset="-128"/>
                <a:ea typeface="ＭＳ ゴシック" panose="020B0609070205080204" pitchFamily="49" charset="-128"/>
              </a:rPr>
              <a:t>		Y[i]=int(sin(PI*(i-5)/20)*127)+400;</a:t>
            </a:r>
          </a:p>
          <a:p>
            <a:pPr defTabSz="363538">
              <a:lnSpc>
                <a:spcPts val="1500"/>
              </a:lnSpc>
            </a:pPr>
            <a:r>
              <a:rPr lang="en-US" altLang="ja-JP" sz="1400">
                <a:latin typeface="ＭＳ ゴシック" panose="020B0609070205080204" pitchFamily="49" charset="-128"/>
                <a:ea typeface="ＭＳ ゴシック" panose="020B0609070205080204" pitchFamily="49" charset="-128"/>
              </a:rPr>
              <a:t>		//X[i]=sin(PI*i/20);Y[i]=sin(PI*(i-5)/20</a:t>
            </a:r>
            <a:r>
              <a:rPr lang="en-US" altLang="ja-JP" sz="1400" smtClean="0">
                <a:latin typeface="ＭＳ ゴシック" panose="020B0609070205080204" pitchFamily="49" charset="-128"/>
                <a:ea typeface="ＭＳ ゴシック" panose="020B0609070205080204" pitchFamily="49" charset="-128"/>
              </a:rPr>
              <a:t>);//</a:t>
            </a:r>
            <a:r>
              <a:rPr lang="ja-JP" altLang="en-US" sz="1400" smtClean="0">
                <a:latin typeface="ＭＳ ゴシック" panose="020B0609070205080204" pitchFamily="49" charset="-128"/>
                <a:ea typeface="ＭＳ ゴシック" panose="020B0609070205080204" pitchFamily="49" charset="-128"/>
              </a:rPr>
              <a:t>実数のとき</a:t>
            </a:r>
            <a:endParaRPr lang="en-US" altLang="ja-JP" sz="1400">
              <a:latin typeface="ＭＳ ゴシック" panose="020B0609070205080204" pitchFamily="49" charset="-128"/>
              <a:ea typeface="ＭＳ ゴシック" panose="020B0609070205080204" pitchFamily="49" charset="-128"/>
            </a:endParaRPr>
          </a:p>
          <a:p>
            <a:pPr defTabSz="363538">
              <a:lnSpc>
                <a:spcPts val="1500"/>
              </a:lnSpc>
            </a:pPr>
            <a:r>
              <a:rPr lang="en-US" altLang="ja-JP" sz="1400">
                <a:latin typeface="ＭＳ ゴシック" panose="020B0609070205080204" pitchFamily="49" charset="-128"/>
                <a:ea typeface="ＭＳ ゴシック" panose="020B0609070205080204" pitchFamily="49" charset="-128"/>
              </a:rPr>
              <a:t>		double YY=0, EP,XX;</a:t>
            </a:r>
          </a:p>
          <a:p>
            <a:pPr defTabSz="363538">
              <a:lnSpc>
                <a:spcPts val="1500"/>
              </a:lnSpc>
            </a:pPr>
            <a:r>
              <a:rPr lang="en-US" altLang="ja-JP" sz="1400">
                <a:latin typeface="ＭＳ ゴシック" panose="020B0609070205080204" pitchFamily="49" charset="-128"/>
                <a:ea typeface="ＭＳ ゴシック" panose="020B0609070205080204" pitchFamily="49" charset="-128"/>
              </a:rPr>
              <a:t>		for(int k=0;k&lt;M;k++)YY+=X[i-k]*W[k];</a:t>
            </a:r>
          </a:p>
          <a:p>
            <a:pPr defTabSz="363538">
              <a:lnSpc>
                <a:spcPts val="1500"/>
              </a:lnSpc>
            </a:pPr>
            <a:r>
              <a:rPr lang="en-US" altLang="ja-JP" sz="1400">
                <a:latin typeface="ＭＳ ゴシック" panose="020B0609070205080204" pitchFamily="49" charset="-128"/>
                <a:ea typeface="ＭＳ ゴシック" panose="020B0609070205080204" pitchFamily="49" charset="-128"/>
              </a:rPr>
              <a:t>		EP=Y[i]-YY;	W[0]=alfa*EP*X[i]/beta;XX=0;</a:t>
            </a:r>
          </a:p>
          <a:p>
            <a:pPr defTabSz="363538">
              <a:lnSpc>
                <a:spcPts val="1500"/>
              </a:lnSpc>
            </a:pPr>
            <a:r>
              <a:rPr lang="en-US" altLang="ja-JP" sz="1400">
                <a:latin typeface="ＭＳ ゴシック" panose="020B0609070205080204" pitchFamily="49" charset="-128"/>
                <a:ea typeface="ＭＳ ゴシック" panose="020B0609070205080204" pitchFamily="49" charset="-128"/>
              </a:rPr>
              <a:t>		for(int k=1;k&lt;M;k++){</a:t>
            </a:r>
          </a:p>
          <a:p>
            <a:pPr defTabSz="363538">
              <a:lnSpc>
                <a:spcPts val="1500"/>
              </a:lnSpc>
            </a:pPr>
            <a:r>
              <a:rPr lang="en-US" altLang="ja-JP" sz="1400">
                <a:latin typeface="ＭＳ ゴシック" panose="020B0609070205080204" pitchFamily="49" charset="-128"/>
                <a:ea typeface="ＭＳ ゴシック" panose="020B0609070205080204" pitchFamily="49" charset="-128"/>
              </a:rPr>
              <a:t>			XX+=X[i-k]*X[i-k];</a:t>
            </a:r>
          </a:p>
          <a:p>
            <a:pPr defTabSz="363538">
              <a:lnSpc>
                <a:spcPts val="1500"/>
              </a:lnSpc>
            </a:pPr>
            <a:r>
              <a:rPr lang="en-US" altLang="ja-JP" sz="1400">
                <a:latin typeface="ＭＳ ゴシック" panose="020B0609070205080204" pitchFamily="49" charset="-128"/>
                <a:ea typeface="ＭＳ ゴシック" panose="020B0609070205080204" pitchFamily="49" charset="-128"/>
              </a:rPr>
              <a:t>			W[k]=W[k-1]+alfa*EP*X[i-k]/(XX+beta);</a:t>
            </a:r>
          </a:p>
          <a:p>
            <a:pPr defTabSz="363538">
              <a:lnSpc>
                <a:spcPts val="1500"/>
              </a:lnSpc>
            </a:pPr>
            <a:r>
              <a:rPr lang="en-US" altLang="ja-JP" sz="1400">
                <a:latin typeface="ＭＳ ゴシック" panose="020B0609070205080204" pitchFamily="49" charset="-128"/>
                <a:ea typeface="ＭＳ ゴシック" panose="020B0609070205080204" pitchFamily="49" charset="-128"/>
              </a:rPr>
              <a:t>		}</a:t>
            </a:r>
          </a:p>
          <a:p>
            <a:pPr defTabSz="363538">
              <a:lnSpc>
                <a:spcPts val="1500"/>
              </a:lnSpc>
            </a:pPr>
            <a:r>
              <a:rPr lang="en-US" altLang="ja-JP" sz="1400">
                <a:latin typeface="ＭＳ ゴシック" panose="020B0609070205080204" pitchFamily="49" charset="-128"/>
                <a:ea typeface="ＭＳ ゴシック" panose="020B0609070205080204" pitchFamily="49" charset="-128"/>
              </a:rPr>
              <a:t>		for(int k=0;k&lt;M;k++)YY+=X[i-k]*W[k];</a:t>
            </a:r>
          </a:p>
          <a:p>
            <a:pPr defTabSz="363538">
              <a:lnSpc>
                <a:spcPts val="1500"/>
              </a:lnSpc>
            </a:pPr>
            <a:r>
              <a:rPr lang="en-US" altLang="ja-JP" sz="1400">
                <a:latin typeface="ＭＳ ゴシック" panose="020B0609070205080204" pitchFamily="49" charset="-128"/>
                <a:ea typeface="ＭＳ ゴシック" panose="020B0609070205080204" pitchFamily="49" charset="-128"/>
              </a:rPr>
              <a:t>		printf(str2, i, X[i],Y[i],YY); </a:t>
            </a:r>
          </a:p>
          <a:p>
            <a:pPr defTabSz="363538">
              <a:lnSpc>
                <a:spcPts val="1500"/>
              </a:lnSpc>
            </a:pPr>
            <a:r>
              <a:rPr lang="en-US" altLang="ja-JP" sz="1400">
                <a:latin typeface="ＭＳ ゴシック" panose="020B0609070205080204" pitchFamily="49" charset="-128"/>
                <a:ea typeface="ＭＳ ゴシック" panose="020B0609070205080204" pitchFamily="49" charset="-128"/>
              </a:rPr>
              <a:t>		fprintf(fp,str2, i, X[i],Y[i],YY);</a:t>
            </a:r>
          </a:p>
          <a:p>
            <a:pPr defTabSz="363538">
              <a:lnSpc>
                <a:spcPts val="1500"/>
              </a:lnSpc>
            </a:pPr>
            <a:r>
              <a:rPr lang="en-US" altLang="ja-JP" sz="1400">
                <a:latin typeface="ＭＳ ゴシック" panose="020B0609070205080204" pitchFamily="49" charset="-128"/>
                <a:ea typeface="ＭＳ ゴシック" panose="020B0609070205080204" pitchFamily="49" charset="-128"/>
              </a:rPr>
              <a:t>	}</a:t>
            </a:r>
          </a:p>
          <a:p>
            <a:pPr defTabSz="363538">
              <a:lnSpc>
                <a:spcPts val="1500"/>
              </a:lnSpc>
            </a:pPr>
            <a:r>
              <a:rPr lang="en-US" altLang="ja-JP" sz="1400">
                <a:latin typeface="ＭＳ ゴシック" panose="020B0609070205080204" pitchFamily="49" charset="-128"/>
                <a:ea typeface="ＭＳ ゴシック" panose="020B0609070205080204" pitchFamily="49" charset="-128"/>
              </a:rPr>
              <a:t>	fclose(fp);</a:t>
            </a:r>
          </a:p>
          <a:p>
            <a:pPr defTabSz="363538">
              <a:lnSpc>
                <a:spcPts val="1500"/>
              </a:lnSpc>
            </a:pPr>
            <a:r>
              <a:rPr lang="en-US" altLang="ja-JP" sz="1400">
                <a:latin typeface="ＭＳ ゴシック" panose="020B0609070205080204" pitchFamily="49" charset="-128"/>
                <a:ea typeface="ＭＳ ゴシック" panose="020B0609070205080204" pitchFamily="49" charset="-128"/>
              </a:rPr>
              <a:t>	getchar</a:t>
            </a:r>
            <a:r>
              <a:rPr lang="en-US" altLang="ja-JP" sz="1400" smtClean="0">
                <a:latin typeface="ＭＳ ゴシック" panose="020B0609070205080204" pitchFamily="49" charset="-128"/>
                <a:ea typeface="ＭＳ ゴシック" panose="020B0609070205080204" pitchFamily="49" charset="-128"/>
              </a:rPr>
              <a:t>();</a:t>
            </a:r>
          </a:p>
          <a:p>
            <a:pPr defTabSz="363538">
              <a:lnSpc>
                <a:spcPts val="1500"/>
              </a:lnSpc>
            </a:pPr>
            <a:r>
              <a:rPr lang="en-US" altLang="ja-JP" sz="1400" smtClean="0">
                <a:latin typeface="ＭＳ ゴシック" panose="020B0609070205080204" pitchFamily="49" charset="-128"/>
                <a:ea typeface="ＭＳ ゴシック" panose="020B0609070205080204" pitchFamily="49" charset="-128"/>
              </a:rPr>
              <a:t>}</a:t>
            </a:r>
            <a:endParaRPr lang="en-US" altLang="ja-JP" sz="140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095253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62015" y="163665"/>
            <a:ext cx="7704667" cy="1325879"/>
          </a:xfrm>
        </p:spPr>
        <p:txBody>
          <a:bodyPr>
            <a:normAutofit/>
          </a:bodyPr>
          <a:lstStyle/>
          <a:p>
            <a:pPr algn="r"/>
            <a:r>
              <a:rPr lang="ja-JP" altLang="en-US" sz="2800" smtClean="0"/>
              <a:t>適応処理の例</a:t>
            </a:r>
            <a:endParaRPr kumimoji="1" lang="ja-JP" altLang="en-US" sz="2800"/>
          </a:p>
        </p:txBody>
      </p:sp>
      <p:sp>
        <p:nvSpPr>
          <p:cNvPr id="29" name="テキスト ボックス 28"/>
          <p:cNvSpPr txBox="1"/>
          <p:nvPr/>
        </p:nvSpPr>
        <p:spPr>
          <a:xfrm>
            <a:off x="1887941" y="1556243"/>
            <a:ext cx="6824259" cy="830997"/>
          </a:xfrm>
          <a:prstGeom prst="rect">
            <a:avLst/>
          </a:prstGeom>
          <a:noFill/>
        </p:spPr>
        <p:txBody>
          <a:bodyPr wrap="square" rtlCol="0">
            <a:spAutoFit/>
          </a:bodyPr>
          <a:lstStyle/>
          <a:p>
            <a:pPr defTabSz="1169988"/>
            <a:r>
              <a:rPr lang="ja-JP" altLang="en-US" sz="2400" smtClean="0">
                <a:latin typeface="Times New Roman" panose="02020603050405020304" pitchFamily="18" charset="0"/>
                <a:cs typeface="Times New Roman" panose="02020603050405020304" pitchFamily="18" charset="0"/>
              </a:rPr>
              <a:t> 簡単な適応処理（人が指示）</a:t>
            </a:r>
            <a:endParaRPr lang="en-US" altLang="ja-JP" sz="2400" smtClean="0">
              <a:latin typeface="Times New Roman" panose="02020603050405020304" pitchFamily="18" charset="0"/>
              <a:cs typeface="Times New Roman" panose="02020603050405020304" pitchFamily="18" charset="0"/>
            </a:endParaRPr>
          </a:p>
          <a:p>
            <a:pPr defTabSz="1169988"/>
            <a:r>
              <a:rPr lang="ja-JP" altLang="en-US" sz="2400" smtClean="0">
                <a:latin typeface="Times New Roman" panose="02020603050405020304" pitchFamily="18" charset="0"/>
                <a:cs typeface="Times New Roman" panose="02020603050405020304" pitchFamily="18" charset="0"/>
              </a:rPr>
              <a:t>　　掃除機，扇風機の強・中・弱</a:t>
            </a:r>
            <a:endParaRPr lang="en-US" altLang="ja-JP" sz="2400" smtClean="0">
              <a:latin typeface="Times New Roman" panose="02020603050405020304" pitchFamily="18" charset="0"/>
              <a:cs typeface="Times New Roman" panose="02020603050405020304" pitchFamily="18" charset="0"/>
            </a:endParaRPr>
          </a:p>
        </p:txBody>
      </p:sp>
      <p:sp>
        <p:nvSpPr>
          <p:cNvPr id="4" name="下矢印 3"/>
          <p:cNvSpPr/>
          <p:nvPr/>
        </p:nvSpPr>
        <p:spPr>
          <a:xfrm>
            <a:off x="4380667" y="2555893"/>
            <a:ext cx="359763" cy="5246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887941" y="3343913"/>
            <a:ext cx="6436083" cy="1938992"/>
          </a:xfrm>
          <a:prstGeom prst="rect">
            <a:avLst/>
          </a:prstGeom>
          <a:noFill/>
        </p:spPr>
        <p:txBody>
          <a:bodyPr wrap="square" rtlCol="0">
            <a:spAutoFit/>
          </a:bodyPr>
          <a:lstStyle/>
          <a:p>
            <a:pPr defTabSz="1169988"/>
            <a:r>
              <a:rPr lang="ja-JP" altLang="en-US" sz="2400">
                <a:latin typeface="Times New Roman" panose="02020603050405020304" pitchFamily="18" charset="0"/>
                <a:cs typeface="Times New Roman" panose="02020603050405020304" pitchFamily="18" charset="0"/>
              </a:rPr>
              <a:t>高度</a:t>
            </a:r>
            <a:r>
              <a:rPr lang="ja-JP" altLang="en-US" sz="2400" smtClean="0">
                <a:latin typeface="Times New Roman" panose="02020603050405020304" pitchFamily="18" charset="0"/>
                <a:cs typeface="Times New Roman" panose="02020603050405020304" pitchFamily="18" charset="0"/>
              </a:rPr>
              <a:t>な適応処理 </a:t>
            </a:r>
            <a:endParaRPr lang="en-US" altLang="ja-JP" sz="2400" smtClean="0">
              <a:latin typeface="Times New Roman" panose="02020603050405020304" pitchFamily="18" charset="0"/>
              <a:cs typeface="Times New Roman" panose="02020603050405020304" pitchFamily="18" charset="0"/>
            </a:endParaRPr>
          </a:p>
          <a:p>
            <a:pPr defTabSz="1169988"/>
            <a:r>
              <a:rPr lang="ja-JP" altLang="en-US" sz="2400" smtClean="0">
                <a:latin typeface="Times New Roman" panose="02020603050405020304" pitchFamily="18" charset="0"/>
                <a:cs typeface="Times New Roman" panose="02020603050405020304" pitchFamily="18" charset="0"/>
              </a:rPr>
              <a:t>（人が介在しない自動的な適応処理）</a:t>
            </a:r>
            <a:endParaRPr lang="en-US" altLang="ja-JP" sz="2400" smtClean="0">
              <a:latin typeface="Times New Roman" panose="02020603050405020304" pitchFamily="18" charset="0"/>
              <a:cs typeface="Times New Roman" panose="02020603050405020304" pitchFamily="18" charset="0"/>
            </a:endParaRPr>
          </a:p>
          <a:p>
            <a:pPr defTabSz="1169988"/>
            <a:r>
              <a:rPr lang="ja-JP" altLang="en-US" sz="2400" smtClean="0">
                <a:latin typeface="Times New Roman" panose="02020603050405020304" pitchFamily="18" charset="0"/>
                <a:cs typeface="Times New Roman" panose="02020603050405020304" pitchFamily="18" charset="0"/>
              </a:rPr>
              <a:t>　　温度センサによる室温調節</a:t>
            </a:r>
            <a:endParaRPr lang="en-US" altLang="ja-JP" sz="2400" smtClean="0">
              <a:latin typeface="Times New Roman" panose="02020603050405020304" pitchFamily="18" charset="0"/>
              <a:cs typeface="Times New Roman" panose="02020603050405020304" pitchFamily="18" charset="0"/>
            </a:endParaRPr>
          </a:p>
          <a:p>
            <a:pPr defTabSz="1169988"/>
            <a:r>
              <a:rPr lang="ja-JP" altLang="en-US" sz="2400" smtClean="0">
                <a:latin typeface="Times New Roman" panose="02020603050405020304" pitchFamily="18" charset="0"/>
                <a:cs typeface="Times New Roman" panose="02020603050405020304" pitchFamily="18" charset="0"/>
              </a:rPr>
              <a:t>　　波形による騒音制御</a:t>
            </a:r>
            <a:endParaRPr lang="en-US" altLang="ja-JP" sz="2400">
              <a:latin typeface="Times New Roman" panose="02020603050405020304" pitchFamily="18" charset="0"/>
              <a:cs typeface="Times New Roman" panose="02020603050405020304" pitchFamily="18" charset="0"/>
            </a:endParaRPr>
          </a:p>
          <a:p>
            <a:pPr defTabSz="1169988"/>
            <a:r>
              <a:rPr lang="ja-JP" altLang="en-US" sz="2400" smtClean="0">
                <a:latin typeface="Times New Roman" panose="02020603050405020304" pitchFamily="18" charset="0"/>
                <a:cs typeface="Times New Roman" panose="02020603050405020304" pitchFamily="18" charset="0"/>
              </a:rPr>
              <a:t>　　・・・</a:t>
            </a:r>
            <a:endParaRPr lang="en-US" altLang="ja-JP" sz="2400" smtClean="0">
              <a:latin typeface="Times New Roman" panose="02020603050405020304" pitchFamily="18" charset="0"/>
              <a:cs typeface="Times New Roman" panose="02020603050405020304" pitchFamily="18" charset="0"/>
            </a:endParaRPr>
          </a:p>
        </p:txBody>
      </p:sp>
      <p:sp>
        <p:nvSpPr>
          <p:cNvPr id="7" name="テキスト ボックス 6"/>
          <p:cNvSpPr txBox="1"/>
          <p:nvPr/>
        </p:nvSpPr>
        <p:spPr>
          <a:xfrm>
            <a:off x="1621241" y="5777913"/>
            <a:ext cx="6436083" cy="461665"/>
          </a:xfrm>
          <a:prstGeom prst="rect">
            <a:avLst/>
          </a:prstGeom>
          <a:solidFill>
            <a:srgbClr val="FFFF00"/>
          </a:solidFill>
          <a:ln>
            <a:solidFill>
              <a:srgbClr val="FF0000"/>
            </a:solidFill>
          </a:ln>
        </p:spPr>
        <p:txBody>
          <a:bodyPr wrap="square" rtlCol="0">
            <a:spAutoFit/>
          </a:bodyPr>
          <a:lstStyle/>
          <a:p>
            <a:pPr defTabSz="1169988"/>
            <a:r>
              <a:rPr lang="ja-JP" altLang="en-US" sz="2400">
                <a:latin typeface="Times New Roman" panose="02020603050405020304" pitchFamily="18" charset="0"/>
                <a:cs typeface="Times New Roman" panose="02020603050405020304" pitchFamily="18" charset="0"/>
              </a:rPr>
              <a:t>　</a:t>
            </a:r>
            <a:r>
              <a:rPr lang="ja-JP" altLang="en-US" sz="2400" smtClean="0">
                <a:latin typeface="Times New Roman" panose="02020603050405020304" pitchFamily="18" charset="0"/>
                <a:cs typeface="Times New Roman" panose="02020603050405020304" pitchFamily="18" charset="0"/>
              </a:rPr>
              <a:t>　そのほか，何があるか考えてみよう！</a:t>
            </a:r>
            <a:endParaRPr lang="en-US" altLang="ja-JP" sz="24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726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62015" y="163665"/>
            <a:ext cx="7704667" cy="1325879"/>
          </a:xfrm>
        </p:spPr>
        <p:txBody>
          <a:bodyPr>
            <a:normAutofit/>
          </a:bodyPr>
          <a:lstStyle/>
          <a:p>
            <a:pPr algn="r"/>
            <a:r>
              <a:rPr lang="ja-JP" altLang="en-US" sz="2800" smtClean="0"/>
              <a:t>フィルタへの適応処理の適用</a:t>
            </a:r>
            <a:endParaRPr kumimoji="1" lang="ja-JP" altLang="en-US" sz="2800"/>
          </a:p>
        </p:txBody>
      </p:sp>
      <p:sp>
        <p:nvSpPr>
          <p:cNvPr id="29" name="テキスト ボックス 28"/>
          <p:cNvSpPr txBox="1"/>
          <p:nvPr/>
        </p:nvSpPr>
        <p:spPr>
          <a:xfrm>
            <a:off x="1887941" y="1632443"/>
            <a:ext cx="2264959" cy="461665"/>
          </a:xfrm>
          <a:prstGeom prst="rect">
            <a:avLst/>
          </a:prstGeom>
          <a:solidFill>
            <a:srgbClr val="FFFF00"/>
          </a:solidFill>
          <a:ln>
            <a:solidFill>
              <a:srgbClr val="FF0000"/>
            </a:solidFill>
          </a:ln>
        </p:spPr>
        <p:txBody>
          <a:bodyPr wrap="square" rtlCol="0">
            <a:spAutoFit/>
          </a:bodyPr>
          <a:lstStyle/>
          <a:p>
            <a:pPr defTabSz="1169988"/>
            <a:r>
              <a:rPr lang="ja-JP" altLang="en-US" sz="2400" smtClean="0">
                <a:latin typeface="Times New Roman" panose="02020603050405020304" pitchFamily="18" charset="0"/>
                <a:cs typeface="Times New Roman" panose="02020603050405020304" pitchFamily="18" charset="0"/>
              </a:rPr>
              <a:t> 適応フィルタ</a:t>
            </a:r>
            <a:endParaRPr lang="en-US" altLang="ja-JP" sz="2400" smtClean="0">
              <a:latin typeface="Times New Roman" panose="02020603050405020304" pitchFamily="18" charset="0"/>
              <a:cs typeface="Times New Roman" panose="02020603050405020304" pitchFamily="18" charset="0"/>
            </a:endParaRPr>
          </a:p>
        </p:txBody>
      </p:sp>
      <p:sp>
        <p:nvSpPr>
          <p:cNvPr id="6" name="テキスト ボックス 5"/>
          <p:cNvSpPr txBox="1"/>
          <p:nvPr/>
        </p:nvSpPr>
        <p:spPr>
          <a:xfrm>
            <a:off x="2268941" y="2237007"/>
            <a:ext cx="6436083" cy="830997"/>
          </a:xfrm>
          <a:prstGeom prst="rect">
            <a:avLst/>
          </a:prstGeom>
          <a:noFill/>
        </p:spPr>
        <p:txBody>
          <a:bodyPr wrap="square" rtlCol="0">
            <a:spAutoFit/>
          </a:bodyPr>
          <a:lstStyle/>
          <a:p>
            <a:pPr defTabSz="1169988"/>
            <a:r>
              <a:rPr lang="ja-JP" altLang="en-US" sz="2400" smtClean="0">
                <a:latin typeface="Times New Roman" panose="02020603050405020304" pitchFamily="18" charset="0"/>
                <a:cs typeface="Times New Roman" panose="02020603050405020304" pitchFamily="18" charset="0"/>
              </a:rPr>
              <a:t>最適なフィルタ特性を自動的に計算して実行するディジタルフィルタ</a:t>
            </a:r>
            <a:endParaRPr lang="en-US" altLang="ja-JP" sz="2400" smtClean="0">
              <a:latin typeface="Times New Roman" panose="02020603050405020304" pitchFamily="18" charset="0"/>
              <a:cs typeface="Times New Roman" panose="02020603050405020304" pitchFamily="18" charset="0"/>
            </a:endParaRPr>
          </a:p>
        </p:txBody>
      </p:sp>
      <p:sp>
        <p:nvSpPr>
          <p:cNvPr id="7" name="テキスト ボックス 6"/>
          <p:cNvSpPr txBox="1"/>
          <p:nvPr/>
        </p:nvSpPr>
        <p:spPr>
          <a:xfrm>
            <a:off x="1887939" y="3639600"/>
            <a:ext cx="6817083" cy="461665"/>
          </a:xfrm>
          <a:prstGeom prst="rect">
            <a:avLst/>
          </a:prstGeom>
          <a:solidFill>
            <a:schemeClr val="accent1">
              <a:lumMod val="40000"/>
              <a:lumOff val="60000"/>
            </a:schemeClr>
          </a:solidFill>
          <a:ln>
            <a:solidFill>
              <a:srgbClr val="0070C0"/>
            </a:solidFill>
          </a:ln>
        </p:spPr>
        <p:txBody>
          <a:bodyPr wrap="square" rtlCol="0">
            <a:spAutoFit/>
          </a:bodyPr>
          <a:lstStyle/>
          <a:p>
            <a:pPr defTabSz="1169988"/>
            <a:r>
              <a:rPr lang="en-US" altLang="ja-JP" sz="2400" smtClean="0">
                <a:latin typeface="Times New Roman" panose="02020603050405020304" pitchFamily="18" charset="0"/>
                <a:cs typeface="Times New Roman" panose="02020603050405020304" pitchFamily="18" charset="0"/>
              </a:rPr>
              <a:t>DSP(Digital Signal Processor)</a:t>
            </a:r>
            <a:r>
              <a:rPr lang="ja-JP" altLang="en-US" sz="2400" smtClean="0">
                <a:latin typeface="Times New Roman" panose="02020603050405020304" pitchFamily="18" charset="0"/>
                <a:cs typeface="Times New Roman" panose="02020603050405020304" pitchFamily="18" charset="0"/>
              </a:rPr>
              <a:t>の進展（４章参照）</a:t>
            </a:r>
            <a:endParaRPr lang="en-US" altLang="ja-JP" sz="2400" smtClean="0">
              <a:latin typeface="Times New Roman" panose="02020603050405020304" pitchFamily="18" charset="0"/>
              <a:cs typeface="Times New Roman" panose="02020603050405020304" pitchFamily="18" charset="0"/>
            </a:endParaRPr>
          </a:p>
        </p:txBody>
      </p:sp>
      <p:sp>
        <p:nvSpPr>
          <p:cNvPr id="8" name="テキスト ボックス 7"/>
          <p:cNvSpPr txBox="1"/>
          <p:nvPr/>
        </p:nvSpPr>
        <p:spPr>
          <a:xfrm>
            <a:off x="1887939" y="4756395"/>
            <a:ext cx="6817083" cy="461665"/>
          </a:xfrm>
          <a:prstGeom prst="rect">
            <a:avLst/>
          </a:prstGeom>
          <a:solidFill>
            <a:schemeClr val="accent6">
              <a:lumMod val="40000"/>
              <a:lumOff val="60000"/>
            </a:schemeClr>
          </a:solidFill>
          <a:ln>
            <a:solidFill>
              <a:srgbClr val="0070C0"/>
            </a:solidFill>
          </a:ln>
        </p:spPr>
        <p:txBody>
          <a:bodyPr wrap="square" rtlCol="0">
            <a:spAutoFit/>
          </a:bodyPr>
          <a:lstStyle/>
          <a:p>
            <a:pPr algn="ctr" defTabSz="1169988"/>
            <a:r>
              <a:rPr lang="ja-JP" altLang="en-US" sz="2400" smtClean="0">
                <a:latin typeface="Times New Roman" panose="02020603050405020304" pitchFamily="18" charset="0"/>
                <a:cs typeface="Times New Roman" panose="02020603050405020304" pitchFamily="18" charset="0"/>
              </a:rPr>
              <a:t>様々な適応信号処理に寄与</a:t>
            </a:r>
            <a:endParaRPr lang="en-US" altLang="ja-JP" sz="2400" smtClean="0">
              <a:latin typeface="Times New Roman" panose="02020603050405020304" pitchFamily="18" charset="0"/>
              <a:cs typeface="Times New Roman" panose="02020603050405020304" pitchFamily="18" charset="0"/>
            </a:endParaRPr>
          </a:p>
        </p:txBody>
      </p:sp>
      <p:sp>
        <p:nvSpPr>
          <p:cNvPr id="3" name="下矢印 2"/>
          <p:cNvSpPr/>
          <p:nvPr/>
        </p:nvSpPr>
        <p:spPr>
          <a:xfrm>
            <a:off x="4861948" y="4218862"/>
            <a:ext cx="304800" cy="4199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33597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62015" y="163665"/>
            <a:ext cx="7704667" cy="1325879"/>
          </a:xfrm>
        </p:spPr>
        <p:txBody>
          <a:bodyPr>
            <a:normAutofit/>
          </a:bodyPr>
          <a:lstStyle/>
          <a:p>
            <a:pPr algn="r"/>
            <a:r>
              <a:rPr lang="ja-JP" altLang="en-US" sz="2800" smtClean="0"/>
              <a:t>適応フィルタの模式図</a:t>
            </a:r>
            <a:endParaRPr kumimoji="1" lang="ja-JP" altLang="en-US" sz="2800"/>
          </a:p>
        </p:txBody>
      </p:sp>
      <p:sp>
        <p:nvSpPr>
          <p:cNvPr id="29" name="テキスト ボックス 28"/>
          <p:cNvSpPr txBox="1"/>
          <p:nvPr/>
        </p:nvSpPr>
        <p:spPr>
          <a:xfrm>
            <a:off x="1162015" y="1288277"/>
            <a:ext cx="7600985" cy="1323439"/>
          </a:xfrm>
          <a:prstGeom prst="rect">
            <a:avLst/>
          </a:prstGeom>
          <a:noFill/>
          <a:ln>
            <a:noFill/>
          </a:ln>
        </p:spPr>
        <p:txBody>
          <a:bodyPr wrap="square" rtlCol="0">
            <a:spAutoFit/>
          </a:bodyPr>
          <a:lstStyle/>
          <a:p>
            <a:pPr defTabSz="1169988"/>
            <a:r>
              <a:rPr lang="ja-JP" altLang="en-US" sz="2000">
                <a:latin typeface="Times New Roman" panose="02020603050405020304" pitchFamily="18" charset="0"/>
                <a:cs typeface="Times New Roman" panose="02020603050405020304" pitchFamily="18" charset="0"/>
              </a:rPr>
              <a:t>入力</a:t>
            </a:r>
            <a:r>
              <a:rPr lang="ja-JP" altLang="en-US" sz="2000" smtClean="0">
                <a:latin typeface="Times New Roman" panose="02020603050405020304" pitchFamily="18" charset="0"/>
                <a:cs typeface="Times New Roman" panose="02020603050405020304" pitchFamily="18" charset="0"/>
              </a:rPr>
              <a:t> </a:t>
            </a:r>
            <a:r>
              <a:rPr lang="en-US" altLang="ja-JP" sz="2000" i="1" smtClean="0">
                <a:latin typeface="Times New Roman" panose="02020603050405020304" pitchFamily="18" charset="0"/>
                <a:cs typeface="Times New Roman" panose="02020603050405020304" pitchFamily="18" charset="0"/>
              </a:rPr>
              <a:t>x</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 </a:t>
            </a:r>
            <a:r>
              <a:rPr lang="ja-JP" altLang="en-US" sz="2000" smtClean="0">
                <a:latin typeface="Times New Roman" panose="02020603050405020304" pitchFamily="18" charset="0"/>
                <a:cs typeface="Times New Roman" panose="02020603050405020304" pitchFamily="18" charset="0"/>
              </a:rPr>
              <a:t>と目標信号 </a:t>
            </a:r>
            <a:r>
              <a:rPr lang="en-US" altLang="ja-JP" sz="2000" i="1" smtClean="0">
                <a:latin typeface="Times New Roman" panose="02020603050405020304" pitchFamily="18" charset="0"/>
                <a:cs typeface="Times New Roman" panose="02020603050405020304" pitchFamily="18" charset="0"/>
              </a:rPr>
              <a:t>d</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 </a:t>
            </a:r>
            <a:r>
              <a:rPr lang="ja-JP" altLang="en-US" sz="2000" smtClean="0">
                <a:latin typeface="Times New Roman" panose="02020603050405020304" pitchFamily="18" charset="0"/>
                <a:cs typeface="Times New Roman" panose="02020603050405020304" pitchFamily="18" charset="0"/>
              </a:rPr>
              <a:t>が与えられたとき，</a:t>
            </a:r>
            <a:endParaRPr lang="en-US" altLang="ja-JP" sz="2000" smtClean="0">
              <a:latin typeface="Times New Roman" panose="02020603050405020304" pitchFamily="18" charset="0"/>
              <a:cs typeface="Times New Roman" panose="02020603050405020304" pitchFamily="18" charset="0"/>
            </a:endParaRPr>
          </a:p>
          <a:p>
            <a:pPr defTabSz="1169988"/>
            <a:r>
              <a:rPr lang="ja-JP" altLang="en-US" sz="2000" smtClean="0">
                <a:latin typeface="Times New Roman" panose="02020603050405020304" pitchFamily="18" charset="0"/>
                <a:cs typeface="Times New Roman" panose="02020603050405020304" pitchFamily="18" charset="0"/>
              </a:rPr>
              <a:t>目標信号 </a:t>
            </a:r>
            <a:r>
              <a:rPr lang="en-US" altLang="ja-JP" sz="2000" i="1" smtClean="0">
                <a:latin typeface="Times New Roman" panose="02020603050405020304" pitchFamily="18" charset="0"/>
                <a:cs typeface="Times New Roman" panose="02020603050405020304" pitchFamily="18" charset="0"/>
              </a:rPr>
              <a:t>d</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r>
              <a:rPr lang="ja-JP" altLang="en-US" sz="2000" smtClean="0">
                <a:latin typeface="Times New Roman" panose="02020603050405020304" pitchFamily="18" charset="0"/>
                <a:cs typeface="Times New Roman" panose="02020603050405020304" pitchFamily="18" charset="0"/>
              </a:rPr>
              <a:t>と類似の信号 </a:t>
            </a:r>
            <a:r>
              <a:rPr lang="en-US" altLang="ja-JP" sz="2000" i="1" smtClean="0">
                <a:latin typeface="Times New Roman" panose="02020603050405020304" pitchFamily="18" charset="0"/>
                <a:cs typeface="Times New Roman" panose="02020603050405020304" pitchFamily="18" charset="0"/>
              </a:rPr>
              <a:t>y</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 </a:t>
            </a:r>
            <a:r>
              <a:rPr lang="ja-JP" altLang="en-US" sz="2000" smtClean="0">
                <a:latin typeface="Times New Roman" panose="02020603050405020304" pitchFamily="18" charset="0"/>
                <a:cs typeface="Times New Roman" panose="02020603050405020304" pitchFamily="18" charset="0"/>
              </a:rPr>
              <a:t>を出力</a:t>
            </a:r>
            <a:endParaRPr lang="en-US" altLang="ja-JP" sz="2000" smtClean="0">
              <a:latin typeface="Times New Roman" panose="02020603050405020304" pitchFamily="18" charset="0"/>
              <a:cs typeface="Times New Roman" panose="02020603050405020304" pitchFamily="18" charset="0"/>
            </a:endParaRPr>
          </a:p>
          <a:p>
            <a:pPr defTabSz="1169988"/>
            <a:endParaRPr lang="en-US" altLang="ja-JP" sz="2000">
              <a:latin typeface="Times New Roman" panose="02020603050405020304" pitchFamily="18" charset="0"/>
              <a:cs typeface="Times New Roman" panose="02020603050405020304" pitchFamily="18" charset="0"/>
            </a:endParaRPr>
          </a:p>
          <a:p>
            <a:pPr defTabSz="1169988"/>
            <a:r>
              <a:rPr lang="en-US" altLang="ja-JP" sz="2000" smtClean="0">
                <a:latin typeface="Times New Roman" panose="02020603050405020304" pitchFamily="18" charset="0"/>
                <a:cs typeface="Times New Roman" panose="02020603050405020304" pitchFamily="18" charset="0"/>
              </a:rPr>
              <a:t>(</a:t>
            </a:r>
            <a:r>
              <a:rPr lang="ja-JP" altLang="en-US" sz="2000" smtClean="0">
                <a:latin typeface="Times New Roman" panose="02020603050405020304" pitchFamily="18" charset="0"/>
                <a:cs typeface="Times New Roman" panose="02020603050405020304" pitchFamily="18" charset="0"/>
              </a:rPr>
              <a:t>自動的に誤差 </a:t>
            </a:r>
            <a:r>
              <a:rPr lang="en-US" altLang="ja-JP" sz="2000" i="1" smtClean="0">
                <a:latin typeface="Times New Roman" panose="02020603050405020304" pitchFamily="18" charset="0"/>
                <a:cs typeface="Times New Roman" panose="02020603050405020304" pitchFamily="18" charset="0"/>
              </a:rPr>
              <a:t>e</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 </a:t>
            </a:r>
            <a:r>
              <a:rPr lang="ja-JP" altLang="en-US" sz="2000" smtClean="0">
                <a:latin typeface="Times New Roman" panose="02020603050405020304" pitchFamily="18" charset="0"/>
                <a:cs typeface="Times New Roman" panose="02020603050405020304" pitchFamily="18" charset="0"/>
              </a:rPr>
              <a:t>を最小化する）</a:t>
            </a:r>
            <a:endParaRPr lang="en-US" altLang="ja-JP" sz="2000" smtClean="0">
              <a:latin typeface="Times New Roman" panose="02020603050405020304" pitchFamily="18" charset="0"/>
              <a:cs typeface="Times New Roman" panose="02020603050405020304" pitchFamily="18" charset="0"/>
            </a:endParaRPr>
          </a:p>
        </p:txBody>
      </p:sp>
      <p:grpSp>
        <p:nvGrpSpPr>
          <p:cNvPr id="40" name="グループ化 39"/>
          <p:cNvGrpSpPr/>
          <p:nvPr/>
        </p:nvGrpSpPr>
        <p:grpSpPr>
          <a:xfrm>
            <a:off x="1644023" y="3033119"/>
            <a:ext cx="6636968" cy="2914059"/>
            <a:chOff x="1554532" y="2182219"/>
            <a:chExt cx="6636968" cy="2914059"/>
          </a:xfrm>
        </p:grpSpPr>
        <p:cxnSp>
          <p:nvCxnSpPr>
            <p:cNvPr id="10" name="直線矢印コネクタ 9"/>
            <p:cNvCxnSpPr>
              <a:endCxn id="4" idx="1"/>
            </p:cNvCxnSpPr>
            <p:nvPr/>
          </p:nvCxnSpPr>
          <p:spPr>
            <a:xfrm>
              <a:off x="2146300" y="4089400"/>
              <a:ext cx="9017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円/楕円 11"/>
            <p:cNvSpPr/>
            <p:nvPr/>
          </p:nvSpPr>
          <p:spPr>
            <a:xfrm>
              <a:off x="6597563" y="3876622"/>
              <a:ext cx="443968" cy="46365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08000" rIns="0" bIns="0" numCol="1" spcCol="0" rtlCol="0" fromWordArt="0" anchor="ctr" anchorCtr="0" forceAA="0" compatLnSpc="1">
              <a:prstTxWarp prst="textNoShape">
                <a:avLst/>
              </a:prstTxWarp>
              <a:noAutofit/>
            </a:bodyPr>
            <a:lstStyle/>
            <a:p>
              <a:pPr algn="just">
                <a:lnSpc>
                  <a:spcPts val="1600"/>
                </a:lnSpc>
                <a:spcAft>
                  <a:spcPts val="0"/>
                </a:spcAft>
              </a:pPr>
              <a:r>
                <a:rPr lang="ja-JP" sz="2400" b="1" kern="100">
                  <a:solidFill>
                    <a:srgbClr val="000000"/>
                  </a:solidFill>
                  <a:effectLst/>
                  <a:ea typeface="ＭＳ Ｐゴシック" panose="020B0600070205080204" pitchFamily="50" charset="-128"/>
                  <a:cs typeface="Times New Roman" panose="02020603050405020304" pitchFamily="18" charset="0"/>
                </a:rPr>
                <a:t>＋</a:t>
              </a:r>
              <a:endParaRPr lang="ja-JP" sz="2400" kern="100">
                <a:effectLst/>
                <a:ea typeface="ＭＳ 明朝" panose="02020609040205080304" pitchFamily="17" charset="-128"/>
                <a:cs typeface="Times New Roman" panose="02020603050405020304" pitchFamily="18" charset="0"/>
              </a:endParaRPr>
            </a:p>
          </p:txBody>
        </p:sp>
        <p:cxnSp>
          <p:nvCxnSpPr>
            <p:cNvPr id="13" name="直線矢印コネクタ 12"/>
            <p:cNvCxnSpPr>
              <a:stCxn id="4" idx="3"/>
              <a:endCxn id="12" idx="2"/>
            </p:cNvCxnSpPr>
            <p:nvPr/>
          </p:nvCxnSpPr>
          <p:spPr>
            <a:xfrm>
              <a:off x="5130800" y="4108450"/>
              <a:ext cx="146676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5914981" y="2182219"/>
              <a:ext cx="1807759" cy="707886"/>
            </a:xfrm>
            <a:prstGeom prst="rect">
              <a:avLst/>
            </a:prstGeom>
            <a:noFill/>
            <a:ln>
              <a:noFill/>
            </a:ln>
          </p:spPr>
          <p:txBody>
            <a:bodyPr wrap="square" rtlCol="0">
              <a:spAutoFit/>
            </a:bodyPr>
            <a:lstStyle/>
            <a:p>
              <a:pPr algn="ctr" defTabSz="1169988"/>
              <a:r>
                <a:rPr lang="ja-JP" altLang="en-US" sz="2000" smtClean="0">
                  <a:latin typeface="Times New Roman" panose="02020603050405020304" pitchFamily="18" charset="0"/>
                  <a:cs typeface="Times New Roman" panose="02020603050405020304" pitchFamily="18" charset="0"/>
                </a:rPr>
                <a:t> 目標信号</a:t>
              </a:r>
              <a:endParaRPr lang="en-US" altLang="ja-JP" sz="2000" smtClean="0">
                <a:latin typeface="Times New Roman" panose="02020603050405020304" pitchFamily="18" charset="0"/>
                <a:cs typeface="Times New Roman" panose="02020603050405020304" pitchFamily="18" charset="0"/>
              </a:endParaRPr>
            </a:p>
            <a:p>
              <a:pPr algn="ctr" defTabSz="1169988"/>
              <a:r>
                <a:rPr lang="ja-JP" altLang="en-US" sz="2000">
                  <a:latin typeface="Times New Roman" panose="02020603050405020304" pitchFamily="18" charset="0"/>
                  <a:cs typeface="Times New Roman" panose="02020603050405020304" pitchFamily="18" charset="0"/>
                </a:rPr>
                <a:t>　</a:t>
              </a:r>
              <a:r>
                <a:rPr lang="en-US" altLang="ja-JP" sz="2000" i="1" smtClean="0">
                  <a:latin typeface="Times New Roman" panose="02020603050405020304" pitchFamily="18" charset="0"/>
                  <a:cs typeface="Times New Roman" panose="02020603050405020304" pitchFamily="18" charset="0"/>
                </a:rPr>
                <a:t>d</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p>
          </p:txBody>
        </p:sp>
        <p:cxnSp>
          <p:nvCxnSpPr>
            <p:cNvPr id="17" name="直線矢印コネクタ 16"/>
            <p:cNvCxnSpPr>
              <a:stCxn id="16" idx="2"/>
              <a:endCxn id="12" idx="0"/>
            </p:cNvCxnSpPr>
            <p:nvPr/>
          </p:nvCxnSpPr>
          <p:spPr>
            <a:xfrm>
              <a:off x="6818861" y="2890105"/>
              <a:ext cx="686" cy="98651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a:stCxn id="12" idx="4"/>
            </p:cNvCxnSpPr>
            <p:nvPr/>
          </p:nvCxnSpPr>
          <p:spPr>
            <a:xfrm flipH="1">
              <a:off x="6818860" y="4340277"/>
              <a:ext cx="687" cy="756000"/>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H="1" flipV="1">
              <a:off x="3314700" y="5096277"/>
              <a:ext cx="3504161" cy="1"/>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flipV="1">
              <a:off x="3327400" y="4803933"/>
              <a:ext cx="0" cy="291034"/>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flipV="1">
              <a:off x="3340101" y="3370663"/>
              <a:ext cx="1568715" cy="143327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 name="正方形/長方形 3"/>
            <p:cNvSpPr/>
            <p:nvPr/>
          </p:nvSpPr>
          <p:spPr>
            <a:xfrm>
              <a:off x="3048000" y="3632200"/>
              <a:ext cx="2082800" cy="952500"/>
            </a:xfrm>
            <a:prstGeom prst="rect">
              <a:avLst/>
            </a:prstGeom>
            <a:solidFill>
              <a:srgbClr val="FFFF99"/>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3183341" y="3754507"/>
              <a:ext cx="1807759" cy="707886"/>
            </a:xfrm>
            <a:prstGeom prst="rect">
              <a:avLst/>
            </a:prstGeom>
            <a:noFill/>
            <a:ln>
              <a:noFill/>
            </a:ln>
          </p:spPr>
          <p:txBody>
            <a:bodyPr wrap="square" rtlCol="0">
              <a:spAutoFit/>
            </a:bodyPr>
            <a:lstStyle/>
            <a:p>
              <a:pPr algn="ctr" defTabSz="1169988"/>
              <a:r>
                <a:rPr lang="ja-JP" altLang="en-US" sz="2000" smtClean="0">
                  <a:latin typeface="Times New Roman" panose="02020603050405020304" pitchFamily="18" charset="0"/>
                  <a:cs typeface="Times New Roman" panose="02020603050405020304" pitchFamily="18" charset="0"/>
                </a:rPr>
                <a:t> 適応フィルタ</a:t>
              </a:r>
              <a:endParaRPr lang="en-US" altLang="ja-JP" sz="2000" smtClean="0">
                <a:latin typeface="Times New Roman" panose="02020603050405020304" pitchFamily="18" charset="0"/>
                <a:cs typeface="Times New Roman" panose="02020603050405020304" pitchFamily="18" charset="0"/>
              </a:endParaRPr>
            </a:p>
            <a:p>
              <a:pPr algn="ctr" defTabSz="1169988"/>
              <a:r>
                <a:rPr lang="ja-JP" altLang="en-US" sz="2000">
                  <a:latin typeface="Times New Roman" panose="02020603050405020304" pitchFamily="18" charset="0"/>
                  <a:cs typeface="Times New Roman" panose="02020603050405020304" pitchFamily="18" charset="0"/>
                </a:rPr>
                <a:t>　</a:t>
              </a:r>
              <a:r>
                <a:rPr lang="en-US" altLang="ja-JP" sz="2000" i="1" smtClean="0">
                  <a:latin typeface="Times New Roman" panose="02020603050405020304" pitchFamily="18" charset="0"/>
                  <a:cs typeface="Times New Roman" panose="02020603050405020304" pitchFamily="18" charset="0"/>
                </a:rPr>
                <a:t>W</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p>
          </p:txBody>
        </p:sp>
        <p:sp>
          <p:nvSpPr>
            <p:cNvPr id="35" name="テキスト ボックス 34"/>
            <p:cNvSpPr txBox="1"/>
            <p:nvPr/>
          </p:nvSpPr>
          <p:spPr>
            <a:xfrm>
              <a:off x="1554532" y="3519615"/>
              <a:ext cx="1480768" cy="400110"/>
            </a:xfrm>
            <a:prstGeom prst="rect">
              <a:avLst/>
            </a:prstGeom>
            <a:noFill/>
            <a:ln>
              <a:noFill/>
            </a:ln>
          </p:spPr>
          <p:txBody>
            <a:bodyPr wrap="square" rtlCol="0">
              <a:spAutoFit/>
            </a:bodyPr>
            <a:lstStyle/>
            <a:p>
              <a:pPr algn="r" defTabSz="1169988"/>
              <a:r>
                <a:rPr lang="ja-JP" altLang="en-US" sz="2000" smtClean="0">
                  <a:latin typeface="Times New Roman" panose="02020603050405020304" pitchFamily="18" charset="0"/>
                  <a:cs typeface="Times New Roman" panose="02020603050405020304" pitchFamily="18" charset="0"/>
                </a:rPr>
                <a:t> 入力 </a:t>
              </a:r>
              <a:r>
                <a:rPr lang="en-US" altLang="ja-JP" sz="2000" i="1" smtClean="0">
                  <a:latin typeface="Times New Roman" panose="02020603050405020304" pitchFamily="18" charset="0"/>
                  <a:cs typeface="Times New Roman" panose="02020603050405020304" pitchFamily="18" charset="0"/>
                </a:rPr>
                <a:t>x</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p>
          </p:txBody>
        </p:sp>
        <p:sp>
          <p:nvSpPr>
            <p:cNvPr id="36" name="テキスト ボックス 35"/>
            <p:cNvSpPr txBox="1"/>
            <p:nvPr/>
          </p:nvSpPr>
          <p:spPr>
            <a:xfrm>
              <a:off x="5113742" y="4164184"/>
              <a:ext cx="1344121" cy="400110"/>
            </a:xfrm>
            <a:prstGeom prst="rect">
              <a:avLst/>
            </a:prstGeom>
            <a:noFill/>
            <a:ln>
              <a:noFill/>
            </a:ln>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 出力 </a:t>
              </a:r>
              <a:r>
                <a:rPr lang="en-US" altLang="ja-JP" sz="2000" i="1" smtClean="0">
                  <a:latin typeface="Times New Roman" panose="02020603050405020304" pitchFamily="18" charset="0"/>
                  <a:cs typeface="Times New Roman" panose="02020603050405020304" pitchFamily="18" charset="0"/>
                </a:rPr>
                <a:t>y</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p>
          </p:txBody>
        </p:sp>
        <p:sp>
          <p:nvSpPr>
            <p:cNvPr id="37" name="テキスト ボックス 36"/>
            <p:cNvSpPr txBox="1"/>
            <p:nvPr/>
          </p:nvSpPr>
          <p:spPr>
            <a:xfrm>
              <a:off x="5780010" y="3736208"/>
              <a:ext cx="681209" cy="400110"/>
            </a:xfrm>
            <a:prstGeom prst="rect">
              <a:avLst/>
            </a:prstGeom>
            <a:noFill/>
            <a:ln>
              <a:noFill/>
            </a:ln>
          </p:spPr>
          <p:txBody>
            <a:bodyPr wrap="square" rtlCol="0">
              <a:spAutoFit/>
            </a:bodyPr>
            <a:lstStyle/>
            <a:p>
              <a:pPr algn="r" defTabSz="1169988"/>
              <a:r>
                <a:rPr lang="ja-JP" altLang="en-US" sz="2000" smtClean="0">
                  <a:latin typeface="Times New Roman" panose="02020603050405020304" pitchFamily="18" charset="0"/>
                  <a:cs typeface="Times New Roman" panose="02020603050405020304" pitchFamily="18" charset="0"/>
                </a:rPr>
                <a:t> ー</a:t>
              </a:r>
              <a:endParaRPr lang="en-US" altLang="ja-JP" sz="2000" smtClean="0">
                <a:latin typeface="Times New Roman" panose="02020603050405020304" pitchFamily="18" charset="0"/>
                <a:cs typeface="Times New Roman" panose="02020603050405020304" pitchFamily="18" charset="0"/>
              </a:endParaRPr>
            </a:p>
          </p:txBody>
        </p:sp>
        <p:sp>
          <p:nvSpPr>
            <p:cNvPr id="38" name="テキスト ボックス 37"/>
            <p:cNvSpPr txBox="1"/>
            <p:nvPr/>
          </p:nvSpPr>
          <p:spPr>
            <a:xfrm>
              <a:off x="6137651" y="3420779"/>
              <a:ext cx="681209" cy="400110"/>
            </a:xfrm>
            <a:prstGeom prst="rect">
              <a:avLst/>
            </a:prstGeom>
            <a:noFill/>
            <a:ln>
              <a:noFill/>
            </a:ln>
          </p:spPr>
          <p:txBody>
            <a:bodyPr wrap="square" rtlCol="0">
              <a:spAutoFit/>
            </a:bodyPr>
            <a:lstStyle/>
            <a:p>
              <a:pPr algn="r" defTabSz="1169988"/>
              <a:r>
                <a:rPr lang="ja-JP" altLang="en-US" sz="2000" smtClean="0">
                  <a:latin typeface="Times New Roman" panose="02020603050405020304" pitchFamily="18" charset="0"/>
                  <a:cs typeface="Times New Roman" panose="02020603050405020304" pitchFamily="18" charset="0"/>
                </a:rPr>
                <a:t> ＋</a:t>
              </a:r>
              <a:endParaRPr lang="en-US" altLang="ja-JP" sz="2000" smtClean="0">
                <a:latin typeface="Times New Roman" panose="02020603050405020304" pitchFamily="18" charset="0"/>
                <a:cs typeface="Times New Roman" panose="02020603050405020304" pitchFamily="18" charset="0"/>
              </a:endParaRPr>
            </a:p>
          </p:txBody>
        </p:sp>
        <p:sp>
          <p:nvSpPr>
            <p:cNvPr id="39" name="テキスト ボックス 38"/>
            <p:cNvSpPr txBox="1"/>
            <p:nvPr/>
          </p:nvSpPr>
          <p:spPr>
            <a:xfrm>
              <a:off x="6818860" y="4318167"/>
              <a:ext cx="1372640" cy="400110"/>
            </a:xfrm>
            <a:prstGeom prst="rect">
              <a:avLst/>
            </a:prstGeom>
            <a:noFill/>
            <a:ln>
              <a:noFill/>
            </a:ln>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 誤差 </a:t>
              </a:r>
              <a:r>
                <a:rPr lang="en-US" altLang="ja-JP" sz="2000" i="1" smtClean="0">
                  <a:latin typeface="Times New Roman" panose="02020603050405020304" pitchFamily="18" charset="0"/>
                  <a:cs typeface="Times New Roman" panose="02020603050405020304" pitchFamily="18" charset="0"/>
                </a:rPr>
                <a:t>e</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p>
          </p:txBody>
        </p:sp>
      </p:grpSp>
    </p:spTree>
    <p:extLst>
      <p:ext uri="{BB962C8B-B14F-4D97-AF65-F5344CB8AC3E}">
        <p14:creationId xmlns:p14="http://schemas.microsoft.com/office/powerpoint/2010/main" val="3938846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正方形/長方形 63"/>
          <p:cNvSpPr/>
          <p:nvPr/>
        </p:nvSpPr>
        <p:spPr>
          <a:xfrm>
            <a:off x="1554480" y="3214183"/>
            <a:ext cx="6141720" cy="1368000"/>
          </a:xfrm>
          <a:prstGeom prst="rect">
            <a:avLst/>
          </a:prstGeom>
          <a:gradFill flip="none" rotWithShape="1">
            <a:gsLst>
              <a:gs pos="0">
                <a:schemeClr val="accent1">
                  <a:lumMod val="40000"/>
                  <a:lumOff val="60000"/>
                </a:schemeClr>
              </a:gs>
              <a:gs pos="64000">
                <a:srgbClr val="D3EDFB"/>
              </a:gs>
              <a:gs pos="34000">
                <a:schemeClr val="accent1">
                  <a:lumMod val="0"/>
                  <a:lumOff val="100000"/>
                </a:schemeClr>
              </a:gs>
              <a:gs pos="100000">
                <a:schemeClr val="accent2">
                  <a:lumMod val="7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7" name="直線コネクタ 66"/>
          <p:cNvCxnSpPr/>
          <p:nvPr/>
        </p:nvCxnSpPr>
        <p:spPr>
          <a:xfrm flipV="1">
            <a:off x="1554480" y="4580159"/>
            <a:ext cx="6141720" cy="2024"/>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6594434" y="3932914"/>
            <a:ext cx="612000" cy="0"/>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1162015" y="163665"/>
            <a:ext cx="7704667" cy="1325879"/>
          </a:xfrm>
        </p:spPr>
        <p:txBody>
          <a:bodyPr>
            <a:normAutofit/>
          </a:bodyPr>
          <a:lstStyle/>
          <a:p>
            <a:pPr algn="r"/>
            <a:r>
              <a:rPr lang="ja-JP" altLang="en-US" sz="2800" smtClean="0"/>
              <a:t>一次元騒音制御への適用例</a:t>
            </a:r>
            <a:endParaRPr kumimoji="1" lang="ja-JP" altLang="en-US" sz="2800"/>
          </a:p>
        </p:txBody>
      </p:sp>
      <p:sp>
        <p:nvSpPr>
          <p:cNvPr id="29" name="テキスト ボックス 28"/>
          <p:cNvSpPr txBox="1"/>
          <p:nvPr/>
        </p:nvSpPr>
        <p:spPr>
          <a:xfrm>
            <a:off x="1162015" y="1288277"/>
            <a:ext cx="7600985" cy="707886"/>
          </a:xfrm>
          <a:prstGeom prst="rect">
            <a:avLst/>
          </a:prstGeom>
          <a:noFill/>
          <a:ln>
            <a:noFill/>
          </a:ln>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適応フィルタは自動的にー</a:t>
            </a:r>
            <a:r>
              <a:rPr lang="en-US" altLang="ja-JP" sz="2000" smtClean="0">
                <a:latin typeface="Times New Roman" panose="02020603050405020304" pitchFamily="18" charset="0"/>
                <a:cs typeface="Times New Roman" panose="02020603050405020304" pitchFamily="18" charset="0"/>
              </a:rPr>
              <a:t>G</a:t>
            </a:r>
            <a:r>
              <a:rPr lang="ja-JP" altLang="en-US" sz="2000" smtClean="0">
                <a:latin typeface="Times New Roman" panose="02020603050405020304" pitchFamily="18" charset="0"/>
                <a:cs typeface="Times New Roman" panose="02020603050405020304" pitchFamily="18" charset="0"/>
              </a:rPr>
              <a:t>の特性を持つよう調整され，</a:t>
            </a:r>
            <a:endParaRPr lang="en-US" altLang="ja-JP" sz="2000" smtClean="0">
              <a:latin typeface="Times New Roman" panose="02020603050405020304" pitchFamily="18" charset="0"/>
              <a:cs typeface="Times New Roman" panose="02020603050405020304" pitchFamily="18" charset="0"/>
            </a:endParaRPr>
          </a:p>
          <a:p>
            <a:pPr defTabSz="1169988"/>
            <a:r>
              <a:rPr lang="en-US" altLang="ja-JP" sz="2000" i="1" smtClean="0">
                <a:latin typeface="Times New Roman" panose="02020603050405020304" pitchFamily="18" charset="0"/>
                <a:cs typeface="Times New Roman" panose="02020603050405020304" pitchFamily="18" charset="0"/>
              </a:rPr>
              <a:t>WX</a:t>
            </a:r>
            <a:r>
              <a:rPr lang="en-US" altLang="ja-JP" sz="2000" smtClean="0">
                <a:latin typeface="Times New Roman" panose="02020603050405020304" pitchFamily="18" charset="0"/>
                <a:cs typeface="Times New Roman" panose="02020603050405020304" pitchFamily="18" charset="0"/>
              </a:rPr>
              <a:t> </a:t>
            </a:r>
            <a:r>
              <a:rPr lang="ja-JP" altLang="en-US" sz="2000">
                <a:latin typeface="Times New Roman" panose="02020603050405020304" pitchFamily="18" charset="0"/>
                <a:cs typeface="Times New Roman" panose="02020603050405020304" pitchFamily="18" charset="0"/>
              </a:rPr>
              <a:t> </a:t>
            </a:r>
            <a:r>
              <a:rPr lang="en-US" altLang="ja-JP" sz="2000" smtClean="0">
                <a:latin typeface="Times New Roman" panose="02020603050405020304" pitchFamily="18" charset="0"/>
                <a:cs typeface="Times New Roman" panose="02020603050405020304" pitchFamily="18" charset="0"/>
              </a:rPr>
              <a:t>= </a:t>
            </a:r>
            <a:r>
              <a:rPr lang="ja-JP" altLang="en-US"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GX </a:t>
            </a:r>
            <a:r>
              <a:rPr lang="ja-JP" altLang="en-US" sz="2000" smtClean="0">
                <a:latin typeface="Times New Roman" panose="02020603050405020304" pitchFamily="18" charset="0"/>
                <a:cs typeface="Times New Roman" panose="02020603050405020304" pitchFamily="18" charset="0"/>
              </a:rPr>
              <a:t>となって消去点の音が消去される。</a:t>
            </a:r>
            <a:endParaRPr lang="en-US" altLang="ja-JP" sz="2000" smtClean="0">
              <a:latin typeface="Times New Roman" panose="02020603050405020304" pitchFamily="18" charset="0"/>
              <a:cs typeface="Times New Roman" panose="02020603050405020304" pitchFamily="18" charset="0"/>
            </a:endParaRPr>
          </a:p>
        </p:txBody>
      </p:sp>
      <p:cxnSp>
        <p:nvCxnSpPr>
          <p:cNvPr id="10" name="直線矢印コネクタ 9"/>
          <p:cNvCxnSpPr/>
          <p:nvPr/>
        </p:nvCxnSpPr>
        <p:spPr>
          <a:xfrm>
            <a:off x="3242256" y="5228473"/>
            <a:ext cx="43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a:stCxn id="4" idx="3"/>
          </p:cNvCxnSpPr>
          <p:nvPr/>
        </p:nvCxnSpPr>
        <p:spPr>
          <a:xfrm>
            <a:off x="5146445" y="5216099"/>
            <a:ext cx="644245" cy="0"/>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flipH="1">
            <a:off x="7202556" y="3930527"/>
            <a:ext cx="687" cy="2340000"/>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H="1" flipV="1">
            <a:off x="3708400" y="6201177"/>
            <a:ext cx="3504161" cy="1"/>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flipV="1">
            <a:off x="3721100" y="5908833"/>
            <a:ext cx="0" cy="291034"/>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flipV="1">
            <a:off x="3733801" y="4793792"/>
            <a:ext cx="1190660" cy="111504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 name="正方形/長方形 3"/>
          <p:cNvSpPr/>
          <p:nvPr/>
        </p:nvSpPr>
        <p:spPr>
          <a:xfrm>
            <a:off x="3695447" y="4914562"/>
            <a:ext cx="1450998" cy="603074"/>
          </a:xfrm>
          <a:prstGeom prst="rect">
            <a:avLst/>
          </a:prstGeom>
          <a:solidFill>
            <a:srgbClr val="FFFF99"/>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3756816" y="4905127"/>
            <a:ext cx="1329306" cy="584775"/>
          </a:xfrm>
          <a:prstGeom prst="rect">
            <a:avLst/>
          </a:prstGeom>
          <a:noFill/>
          <a:ln>
            <a:noFill/>
          </a:ln>
        </p:spPr>
        <p:txBody>
          <a:bodyPr wrap="square" rtlCol="0">
            <a:spAutoFit/>
          </a:bodyPr>
          <a:lstStyle/>
          <a:p>
            <a:pPr algn="ctr" defTabSz="1169988"/>
            <a:r>
              <a:rPr lang="ja-JP" altLang="en-US" sz="1600" smtClean="0">
                <a:latin typeface="Times New Roman" panose="02020603050405020304" pitchFamily="18" charset="0"/>
                <a:cs typeface="Times New Roman" panose="02020603050405020304" pitchFamily="18" charset="0"/>
              </a:rPr>
              <a:t> </a:t>
            </a:r>
            <a:r>
              <a:rPr lang="ja-JP" altLang="en-US" sz="1400" smtClean="0">
                <a:latin typeface="Times New Roman" panose="02020603050405020304" pitchFamily="18" charset="0"/>
                <a:cs typeface="Times New Roman" panose="02020603050405020304" pitchFamily="18" charset="0"/>
              </a:rPr>
              <a:t>適応フィルタ</a:t>
            </a:r>
            <a:endParaRPr lang="en-US" altLang="ja-JP" sz="1400" smtClean="0">
              <a:latin typeface="Times New Roman" panose="02020603050405020304" pitchFamily="18" charset="0"/>
              <a:cs typeface="Times New Roman" panose="02020603050405020304" pitchFamily="18" charset="0"/>
            </a:endParaRPr>
          </a:p>
          <a:p>
            <a:pPr algn="ctr" defTabSz="1169988"/>
            <a:r>
              <a:rPr lang="ja-JP" altLang="en-US" sz="1600">
                <a:latin typeface="Times New Roman" panose="02020603050405020304" pitchFamily="18" charset="0"/>
                <a:cs typeface="Times New Roman" panose="02020603050405020304" pitchFamily="18" charset="0"/>
              </a:rPr>
              <a:t>　</a:t>
            </a:r>
            <a:r>
              <a:rPr lang="en-US" altLang="ja-JP" sz="1600" i="1" smtClean="0">
                <a:latin typeface="Times New Roman" panose="02020603050405020304" pitchFamily="18" charset="0"/>
                <a:cs typeface="Times New Roman" panose="02020603050405020304" pitchFamily="18" charset="0"/>
              </a:rPr>
              <a:t>W</a:t>
            </a:r>
            <a:r>
              <a:rPr lang="en-US" altLang="ja-JP" sz="1600" smtClean="0">
                <a:latin typeface="Times New Roman" panose="02020603050405020304" pitchFamily="18" charset="0"/>
                <a:cs typeface="Times New Roman" panose="02020603050405020304" pitchFamily="18" charset="0"/>
              </a:rPr>
              <a:t>(</a:t>
            </a:r>
            <a:r>
              <a:rPr lang="en-US" altLang="ja-JP" sz="1600" i="1" smtClean="0">
                <a:latin typeface="Times New Roman" panose="02020603050405020304" pitchFamily="18" charset="0"/>
                <a:cs typeface="Times New Roman" panose="02020603050405020304" pitchFamily="18" charset="0"/>
              </a:rPr>
              <a:t>k</a:t>
            </a:r>
            <a:r>
              <a:rPr lang="en-US" altLang="ja-JP" sz="1600" smtClean="0">
                <a:latin typeface="Times New Roman" panose="02020603050405020304" pitchFamily="18" charset="0"/>
                <a:cs typeface="Times New Roman" panose="02020603050405020304" pitchFamily="18" charset="0"/>
              </a:rPr>
              <a:t>)</a:t>
            </a:r>
          </a:p>
        </p:txBody>
      </p:sp>
      <p:sp>
        <p:nvSpPr>
          <p:cNvPr id="35" name="テキスト ボックス 34"/>
          <p:cNvSpPr txBox="1"/>
          <p:nvPr/>
        </p:nvSpPr>
        <p:spPr>
          <a:xfrm>
            <a:off x="1793506" y="4709145"/>
            <a:ext cx="1480768" cy="338554"/>
          </a:xfrm>
          <a:prstGeom prst="rect">
            <a:avLst/>
          </a:prstGeom>
          <a:noFill/>
          <a:ln>
            <a:noFill/>
          </a:ln>
        </p:spPr>
        <p:txBody>
          <a:bodyPr wrap="square" rtlCol="0">
            <a:spAutoFit/>
          </a:bodyPr>
          <a:lstStyle/>
          <a:p>
            <a:pPr algn="r" defTabSz="1169988"/>
            <a:r>
              <a:rPr lang="ja-JP" altLang="en-US" sz="1600" smtClean="0">
                <a:latin typeface="Times New Roman" panose="02020603050405020304" pitchFamily="18" charset="0"/>
                <a:cs typeface="Times New Roman" panose="02020603050405020304" pitchFamily="18" charset="0"/>
              </a:rPr>
              <a:t> 入力 </a:t>
            </a:r>
            <a:r>
              <a:rPr lang="en-US" altLang="ja-JP" sz="1600" i="1" smtClean="0">
                <a:latin typeface="Times New Roman" panose="02020603050405020304" pitchFamily="18" charset="0"/>
                <a:cs typeface="Times New Roman" panose="02020603050405020304" pitchFamily="18" charset="0"/>
              </a:rPr>
              <a:t>x</a:t>
            </a:r>
            <a:r>
              <a:rPr lang="en-US" altLang="ja-JP" sz="1600" smtClean="0">
                <a:latin typeface="Times New Roman" panose="02020603050405020304" pitchFamily="18" charset="0"/>
                <a:cs typeface="Times New Roman" panose="02020603050405020304" pitchFamily="18" charset="0"/>
              </a:rPr>
              <a:t>(</a:t>
            </a:r>
            <a:r>
              <a:rPr lang="en-US" altLang="ja-JP" sz="1600" i="1" smtClean="0">
                <a:latin typeface="Times New Roman" panose="02020603050405020304" pitchFamily="18" charset="0"/>
                <a:cs typeface="Times New Roman" panose="02020603050405020304" pitchFamily="18" charset="0"/>
              </a:rPr>
              <a:t>k</a:t>
            </a:r>
            <a:r>
              <a:rPr lang="en-US" altLang="ja-JP" sz="1600" smtClean="0">
                <a:latin typeface="Times New Roman" panose="02020603050405020304" pitchFamily="18" charset="0"/>
                <a:cs typeface="Times New Roman" panose="02020603050405020304" pitchFamily="18" charset="0"/>
              </a:rPr>
              <a:t>)</a:t>
            </a:r>
          </a:p>
        </p:txBody>
      </p:sp>
      <p:sp>
        <p:nvSpPr>
          <p:cNvPr id="36" name="テキスト ボックス 35"/>
          <p:cNvSpPr txBox="1"/>
          <p:nvPr/>
        </p:nvSpPr>
        <p:spPr>
          <a:xfrm>
            <a:off x="5777607" y="4723040"/>
            <a:ext cx="1344121" cy="338554"/>
          </a:xfrm>
          <a:prstGeom prst="rect">
            <a:avLst/>
          </a:prstGeom>
          <a:noFill/>
          <a:ln>
            <a:noFill/>
          </a:ln>
        </p:spPr>
        <p:txBody>
          <a:bodyPr wrap="square" rtlCol="0">
            <a:spAutoFit/>
          </a:bodyPr>
          <a:lstStyle/>
          <a:p>
            <a:pPr defTabSz="1169988"/>
            <a:r>
              <a:rPr lang="ja-JP" altLang="en-US" sz="1600" smtClean="0">
                <a:latin typeface="Times New Roman" panose="02020603050405020304" pitchFamily="18" charset="0"/>
                <a:cs typeface="Times New Roman" panose="02020603050405020304" pitchFamily="18" charset="0"/>
              </a:rPr>
              <a:t> 出力 </a:t>
            </a:r>
            <a:r>
              <a:rPr lang="en-US" altLang="ja-JP" sz="1600" i="1" smtClean="0">
                <a:latin typeface="Times New Roman" panose="02020603050405020304" pitchFamily="18" charset="0"/>
                <a:cs typeface="Times New Roman" panose="02020603050405020304" pitchFamily="18" charset="0"/>
              </a:rPr>
              <a:t>y</a:t>
            </a:r>
            <a:r>
              <a:rPr lang="en-US" altLang="ja-JP" sz="1600" smtClean="0">
                <a:latin typeface="Times New Roman" panose="02020603050405020304" pitchFamily="18" charset="0"/>
                <a:cs typeface="Times New Roman" panose="02020603050405020304" pitchFamily="18" charset="0"/>
              </a:rPr>
              <a:t>(</a:t>
            </a:r>
            <a:r>
              <a:rPr lang="en-US" altLang="ja-JP" sz="1600" i="1" smtClean="0">
                <a:latin typeface="Times New Roman" panose="02020603050405020304" pitchFamily="18" charset="0"/>
                <a:cs typeface="Times New Roman" panose="02020603050405020304" pitchFamily="18" charset="0"/>
              </a:rPr>
              <a:t>k</a:t>
            </a:r>
            <a:r>
              <a:rPr lang="en-US" altLang="ja-JP" sz="1600" smtClean="0">
                <a:latin typeface="Times New Roman" panose="02020603050405020304" pitchFamily="18" charset="0"/>
                <a:cs typeface="Times New Roman" panose="02020603050405020304" pitchFamily="18" charset="0"/>
              </a:rPr>
              <a:t>)</a:t>
            </a:r>
          </a:p>
        </p:txBody>
      </p:sp>
      <p:sp>
        <p:nvSpPr>
          <p:cNvPr id="39" name="テキスト ボックス 38"/>
          <p:cNvSpPr txBox="1"/>
          <p:nvPr/>
        </p:nvSpPr>
        <p:spPr>
          <a:xfrm>
            <a:off x="5980907" y="5741925"/>
            <a:ext cx="1372640" cy="338554"/>
          </a:xfrm>
          <a:prstGeom prst="rect">
            <a:avLst/>
          </a:prstGeom>
          <a:noFill/>
          <a:ln>
            <a:noFill/>
          </a:ln>
        </p:spPr>
        <p:txBody>
          <a:bodyPr wrap="square" rtlCol="0">
            <a:spAutoFit/>
          </a:bodyPr>
          <a:lstStyle/>
          <a:p>
            <a:pPr defTabSz="1169988"/>
            <a:r>
              <a:rPr lang="ja-JP" altLang="en-US" sz="1600" smtClean="0">
                <a:latin typeface="Times New Roman" panose="02020603050405020304" pitchFamily="18" charset="0"/>
                <a:cs typeface="Times New Roman" panose="02020603050405020304" pitchFamily="18" charset="0"/>
              </a:rPr>
              <a:t> 誤差 </a:t>
            </a:r>
            <a:r>
              <a:rPr lang="en-US" altLang="ja-JP" sz="1600" i="1" smtClean="0">
                <a:latin typeface="Times New Roman" panose="02020603050405020304" pitchFamily="18" charset="0"/>
                <a:cs typeface="Times New Roman" panose="02020603050405020304" pitchFamily="18" charset="0"/>
              </a:rPr>
              <a:t>e</a:t>
            </a:r>
            <a:r>
              <a:rPr lang="en-US" altLang="ja-JP" sz="1600" smtClean="0">
                <a:latin typeface="Times New Roman" panose="02020603050405020304" pitchFamily="18" charset="0"/>
                <a:cs typeface="Times New Roman" panose="02020603050405020304" pitchFamily="18" charset="0"/>
              </a:rPr>
              <a:t>(</a:t>
            </a:r>
            <a:r>
              <a:rPr lang="en-US" altLang="ja-JP" sz="1600" i="1" smtClean="0">
                <a:latin typeface="Times New Roman" panose="02020603050405020304" pitchFamily="18" charset="0"/>
                <a:cs typeface="Times New Roman" panose="02020603050405020304" pitchFamily="18" charset="0"/>
              </a:rPr>
              <a:t>k</a:t>
            </a:r>
            <a:r>
              <a:rPr lang="en-US" altLang="ja-JP" sz="1600" smtClean="0">
                <a:latin typeface="Times New Roman" panose="02020603050405020304" pitchFamily="18" charset="0"/>
                <a:cs typeface="Times New Roman" panose="02020603050405020304" pitchFamily="18" charset="0"/>
              </a:rPr>
              <a:t>)</a:t>
            </a:r>
          </a:p>
        </p:txBody>
      </p:sp>
      <p:grpSp>
        <p:nvGrpSpPr>
          <p:cNvPr id="27" name="グループ化 26"/>
          <p:cNvGrpSpPr/>
          <p:nvPr/>
        </p:nvGrpSpPr>
        <p:grpSpPr>
          <a:xfrm>
            <a:off x="5585311" y="4566376"/>
            <a:ext cx="410758" cy="220380"/>
            <a:chOff x="5507442" y="4305299"/>
            <a:chExt cx="410758" cy="220380"/>
          </a:xfrm>
        </p:grpSpPr>
        <p:sp>
          <p:nvSpPr>
            <p:cNvPr id="24" name="台形 23"/>
            <p:cNvSpPr/>
            <p:nvPr/>
          </p:nvSpPr>
          <p:spPr>
            <a:xfrm flipV="1">
              <a:off x="5507442" y="4305299"/>
              <a:ext cx="410758" cy="154782"/>
            </a:xfrm>
            <a:prstGeom prst="trapezoid">
              <a:avLst>
                <a:gd name="adj" fmla="val 70309"/>
              </a:avLst>
            </a:prstGeom>
            <a:gradFill>
              <a:gsLst>
                <a:gs pos="0">
                  <a:schemeClr val="accent1">
                    <a:lumMod val="50000"/>
                  </a:schemeClr>
                </a:gs>
                <a:gs pos="52900">
                  <a:schemeClr val="accent1">
                    <a:lumMod val="60000"/>
                    <a:lumOff val="40000"/>
                  </a:schemeClr>
                </a:gs>
                <a:gs pos="100000">
                  <a:schemeClr val="accent2">
                    <a:lumMod val="50000"/>
                  </a:schemeClr>
                </a:gs>
              </a:gsLst>
              <a:lin ang="0" scaled="0"/>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5617369" y="4462463"/>
              <a:ext cx="190500" cy="63216"/>
            </a:xfrm>
            <a:prstGeom prst="rect">
              <a:avLst/>
            </a:prstGeom>
            <a:gradFill>
              <a:gsLst>
                <a:gs pos="0">
                  <a:schemeClr val="accent1">
                    <a:lumMod val="50000"/>
                  </a:schemeClr>
                </a:gs>
                <a:gs pos="52900">
                  <a:schemeClr val="accent1">
                    <a:lumMod val="60000"/>
                    <a:lumOff val="40000"/>
                  </a:schemeClr>
                </a:gs>
                <a:gs pos="100000">
                  <a:schemeClr val="accent2">
                    <a:lumMod val="50000"/>
                  </a:schemeClr>
                </a:gs>
              </a:gsLst>
              <a:lin ang="0" scaled="0"/>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4" name="グループ化 33"/>
          <p:cNvGrpSpPr/>
          <p:nvPr/>
        </p:nvGrpSpPr>
        <p:grpSpPr>
          <a:xfrm>
            <a:off x="6482037" y="3848366"/>
            <a:ext cx="166687" cy="159974"/>
            <a:chOff x="5941219" y="3907201"/>
            <a:chExt cx="166687" cy="159974"/>
          </a:xfrm>
        </p:grpSpPr>
        <p:sp>
          <p:nvSpPr>
            <p:cNvPr id="30" name="円/楕円 29"/>
            <p:cNvSpPr/>
            <p:nvPr/>
          </p:nvSpPr>
          <p:spPr>
            <a:xfrm>
              <a:off x="5950744" y="3907201"/>
              <a:ext cx="157162" cy="159974"/>
            </a:xfrm>
            <a:prstGeom prst="ellipse">
              <a:avLst/>
            </a:prstGeom>
            <a:gradFill flip="none" rotWithShape="1">
              <a:gsLst>
                <a:gs pos="0">
                  <a:schemeClr val="accent1">
                    <a:lumMod val="40000"/>
                    <a:lumOff val="60000"/>
                  </a:schemeClr>
                </a:gs>
                <a:gs pos="100000">
                  <a:srgbClr val="101909"/>
                </a:gs>
              </a:gsLst>
              <a:path path="circle">
                <a:fillToRect l="50000" t="50000" r="50000" b="50000"/>
              </a:path>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 name="直線コネクタ 31"/>
            <p:cNvCxnSpPr/>
            <p:nvPr/>
          </p:nvCxnSpPr>
          <p:spPr>
            <a:xfrm>
              <a:off x="5941219" y="3912394"/>
              <a:ext cx="0" cy="1547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4" name="直線矢印コネクタ 43"/>
          <p:cNvCxnSpPr>
            <a:endCxn id="26" idx="2"/>
          </p:cNvCxnSpPr>
          <p:nvPr/>
        </p:nvCxnSpPr>
        <p:spPr>
          <a:xfrm flipV="1">
            <a:off x="5790488" y="4786756"/>
            <a:ext cx="0" cy="432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a:off x="2906683" y="3914830"/>
            <a:ext cx="324000" cy="0"/>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50" name="グループ化 49"/>
          <p:cNvGrpSpPr/>
          <p:nvPr/>
        </p:nvGrpSpPr>
        <p:grpSpPr>
          <a:xfrm>
            <a:off x="2794286" y="3830282"/>
            <a:ext cx="166687" cy="159974"/>
            <a:chOff x="5941219" y="3907201"/>
            <a:chExt cx="166687" cy="159974"/>
          </a:xfrm>
        </p:grpSpPr>
        <p:sp>
          <p:nvSpPr>
            <p:cNvPr id="51" name="円/楕円 50"/>
            <p:cNvSpPr/>
            <p:nvPr/>
          </p:nvSpPr>
          <p:spPr>
            <a:xfrm>
              <a:off x="5950744" y="3907201"/>
              <a:ext cx="157162" cy="159974"/>
            </a:xfrm>
            <a:prstGeom prst="ellipse">
              <a:avLst/>
            </a:prstGeom>
            <a:gradFill flip="none" rotWithShape="1">
              <a:gsLst>
                <a:gs pos="0">
                  <a:schemeClr val="accent1">
                    <a:lumMod val="40000"/>
                    <a:lumOff val="60000"/>
                  </a:schemeClr>
                </a:gs>
                <a:gs pos="100000">
                  <a:srgbClr val="101909"/>
                </a:gs>
              </a:gsLst>
              <a:path path="circle">
                <a:fillToRect l="50000" t="50000" r="50000" b="50000"/>
              </a:path>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2" name="直線コネクタ 51"/>
            <p:cNvCxnSpPr/>
            <p:nvPr/>
          </p:nvCxnSpPr>
          <p:spPr>
            <a:xfrm>
              <a:off x="5941219" y="3912394"/>
              <a:ext cx="0" cy="1547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53" name="直線矢印コネクタ 52"/>
          <p:cNvCxnSpPr/>
          <p:nvPr/>
        </p:nvCxnSpPr>
        <p:spPr>
          <a:xfrm>
            <a:off x="3249384" y="3910030"/>
            <a:ext cx="0" cy="1312968"/>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a:off x="3356064" y="3909607"/>
            <a:ext cx="540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3926690" y="3618732"/>
            <a:ext cx="752418" cy="603074"/>
          </a:xfrm>
          <a:prstGeom prst="rect">
            <a:avLst/>
          </a:prstGeom>
          <a:solidFill>
            <a:srgbClr val="FFFF99"/>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4188923" y="3736246"/>
            <a:ext cx="404032" cy="369332"/>
          </a:xfrm>
          <a:prstGeom prst="rect">
            <a:avLst/>
          </a:prstGeom>
        </p:spPr>
        <p:txBody>
          <a:bodyPr wrap="square">
            <a:spAutoFit/>
          </a:bodyPr>
          <a:lstStyle/>
          <a:p>
            <a:pPr defTabSz="1169988"/>
            <a:r>
              <a:rPr lang="en-US" altLang="ja-JP" i="1" smtClean="0">
                <a:latin typeface="Times New Roman" panose="02020603050405020304" pitchFamily="18" charset="0"/>
                <a:cs typeface="Times New Roman" panose="02020603050405020304" pitchFamily="18" charset="0"/>
              </a:rPr>
              <a:t>G</a:t>
            </a:r>
            <a:endParaRPr lang="en-US" altLang="ja-JP">
              <a:latin typeface="Times New Roman" panose="02020603050405020304" pitchFamily="18" charset="0"/>
              <a:cs typeface="Times New Roman" panose="02020603050405020304" pitchFamily="18" charset="0"/>
            </a:endParaRPr>
          </a:p>
        </p:txBody>
      </p:sp>
      <p:cxnSp>
        <p:nvCxnSpPr>
          <p:cNvPr id="58" name="直線矢印コネクタ 57"/>
          <p:cNvCxnSpPr/>
          <p:nvPr/>
        </p:nvCxnSpPr>
        <p:spPr>
          <a:xfrm>
            <a:off x="4721020" y="3924847"/>
            <a:ext cx="97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flipV="1">
            <a:off x="5776895" y="4034382"/>
            <a:ext cx="0" cy="396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p:nvPr/>
        </p:nvCxnSpPr>
        <p:spPr>
          <a:xfrm>
            <a:off x="5869072" y="3923936"/>
            <a:ext cx="468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1" name="円/楕円 60"/>
          <p:cNvSpPr/>
          <p:nvPr/>
        </p:nvSpPr>
        <p:spPr>
          <a:xfrm>
            <a:off x="5722147" y="3883818"/>
            <a:ext cx="108000" cy="108000"/>
          </a:xfrm>
          <a:prstGeom prst="ellipse">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61"/>
          <p:cNvSpPr txBox="1"/>
          <p:nvPr/>
        </p:nvSpPr>
        <p:spPr>
          <a:xfrm>
            <a:off x="5324008" y="3442418"/>
            <a:ext cx="1344121" cy="338554"/>
          </a:xfrm>
          <a:prstGeom prst="rect">
            <a:avLst/>
          </a:prstGeom>
          <a:noFill/>
          <a:ln>
            <a:noFill/>
          </a:ln>
        </p:spPr>
        <p:txBody>
          <a:bodyPr wrap="square" rtlCol="0">
            <a:spAutoFit/>
          </a:bodyPr>
          <a:lstStyle/>
          <a:p>
            <a:pPr defTabSz="1169988"/>
            <a:r>
              <a:rPr lang="ja-JP" altLang="en-US" sz="1600" smtClean="0">
                <a:latin typeface="Times New Roman" panose="02020603050405020304" pitchFamily="18" charset="0"/>
                <a:cs typeface="Times New Roman" panose="02020603050405020304" pitchFamily="18" charset="0"/>
              </a:rPr>
              <a:t> 消去点</a:t>
            </a:r>
            <a:endParaRPr lang="en-US" altLang="ja-JP" sz="1600" smtClean="0">
              <a:latin typeface="Times New Roman" panose="02020603050405020304" pitchFamily="18" charset="0"/>
              <a:cs typeface="Times New Roman" panose="02020603050405020304" pitchFamily="18" charset="0"/>
            </a:endParaRPr>
          </a:p>
        </p:txBody>
      </p:sp>
      <p:sp>
        <p:nvSpPr>
          <p:cNvPr id="63" name="テキスト ボックス 62"/>
          <p:cNvSpPr txBox="1"/>
          <p:nvPr/>
        </p:nvSpPr>
        <p:spPr>
          <a:xfrm>
            <a:off x="4673352" y="3565280"/>
            <a:ext cx="720519" cy="400110"/>
          </a:xfrm>
          <a:prstGeom prst="rect">
            <a:avLst/>
          </a:prstGeom>
          <a:noFill/>
          <a:ln>
            <a:noFill/>
          </a:ln>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 </a:t>
            </a:r>
            <a:r>
              <a:rPr lang="en-US" altLang="ja-JP" sz="2000" i="1" smtClean="0">
                <a:latin typeface="Times New Roman" panose="02020603050405020304" pitchFamily="18" charset="0"/>
                <a:cs typeface="Times New Roman" panose="02020603050405020304" pitchFamily="18" charset="0"/>
              </a:rPr>
              <a:t>GX</a:t>
            </a:r>
          </a:p>
        </p:txBody>
      </p:sp>
      <p:cxnSp>
        <p:nvCxnSpPr>
          <p:cNvPr id="66" name="直線コネクタ 65"/>
          <p:cNvCxnSpPr/>
          <p:nvPr/>
        </p:nvCxnSpPr>
        <p:spPr>
          <a:xfrm flipV="1">
            <a:off x="1554480" y="3183703"/>
            <a:ext cx="6141720" cy="3048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68" name="爆発 2 67"/>
          <p:cNvSpPr/>
          <p:nvPr/>
        </p:nvSpPr>
        <p:spPr>
          <a:xfrm>
            <a:off x="1452306" y="3462627"/>
            <a:ext cx="1201201" cy="936758"/>
          </a:xfrm>
          <a:prstGeom prst="irregularSeal2">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テキスト ボックス 70"/>
          <p:cNvSpPr txBox="1"/>
          <p:nvPr/>
        </p:nvSpPr>
        <p:spPr>
          <a:xfrm>
            <a:off x="1461830" y="3198229"/>
            <a:ext cx="1344121" cy="338554"/>
          </a:xfrm>
          <a:prstGeom prst="rect">
            <a:avLst/>
          </a:prstGeom>
          <a:noFill/>
          <a:ln>
            <a:noFill/>
          </a:ln>
        </p:spPr>
        <p:txBody>
          <a:bodyPr wrap="square" rtlCol="0">
            <a:spAutoFit/>
          </a:bodyPr>
          <a:lstStyle/>
          <a:p>
            <a:pPr defTabSz="1169988"/>
            <a:r>
              <a:rPr lang="ja-JP" altLang="en-US" sz="1600" smtClean="0">
                <a:latin typeface="Times New Roman" panose="02020603050405020304" pitchFamily="18" charset="0"/>
                <a:cs typeface="Times New Roman" panose="02020603050405020304" pitchFamily="18" charset="0"/>
              </a:rPr>
              <a:t> 騒音源</a:t>
            </a:r>
            <a:endParaRPr lang="en-US" altLang="ja-JP" sz="1600" smtClean="0">
              <a:latin typeface="Times New Roman" panose="02020603050405020304" pitchFamily="18" charset="0"/>
              <a:cs typeface="Times New Roman" panose="02020603050405020304" pitchFamily="18" charset="0"/>
            </a:endParaRPr>
          </a:p>
        </p:txBody>
      </p:sp>
      <p:sp>
        <p:nvSpPr>
          <p:cNvPr id="72" name="テキスト ボックス 71"/>
          <p:cNvSpPr txBox="1"/>
          <p:nvPr/>
        </p:nvSpPr>
        <p:spPr>
          <a:xfrm>
            <a:off x="1598597" y="3777376"/>
            <a:ext cx="998897" cy="349309"/>
          </a:xfrm>
          <a:prstGeom prst="rect">
            <a:avLst/>
          </a:prstGeom>
          <a:noFill/>
          <a:ln>
            <a:noFill/>
          </a:ln>
        </p:spPr>
        <p:txBody>
          <a:bodyPr wrap="square" rtlCol="0">
            <a:spAutoFit/>
          </a:bodyPr>
          <a:lstStyle/>
          <a:p>
            <a:pPr defTabSz="1169988"/>
            <a:r>
              <a:rPr lang="ja-JP" altLang="en-US" sz="1600" smtClean="0">
                <a:latin typeface="Times New Roman" panose="02020603050405020304" pitchFamily="18" charset="0"/>
                <a:cs typeface="Times New Roman" panose="02020603050405020304" pitchFamily="18" charset="0"/>
              </a:rPr>
              <a:t> ノイズ</a:t>
            </a:r>
            <a:endParaRPr lang="en-US" altLang="ja-JP" sz="1600" smtClean="0">
              <a:latin typeface="Times New Roman" panose="02020603050405020304" pitchFamily="18" charset="0"/>
              <a:cs typeface="Times New Roman" panose="02020603050405020304" pitchFamily="18" charset="0"/>
            </a:endParaRPr>
          </a:p>
        </p:txBody>
      </p:sp>
      <p:sp>
        <p:nvSpPr>
          <p:cNvPr id="74" name="テキスト ボックス 73"/>
          <p:cNvSpPr txBox="1"/>
          <p:nvPr/>
        </p:nvSpPr>
        <p:spPr>
          <a:xfrm>
            <a:off x="5723821" y="4052447"/>
            <a:ext cx="720519" cy="400110"/>
          </a:xfrm>
          <a:prstGeom prst="rect">
            <a:avLst/>
          </a:prstGeom>
          <a:noFill/>
          <a:ln>
            <a:noFill/>
          </a:ln>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 </a:t>
            </a:r>
            <a:r>
              <a:rPr lang="en-US" altLang="ja-JP" sz="2000" i="1" smtClean="0">
                <a:latin typeface="Times New Roman" panose="02020603050405020304" pitchFamily="18" charset="0"/>
                <a:cs typeface="Times New Roman" panose="02020603050405020304" pitchFamily="18" charset="0"/>
              </a:rPr>
              <a:t>WX</a:t>
            </a:r>
          </a:p>
        </p:txBody>
      </p:sp>
    </p:spTree>
    <p:extLst>
      <p:ext uri="{BB962C8B-B14F-4D97-AF65-F5344CB8AC3E}">
        <p14:creationId xmlns:p14="http://schemas.microsoft.com/office/powerpoint/2010/main" val="1441057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62015" y="163665"/>
            <a:ext cx="7704667" cy="1325879"/>
          </a:xfrm>
        </p:spPr>
        <p:txBody>
          <a:bodyPr>
            <a:normAutofit/>
          </a:bodyPr>
          <a:lstStyle/>
          <a:p>
            <a:pPr algn="r"/>
            <a:r>
              <a:rPr lang="ja-JP" altLang="en-US" sz="2800" smtClean="0"/>
              <a:t>（２）適応フィルタの代表的応用例</a:t>
            </a:r>
            <a:endParaRPr kumimoji="1" lang="ja-JP" altLang="en-US" sz="2800"/>
          </a:p>
        </p:txBody>
      </p:sp>
      <p:sp>
        <p:nvSpPr>
          <p:cNvPr id="29" name="テキスト ボックス 28"/>
          <p:cNvSpPr txBox="1"/>
          <p:nvPr/>
        </p:nvSpPr>
        <p:spPr>
          <a:xfrm>
            <a:off x="833841" y="1503457"/>
            <a:ext cx="5947959" cy="2308324"/>
          </a:xfrm>
          <a:prstGeom prst="rect">
            <a:avLst/>
          </a:prstGeom>
          <a:noFill/>
        </p:spPr>
        <p:txBody>
          <a:bodyPr wrap="square" rtlCol="0">
            <a:spAutoFit/>
          </a:bodyPr>
          <a:lstStyle/>
          <a:p>
            <a:pPr defTabSz="1169988"/>
            <a:r>
              <a:rPr lang="ja-JP" altLang="en-US" sz="2400" smtClean="0">
                <a:latin typeface="Times New Roman" panose="02020603050405020304" pitchFamily="18" charset="0"/>
                <a:cs typeface="Times New Roman" panose="02020603050405020304" pitchFamily="18" charset="0"/>
              </a:rPr>
              <a:t>① 未知系の同定（入出力特性の推定）</a:t>
            </a:r>
            <a:endParaRPr lang="en-US" altLang="ja-JP" sz="2400" smtClean="0">
              <a:latin typeface="Times New Roman" panose="02020603050405020304" pitchFamily="18" charset="0"/>
              <a:cs typeface="Times New Roman" panose="02020603050405020304" pitchFamily="18" charset="0"/>
            </a:endParaRPr>
          </a:p>
          <a:p>
            <a:pPr defTabSz="1169988"/>
            <a:endParaRPr lang="en-US" altLang="ja-JP" sz="2400" smtClean="0">
              <a:latin typeface="Times New Roman" panose="02020603050405020304" pitchFamily="18" charset="0"/>
              <a:cs typeface="Times New Roman" panose="02020603050405020304" pitchFamily="18" charset="0"/>
            </a:endParaRPr>
          </a:p>
          <a:p>
            <a:pPr defTabSz="1169988"/>
            <a:r>
              <a:rPr lang="ja-JP" altLang="en-US" sz="2400" smtClean="0">
                <a:latin typeface="Times New Roman" panose="02020603050405020304" pitchFamily="18" charset="0"/>
                <a:cs typeface="Times New Roman" panose="02020603050405020304" pitchFamily="18" charset="0"/>
              </a:rPr>
              <a:t>② 逆フィルタの設計</a:t>
            </a:r>
            <a:endParaRPr lang="en-US" altLang="ja-JP" sz="2400" smtClean="0">
              <a:latin typeface="Times New Roman" panose="02020603050405020304" pitchFamily="18" charset="0"/>
              <a:cs typeface="Times New Roman" panose="02020603050405020304" pitchFamily="18" charset="0"/>
            </a:endParaRPr>
          </a:p>
          <a:p>
            <a:pPr defTabSz="1169988"/>
            <a:endParaRPr lang="en-US" altLang="ja-JP" sz="2400" smtClean="0">
              <a:latin typeface="Times New Roman" panose="02020603050405020304" pitchFamily="18" charset="0"/>
              <a:cs typeface="Times New Roman" panose="02020603050405020304" pitchFamily="18" charset="0"/>
            </a:endParaRPr>
          </a:p>
          <a:p>
            <a:pPr defTabSz="1169988"/>
            <a:r>
              <a:rPr lang="ja-JP" altLang="en-US" sz="2400" smtClean="0">
                <a:latin typeface="Times New Roman" panose="02020603050405020304" pitchFamily="18" charset="0"/>
                <a:cs typeface="Times New Roman" panose="02020603050405020304" pitchFamily="18" charset="0"/>
              </a:rPr>
              <a:t>③ 予測（未来信号の予測）</a:t>
            </a:r>
            <a:endParaRPr lang="en-US" altLang="ja-JP" sz="2400" smtClean="0">
              <a:latin typeface="Times New Roman" panose="02020603050405020304" pitchFamily="18" charset="0"/>
              <a:cs typeface="Times New Roman" panose="02020603050405020304" pitchFamily="18" charset="0"/>
            </a:endParaRPr>
          </a:p>
          <a:p>
            <a:pPr defTabSz="1169988"/>
            <a:endParaRPr lang="en-US" altLang="ja-JP" sz="2400" smtClean="0">
              <a:latin typeface="Times New Roman" panose="02020603050405020304" pitchFamily="18" charset="0"/>
              <a:cs typeface="Times New Roman" panose="02020603050405020304" pitchFamily="18" charset="0"/>
            </a:endParaRPr>
          </a:p>
        </p:txBody>
      </p:sp>
      <p:sp>
        <p:nvSpPr>
          <p:cNvPr id="25" name="テキスト ボックス 24"/>
          <p:cNvSpPr txBox="1"/>
          <p:nvPr/>
        </p:nvSpPr>
        <p:spPr>
          <a:xfrm>
            <a:off x="1583141" y="4688344"/>
            <a:ext cx="5947959" cy="830997"/>
          </a:xfrm>
          <a:prstGeom prst="rect">
            <a:avLst/>
          </a:prstGeom>
          <a:solidFill>
            <a:srgbClr val="FFFF00"/>
          </a:solidFill>
        </p:spPr>
        <p:txBody>
          <a:bodyPr wrap="square" rtlCol="0">
            <a:spAutoFit/>
          </a:bodyPr>
          <a:lstStyle/>
          <a:p>
            <a:pPr algn="ctr" defTabSz="1169988"/>
            <a:r>
              <a:rPr lang="ja-JP" altLang="en-US" sz="2400" smtClean="0">
                <a:latin typeface="Times New Roman" panose="02020603050405020304" pitchFamily="18" charset="0"/>
                <a:cs typeface="Times New Roman" panose="02020603050405020304" pitchFamily="18" charset="0"/>
              </a:rPr>
              <a:t>これまでに適用されていないケースへの適用を考えてみるのも一興！</a:t>
            </a:r>
            <a:endParaRPr lang="en-US" altLang="ja-JP" sz="24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6538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62015" y="163665"/>
            <a:ext cx="7704667" cy="1325879"/>
          </a:xfrm>
        </p:spPr>
        <p:txBody>
          <a:bodyPr>
            <a:normAutofit/>
          </a:bodyPr>
          <a:lstStyle/>
          <a:p>
            <a:pPr algn="r"/>
            <a:r>
              <a:rPr lang="ja-JP" altLang="en-US" sz="2800" smtClean="0"/>
              <a:t>未知系の同定</a:t>
            </a:r>
            <a:endParaRPr kumimoji="1" lang="ja-JP" altLang="en-US" sz="2800"/>
          </a:p>
        </p:txBody>
      </p:sp>
      <p:sp>
        <p:nvSpPr>
          <p:cNvPr id="29" name="テキスト ボックス 28"/>
          <p:cNvSpPr txBox="1"/>
          <p:nvPr/>
        </p:nvSpPr>
        <p:spPr>
          <a:xfrm>
            <a:off x="971001" y="1151843"/>
            <a:ext cx="7686179" cy="830997"/>
          </a:xfrm>
          <a:prstGeom prst="rect">
            <a:avLst/>
          </a:prstGeom>
          <a:noFill/>
        </p:spPr>
        <p:txBody>
          <a:bodyPr wrap="square" rtlCol="0">
            <a:spAutoFit/>
          </a:bodyPr>
          <a:lstStyle/>
          <a:p>
            <a:pPr defTabSz="1169988"/>
            <a:r>
              <a:rPr lang="ja-JP" altLang="en-US" sz="2400">
                <a:latin typeface="Times New Roman" panose="02020603050405020304" pitchFamily="18" charset="0"/>
                <a:cs typeface="Times New Roman" panose="02020603050405020304" pitchFamily="18" charset="0"/>
              </a:rPr>
              <a:t>同一</a:t>
            </a:r>
            <a:r>
              <a:rPr lang="ja-JP" altLang="en-US" sz="2400" smtClean="0">
                <a:latin typeface="Times New Roman" panose="02020603050405020304" pitchFamily="18" charset="0"/>
                <a:cs typeface="Times New Roman" panose="02020603050405020304" pitchFamily="18" charset="0"/>
              </a:rPr>
              <a:t>入力 </a:t>
            </a:r>
            <a:r>
              <a:rPr lang="en-US" altLang="ja-JP" sz="2400" i="1" smtClean="0">
                <a:latin typeface="Times New Roman" panose="02020603050405020304" pitchFamily="18" charset="0"/>
                <a:cs typeface="Times New Roman" panose="02020603050405020304" pitchFamily="18" charset="0"/>
              </a:rPr>
              <a:t>x</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 </a:t>
            </a:r>
            <a:r>
              <a:rPr lang="ja-JP" altLang="en-US" sz="2400" smtClean="0">
                <a:latin typeface="Times New Roman" panose="02020603050405020304" pitchFamily="18" charset="0"/>
                <a:cs typeface="Times New Roman" panose="02020603050405020304" pitchFamily="18" charset="0"/>
              </a:rPr>
              <a:t>に対する同一出力のフィルタ係数 </a:t>
            </a:r>
            <a:r>
              <a:rPr lang="en-US" altLang="ja-JP" sz="2400" i="1" smtClean="0">
                <a:latin typeface="Times New Roman" panose="02020603050405020304" pitchFamily="18" charset="0"/>
                <a:cs typeface="Times New Roman" panose="02020603050405020304" pitchFamily="18" charset="0"/>
              </a:rPr>
              <a:t>w</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 </a:t>
            </a:r>
            <a:r>
              <a:rPr lang="ja-JP" altLang="en-US" sz="2400" smtClean="0">
                <a:latin typeface="Times New Roman" panose="02020603050405020304" pitchFamily="18" charset="0"/>
                <a:cs typeface="Times New Roman" panose="02020603050405020304" pitchFamily="18" charset="0"/>
              </a:rPr>
              <a:t>を求めることによって，未知形の入出力特性を推定する。</a:t>
            </a:r>
            <a:endParaRPr lang="en-US" altLang="ja-JP" sz="2400" smtClean="0">
              <a:latin typeface="Times New Roman" panose="02020603050405020304" pitchFamily="18" charset="0"/>
              <a:cs typeface="Times New Roman" panose="02020603050405020304" pitchFamily="18" charset="0"/>
            </a:endParaRPr>
          </a:p>
        </p:txBody>
      </p:sp>
      <p:grpSp>
        <p:nvGrpSpPr>
          <p:cNvPr id="3" name="グループ化 2"/>
          <p:cNvGrpSpPr/>
          <p:nvPr/>
        </p:nvGrpSpPr>
        <p:grpSpPr>
          <a:xfrm>
            <a:off x="1445491" y="2906438"/>
            <a:ext cx="6835500" cy="3040740"/>
            <a:chOff x="1445491" y="2906438"/>
            <a:chExt cx="6835500" cy="3040740"/>
          </a:xfrm>
        </p:grpSpPr>
        <p:cxnSp>
          <p:nvCxnSpPr>
            <p:cNvPr id="8" name="直線矢印コネクタ 7"/>
            <p:cNvCxnSpPr>
              <a:endCxn id="17" idx="1"/>
            </p:cNvCxnSpPr>
            <p:nvPr/>
          </p:nvCxnSpPr>
          <p:spPr>
            <a:xfrm>
              <a:off x="2235791" y="4940300"/>
              <a:ext cx="9017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円/楕円 8"/>
            <p:cNvSpPr/>
            <p:nvPr/>
          </p:nvSpPr>
          <p:spPr>
            <a:xfrm>
              <a:off x="6687054" y="4727522"/>
              <a:ext cx="443968" cy="46365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08000" rIns="0" bIns="0" numCol="1" spcCol="0" rtlCol="0" fromWordArt="0" anchor="ctr" anchorCtr="0" forceAA="0" compatLnSpc="1">
              <a:prstTxWarp prst="textNoShape">
                <a:avLst/>
              </a:prstTxWarp>
              <a:noAutofit/>
            </a:bodyPr>
            <a:lstStyle/>
            <a:p>
              <a:pPr algn="just">
                <a:lnSpc>
                  <a:spcPts val="1600"/>
                </a:lnSpc>
                <a:spcAft>
                  <a:spcPts val="0"/>
                </a:spcAft>
              </a:pPr>
              <a:r>
                <a:rPr lang="ja-JP" sz="2400" b="1" kern="100">
                  <a:solidFill>
                    <a:srgbClr val="000000"/>
                  </a:solidFill>
                  <a:effectLst/>
                  <a:ea typeface="ＭＳ Ｐゴシック" panose="020B0600070205080204" pitchFamily="50" charset="-128"/>
                  <a:cs typeface="Times New Roman" panose="02020603050405020304" pitchFamily="18" charset="0"/>
                </a:rPr>
                <a:t>＋</a:t>
              </a:r>
              <a:endParaRPr lang="ja-JP" sz="2400" kern="100">
                <a:effectLst/>
                <a:ea typeface="ＭＳ 明朝" panose="02020609040205080304" pitchFamily="17" charset="-128"/>
                <a:cs typeface="Times New Roman" panose="02020603050405020304" pitchFamily="18" charset="0"/>
              </a:endParaRPr>
            </a:p>
          </p:txBody>
        </p:sp>
        <p:cxnSp>
          <p:nvCxnSpPr>
            <p:cNvPr id="10" name="直線矢印コネクタ 9"/>
            <p:cNvCxnSpPr>
              <a:stCxn id="17" idx="3"/>
              <a:endCxn id="9" idx="2"/>
            </p:cNvCxnSpPr>
            <p:nvPr/>
          </p:nvCxnSpPr>
          <p:spPr>
            <a:xfrm>
              <a:off x="5220291" y="4959350"/>
              <a:ext cx="146676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5321120" y="2954711"/>
              <a:ext cx="1538757" cy="400110"/>
            </a:xfrm>
            <a:prstGeom prst="rect">
              <a:avLst/>
            </a:prstGeom>
            <a:noFill/>
            <a:ln>
              <a:noFill/>
            </a:ln>
          </p:spPr>
          <p:txBody>
            <a:bodyPr wrap="square" rtlCol="0">
              <a:spAutoFit/>
            </a:bodyPr>
            <a:lstStyle/>
            <a:p>
              <a:pPr defTabSz="1169988"/>
              <a:r>
                <a:rPr lang="en-US" altLang="ja-JP" sz="2000" i="1" smtClean="0">
                  <a:latin typeface="Times New Roman" panose="02020603050405020304" pitchFamily="18" charset="0"/>
                  <a:cs typeface="Times New Roman" panose="02020603050405020304" pitchFamily="18" charset="0"/>
                </a:rPr>
                <a:t>d</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p>
          </p:txBody>
        </p:sp>
        <p:cxnSp>
          <p:nvCxnSpPr>
            <p:cNvPr id="12" name="直線矢印コネクタ 11"/>
            <p:cNvCxnSpPr>
              <a:endCxn id="9" idx="0"/>
            </p:cNvCxnSpPr>
            <p:nvPr/>
          </p:nvCxnSpPr>
          <p:spPr>
            <a:xfrm flipH="1">
              <a:off x="6909038" y="3382687"/>
              <a:ext cx="0" cy="134483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a:stCxn id="9" idx="4"/>
            </p:cNvCxnSpPr>
            <p:nvPr/>
          </p:nvCxnSpPr>
          <p:spPr>
            <a:xfrm flipH="1">
              <a:off x="6908351" y="5191177"/>
              <a:ext cx="687" cy="756000"/>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flipH="1" flipV="1">
              <a:off x="3404191" y="5947177"/>
              <a:ext cx="3504161" cy="1"/>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V="1">
              <a:off x="3401651" y="5654833"/>
              <a:ext cx="0" cy="291034"/>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flipV="1">
              <a:off x="3399112" y="4221563"/>
              <a:ext cx="1568715" cy="143327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3137491" y="4483100"/>
              <a:ext cx="2082800" cy="952500"/>
            </a:xfrm>
            <a:prstGeom prst="rect">
              <a:avLst/>
            </a:prstGeom>
            <a:solidFill>
              <a:srgbClr val="FFFF99"/>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3272832" y="4605407"/>
              <a:ext cx="1807759" cy="707886"/>
            </a:xfrm>
            <a:prstGeom prst="rect">
              <a:avLst/>
            </a:prstGeom>
            <a:noFill/>
            <a:ln>
              <a:noFill/>
            </a:ln>
          </p:spPr>
          <p:txBody>
            <a:bodyPr wrap="square" rtlCol="0">
              <a:spAutoFit/>
            </a:bodyPr>
            <a:lstStyle/>
            <a:p>
              <a:pPr algn="ctr" defTabSz="1169988"/>
              <a:r>
                <a:rPr lang="ja-JP" altLang="en-US" sz="2000" smtClean="0">
                  <a:latin typeface="Times New Roman" panose="02020603050405020304" pitchFamily="18" charset="0"/>
                  <a:cs typeface="Times New Roman" panose="02020603050405020304" pitchFamily="18" charset="0"/>
                </a:rPr>
                <a:t> 適応フィルタ</a:t>
              </a:r>
              <a:endParaRPr lang="en-US" altLang="ja-JP" sz="2000" smtClean="0">
                <a:latin typeface="Times New Roman" panose="02020603050405020304" pitchFamily="18" charset="0"/>
                <a:cs typeface="Times New Roman" panose="02020603050405020304" pitchFamily="18" charset="0"/>
              </a:endParaRPr>
            </a:p>
            <a:p>
              <a:pPr algn="ctr" defTabSz="1169988"/>
              <a:r>
                <a:rPr lang="ja-JP" altLang="en-US" sz="2000">
                  <a:latin typeface="Times New Roman" panose="02020603050405020304" pitchFamily="18" charset="0"/>
                  <a:cs typeface="Times New Roman" panose="02020603050405020304" pitchFamily="18" charset="0"/>
                </a:rPr>
                <a:t>　</a:t>
              </a:r>
              <a:r>
                <a:rPr lang="en-US" altLang="ja-JP" sz="2000" i="1" smtClean="0">
                  <a:latin typeface="Times New Roman" panose="02020603050405020304" pitchFamily="18" charset="0"/>
                  <a:cs typeface="Times New Roman" panose="02020603050405020304" pitchFamily="18" charset="0"/>
                </a:rPr>
                <a:t>W</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p>
          </p:txBody>
        </p:sp>
        <p:sp>
          <p:nvSpPr>
            <p:cNvPr id="19" name="テキスト ボックス 18"/>
            <p:cNvSpPr txBox="1"/>
            <p:nvPr/>
          </p:nvSpPr>
          <p:spPr>
            <a:xfrm>
              <a:off x="1473776" y="2929192"/>
              <a:ext cx="1480768" cy="400110"/>
            </a:xfrm>
            <a:prstGeom prst="rect">
              <a:avLst/>
            </a:prstGeom>
            <a:noFill/>
            <a:ln>
              <a:noFill/>
            </a:ln>
          </p:spPr>
          <p:txBody>
            <a:bodyPr wrap="square" rtlCol="0">
              <a:spAutoFit/>
            </a:bodyPr>
            <a:lstStyle/>
            <a:p>
              <a:pPr algn="r" defTabSz="1169988"/>
              <a:r>
                <a:rPr lang="ja-JP" altLang="en-US" sz="2000" smtClean="0">
                  <a:latin typeface="Times New Roman" panose="02020603050405020304" pitchFamily="18" charset="0"/>
                  <a:cs typeface="Times New Roman" panose="02020603050405020304" pitchFamily="18" charset="0"/>
                </a:rPr>
                <a:t> 入力 </a:t>
              </a:r>
              <a:r>
                <a:rPr lang="en-US" altLang="ja-JP" sz="2000" i="1" smtClean="0">
                  <a:latin typeface="Times New Roman" panose="02020603050405020304" pitchFamily="18" charset="0"/>
                  <a:cs typeface="Times New Roman" panose="02020603050405020304" pitchFamily="18" charset="0"/>
                </a:rPr>
                <a:t>x</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p>
          </p:txBody>
        </p:sp>
        <p:sp>
          <p:nvSpPr>
            <p:cNvPr id="20" name="テキスト ボックス 19"/>
            <p:cNvSpPr txBox="1"/>
            <p:nvPr/>
          </p:nvSpPr>
          <p:spPr>
            <a:xfrm>
              <a:off x="5203233" y="5015084"/>
              <a:ext cx="1344121" cy="400110"/>
            </a:xfrm>
            <a:prstGeom prst="rect">
              <a:avLst/>
            </a:prstGeom>
            <a:noFill/>
            <a:ln>
              <a:noFill/>
            </a:ln>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 出力 </a:t>
              </a:r>
              <a:r>
                <a:rPr lang="en-US" altLang="ja-JP" sz="2000" i="1" smtClean="0">
                  <a:latin typeface="Times New Roman" panose="02020603050405020304" pitchFamily="18" charset="0"/>
                  <a:cs typeface="Times New Roman" panose="02020603050405020304" pitchFamily="18" charset="0"/>
                </a:rPr>
                <a:t>y</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p>
          </p:txBody>
        </p:sp>
        <p:sp>
          <p:nvSpPr>
            <p:cNvPr id="21" name="テキスト ボックス 20"/>
            <p:cNvSpPr txBox="1"/>
            <p:nvPr/>
          </p:nvSpPr>
          <p:spPr>
            <a:xfrm>
              <a:off x="5869501" y="4587108"/>
              <a:ext cx="681209" cy="400110"/>
            </a:xfrm>
            <a:prstGeom prst="rect">
              <a:avLst/>
            </a:prstGeom>
            <a:noFill/>
            <a:ln>
              <a:noFill/>
            </a:ln>
          </p:spPr>
          <p:txBody>
            <a:bodyPr wrap="square" rtlCol="0">
              <a:spAutoFit/>
            </a:bodyPr>
            <a:lstStyle/>
            <a:p>
              <a:pPr algn="r" defTabSz="1169988"/>
              <a:r>
                <a:rPr lang="ja-JP" altLang="en-US" sz="2000" smtClean="0">
                  <a:latin typeface="Times New Roman" panose="02020603050405020304" pitchFamily="18" charset="0"/>
                  <a:cs typeface="Times New Roman" panose="02020603050405020304" pitchFamily="18" charset="0"/>
                </a:rPr>
                <a:t> ー</a:t>
              </a:r>
              <a:endParaRPr lang="en-US" altLang="ja-JP" sz="2000" smtClean="0">
                <a:latin typeface="Times New Roman" panose="02020603050405020304" pitchFamily="18" charset="0"/>
                <a:cs typeface="Times New Roman" panose="02020603050405020304" pitchFamily="18" charset="0"/>
              </a:endParaRPr>
            </a:p>
          </p:txBody>
        </p:sp>
        <p:sp>
          <p:nvSpPr>
            <p:cNvPr id="22" name="テキスト ボックス 21"/>
            <p:cNvSpPr txBox="1"/>
            <p:nvPr/>
          </p:nvSpPr>
          <p:spPr>
            <a:xfrm>
              <a:off x="6227142" y="4271679"/>
              <a:ext cx="681209" cy="400110"/>
            </a:xfrm>
            <a:prstGeom prst="rect">
              <a:avLst/>
            </a:prstGeom>
            <a:noFill/>
            <a:ln>
              <a:noFill/>
            </a:ln>
          </p:spPr>
          <p:txBody>
            <a:bodyPr wrap="square" rtlCol="0">
              <a:spAutoFit/>
            </a:bodyPr>
            <a:lstStyle/>
            <a:p>
              <a:pPr algn="r" defTabSz="1169988"/>
              <a:r>
                <a:rPr lang="ja-JP" altLang="en-US" sz="2000" smtClean="0">
                  <a:latin typeface="Times New Roman" panose="02020603050405020304" pitchFamily="18" charset="0"/>
                  <a:cs typeface="Times New Roman" panose="02020603050405020304" pitchFamily="18" charset="0"/>
                </a:rPr>
                <a:t> ＋</a:t>
              </a:r>
              <a:endParaRPr lang="en-US" altLang="ja-JP" sz="2000" smtClean="0">
                <a:latin typeface="Times New Roman" panose="02020603050405020304" pitchFamily="18" charset="0"/>
                <a:cs typeface="Times New Roman" panose="02020603050405020304" pitchFamily="18" charset="0"/>
              </a:endParaRPr>
            </a:p>
          </p:txBody>
        </p:sp>
        <p:sp>
          <p:nvSpPr>
            <p:cNvPr id="23" name="テキスト ボックス 22"/>
            <p:cNvSpPr txBox="1"/>
            <p:nvPr/>
          </p:nvSpPr>
          <p:spPr>
            <a:xfrm>
              <a:off x="6908351" y="5169067"/>
              <a:ext cx="1372640" cy="400110"/>
            </a:xfrm>
            <a:prstGeom prst="rect">
              <a:avLst/>
            </a:prstGeom>
            <a:noFill/>
            <a:ln>
              <a:noFill/>
            </a:ln>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 誤差 </a:t>
              </a:r>
              <a:r>
                <a:rPr lang="en-US" altLang="ja-JP" sz="2000" i="1" smtClean="0">
                  <a:latin typeface="Times New Roman" panose="02020603050405020304" pitchFamily="18" charset="0"/>
                  <a:cs typeface="Times New Roman" panose="02020603050405020304" pitchFamily="18" charset="0"/>
                </a:rPr>
                <a:t>e</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k</a:t>
              </a:r>
              <a:r>
                <a:rPr lang="en-US" altLang="ja-JP" sz="2000" smtClean="0">
                  <a:latin typeface="Times New Roman" panose="02020603050405020304" pitchFamily="18" charset="0"/>
                  <a:cs typeface="Times New Roman" panose="02020603050405020304" pitchFamily="18" charset="0"/>
                </a:rPr>
                <a:t>)</a:t>
              </a:r>
            </a:p>
          </p:txBody>
        </p:sp>
        <p:sp>
          <p:nvSpPr>
            <p:cNvPr id="24" name="正方形/長方形 23"/>
            <p:cNvSpPr/>
            <p:nvPr/>
          </p:nvSpPr>
          <p:spPr>
            <a:xfrm>
              <a:off x="3120433" y="2906438"/>
              <a:ext cx="2082800" cy="952500"/>
            </a:xfrm>
            <a:prstGeom prst="rect">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3255774" y="3028745"/>
              <a:ext cx="1807759" cy="707886"/>
            </a:xfrm>
            <a:prstGeom prst="rect">
              <a:avLst/>
            </a:prstGeom>
            <a:noFill/>
            <a:ln>
              <a:noFill/>
            </a:ln>
          </p:spPr>
          <p:txBody>
            <a:bodyPr wrap="square" rtlCol="0">
              <a:spAutoFit/>
            </a:bodyPr>
            <a:lstStyle/>
            <a:p>
              <a:pPr algn="ctr" defTabSz="1169988"/>
              <a:r>
                <a:rPr lang="ja-JP" altLang="en-US" sz="2000" smtClean="0">
                  <a:latin typeface="Times New Roman" panose="02020603050405020304" pitchFamily="18" charset="0"/>
                  <a:cs typeface="Times New Roman" panose="02020603050405020304" pitchFamily="18" charset="0"/>
                </a:rPr>
                <a:t> 未知系</a:t>
              </a:r>
              <a:endParaRPr lang="en-US" altLang="ja-JP" sz="2000" smtClean="0">
                <a:latin typeface="Times New Roman" panose="02020603050405020304" pitchFamily="18" charset="0"/>
                <a:cs typeface="Times New Roman" panose="02020603050405020304" pitchFamily="18" charset="0"/>
              </a:endParaRPr>
            </a:p>
            <a:p>
              <a:pPr algn="ctr" defTabSz="1169988"/>
              <a:r>
                <a:rPr lang="ja-JP" altLang="en-US" sz="2000">
                  <a:latin typeface="Times New Roman" panose="02020603050405020304" pitchFamily="18" charset="0"/>
                  <a:cs typeface="Times New Roman" panose="02020603050405020304" pitchFamily="18" charset="0"/>
                </a:rPr>
                <a:t>　</a:t>
              </a:r>
              <a:r>
                <a:rPr lang="ja-JP" altLang="en-US" sz="2000" smtClean="0">
                  <a:latin typeface="Times New Roman" panose="02020603050405020304" pitchFamily="18" charset="0"/>
                  <a:cs typeface="Times New Roman" panose="02020603050405020304" pitchFamily="18" charset="0"/>
                </a:rPr>
                <a:t>？</a:t>
              </a:r>
              <a:endParaRPr lang="en-US" altLang="ja-JP" sz="2000" smtClean="0">
                <a:latin typeface="Times New Roman" panose="02020603050405020304" pitchFamily="18" charset="0"/>
                <a:cs typeface="Times New Roman" panose="02020603050405020304" pitchFamily="18" charset="0"/>
              </a:endParaRPr>
            </a:p>
          </p:txBody>
        </p:sp>
        <p:cxnSp>
          <p:nvCxnSpPr>
            <p:cNvPr id="27" name="直線矢印コネクタ 26"/>
            <p:cNvCxnSpPr/>
            <p:nvPr/>
          </p:nvCxnSpPr>
          <p:spPr>
            <a:xfrm>
              <a:off x="1445491" y="3382688"/>
              <a:ext cx="169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flipH="1">
              <a:off x="2232480" y="3387438"/>
              <a:ext cx="687" cy="1566000"/>
            </a:xfrm>
            <a:prstGeom prst="straightConnector1">
              <a:avLst/>
            </a:prstGeom>
            <a:ln>
              <a:solidFill>
                <a:schemeClr val="tx1"/>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flipH="1" flipV="1">
              <a:off x="5199157" y="3382688"/>
              <a:ext cx="1692000" cy="1"/>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54152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62015" y="163665"/>
            <a:ext cx="7704667" cy="1325879"/>
          </a:xfrm>
        </p:spPr>
        <p:txBody>
          <a:bodyPr>
            <a:normAutofit/>
          </a:bodyPr>
          <a:lstStyle/>
          <a:p>
            <a:pPr algn="r"/>
            <a:r>
              <a:rPr lang="ja-JP" altLang="en-US" sz="2800" smtClean="0"/>
              <a:t>同定の例（エコーキャンセラ）</a:t>
            </a:r>
            <a:endParaRPr kumimoji="1" lang="ja-JP" altLang="en-US" sz="2800"/>
          </a:p>
        </p:txBody>
      </p:sp>
      <p:sp>
        <p:nvSpPr>
          <p:cNvPr id="29" name="テキスト ボックス 28"/>
          <p:cNvSpPr txBox="1"/>
          <p:nvPr/>
        </p:nvSpPr>
        <p:spPr>
          <a:xfrm>
            <a:off x="971001" y="1151843"/>
            <a:ext cx="7686179" cy="830997"/>
          </a:xfrm>
          <a:prstGeom prst="rect">
            <a:avLst/>
          </a:prstGeom>
          <a:noFill/>
        </p:spPr>
        <p:txBody>
          <a:bodyPr wrap="square" rtlCol="0">
            <a:spAutoFit/>
          </a:bodyPr>
          <a:lstStyle/>
          <a:p>
            <a:pPr defTabSz="1169988"/>
            <a:r>
              <a:rPr lang="ja-JP" altLang="en-US" sz="2400">
                <a:latin typeface="Times New Roman" panose="02020603050405020304" pitchFamily="18" charset="0"/>
                <a:cs typeface="Times New Roman" panose="02020603050405020304" pitchFamily="18" charset="0"/>
              </a:rPr>
              <a:t>同一</a:t>
            </a:r>
            <a:r>
              <a:rPr lang="ja-JP" altLang="en-US" sz="2400" smtClean="0">
                <a:latin typeface="Times New Roman" panose="02020603050405020304" pitchFamily="18" charset="0"/>
                <a:cs typeface="Times New Roman" panose="02020603050405020304" pitchFamily="18" charset="0"/>
              </a:rPr>
              <a:t>入力 </a:t>
            </a:r>
            <a:r>
              <a:rPr lang="en-US" altLang="ja-JP" sz="2400" i="1" smtClean="0">
                <a:latin typeface="Times New Roman" panose="02020603050405020304" pitchFamily="18" charset="0"/>
                <a:cs typeface="Times New Roman" panose="02020603050405020304" pitchFamily="18" charset="0"/>
              </a:rPr>
              <a:t>x</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 </a:t>
            </a:r>
            <a:r>
              <a:rPr lang="ja-JP" altLang="en-US" sz="2400" smtClean="0">
                <a:latin typeface="Times New Roman" panose="02020603050405020304" pitchFamily="18" charset="0"/>
                <a:cs typeface="Times New Roman" panose="02020603050405020304" pitchFamily="18" charset="0"/>
              </a:rPr>
              <a:t>に対する同一出力のフィルタ係数 </a:t>
            </a:r>
            <a:r>
              <a:rPr lang="en-US" altLang="ja-JP" sz="2400" i="1" smtClean="0">
                <a:latin typeface="Times New Roman" panose="02020603050405020304" pitchFamily="18" charset="0"/>
                <a:cs typeface="Times New Roman" panose="02020603050405020304" pitchFamily="18" charset="0"/>
              </a:rPr>
              <a:t>w</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 </a:t>
            </a:r>
            <a:r>
              <a:rPr lang="ja-JP" altLang="en-US" sz="2400" smtClean="0">
                <a:latin typeface="Times New Roman" panose="02020603050405020304" pitchFamily="18" charset="0"/>
                <a:cs typeface="Times New Roman" panose="02020603050405020304" pitchFamily="18" charset="0"/>
              </a:rPr>
              <a:t>を求めることによって，未知形の入出力特性を推定する。</a:t>
            </a:r>
            <a:endParaRPr lang="en-US" altLang="ja-JP" sz="2400" smtClean="0">
              <a:latin typeface="Times New Roman" panose="02020603050405020304" pitchFamily="18" charset="0"/>
              <a:cs typeface="Times New Roman" panose="02020603050405020304" pitchFamily="18" charset="0"/>
            </a:endParaRPr>
          </a:p>
        </p:txBody>
      </p:sp>
      <p:grpSp>
        <p:nvGrpSpPr>
          <p:cNvPr id="109" name="グループ化 108"/>
          <p:cNvGrpSpPr/>
          <p:nvPr/>
        </p:nvGrpSpPr>
        <p:grpSpPr>
          <a:xfrm>
            <a:off x="775774" y="2738692"/>
            <a:ext cx="7976182" cy="2648111"/>
            <a:chOff x="684334" y="2601532"/>
            <a:chExt cx="7976182" cy="2648111"/>
          </a:xfrm>
        </p:grpSpPr>
        <p:sp>
          <p:nvSpPr>
            <p:cNvPr id="67" name="片側の 2 つの角を切り取った四角形 66"/>
            <p:cNvSpPr/>
            <p:nvPr/>
          </p:nvSpPr>
          <p:spPr>
            <a:xfrm>
              <a:off x="4433770" y="2674083"/>
              <a:ext cx="4226746" cy="2575560"/>
            </a:xfrm>
            <a:prstGeom prst="snip2SameRect">
              <a:avLst>
                <a:gd name="adj1" fmla="val 6016"/>
                <a:gd name="adj2" fmla="val 0"/>
              </a:avLst>
            </a:prstGeom>
            <a:gradFill>
              <a:gsLst>
                <a:gs pos="0">
                  <a:schemeClr val="accent1">
                    <a:lumMod val="40000"/>
                    <a:lumOff val="60000"/>
                  </a:schemeClr>
                </a:gs>
                <a:gs pos="61000">
                  <a:schemeClr val="bg1"/>
                </a:gs>
                <a:gs pos="100000">
                  <a:srgbClr val="FFFF99"/>
                </a:gs>
              </a:gsLst>
              <a:lin ang="5400000" scaled="1"/>
            </a:gra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片側の 2 つの角を切り取った四角形 65"/>
            <p:cNvSpPr/>
            <p:nvPr/>
          </p:nvSpPr>
          <p:spPr>
            <a:xfrm>
              <a:off x="684334" y="2601532"/>
              <a:ext cx="2660235" cy="2575560"/>
            </a:xfrm>
            <a:prstGeom prst="snip2SameRect">
              <a:avLst>
                <a:gd name="adj1" fmla="val 6016"/>
                <a:gd name="adj2" fmla="val 0"/>
              </a:avLst>
            </a:prstGeom>
            <a:gradFill>
              <a:gsLst>
                <a:gs pos="0">
                  <a:schemeClr val="accent1">
                    <a:lumMod val="40000"/>
                    <a:lumOff val="60000"/>
                  </a:schemeClr>
                </a:gs>
                <a:gs pos="61000">
                  <a:schemeClr val="bg1"/>
                </a:gs>
                <a:gs pos="100000">
                  <a:srgbClr val="FFFF99"/>
                </a:gs>
              </a:gsLst>
              <a:lin ang="5400000" scaled="1"/>
            </a:gra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4648494" y="3030992"/>
              <a:ext cx="2286452" cy="2055431"/>
            </a:xfrm>
            <a:prstGeom prst="roundRect">
              <a:avLst>
                <a:gd name="adj" fmla="val 7028"/>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5" name="グループ化 24"/>
            <p:cNvGrpSpPr/>
            <p:nvPr/>
          </p:nvGrpSpPr>
          <p:grpSpPr>
            <a:xfrm flipH="1">
              <a:off x="7360881" y="4635140"/>
              <a:ext cx="166687" cy="159974"/>
              <a:chOff x="5941219" y="3907201"/>
              <a:chExt cx="166687" cy="159974"/>
            </a:xfrm>
          </p:grpSpPr>
          <p:sp>
            <p:nvSpPr>
              <p:cNvPr id="28" name="円/楕円 27"/>
              <p:cNvSpPr/>
              <p:nvPr/>
            </p:nvSpPr>
            <p:spPr>
              <a:xfrm>
                <a:off x="5950744" y="3907201"/>
                <a:ext cx="157162" cy="159974"/>
              </a:xfrm>
              <a:prstGeom prst="ellipse">
                <a:avLst/>
              </a:prstGeom>
              <a:gradFill flip="none" rotWithShape="1">
                <a:gsLst>
                  <a:gs pos="0">
                    <a:schemeClr val="accent1">
                      <a:lumMod val="40000"/>
                      <a:lumOff val="60000"/>
                    </a:schemeClr>
                  </a:gs>
                  <a:gs pos="100000">
                    <a:srgbClr val="101909"/>
                  </a:gs>
                </a:gsLst>
                <a:path path="circle">
                  <a:fillToRect l="50000" t="50000" r="50000" b="50000"/>
                </a:path>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 name="直線コネクタ 31"/>
              <p:cNvCxnSpPr/>
              <p:nvPr/>
            </p:nvCxnSpPr>
            <p:spPr>
              <a:xfrm>
                <a:off x="5941219" y="3912394"/>
                <a:ext cx="0" cy="1547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3" name="グループ化 32"/>
            <p:cNvGrpSpPr/>
            <p:nvPr/>
          </p:nvGrpSpPr>
          <p:grpSpPr>
            <a:xfrm>
              <a:off x="1775948" y="4635140"/>
              <a:ext cx="166687" cy="159974"/>
              <a:chOff x="5941219" y="3907201"/>
              <a:chExt cx="166687" cy="159974"/>
            </a:xfrm>
          </p:grpSpPr>
          <p:sp>
            <p:nvSpPr>
              <p:cNvPr id="34" name="円/楕円 33"/>
              <p:cNvSpPr/>
              <p:nvPr/>
            </p:nvSpPr>
            <p:spPr>
              <a:xfrm>
                <a:off x="5950744" y="3907201"/>
                <a:ext cx="157162" cy="159974"/>
              </a:xfrm>
              <a:prstGeom prst="ellipse">
                <a:avLst/>
              </a:prstGeom>
              <a:gradFill flip="none" rotWithShape="1">
                <a:gsLst>
                  <a:gs pos="0">
                    <a:schemeClr val="accent1">
                      <a:lumMod val="40000"/>
                      <a:lumOff val="60000"/>
                    </a:schemeClr>
                  </a:gs>
                  <a:gs pos="100000">
                    <a:srgbClr val="101909"/>
                  </a:gs>
                </a:gsLst>
                <a:path path="circle">
                  <a:fillToRect l="50000" t="50000" r="50000" b="50000"/>
                </a:path>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5" name="直線コネクタ 34"/>
              <p:cNvCxnSpPr/>
              <p:nvPr/>
            </p:nvCxnSpPr>
            <p:spPr>
              <a:xfrm>
                <a:off x="5941219" y="3912394"/>
                <a:ext cx="0" cy="1547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6" name="グループ化 35"/>
            <p:cNvGrpSpPr/>
            <p:nvPr/>
          </p:nvGrpSpPr>
          <p:grpSpPr>
            <a:xfrm rot="5400000">
              <a:off x="7265179" y="3229935"/>
              <a:ext cx="410758" cy="220380"/>
              <a:chOff x="5507442" y="4305299"/>
              <a:chExt cx="410758" cy="220380"/>
            </a:xfrm>
          </p:grpSpPr>
          <p:sp>
            <p:nvSpPr>
              <p:cNvPr id="37" name="台形 36"/>
              <p:cNvSpPr/>
              <p:nvPr/>
            </p:nvSpPr>
            <p:spPr>
              <a:xfrm flipV="1">
                <a:off x="5507442" y="4305299"/>
                <a:ext cx="410758" cy="154782"/>
              </a:xfrm>
              <a:prstGeom prst="trapezoid">
                <a:avLst>
                  <a:gd name="adj" fmla="val 70309"/>
                </a:avLst>
              </a:prstGeom>
              <a:gradFill>
                <a:gsLst>
                  <a:gs pos="0">
                    <a:schemeClr val="accent1">
                      <a:lumMod val="50000"/>
                    </a:schemeClr>
                  </a:gs>
                  <a:gs pos="52900">
                    <a:schemeClr val="accent1">
                      <a:lumMod val="60000"/>
                      <a:lumOff val="40000"/>
                    </a:schemeClr>
                  </a:gs>
                  <a:gs pos="100000">
                    <a:schemeClr val="accent2">
                      <a:lumMod val="50000"/>
                    </a:schemeClr>
                  </a:gs>
                </a:gsLst>
                <a:lin ang="0" scaled="0"/>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5617369" y="4462463"/>
                <a:ext cx="190500" cy="63216"/>
              </a:xfrm>
              <a:prstGeom prst="rect">
                <a:avLst/>
              </a:prstGeom>
              <a:gradFill>
                <a:gsLst>
                  <a:gs pos="0">
                    <a:schemeClr val="accent1">
                      <a:lumMod val="50000"/>
                    </a:schemeClr>
                  </a:gs>
                  <a:gs pos="52900">
                    <a:schemeClr val="accent1">
                      <a:lumMod val="60000"/>
                      <a:lumOff val="40000"/>
                    </a:schemeClr>
                  </a:gs>
                  <a:gs pos="100000">
                    <a:schemeClr val="accent2">
                      <a:lumMod val="50000"/>
                    </a:schemeClr>
                  </a:gs>
                </a:gsLst>
                <a:lin ang="0" scaled="0"/>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9" name="グループ化 38"/>
            <p:cNvGrpSpPr/>
            <p:nvPr/>
          </p:nvGrpSpPr>
          <p:grpSpPr>
            <a:xfrm rot="16200000" flipH="1">
              <a:off x="1621051" y="3227670"/>
              <a:ext cx="410758" cy="220380"/>
              <a:chOff x="5507442" y="4305299"/>
              <a:chExt cx="410758" cy="220380"/>
            </a:xfrm>
          </p:grpSpPr>
          <p:sp>
            <p:nvSpPr>
              <p:cNvPr id="40" name="台形 39"/>
              <p:cNvSpPr/>
              <p:nvPr/>
            </p:nvSpPr>
            <p:spPr>
              <a:xfrm flipV="1">
                <a:off x="5507442" y="4305299"/>
                <a:ext cx="410758" cy="154782"/>
              </a:xfrm>
              <a:prstGeom prst="trapezoid">
                <a:avLst>
                  <a:gd name="adj" fmla="val 70309"/>
                </a:avLst>
              </a:prstGeom>
              <a:gradFill>
                <a:gsLst>
                  <a:gs pos="0">
                    <a:schemeClr val="accent1">
                      <a:lumMod val="50000"/>
                    </a:schemeClr>
                  </a:gs>
                  <a:gs pos="52900">
                    <a:schemeClr val="accent1">
                      <a:lumMod val="60000"/>
                      <a:lumOff val="40000"/>
                    </a:schemeClr>
                  </a:gs>
                  <a:gs pos="100000">
                    <a:schemeClr val="accent2">
                      <a:lumMod val="50000"/>
                    </a:schemeClr>
                  </a:gs>
                </a:gsLst>
                <a:lin ang="0" scaled="0"/>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5617369" y="4462463"/>
                <a:ext cx="190500" cy="63216"/>
              </a:xfrm>
              <a:prstGeom prst="rect">
                <a:avLst/>
              </a:prstGeom>
              <a:gradFill>
                <a:gsLst>
                  <a:gs pos="0">
                    <a:schemeClr val="accent1">
                      <a:lumMod val="50000"/>
                    </a:schemeClr>
                  </a:gs>
                  <a:gs pos="52900">
                    <a:schemeClr val="accent1">
                      <a:lumMod val="60000"/>
                      <a:lumOff val="40000"/>
                    </a:schemeClr>
                  </a:gs>
                  <a:gs pos="100000">
                    <a:schemeClr val="accent2">
                      <a:lumMod val="50000"/>
                    </a:schemeClr>
                  </a:gs>
                </a:gsLst>
                <a:lin ang="0" scaled="0"/>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42" name="直線矢印コネクタ 41"/>
            <p:cNvCxnSpPr>
              <a:stCxn id="41" idx="2"/>
              <a:endCxn id="38" idx="2"/>
            </p:cNvCxnSpPr>
            <p:nvPr/>
          </p:nvCxnSpPr>
          <p:spPr>
            <a:xfrm>
              <a:off x="1936620" y="3337658"/>
              <a:ext cx="5423748" cy="2265"/>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a:off x="1936620" y="4722929"/>
              <a:ext cx="5423748" cy="2265"/>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56" name="グループ化 55"/>
            <p:cNvGrpSpPr/>
            <p:nvPr/>
          </p:nvGrpSpPr>
          <p:grpSpPr>
            <a:xfrm>
              <a:off x="4814090" y="3333655"/>
              <a:ext cx="1979411" cy="1784315"/>
              <a:chOff x="3136944" y="2440434"/>
              <a:chExt cx="1979411" cy="1784315"/>
            </a:xfrm>
          </p:grpSpPr>
          <p:cxnSp>
            <p:nvCxnSpPr>
              <p:cNvPr id="8" name="直線矢印コネクタ 7"/>
              <p:cNvCxnSpPr/>
              <p:nvPr/>
            </p:nvCxnSpPr>
            <p:spPr>
              <a:xfrm flipV="1">
                <a:off x="3316310" y="2912331"/>
                <a:ext cx="1800045" cy="31262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4262173" y="3381302"/>
                <a:ext cx="556912" cy="338554"/>
              </a:xfrm>
              <a:prstGeom prst="rect">
                <a:avLst/>
              </a:prstGeom>
              <a:noFill/>
              <a:ln>
                <a:noFill/>
              </a:ln>
            </p:spPr>
            <p:txBody>
              <a:bodyPr wrap="square" rtlCol="0">
                <a:spAutoFit/>
              </a:bodyPr>
              <a:lstStyle/>
              <a:p>
                <a:pPr defTabSz="1169988"/>
                <a:r>
                  <a:rPr lang="ja-JP" altLang="en-US" sz="1600" smtClean="0">
                    <a:latin typeface="Times New Roman" panose="02020603050405020304" pitchFamily="18" charset="0"/>
                    <a:cs typeface="Times New Roman" panose="02020603050405020304" pitchFamily="18" charset="0"/>
                  </a:rPr>
                  <a:t>ー</a:t>
                </a:r>
                <a:endParaRPr lang="en-US" altLang="ja-JP" sz="1600" smtClean="0">
                  <a:latin typeface="Times New Roman" panose="02020603050405020304" pitchFamily="18" charset="0"/>
                  <a:cs typeface="Times New Roman" panose="02020603050405020304" pitchFamily="18" charset="0"/>
                </a:endParaRPr>
              </a:p>
            </p:txBody>
          </p:sp>
          <p:cxnSp>
            <p:nvCxnSpPr>
              <p:cNvPr id="12" name="直線矢印コネクタ 11"/>
              <p:cNvCxnSpPr>
                <a:stCxn id="17" idx="2"/>
              </p:cNvCxnSpPr>
              <p:nvPr/>
            </p:nvCxnSpPr>
            <p:spPr>
              <a:xfrm flipH="1">
                <a:off x="4247828" y="3464856"/>
                <a:ext cx="1" cy="288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H="1">
                <a:off x="3315797" y="3228476"/>
                <a:ext cx="0" cy="601232"/>
              </a:xfrm>
              <a:prstGeom prst="straightConnector1">
                <a:avLst/>
              </a:prstGeom>
              <a:ln>
                <a:solidFill>
                  <a:schemeClr val="tx1"/>
                </a:solidFill>
                <a:headEnd type="none" w="med" len="med"/>
                <a:tailEnd type="oval" w="med" len="med"/>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3625660" y="2781643"/>
                <a:ext cx="1244337" cy="683213"/>
              </a:xfrm>
              <a:prstGeom prst="rect">
                <a:avLst/>
              </a:prstGeom>
              <a:solidFill>
                <a:srgbClr val="FFFF99"/>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3758860" y="2863483"/>
                <a:ext cx="1032745" cy="584775"/>
              </a:xfrm>
              <a:prstGeom prst="rect">
                <a:avLst/>
              </a:prstGeom>
              <a:noFill/>
              <a:ln>
                <a:noFill/>
              </a:ln>
            </p:spPr>
            <p:txBody>
              <a:bodyPr wrap="square" rtlCol="0">
                <a:spAutoFit/>
              </a:bodyPr>
              <a:lstStyle/>
              <a:p>
                <a:pPr algn="ctr" defTabSz="1169988"/>
                <a:r>
                  <a:rPr lang="ja-JP" altLang="en-US" sz="1600" smtClean="0">
                    <a:latin typeface="Times New Roman" panose="02020603050405020304" pitchFamily="18" charset="0"/>
                    <a:cs typeface="Times New Roman" panose="02020603050405020304" pitchFamily="18" charset="0"/>
                  </a:rPr>
                  <a:t> 適応</a:t>
                </a:r>
                <a:endParaRPr lang="en-US" altLang="ja-JP" sz="1600" smtClean="0">
                  <a:latin typeface="Times New Roman" panose="02020603050405020304" pitchFamily="18" charset="0"/>
                  <a:cs typeface="Times New Roman" panose="02020603050405020304" pitchFamily="18" charset="0"/>
                </a:endParaRPr>
              </a:p>
              <a:p>
                <a:pPr algn="ctr" defTabSz="1169988"/>
                <a:r>
                  <a:rPr lang="ja-JP" altLang="en-US" sz="1600" smtClean="0">
                    <a:latin typeface="Times New Roman" panose="02020603050405020304" pitchFamily="18" charset="0"/>
                    <a:cs typeface="Times New Roman" panose="02020603050405020304" pitchFamily="18" charset="0"/>
                  </a:rPr>
                  <a:t>フィルタ</a:t>
                </a:r>
                <a:endParaRPr lang="en-US" altLang="ja-JP" sz="1600" smtClean="0">
                  <a:latin typeface="Times New Roman" panose="02020603050405020304" pitchFamily="18" charset="0"/>
                  <a:cs typeface="Times New Roman" panose="02020603050405020304" pitchFamily="18" charset="0"/>
                </a:endParaRPr>
              </a:p>
            </p:txBody>
          </p:sp>
          <p:cxnSp>
            <p:nvCxnSpPr>
              <p:cNvPr id="30" name="直線矢印コネクタ 29"/>
              <p:cNvCxnSpPr/>
              <p:nvPr/>
            </p:nvCxnSpPr>
            <p:spPr>
              <a:xfrm flipH="1">
                <a:off x="4241224" y="2440434"/>
                <a:ext cx="687" cy="360000"/>
              </a:xfrm>
              <a:prstGeom prst="straightConnector1">
                <a:avLst/>
              </a:prstGeom>
              <a:ln>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 name="円/楕円 8"/>
              <p:cNvSpPr/>
              <p:nvPr/>
            </p:nvSpPr>
            <p:spPr>
              <a:xfrm>
                <a:off x="4174012" y="3759430"/>
                <a:ext cx="144000" cy="144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08000" rIns="0" bIns="0" numCol="1" spcCol="0" rtlCol="0" fromWordArt="0" anchor="ctr" anchorCtr="0" forceAA="0" compatLnSpc="1">
                <a:prstTxWarp prst="textNoShape">
                  <a:avLst/>
                </a:prstTxWarp>
                <a:noAutofit/>
              </a:bodyPr>
              <a:lstStyle/>
              <a:p>
                <a:pPr algn="just">
                  <a:lnSpc>
                    <a:spcPts val="1600"/>
                  </a:lnSpc>
                  <a:spcAft>
                    <a:spcPts val="0"/>
                  </a:spcAft>
                </a:pPr>
                <a:endParaRPr lang="ja-JP" sz="2400" kern="100">
                  <a:effectLst/>
                  <a:ea typeface="ＭＳ 明朝" panose="02020609040205080304" pitchFamily="17" charset="-128"/>
                  <a:cs typeface="Times New Roman" panose="02020603050405020304" pitchFamily="18" charset="0"/>
                </a:endParaRPr>
              </a:p>
            </p:txBody>
          </p:sp>
          <p:sp>
            <p:nvSpPr>
              <p:cNvPr id="54" name="テキスト ボックス 53"/>
              <p:cNvSpPr txBox="1"/>
              <p:nvPr/>
            </p:nvSpPr>
            <p:spPr>
              <a:xfrm>
                <a:off x="4257178" y="3744610"/>
                <a:ext cx="556912" cy="338554"/>
              </a:xfrm>
              <a:prstGeom prst="rect">
                <a:avLst/>
              </a:prstGeom>
              <a:noFill/>
              <a:ln>
                <a:noFill/>
              </a:ln>
            </p:spPr>
            <p:txBody>
              <a:bodyPr wrap="square" rtlCol="0">
                <a:spAutoFit/>
              </a:bodyPr>
              <a:lstStyle/>
              <a:p>
                <a:pPr defTabSz="1169988"/>
                <a:r>
                  <a:rPr lang="ja-JP" altLang="en-US" sz="1600" smtClean="0">
                    <a:latin typeface="Times New Roman" panose="02020603050405020304" pitchFamily="18" charset="0"/>
                    <a:cs typeface="Times New Roman" panose="02020603050405020304" pitchFamily="18" charset="0"/>
                  </a:rPr>
                  <a:t>＋</a:t>
                </a:r>
                <a:endParaRPr lang="en-US" altLang="ja-JP" sz="1600" smtClean="0">
                  <a:latin typeface="Times New Roman" panose="02020603050405020304" pitchFamily="18" charset="0"/>
                  <a:cs typeface="Times New Roman" panose="02020603050405020304" pitchFamily="18" charset="0"/>
                </a:endParaRPr>
              </a:p>
            </p:txBody>
          </p:sp>
          <p:sp>
            <p:nvSpPr>
              <p:cNvPr id="55" name="テキスト ボックス 54"/>
              <p:cNvSpPr txBox="1"/>
              <p:nvPr/>
            </p:nvSpPr>
            <p:spPr>
              <a:xfrm>
                <a:off x="3136944" y="3886195"/>
                <a:ext cx="1398690" cy="338554"/>
              </a:xfrm>
              <a:prstGeom prst="rect">
                <a:avLst/>
              </a:prstGeom>
              <a:noFill/>
              <a:ln>
                <a:noFill/>
              </a:ln>
            </p:spPr>
            <p:txBody>
              <a:bodyPr wrap="square" rtlCol="0">
                <a:spAutoFit/>
              </a:bodyPr>
              <a:lstStyle/>
              <a:p>
                <a:pPr algn="ctr" defTabSz="1169988"/>
                <a:r>
                  <a:rPr lang="ja-JP" altLang="en-US" sz="1600" smtClean="0">
                    <a:latin typeface="Times New Roman" panose="02020603050405020304" pitchFamily="18" charset="0"/>
                    <a:cs typeface="Times New Roman" panose="02020603050405020304" pitchFamily="18" charset="0"/>
                  </a:rPr>
                  <a:t> エコー消去</a:t>
                </a:r>
                <a:endParaRPr lang="en-US" altLang="ja-JP" sz="1600" smtClean="0">
                  <a:latin typeface="Times New Roman" panose="02020603050405020304" pitchFamily="18" charset="0"/>
                  <a:cs typeface="Times New Roman" panose="02020603050405020304" pitchFamily="18" charset="0"/>
                </a:endParaRPr>
              </a:p>
            </p:txBody>
          </p:sp>
        </p:grpSp>
        <p:sp>
          <p:nvSpPr>
            <p:cNvPr id="57" name="テキスト ボックス 56"/>
            <p:cNvSpPr txBox="1"/>
            <p:nvPr/>
          </p:nvSpPr>
          <p:spPr>
            <a:xfrm>
              <a:off x="4630702" y="2980559"/>
              <a:ext cx="2145998" cy="338554"/>
            </a:xfrm>
            <a:prstGeom prst="rect">
              <a:avLst/>
            </a:prstGeom>
            <a:noFill/>
            <a:ln>
              <a:noFill/>
            </a:ln>
          </p:spPr>
          <p:txBody>
            <a:bodyPr wrap="square" rtlCol="0">
              <a:spAutoFit/>
            </a:bodyPr>
            <a:lstStyle/>
            <a:p>
              <a:pPr algn="ctr" defTabSz="1169988"/>
              <a:r>
                <a:rPr lang="ja-JP" altLang="en-US" sz="1600" smtClean="0">
                  <a:latin typeface="Times New Roman" panose="02020603050405020304" pitchFamily="18" charset="0"/>
                  <a:cs typeface="Times New Roman" panose="02020603050405020304" pitchFamily="18" charset="0"/>
                </a:rPr>
                <a:t> エコーキャンセラ</a:t>
              </a:r>
              <a:endParaRPr lang="en-US" altLang="ja-JP" sz="1600" smtClean="0">
                <a:latin typeface="Times New Roman" panose="02020603050405020304" pitchFamily="18" charset="0"/>
                <a:cs typeface="Times New Roman" panose="02020603050405020304" pitchFamily="18" charset="0"/>
              </a:endParaRPr>
            </a:p>
          </p:txBody>
        </p:sp>
        <p:sp>
          <p:nvSpPr>
            <p:cNvPr id="58" name="角丸四角形 57"/>
            <p:cNvSpPr/>
            <p:nvPr/>
          </p:nvSpPr>
          <p:spPr>
            <a:xfrm>
              <a:off x="2543272" y="2971018"/>
              <a:ext cx="596012" cy="2055431"/>
            </a:xfrm>
            <a:prstGeom prst="roundRect">
              <a:avLst>
                <a:gd name="adj" fmla="val 7028"/>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テキスト ボックス 58"/>
            <p:cNvSpPr txBox="1"/>
            <p:nvPr/>
          </p:nvSpPr>
          <p:spPr>
            <a:xfrm>
              <a:off x="2634000" y="2978981"/>
              <a:ext cx="449739" cy="2055431"/>
            </a:xfrm>
            <a:prstGeom prst="rect">
              <a:avLst/>
            </a:prstGeom>
            <a:noFill/>
            <a:ln>
              <a:noFill/>
            </a:ln>
          </p:spPr>
          <p:txBody>
            <a:bodyPr vert="wordArtVertRtl" wrap="square" rtlCol="0">
              <a:spAutoFit/>
            </a:bodyPr>
            <a:lstStyle/>
            <a:p>
              <a:pPr algn="ctr" defTabSz="1169988"/>
              <a:r>
                <a:rPr lang="ja-JP" altLang="en-US" sz="1600" smtClean="0">
                  <a:latin typeface="Times New Roman" panose="02020603050405020304" pitchFamily="18" charset="0"/>
                  <a:cs typeface="Times New Roman" panose="02020603050405020304" pitchFamily="18" charset="0"/>
                </a:rPr>
                <a:t>エコーキャンセラ</a:t>
              </a:r>
              <a:endParaRPr lang="en-US" altLang="ja-JP" sz="1600" smtClean="0">
                <a:latin typeface="Times New Roman" panose="02020603050405020304" pitchFamily="18" charset="0"/>
                <a:cs typeface="Times New Roman" panose="02020603050405020304" pitchFamily="18" charset="0"/>
              </a:endParaRPr>
            </a:p>
          </p:txBody>
        </p:sp>
        <p:grpSp>
          <p:nvGrpSpPr>
            <p:cNvPr id="65" name="グループ化 64"/>
            <p:cNvGrpSpPr/>
            <p:nvPr/>
          </p:nvGrpSpPr>
          <p:grpSpPr>
            <a:xfrm>
              <a:off x="3563657" y="2971017"/>
              <a:ext cx="596558" cy="2055431"/>
              <a:chOff x="3563657" y="2971017"/>
              <a:chExt cx="596558" cy="2055431"/>
            </a:xfrm>
            <a:solidFill>
              <a:schemeClr val="accent6">
                <a:lumMod val="40000"/>
                <a:lumOff val="60000"/>
              </a:schemeClr>
            </a:solidFill>
          </p:grpSpPr>
          <p:sp>
            <p:nvSpPr>
              <p:cNvPr id="60" name="角丸四角形 59"/>
              <p:cNvSpPr/>
              <p:nvPr/>
            </p:nvSpPr>
            <p:spPr>
              <a:xfrm>
                <a:off x="3564203" y="2971017"/>
                <a:ext cx="596012" cy="2055431"/>
              </a:xfrm>
              <a:prstGeom prst="roundRect">
                <a:avLst>
                  <a:gd name="adj" fmla="val 7028"/>
                </a:avLst>
              </a:prstGeom>
              <a:grp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1" name="直線矢印コネクタ 60"/>
              <p:cNvCxnSpPr/>
              <p:nvPr/>
            </p:nvCxnSpPr>
            <p:spPr>
              <a:xfrm flipV="1">
                <a:off x="3563657" y="3319113"/>
                <a:ext cx="596558" cy="1403816"/>
              </a:xfrm>
              <a:prstGeom prst="straightConnector1">
                <a:avLst/>
              </a:prstGeom>
              <a:grpFill/>
              <a:ln>
                <a:solidFill>
                  <a:srgbClr val="7030A0"/>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64" name="直線矢印コネクタ 63"/>
              <p:cNvCxnSpPr/>
              <p:nvPr/>
            </p:nvCxnSpPr>
            <p:spPr>
              <a:xfrm flipH="1" flipV="1">
                <a:off x="3563657" y="3333655"/>
                <a:ext cx="596558" cy="1403816"/>
              </a:xfrm>
              <a:prstGeom prst="straightConnector1">
                <a:avLst/>
              </a:prstGeom>
              <a:grpFill/>
              <a:ln>
                <a:solidFill>
                  <a:srgbClr val="7030A0"/>
                </a:solidFill>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75" name="グループ化 74"/>
            <p:cNvGrpSpPr/>
            <p:nvPr/>
          </p:nvGrpSpPr>
          <p:grpSpPr>
            <a:xfrm rot="21234371">
              <a:off x="991905" y="4485736"/>
              <a:ext cx="555649" cy="569909"/>
              <a:chOff x="2621280" y="1935480"/>
              <a:chExt cx="2220657" cy="2339042"/>
            </a:xfrm>
          </p:grpSpPr>
          <p:sp>
            <p:nvSpPr>
              <p:cNvPr id="68" name="フリーフォーム 67"/>
              <p:cNvSpPr/>
              <p:nvPr/>
            </p:nvSpPr>
            <p:spPr>
              <a:xfrm>
                <a:off x="2760556" y="2089203"/>
                <a:ext cx="2081381" cy="2185319"/>
              </a:xfrm>
              <a:custGeom>
                <a:avLst/>
                <a:gdLst>
                  <a:gd name="connsiteX0" fmla="*/ 213360 w 883920"/>
                  <a:gd name="connsiteY0" fmla="*/ 45720 h 929640"/>
                  <a:gd name="connsiteX1" fmla="*/ 640080 w 883920"/>
                  <a:gd name="connsiteY1" fmla="*/ 0 h 929640"/>
                  <a:gd name="connsiteX2" fmla="*/ 883920 w 883920"/>
                  <a:gd name="connsiteY2" fmla="*/ 335280 h 929640"/>
                  <a:gd name="connsiteX3" fmla="*/ 762000 w 883920"/>
                  <a:gd name="connsiteY3" fmla="*/ 563880 h 929640"/>
                  <a:gd name="connsiteX4" fmla="*/ 594360 w 883920"/>
                  <a:gd name="connsiteY4" fmla="*/ 609600 h 929640"/>
                  <a:gd name="connsiteX5" fmla="*/ 731520 w 883920"/>
                  <a:gd name="connsiteY5" fmla="*/ 655320 h 929640"/>
                  <a:gd name="connsiteX6" fmla="*/ 563880 w 883920"/>
                  <a:gd name="connsiteY6" fmla="*/ 929640 h 929640"/>
                  <a:gd name="connsiteX7" fmla="*/ 91440 w 883920"/>
                  <a:gd name="connsiteY7" fmla="*/ 929640 h 929640"/>
                  <a:gd name="connsiteX8" fmla="*/ 0 w 883920"/>
                  <a:gd name="connsiteY8" fmla="*/ 396240 h 929640"/>
                  <a:gd name="connsiteX9" fmla="*/ 213360 w 883920"/>
                  <a:gd name="connsiteY9" fmla="*/ 45720 h 929640"/>
                  <a:gd name="connsiteX0" fmla="*/ 213360 w 883920"/>
                  <a:gd name="connsiteY0" fmla="*/ 45720 h 929640"/>
                  <a:gd name="connsiteX1" fmla="*/ 640080 w 883920"/>
                  <a:gd name="connsiteY1" fmla="*/ 0 h 929640"/>
                  <a:gd name="connsiteX2" fmla="*/ 736923 w 883920"/>
                  <a:gd name="connsiteY2" fmla="*/ 232830 h 929640"/>
                  <a:gd name="connsiteX3" fmla="*/ 883920 w 883920"/>
                  <a:gd name="connsiteY3" fmla="*/ 335280 h 929640"/>
                  <a:gd name="connsiteX4" fmla="*/ 762000 w 883920"/>
                  <a:gd name="connsiteY4" fmla="*/ 563880 h 929640"/>
                  <a:gd name="connsiteX5" fmla="*/ 594360 w 883920"/>
                  <a:gd name="connsiteY5" fmla="*/ 609600 h 929640"/>
                  <a:gd name="connsiteX6" fmla="*/ 731520 w 883920"/>
                  <a:gd name="connsiteY6" fmla="*/ 655320 h 929640"/>
                  <a:gd name="connsiteX7" fmla="*/ 563880 w 883920"/>
                  <a:gd name="connsiteY7" fmla="*/ 929640 h 929640"/>
                  <a:gd name="connsiteX8" fmla="*/ 91440 w 883920"/>
                  <a:gd name="connsiteY8" fmla="*/ 929640 h 929640"/>
                  <a:gd name="connsiteX9" fmla="*/ 0 w 883920"/>
                  <a:gd name="connsiteY9" fmla="*/ 396240 h 929640"/>
                  <a:gd name="connsiteX10" fmla="*/ 213360 w 883920"/>
                  <a:gd name="connsiteY10" fmla="*/ 45720 h 929640"/>
                  <a:gd name="connsiteX0" fmla="*/ 213360 w 883920"/>
                  <a:gd name="connsiteY0" fmla="*/ 45720 h 929640"/>
                  <a:gd name="connsiteX1" fmla="*/ 640080 w 883920"/>
                  <a:gd name="connsiteY1" fmla="*/ 0 h 929640"/>
                  <a:gd name="connsiteX2" fmla="*/ 736923 w 883920"/>
                  <a:gd name="connsiteY2" fmla="*/ 232830 h 929640"/>
                  <a:gd name="connsiteX3" fmla="*/ 883920 w 883920"/>
                  <a:gd name="connsiteY3" fmla="*/ 335280 h 929640"/>
                  <a:gd name="connsiteX4" fmla="*/ 762811 w 883920"/>
                  <a:gd name="connsiteY4" fmla="*/ 440290 h 929640"/>
                  <a:gd name="connsiteX5" fmla="*/ 762000 w 883920"/>
                  <a:gd name="connsiteY5" fmla="*/ 563880 h 929640"/>
                  <a:gd name="connsiteX6" fmla="*/ 594360 w 883920"/>
                  <a:gd name="connsiteY6" fmla="*/ 609600 h 929640"/>
                  <a:gd name="connsiteX7" fmla="*/ 731520 w 883920"/>
                  <a:gd name="connsiteY7" fmla="*/ 655320 h 929640"/>
                  <a:gd name="connsiteX8" fmla="*/ 563880 w 883920"/>
                  <a:gd name="connsiteY8" fmla="*/ 929640 h 929640"/>
                  <a:gd name="connsiteX9" fmla="*/ 91440 w 883920"/>
                  <a:gd name="connsiteY9" fmla="*/ 929640 h 929640"/>
                  <a:gd name="connsiteX10" fmla="*/ 0 w 883920"/>
                  <a:gd name="connsiteY10" fmla="*/ 396240 h 929640"/>
                  <a:gd name="connsiteX11" fmla="*/ 213360 w 883920"/>
                  <a:gd name="connsiteY11" fmla="*/ 45720 h 929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3920" h="929640">
                    <a:moveTo>
                      <a:pt x="213360" y="45720"/>
                    </a:moveTo>
                    <a:lnTo>
                      <a:pt x="640080" y="0"/>
                    </a:lnTo>
                    <a:cubicBezTo>
                      <a:pt x="672361" y="45194"/>
                      <a:pt x="704642" y="187636"/>
                      <a:pt x="736923" y="232830"/>
                    </a:cubicBezTo>
                    <a:lnTo>
                      <a:pt x="883920" y="335280"/>
                    </a:lnTo>
                    <a:cubicBezTo>
                      <a:pt x="860809" y="370283"/>
                      <a:pt x="785922" y="405287"/>
                      <a:pt x="762811" y="440290"/>
                    </a:cubicBezTo>
                    <a:cubicBezTo>
                      <a:pt x="762541" y="481487"/>
                      <a:pt x="762270" y="522683"/>
                      <a:pt x="762000" y="563880"/>
                    </a:cubicBezTo>
                    <a:lnTo>
                      <a:pt x="594360" y="609600"/>
                    </a:lnTo>
                    <a:lnTo>
                      <a:pt x="731520" y="655320"/>
                    </a:lnTo>
                    <a:lnTo>
                      <a:pt x="563880" y="929640"/>
                    </a:lnTo>
                    <a:lnTo>
                      <a:pt x="91440" y="929640"/>
                    </a:lnTo>
                    <a:lnTo>
                      <a:pt x="0" y="396240"/>
                    </a:lnTo>
                    <a:lnTo>
                      <a:pt x="213360" y="45720"/>
                    </a:lnTo>
                    <a:close/>
                  </a:path>
                </a:pathLst>
              </a:cu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円/楕円 68"/>
              <p:cNvSpPr/>
              <p:nvPr/>
            </p:nvSpPr>
            <p:spPr>
              <a:xfrm>
                <a:off x="4157474" y="2477721"/>
                <a:ext cx="314982" cy="39005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円/楕円 69"/>
              <p:cNvSpPr/>
              <p:nvPr/>
            </p:nvSpPr>
            <p:spPr>
              <a:xfrm>
                <a:off x="4329961" y="2646414"/>
                <a:ext cx="100473" cy="18695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フリーフォーム 70"/>
              <p:cNvSpPr/>
              <p:nvPr/>
            </p:nvSpPr>
            <p:spPr>
              <a:xfrm>
                <a:off x="2621280" y="1935480"/>
                <a:ext cx="1981200" cy="2057400"/>
              </a:xfrm>
              <a:custGeom>
                <a:avLst/>
                <a:gdLst>
                  <a:gd name="connsiteX0" fmla="*/ 731520 w 1981200"/>
                  <a:gd name="connsiteY0" fmla="*/ 0 h 2057400"/>
                  <a:gd name="connsiteX1" fmla="*/ 1981200 w 1981200"/>
                  <a:gd name="connsiteY1" fmla="*/ 167640 h 2057400"/>
                  <a:gd name="connsiteX2" fmla="*/ 1630680 w 1981200"/>
                  <a:gd name="connsiteY2" fmla="*/ 228600 h 2057400"/>
                  <a:gd name="connsiteX3" fmla="*/ 1859280 w 1981200"/>
                  <a:gd name="connsiteY3" fmla="*/ 335280 h 2057400"/>
                  <a:gd name="connsiteX4" fmla="*/ 1112520 w 1981200"/>
                  <a:gd name="connsiteY4" fmla="*/ 350520 h 2057400"/>
                  <a:gd name="connsiteX5" fmla="*/ 899160 w 1981200"/>
                  <a:gd name="connsiteY5" fmla="*/ 1021080 h 2057400"/>
                  <a:gd name="connsiteX6" fmla="*/ 929640 w 1981200"/>
                  <a:gd name="connsiteY6" fmla="*/ 1584960 h 2057400"/>
                  <a:gd name="connsiteX7" fmla="*/ 701040 w 1981200"/>
                  <a:gd name="connsiteY7" fmla="*/ 1264920 h 2057400"/>
                  <a:gd name="connsiteX8" fmla="*/ 472440 w 1981200"/>
                  <a:gd name="connsiteY8" fmla="*/ 1920240 h 2057400"/>
                  <a:gd name="connsiteX9" fmla="*/ 259080 w 1981200"/>
                  <a:gd name="connsiteY9" fmla="*/ 2057400 h 2057400"/>
                  <a:gd name="connsiteX10" fmla="*/ 0 w 1981200"/>
                  <a:gd name="connsiteY10" fmla="*/ 1036320 h 2057400"/>
                  <a:gd name="connsiteX11" fmla="*/ 45720 w 1981200"/>
                  <a:gd name="connsiteY11" fmla="*/ 289560 h 2057400"/>
                  <a:gd name="connsiteX12" fmla="*/ 731520 w 1981200"/>
                  <a:gd name="connsiteY12" fmla="*/ 0 h 2057400"/>
                  <a:gd name="connsiteX0" fmla="*/ 731520 w 1981200"/>
                  <a:gd name="connsiteY0" fmla="*/ 0 h 2057400"/>
                  <a:gd name="connsiteX1" fmla="*/ 1981200 w 1981200"/>
                  <a:gd name="connsiteY1" fmla="*/ 167640 h 2057400"/>
                  <a:gd name="connsiteX2" fmla="*/ 1630680 w 1981200"/>
                  <a:gd name="connsiteY2" fmla="*/ 228600 h 2057400"/>
                  <a:gd name="connsiteX3" fmla="*/ 1859280 w 1981200"/>
                  <a:gd name="connsiteY3" fmla="*/ 335280 h 2057400"/>
                  <a:gd name="connsiteX4" fmla="*/ 1112520 w 1981200"/>
                  <a:gd name="connsiteY4" fmla="*/ 350520 h 2057400"/>
                  <a:gd name="connsiteX5" fmla="*/ 1036320 w 1981200"/>
                  <a:gd name="connsiteY5" fmla="*/ 868680 h 2057400"/>
                  <a:gd name="connsiteX6" fmla="*/ 929640 w 1981200"/>
                  <a:gd name="connsiteY6" fmla="*/ 1584960 h 2057400"/>
                  <a:gd name="connsiteX7" fmla="*/ 701040 w 1981200"/>
                  <a:gd name="connsiteY7" fmla="*/ 1264920 h 2057400"/>
                  <a:gd name="connsiteX8" fmla="*/ 472440 w 1981200"/>
                  <a:gd name="connsiteY8" fmla="*/ 1920240 h 2057400"/>
                  <a:gd name="connsiteX9" fmla="*/ 259080 w 1981200"/>
                  <a:gd name="connsiteY9" fmla="*/ 2057400 h 2057400"/>
                  <a:gd name="connsiteX10" fmla="*/ 0 w 1981200"/>
                  <a:gd name="connsiteY10" fmla="*/ 1036320 h 2057400"/>
                  <a:gd name="connsiteX11" fmla="*/ 45720 w 1981200"/>
                  <a:gd name="connsiteY11" fmla="*/ 289560 h 2057400"/>
                  <a:gd name="connsiteX12" fmla="*/ 731520 w 1981200"/>
                  <a:gd name="connsiteY12" fmla="*/ 0 h 2057400"/>
                  <a:gd name="connsiteX0" fmla="*/ 731520 w 1981200"/>
                  <a:gd name="connsiteY0" fmla="*/ 0 h 2057400"/>
                  <a:gd name="connsiteX1" fmla="*/ 1981200 w 1981200"/>
                  <a:gd name="connsiteY1" fmla="*/ 167640 h 2057400"/>
                  <a:gd name="connsiteX2" fmla="*/ 1630680 w 1981200"/>
                  <a:gd name="connsiteY2" fmla="*/ 228600 h 2057400"/>
                  <a:gd name="connsiteX3" fmla="*/ 1859280 w 1981200"/>
                  <a:gd name="connsiteY3" fmla="*/ 335280 h 2057400"/>
                  <a:gd name="connsiteX4" fmla="*/ 1310640 w 1981200"/>
                  <a:gd name="connsiteY4" fmla="*/ 487680 h 2057400"/>
                  <a:gd name="connsiteX5" fmla="*/ 1036320 w 1981200"/>
                  <a:gd name="connsiteY5" fmla="*/ 868680 h 2057400"/>
                  <a:gd name="connsiteX6" fmla="*/ 929640 w 1981200"/>
                  <a:gd name="connsiteY6" fmla="*/ 1584960 h 2057400"/>
                  <a:gd name="connsiteX7" fmla="*/ 701040 w 1981200"/>
                  <a:gd name="connsiteY7" fmla="*/ 1264920 h 2057400"/>
                  <a:gd name="connsiteX8" fmla="*/ 472440 w 1981200"/>
                  <a:gd name="connsiteY8" fmla="*/ 1920240 h 2057400"/>
                  <a:gd name="connsiteX9" fmla="*/ 259080 w 1981200"/>
                  <a:gd name="connsiteY9" fmla="*/ 2057400 h 2057400"/>
                  <a:gd name="connsiteX10" fmla="*/ 0 w 1981200"/>
                  <a:gd name="connsiteY10" fmla="*/ 1036320 h 2057400"/>
                  <a:gd name="connsiteX11" fmla="*/ 45720 w 1981200"/>
                  <a:gd name="connsiteY11" fmla="*/ 289560 h 2057400"/>
                  <a:gd name="connsiteX12" fmla="*/ 731520 w 1981200"/>
                  <a:gd name="connsiteY12" fmla="*/ 0 h 2057400"/>
                  <a:gd name="connsiteX0" fmla="*/ 731520 w 1981200"/>
                  <a:gd name="connsiteY0" fmla="*/ 0 h 2057400"/>
                  <a:gd name="connsiteX1" fmla="*/ 1981200 w 1981200"/>
                  <a:gd name="connsiteY1" fmla="*/ 167640 h 2057400"/>
                  <a:gd name="connsiteX2" fmla="*/ 1630680 w 1981200"/>
                  <a:gd name="connsiteY2" fmla="*/ 228600 h 2057400"/>
                  <a:gd name="connsiteX3" fmla="*/ 1859280 w 1981200"/>
                  <a:gd name="connsiteY3" fmla="*/ 335280 h 2057400"/>
                  <a:gd name="connsiteX4" fmla="*/ 1036320 w 1981200"/>
                  <a:gd name="connsiteY4" fmla="*/ 350520 h 2057400"/>
                  <a:gd name="connsiteX5" fmla="*/ 1036320 w 1981200"/>
                  <a:gd name="connsiteY5" fmla="*/ 868680 h 2057400"/>
                  <a:gd name="connsiteX6" fmla="*/ 929640 w 1981200"/>
                  <a:gd name="connsiteY6" fmla="*/ 1584960 h 2057400"/>
                  <a:gd name="connsiteX7" fmla="*/ 701040 w 1981200"/>
                  <a:gd name="connsiteY7" fmla="*/ 1264920 h 2057400"/>
                  <a:gd name="connsiteX8" fmla="*/ 472440 w 1981200"/>
                  <a:gd name="connsiteY8" fmla="*/ 1920240 h 2057400"/>
                  <a:gd name="connsiteX9" fmla="*/ 259080 w 1981200"/>
                  <a:gd name="connsiteY9" fmla="*/ 2057400 h 2057400"/>
                  <a:gd name="connsiteX10" fmla="*/ 0 w 1981200"/>
                  <a:gd name="connsiteY10" fmla="*/ 1036320 h 2057400"/>
                  <a:gd name="connsiteX11" fmla="*/ 45720 w 1981200"/>
                  <a:gd name="connsiteY11" fmla="*/ 289560 h 2057400"/>
                  <a:gd name="connsiteX12" fmla="*/ 731520 w 1981200"/>
                  <a:gd name="connsiteY12" fmla="*/ 0 h 2057400"/>
                  <a:gd name="connsiteX0" fmla="*/ 731520 w 1981200"/>
                  <a:gd name="connsiteY0" fmla="*/ 0 h 2057400"/>
                  <a:gd name="connsiteX1" fmla="*/ 1981200 w 1981200"/>
                  <a:gd name="connsiteY1" fmla="*/ 167640 h 2057400"/>
                  <a:gd name="connsiteX2" fmla="*/ 1630680 w 1981200"/>
                  <a:gd name="connsiteY2" fmla="*/ 228600 h 2057400"/>
                  <a:gd name="connsiteX3" fmla="*/ 1859280 w 1981200"/>
                  <a:gd name="connsiteY3" fmla="*/ 335280 h 2057400"/>
                  <a:gd name="connsiteX4" fmla="*/ 1036320 w 1981200"/>
                  <a:gd name="connsiteY4" fmla="*/ 350520 h 2057400"/>
                  <a:gd name="connsiteX5" fmla="*/ 1112520 w 1981200"/>
                  <a:gd name="connsiteY5" fmla="*/ 868680 h 2057400"/>
                  <a:gd name="connsiteX6" fmla="*/ 929640 w 1981200"/>
                  <a:gd name="connsiteY6" fmla="*/ 1584960 h 2057400"/>
                  <a:gd name="connsiteX7" fmla="*/ 701040 w 1981200"/>
                  <a:gd name="connsiteY7" fmla="*/ 1264920 h 2057400"/>
                  <a:gd name="connsiteX8" fmla="*/ 472440 w 1981200"/>
                  <a:gd name="connsiteY8" fmla="*/ 1920240 h 2057400"/>
                  <a:gd name="connsiteX9" fmla="*/ 259080 w 1981200"/>
                  <a:gd name="connsiteY9" fmla="*/ 2057400 h 2057400"/>
                  <a:gd name="connsiteX10" fmla="*/ 0 w 1981200"/>
                  <a:gd name="connsiteY10" fmla="*/ 1036320 h 2057400"/>
                  <a:gd name="connsiteX11" fmla="*/ 45720 w 1981200"/>
                  <a:gd name="connsiteY11" fmla="*/ 289560 h 2057400"/>
                  <a:gd name="connsiteX12" fmla="*/ 731520 w 1981200"/>
                  <a:gd name="connsiteY12" fmla="*/ 0 h 2057400"/>
                  <a:gd name="connsiteX0" fmla="*/ 731520 w 1981200"/>
                  <a:gd name="connsiteY0" fmla="*/ 0 h 2057400"/>
                  <a:gd name="connsiteX1" fmla="*/ 1981200 w 1981200"/>
                  <a:gd name="connsiteY1" fmla="*/ 167640 h 2057400"/>
                  <a:gd name="connsiteX2" fmla="*/ 1630680 w 1981200"/>
                  <a:gd name="connsiteY2" fmla="*/ 228600 h 2057400"/>
                  <a:gd name="connsiteX3" fmla="*/ 1859280 w 1981200"/>
                  <a:gd name="connsiteY3" fmla="*/ 335280 h 2057400"/>
                  <a:gd name="connsiteX4" fmla="*/ 1036320 w 1981200"/>
                  <a:gd name="connsiteY4" fmla="*/ 350520 h 2057400"/>
                  <a:gd name="connsiteX5" fmla="*/ 1112520 w 1981200"/>
                  <a:gd name="connsiteY5" fmla="*/ 868680 h 2057400"/>
                  <a:gd name="connsiteX6" fmla="*/ 1021080 w 1981200"/>
                  <a:gd name="connsiteY6" fmla="*/ 1417320 h 2057400"/>
                  <a:gd name="connsiteX7" fmla="*/ 701040 w 1981200"/>
                  <a:gd name="connsiteY7" fmla="*/ 1264920 h 2057400"/>
                  <a:gd name="connsiteX8" fmla="*/ 472440 w 1981200"/>
                  <a:gd name="connsiteY8" fmla="*/ 1920240 h 2057400"/>
                  <a:gd name="connsiteX9" fmla="*/ 259080 w 1981200"/>
                  <a:gd name="connsiteY9" fmla="*/ 2057400 h 2057400"/>
                  <a:gd name="connsiteX10" fmla="*/ 0 w 1981200"/>
                  <a:gd name="connsiteY10" fmla="*/ 1036320 h 2057400"/>
                  <a:gd name="connsiteX11" fmla="*/ 45720 w 1981200"/>
                  <a:gd name="connsiteY11" fmla="*/ 289560 h 2057400"/>
                  <a:gd name="connsiteX12" fmla="*/ 731520 w 1981200"/>
                  <a:gd name="connsiteY12" fmla="*/ 0 h 2057400"/>
                  <a:gd name="connsiteX0" fmla="*/ 731520 w 1981200"/>
                  <a:gd name="connsiteY0" fmla="*/ 0 h 2057400"/>
                  <a:gd name="connsiteX1" fmla="*/ 1981200 w 1981200"/>
                  <a:gd name="connsiteY1" fmla="*/ 167640 h 2057400"/>
                  <a:gd name="connsiteX2" fmla="*/ 1630680 w 1981200"/>
                  <a:gd name="connsiteY2" fmla="*/ 228600 h 2057400"/>
                  <a:gd name="connsiteX3" fmla="*/ 1859280 w 1981200"/>
                  <a:gd name="connsiteY3" fmla="*/ 335280 h 2057400"/>
                  <a:gd name="connsiteX4" fmla="*/ 1036320 w 1981200"/>
                  <a:gd name="connsiteY4" fmla="*/ 350520 h 2057400"/>
                  <a:gd name="connsiteX5" fmla="*/ 1112520 w 1981200"/>
                  <a:gd name="connsiteY5" fmla="*/ 868680 h 2057400"/>
                  <a:gd name="connsiteX6" fmla="*/ 1021080 w 1981200"/>
                  <a:gd name="connsiteY6" fmla="*/ 1417320 h 2057400"/>
                  <a:gd name="connsiteX7" fmla="*/ 807720 w 1981200"/>
                  <a:gd name="connsiteY7" fmla="*/ 1082040 h 2057400"/>
                  <a:gd name="connsiteX8" fmla="*/ 472440 w 1981200"/>
                  <a:gd name="connsiteY8" fmla="*/ 1920240 h 2057400"/>
                  <a:gd name="connsiteX9" fmla="*/ 259080 w 1981200"/>
                  <a:gd name="connsiteY9" fmla="*/ 2057400 h 2057400"/>
                  <a:gd name="connsiteX10" fmla="*/ 0 w 1981200"/>
                  <a:gd name="connsiteY10" fmla="*/ 1036320 h 2057400"/>
                  <a:gd name="connsiteX11" fmla="*/ 45720 w 1981200"/>
                  <a:gd name="connsiteY11" fmla="*/ 289560 h 2057400"/>
                  <a:gd name="connsiteX12" fmla="*/ 731520 w 1981200"/>
                  <a:gd name="connsiteY12" fmla="*/ 0 h 205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81200" h="2057400">
                    <a:moveTo>
                      <a:pt x="731520" y="0"/>
                    </a:moveTo>
                    <a:lnTo>
                      <a:pt x="1981200" y="167640"/>
                    </a:lnTo>
                    <a:lnTo>
                      <a:pt x="1630680" y="228600"/>
                    </a:lnTo>
                    <a:lnTo>
                      <a:pt x="1859280" y="335280"/>
                    </a:lnTo>
                    <a:lnTo>
                      <a:pt x="1036320" y="350520"/>
                    </a:lnTo>
                    <a:lnTo>
                      <a:pt x="1112520" y="868680"/>
                    </a:lnTo>
                    <a:lnTo>
                      <a:pt x="1021080" y="1417320"/>
                    </a:lnTo>
                    <a:lnTo>
                      <a:pt x="807720" y="1082040"/>
                    </a:lnTo>
                    <a:lnTo>
                      <a:pt x="472440" y="1920240"/>
                    </a:lnTo>
                    <a:lnTo>
                      <a:pt x="259080" y="2057400"/>
                    </a:lnTo>
                    <a:lnTo>
                      <a:pt x="0" y="1036320"/>
                    </a:lnTo>
                    <a:lnTo>
                      <a:pt x="45720" y="289560"/>
                    </a:lnTo>
                    <a:lnTo>
                      <a:pt x="731520" y="0"/>
                    </a:lnTo>
                    <a:close/>
                  </a:path>
                </a:pathLst>
              </a:cu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フリーフォーム 71"/>
              <p:cNvSpPr/>
              <p:nvPr/>
            </p:nvSpPr>
            <p:spPr>
              <a:xfrm>
                <a:off x="3185160" y="3070606"/>
                <a:ext cx="365760" cy="465074"/>
              </a:xfrm>
              <a:custGeom>
                <a:avLst/>
                <a:gdLst>
                  <a:gd name="connsiteX0" fmla="*/ 320040 w 320040"/>
                  <a:gd name="connsiteY0" fmla="*/ 137160 h 502920"/>
                  <a:gd name="connsiteX1" fmla="*/ 137160 w 320040"/>
                  <a:gd name="connsiteY1" fmla="*/ 0 h 502920"/>
                  <a:gd name="connsiteX2" fmla="*/ 0 w 320040"/>
                  <a:gd name="connsiteY2" fmla="*/ 320040 h 502920"/>
                  <a:gd name="connsiteX3" fmla="*/ 213360 w 320040"/>
                  <a:gd name="connsiteY3" fmla="*/ 502920 h 502920"/>
                  <a:gd name="connsiteX0" fmla="*/ 289560 w 289560"/>
                  <a:gd name="connsiteY0" fmla="*/ 45720 h 502920"/>
                  <a:gd name="connsiteX1" fmla="*/ 137160 w 289560"/>
                  <a:gd name="connsiteY1" fmla="*/ 0 h 502920"/>
                  <a:gd name="connsiteX2" fmla="*/ 0 w 289560"/>
                  <a:gd name="connsiteY2" fmla="*/ 320040 h 502920"/>
                  <a:gd name="connsiteX3" fmla="*/ 213360 w 289560"/>
                  <a:gd name="connsiteY3" fmla="*/ 502920 h 502920"/>
                  <a:gd name="connsiteX0" fmla="*/ 411480 w 411480"/>
                  <a:gd name="connsiteY0" fmla="*/ 182880 h 502920"/>
                  <a:gd name="connsiteX1" fmla="*/ 137160 w 411480"/>
                  <a:gd name="connsiteY1" fmla="*/ 0 h 502920"/>
                  <a:gd name="connsiteX2" fmla="*/ 0 w 411480"/>
                  <a:gd name="connsiteY2" fmla="*/ 320040 h 502920"/>
                  <a:gd name="connsiteX3" fmla="*/ 213360 w 411480"/>
                  <a:gd name="connsiteY3" fmla="*/ 502920 h 502920"/>
                  <a:gd name="connsiteX0" fmla="*/ 411480 w 411480"/>
                  <a:gd name="connsiteY0" fmla="*/ 182880 h 502920"/>
                  <a:gd name="connsiteX1" fmla="*/ 137160 w 411480"/>
                  <a:gd name="connsiteY1" fmla="*/ 0 h 502920"/>
                  <a:gd name="connsiteX2" fmla="*/ 0 w 411480"/>
                  <a:gd name="connsiteY2" fmla="*/ 320040 h 502920"/>
                  <a:gd name="connsiteX3" fmla="*/ 213360 w 411480"/>
                  <a:gd name="connsiteY3" fmla="*/ 502920 h 502920"/>
                  <a:gd name="connsiteX0" fmla="*/ 411480 w 411480"/>
                  <a:gd name="connsiteY0" fmla="*/ 93674 h 413714"/>
                  <a:gd name="connsiteX1" fmla="*/ 106680 w 411480"/>
                  <a:gd name="connsiteY1" fmla="*/ 2234 h 413714"/>
                  <a:gd name="connsiteX2" fmla="*/ 0 w 411480"/>
                  <a:gd name="connsiteY2" fmla="*/ 230834 h 413714"/>
                  <a:gd name="connsiteX3" fmla="*/ 213360 w 411480"/>
                  <a:gd name="connsiteY3" fmla="*/ 413714 h 413714"/>
                  <a:gd name="connsiteX0" fmla="*/ 411480 w 411480"/>
                  <a:gd name="connsiteY0" fmla="*/ 145034 h 465074"/>
                  <a:gd name="connsiteX1" fmla="*/ 106680 w 411480"/>
                  <a:gd name="connsiteY1" fmla="*/ 53594 h 465074"/>
                  <a:gd name="connsiteX2" fmla="*/ 0 w 411480"/>
                  <a:gd name="connsiteY2" fmla="*/ 282194 h 465074"/>
                  <a:gd name="connsiteX3" fmla="*/ 213360 w 411480"/>
                  <a:gd name="connsiteY3" fmla="*/ 465074 h 465074"/>
                  <a:gd name="connsiteX0" fmla="*/ 381000 w 381000"/>
                  <a:gd name="connsiteY0" fmla="*/ 145034 h 480314"/>
                  <a:gd name="connsiteX1" fmla="*/ 76200 w 381000"/>
                  <a:gd name="connsiteY1" fmla="*/ 53594 h 480314"/>
                  <a:gd name="connsiteX2" fmla="*/ 0 w 381000"/>
                  <a:gd name="connsiteY2" fmla="*/ 480314 h 480314"/>
                  <a:gd name="connsiteX3" fmla="*/ 182880 w 381000"/>
                  <a:gd name="connsiteY3" fmla="*/ 465074 h 480314"/>
                  <a:gd name="connsiteX0" fmla="*/ 365760 w 365760"/>
                  <a:gd name="connsiteY0" fmla="*/ 145034 h 465074"/>
                  <a:gd name="connsiteX1" fmla="*/ 60960 w 365760"/>
                  <a:gd name="connsiteY1" fmla="*/ 53594 h 465074"/>
                  <a:gd name="connsiteX2" fmla="*/ 0 w 365760"/>
                  <a:gd name="connsiteY2" fmla="*/ 388874 h 465074"/>
                  <a:gd name="connsiteX3" fmla="*/ 167640 w 365760"/>
                  <a:gd name="connsiteY3" fmla="*/ 465074 h 465074"/>
                </a:gdLst>
                <a:ahLst/>
                <a:cxnLst>
                  <a:cxn ang="0">
                    <a:pos x="connsiteX0" y="connsiteY0"/>
                  </a:cxn>
                  <a:cxn ang="0">
                    <a:pos x="connsiteX1" y="connsiteY1"/>
                  </a:cxn>
                  <a:cxn ang="0">
                    <a:pos x="connsiteX2" y="connsiteY2"/>
                  </a:cxn>
                  <a:cxn ang="0">
                    <a:pos x="connsiteX3" y="connsiteY3"/>
                  </a:cxn>
                </a:cxnLst>
                <a:rect l="l" t="t" r="r" b="b"/>
                <a:pathLst>
                  <a:path w="365760" h="465074">
                    <a:moveTo>
                      <a:pt x="365760" y="145034"/>
                    </a:moveTo>
                    <a:cubicBezTo>
                      <a:pt x="365760" y="-37846"/>
                      <a:pt x="198120" y="-22606"/>
                      <a:pt x="60960" y="53594"/>
                    </a:cubicBezTo>
                    <a:lnTo>
                      <a:pt x="0" y="388874"/>
                    </a:lnTo>
                    <a:lnTo>
                      <a:pt x="167640" y="465074"/>
                    </a:lnTo>
                  </a:path>
                </a:pathLst>
              </a:cu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4" name="直線コネクタ 73"/>
              <p:cNvCxnSpPr/>
              <p:nvPr/>
            </p:nvCxnSpPr>
            <p:spPr>
              <a:xfrm flipH="1">
                <a:off x="3947363" y="2372828"/>
                <a:ext cx="210111" cy="10489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5" name="グループ化 84"/>
            <p:cNvGrpSpPr/>
            <p:nvPr/>
          </p:nvGrpSpPr>
          <p:grpSpPr>
            <a:xfrm rot="729358" flipH="1">
              <a:off x="7800730" y="4467009"/>
              <a:ext cx="606131" cy="569909"/>
              <a:chOff x="7377864" y="5655931"/>
              <a:chExt cx="606131" cy="569909"/>
            </a:xfrm>
          </p:grpSpPr>
          <p:grpSp>
            <p:nvGrpSpPr>
              <p:cNvPr id="76" name="グループ化 75"/>
              <p:cNvGrpSpPr/>
              <p:nvPr/>
            </p:nvGrpSpPr>
            <p:grpSpPr>
              <a:xfrm>
                <a:off x="7377864" y="5655931"/>
                <a:ext cx="606131" cy="569909"/>
                <a:chOff x="2438560" y="1935480"/>
                <a:chExt cx="2422409" cy="2339042"/>
              </a:xfrm>
            </p:grpSpPr>
            <p:sp>
              <p:nvSpPr>
                <p:cNvPr id="77" name="フリーフォーム 76"/>
                <p:cNvSpPr/>
                <p:nvPr/>
              </p:nvSpPr>
              <p:spPr>
                <a:xfrm>
                  <a:off x="2760555" y="2089204"/>
                  <a:ext cx="2100414" cy="2185318"/>
                </a:xfrm>
                <a:custGeom>
                  <a:avLst/>
                  <a:gdLst>
                    <a:gd name="connsiteX0" fmla="*/ 213360 w 883920"/>
                    <a:gd name="connsiteY0" fmla="*/ 45720 h 929640"/>
                    <a:gd name="connsiteX1" fmla="*/ 640080 w 883920"/>
                    <a:gd name="connsiteY1" fmla="*/ 0 h 929640"/>
                    <a:gd name="connsiteX2" fmla="*/ 883920 w 883920"/>
                    <a:gd name="connsiteY2" fmla="*/ 335280 h 929640"/>
                    <a:gd name="connsiteX3" fmla="*/ 762000 w 883920"/>
                    <a:gd name="connsiteY3" fmla="*/ 563880 h 929640"/>
                    <a:gd name="connsiteX4" fmla="*/ 594360 w 883920"/>
                    <a:gd name="connsiteY4" fmla="*/ 609600 h 929640"/>
                    <a:gd name="connsiteX5" fmla="*/ 731520 w 883920"/>
                    <a:gd name="connsiteY5" fmla="*/ 655320 h 929640"/>
                    <a:gd name="connsiteX6" fmla="*/ 563880 w 883920"/>
                    <a:gd name="connsiteY6" fmla="*/ 929640 h 929640"/>
                    <a:gd name="connsiteX7" fmla="*/ 91440 w 883920"/>
                    <a:gd name="connsiteY7" fmla="*/ 929640 h 929640"/>
                    <a:gd name="connsiteX8" fmla="*/ 0 w 883920"/>
                    <a:gd name="connsiteY8" fmla="*/ 396240 h 929640"/>
                    <a:gd name="connsiteX9" fmla="*/ 213360 w 883920"/>
                    <a:gd name="connsiteY9" fmla="*/ 45720 h 929640"/>
                    <a:gd name="connsiteX0" fmla="*/ 213360 w 883920"/>
                    <a:gd name="connsiteY0" fmla="*/ 45720 h 929640"/>
                    <a:gd name="connsiteX1" fmla="*/ 640080 w 883920"/>
                    <a:gd name="connsiteY1" fmla="*/ 0 h 929640"/>
                    <a:gd name="connsiteX2" fmla="*/ 736923 w 883920"/>
                    <a:gd name="connsiteY2" fmla="*/ 232830 h 929640"/>
                    <a:gd name="connsiteX3" fmla="*/ 883920 w 883920"/>
                    <a:gd name="connsiteY3" fmla="*/ 335280 h 929640"/>
                    <a:gd name="connsiteX4" fmla="*/ 762000 w 883920"/>
                    <a:gd name="connsiteY4" fmla="*/ 563880 h 929640"/>
                    <a:gd name="connsiteX5" fmla="*/ 594360 w 883920"/>
                    <a:gd name="connsiteY5" fmla="*/ 609600 h 929640"/>
                    <a:gd name="connsiteX6" fmla="*/ 731520 w 883920"/>
                    <a:gd name="connsiteY6" fmla="*/ 655320 h 929640"/>
                    <a:gd name="connsiteX7" fmla="*/ 563880 w 883920"/>
                    <a:gd name="connsiteY7" fmla="*/ 929640 h 929640"/>
                    <a:gd name="connsiteX8" fmla="*/ 91440 w 883920"/>
                    <a:gd name="connsiteY8" fmla="*/ 929640 h 929640"/>
                    <a:gd name="connsiteX9" fmla="*/ 0 w 883920"/>
                    <a:gd name="connsiteY9" fmla="*/ 396240 h 929640"/>
                    <a:gd name="connsiteX10" fmla="*/ 213360 w 883920"/>
                    <a:gd name="connsiteY10" fmla="*/ 45720 h 929640"/>
                    <a:gd name="connsiteX0" fmla="*/ 213360 w 883920"/>
                    <a:gd name="connsiteY0" fmla="*/ 45720 h 929640"/>
                    <a:gd name="connsiteX1" fmla="*/ 640080 w 883920"/>
                    <a:gd name="connsiteY1" fmla="*/ 0 h 929640"/>
                    <a:gd name="connsiteX2" fmla="*/ 736923 w 883920"/>
                    <a:gd name="connsiteY2" fmla="*/ 232830 h 929640"/>
                    <a:gd name="connsiteX3" fmla="*/ 883920 w 883920"/>
                    <a:gd name="connsiteY3" fmla="*/ 335280 h 929640"/>
                    <a:gd name="connsiteX4" fmla="*/ 762811 w 883920"/>
                    <a:gd name="connsiteY4" fmla="*/ 440290 h 929640"/>
                    <a:gd name="connsiteX5" fmla="*/ 762000 w 883920"/>
                    <a:gd name="connsiteY5" fmla="*/ 563880 h 929640"/>
                    <a:gd name="connsiteX6" fmla="*/ 594360 w 883920"/>
                    <a:gd name="connsiteY6" fmla="*/ 609600 h 929640"/>
                    <a:gd name="connsiteX7" fmla="*/ 731520 w 883920"/>
                    <a:gd name="connsiteY7" fmla="*/ 655320 h 929640"/>
                    <a:gd name="connsiteX8" fmla="*/ 563880 w 883920"/>
                    <a:gd name="connsiteY8" fmla="*/ 929640 h 929640"/>
                    <a:gd name="connsiteX9" fmla="*/ 91440 w 883920"/>
                    <a:gd name="connsiteY9" fmla="*/ 929640 h 929640"/>
                    <a:gd name="connsiteX10" fmla="*/ 0 w 883920"/>
                    <a:gd name="connsiteY10" fmla="*/ 396240 h 929640"/>
                    <a:gd name="connsiteX11" fmla="*/ 213360 w 883920"/>
                    <a:gd name="connsiteY11" fmla="*/ 45720 h 929640"/>
                    <a:gd name="connsiteX0" fmla="*/ 213360 w 883920"/>
                    <a:gd name="connsiteY0" fmla="*/ 45720 h 929640"/>
                    <a:gd name="connsiteX1" fmla="*/ 640080 w 883920"/>
                    <a:gd name="connsiteY1" fmla="*/ 0 h 929640"/>
                    <a:gd name="connsiteX2" fmla="*/ 736923 w 883920"/>
                    <a:gd name="connsiteY2" fmla="*/ 232830 h 929640"/>
                    <a:gd name="connsiteX3" fmla="*/ 883920 w 883920"/>
                    <a:gd name="connsiteY3" fmla="*/ 335280 h 929640"/>
                    <a:gd name="connsiteX4" fmla="*/ 762811 w 883920"/>
                    <a:gd name="connsiteY4" fmla="*/ 440290 h 929640"/>
                    <a:gd name="connsiteX5" fmla="*/ 762000 w 883920"/>
                    <a:gd name="connsiteY5" fmla="*/ 563880 h 929640"/>
                    <a:gd name="connsiteX6" fmla="*/ 594360 w 883920"/>
                    <a:gd name="connsiteY6" fmla="*/ 609600 h 929640"/>
                    <a:gd name="connsiteX7" fmla="*/ 731520 w 883920"/>
                    <a:gd name="connsiteY7" fmla="*/ 655320 h 929640"/>
                    <a:gd name="connsiteX8" fmla="*/ 613707 w 883920"/>
                    <a:gd name="connsiteY8" fmla="*/ 777782 h 929640"/>
                    <a:gd name="connsiteX9" fmla="*/ 563880 w 883920"/>
                    <a:gd name="connsiteY9" fmla="*/ 929640 h 929640"/>
                    <a:gd name="connsiteX10" fmla="*/ 91440 w 883920"/>
                    <a:gd name="connsiteY10" fmla="*/ 929640 h 929640"/>
                    <a:gd name="connsiteX11" fmla="*/ 0 w 883920"/>
                    <a:gd name="connsiteY11" fmla="*/ 396240 h 929640"/>
                    <a:gd name="connsiteX12" fmla="*/ 213360 w 883920"/>
                    <a:gd name="connsiteY12" fmla="*/ 45720 h 929640"/>
                    <a:gd name="connsiteX0" fmla="*/ 213360 w 892002"/>
                    <a:gd name="connsiteY0" fmla="*/ 45720 h 929640"/>
                    <a:gd name="connsiteX1" fmla="*/ 640080 w 892002"/>
                    <a:gd name="connsiteY1" fmla="*/ 0 h 929640"/>
                    <a:gd name="connsiteX2" fmla="*/ 736923 w 892002"/>
                    <a:gd name="connsiteY2" fmla="*/ 232830 h 929640"/>
                    <a:gd name="connsiteX3" fmla="*/ 892002 w 892002"/>
                    <a:gd name="connsiteY3" fmla="*/ 414275 h 929640"/>
                    <a:gd name="connsiteX4" fmla="*/ 762811 w 892002"/>
                    <a:gd name="connsiteY4" fmla="*/ 440290 h 929640"/>
                    <a:gd name="connsiteX5" fmla="*/ 762000 w 892002"/>
                    <a:gd name="connsiteY5" fmla="*/ 563880 h 929640"/>
                    <a:gd name="connsiteX6" fmla="*/ 594360 w 892002"/>
                    <a:gd name="connsiteY6" fmla="*/ 609600 h 929640"/>
                    <a:gd name="connsiteX7" fmla="*/ 731520 w 892002"/>
                    <a:gd name="connsiteY7" fmla="*/ 655320 h 929640"/>
                    <a:gd name="connsiteX8" fmla="*/ 613707 w 892002"/>
                    <a:gd name="connsiteY8" fmla="*/ 777782 h 929640"/>
                    <a:gd name="connsiteX9" fmla="*/ 563880 w 892002"/>
                    <a:gd name="connsiteY9" fmla="*/ 929640 h 929640"/>
                    <a:gd name="connsiteX10" fmla="*/ 91440 w 892002"/>
                    <a:gd name="connsiteY10" fmla="*/ 929640 h 929640"/>
                    <a:gd name="connsiteX11" fmla="*/ 0 w 892002"/>
                    <a:gd name="connsiteY11" fmla="*/ 396240 h 929640"/>
                    <a:gd name="connsiteX12" fmla="*/ 213360 w 892002"/>
                    <a:gd name="connsiteY12" fmla="*/ 45720 h 929640"/>
                    <a:gd name="connsiteX0" fmla="*/ 213360 w 892002"/>
                    <a:gd name="connsiteY0" fmla="*/ 45720 h 929640"/>
                    <a:gd name="connsiteX1" fmla="*/ 640080 w 892002"/>
                    <a:gd name="connsiteY1" fmla="*/ 0 h 929640"/>
                    <a:gd name="connsiteX2" fmla="*/ 736923 w 892002"/>
                    <a:gd name="connsiteY2" fmla="*/ 232830 h 929640"/>
                    <a:gd name="connsiteX3" fmla="*/ 892002 w 892002"/>
                    <a:gd name="connsiteY3" fmla="*/ 414275 h 929640"/>
                    <a:gd name="connsiteX4" fmla="*/ 762811 w 892002"/>
                    <a:gd name="connsiteY4" fmla="*/ 440290 h 929640"/>
                    <a:gd name="connsiteX5" fmla="*/ 762000 w 892002"/>
                    <a:gd name="connsiteY5" fmla="*/ 563880 h 929640"/>
                    <a:gd name="connsiteX6" fmla="*/ 674330 w 892002"/>
                    <a:gd name="connsiteY6" fmla="*/ 553274 h 929640"/>
                    <a:gd name="connsiteX7" fmla="*/ 594360 w 892002"/>
                    <a:gd name="connsiteY7" fmla="*/ 609600 h 929640"/>
                    <a:gd name="connsiteX8" fmla="*/ 731520 w 892002"/>
                    <a:gd name="connsiteY8" fmla="*/ 655320 h 929640"/>
                    <a:gd name="connsiteX9" fmla="*/ 613707 w 892002"/>
                    <a:gd name="connsiteY9" fmla="*/ 777782 h 929640"/>
                    <a:gd name="connsiteX10" fmla="*/ 563880 w 892002"/>
                    <a:gd name="connsiteY10" fmla="*/ 929640 h 929640"/>
                    <a:gd name="connsiteX11" fmla="*/ 91440 w 892002"/>
                    <a:gd name="connsiteY11" fmla="*/ 929640 h 929640"/>
                    <a:gd name="connsiteX12" fmla="*/ 0 w 892002"/>
                    <a:gd name="connsiteY12" fmla="*/ 396240 h 929640"/>
                    <a:gd name="connsiteX13" fmla="*/ 213360 w 892002"/>
                    <a:gd name="connsiteY13" fmla="*/ 45720 h 929640"/>
                    <a:gd name="connsiteX0" fmla="*/ 213360 w 892002"/>
                    <a:gd name="connsiteY0" fmla="*/ 45720 h 929640"/>
                    <a:gd name="connsiteX1" fmla="*/ 640080 w 892002"/>
                    <a:gd name="connsiteY1" fmla="*/ 0 h 929640"/>
                    <a:gd name="connsiteX2" fmla="*/ 736923 w 892002"/>
                    <a:gd name="connsiteY2" fmla="*/ 232830 h 929640"/>
                    <a:gd name="connsiteX3" fmla="*/ 892002 w 892002"/>
                    <a:gd name="connsiteY3" fmla="*/ 414275 h 929640"/>
                    <a:gd name="connsiteX4" fmla="*/ 762811 w 892002"/>
                    <a:gd name="connsiteY4" fmla="*/ 440290 h 929640"/>
                    <a:gd name="connsiteX5" fmla="*/ 762000 w 892002"/>
                    <a:gd name="connsiteY5" fmla="*/ 563880 h 929640"/>
                    <a:gd name="connsiteX6" fmla="*/ 674330 w 892002"/>
                    <a:gd name="connsiteY6" fmla="*/ 553274 h 929640"/>
                    <a:gd name="connsiteX7" fmla="*/ 626692 w 892002"/>
                    <a:gd name="connsiteY7" fmla="*/ 634544 h 929640"/>
                    <a:gd name="connsiteX8" fmla="*/ 731520 w 892002"/>
                    <a:gd name="connsiteY8" fmla="*/ 655320 h 929640"/>
                    <a:gd name="connsiteX9" fmla="*/ 613707 w 892002"/>
                    <a:gd name="connsiteY9" fmla="*/ 777782 h 929640"/>
                    <a:gd name="connsiteX10" fmla="*/ 563880 w 892002"/>
                    <a:gd name="connsiteY10" fmla="*/ 929640 h 929640"/>
                    <a:gd name="connsiteX11" fmla="*/ 91440 w 892002"/>
                    <a:gd name="connsiteY11" fmla="*/ 929640 h 929640"/>
                    <a:gd name="connsiteX12" fmla="*/ 0 w 892002"/>
                    <a:gd name="connsiteY12" fmla="*/ 396240 h 929640"/>
                    <a:gd name="connsiteX13" fmla="*/ 213360 w 892002"/>
                    <a:gd name="connsiteY13" fmla="*/ 45720 h 929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92002" h="929640">
                      <a:moveTo>
                        <a:pt x="213360" y="45720"/>
                      </a:moveTo>
                      <a:lnTo>
                        <a:pt x="640080" y="0"/>
                      </a:lnTo>
                      <a:cubicBezTo>
                        <a:pt x="672361" y="45194"/>
                        <a:pt x="704642" y="187636"/>
                        <a:pt x="736923" y="232830"/>
                      </a:cubicBezTo>
                      <a:lnTo>
                        <a:pt x="892002" y="414275"/>
                      </a:lnTo>
                      <a:cubicBezTo>
                        <a:pt x="868891" y="449278"/>
                        <a:pt x="785922" y="405287"/>
                        <a:pt x="762811" y="440290"/>
                      </a:cubicBezTo>
                      <a:cubicBezTo>
                        <a:pt x="762541" y="481487"/>
                        <a:pt x="762270" y="522683"/>
                        <a:pt x="762000" y="563880"/>
                      </a:cubicBezTo>
                      <a:cubicBezTo>
                        <a:pt x="735471" y="572817"/>
                        <a:pt x="700859" y="544337"/>
                        <a:pt x="674330" y="553274"/>
                      </a:cubicBezTo>
                      <a:lnTo>
                        <a:pt x="626692" y="634544"/>
                      </a:lnTo>
                      <a:lnTo>
                        <a:pt x="731520" y="655320"/>
                      </a:lnTo>
                      <a:cubicBezTo>
                        <a:pt x="701679" y="705841"/>
                        <a:pt x="643548" y="727261"/>
                        <a:pt x="613707" y="777782"/>
                      </a:cubicBezTo>
                      <a:lnTo>
                        <a:pt x="563880" y="929640"/>
                      </a:lnTo>
                      <a:lnTo>
                        <a:pt x="91440" y="929640"/>
                      </a:lnTo>
                      <a:lnTo>
                        <a:pt x="0" y="396240"/>
                      </a:lnTo>
                      <a:lnTo>
                        <a:pt x="213360" y="45720"/>
                      </a:lnTo>
                      <a:close/>
                    </a:path>
                  </a:pathLst>
                </a:cu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円/楕円 77"/>
                <p:cNvSpPr/>
                <p:nvPr/>
              </p:nvSpPr>
              <p:spPr>
                <a:xfrm>
                  <a:off x="4072429" y="2559066"/>
                  <a:ext cx="400027" cy="3087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円/楕円 78"/>
                <p:cNvSpPr/>
                <p:nvPr/>
              </p:nvSpPr>
              <p:spPr>
                <a:xfrm>
                  <a:off x="4329961" y="2646414"/>
                  <a:ext cx="100473" cy="18695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フリーフォーム 79"/>
                <p:cNvSpPr/>
                <p:nvPr/>
              </p:nvSpPr>
              <p:spPr>
                <a:xfrm>
                  <a:off x="2438560" y="1935480"/>
                  <a:ext cx="2163919" cy="2057401"/>
                </a:xfrm>
                <a:custGeom>
                  <a:avLst/>
                  <a:gdLst>
                    <a:gd name="connsiteX0" fmla="*/ 731520 w 1981200"/>
                    <a:gd name="connsiteY0" fmla="*/ 0 h 2057400"/>
                    <a:gd name="connsiteX1" fmla="*/ 1981200 w 1981200"/>
                    <a:gd name="connsiteY1" fmla="*/ 167640 h 2057400"/>
                    <a:gd name="connsiteX2" fmla="*/ 1630680 w 1981200"/>
                    <a:gd name="connsiteY2" fmla="*/ 228600 h 2057400"/>
                    <a:gd name="connsiteX3" fmla="*/ 1859280 w 1981200"/>
                    <a:gd name="connsiteY3" fmla="*/ 335280 h 2057400"/>
                    <a:gd name="connsiteX4" fmla="*/ 1112520 w 1981200"/>
                    <a:gd name="connsiteY4" fmla="*/ 350520 h 2057400"/>
                    <a:gd name="connsiteX5" fmla="*/ 899160 w 1981200"/>
                    <a:gd name="connsiteY5" fmla="*/ 1021080 h 2057400"/>
                    <a:gd name="connsiteX6" fmla="*/ 929640 w 1981200"/>
                    <a:gd name="connsiteY6" fmla="*/ 1584960 h 2057400"/>
                    <a:gd name="connsiteX7" fmla="*/ 701040 w 1981200"/>
                    <a:gd name="connsiteY7" fmla="*/ 1264920 h 2057400"/>
                    <a:gd name="connsiteX8" fmla="*/ 472440 w 1981200"/>
                    <a:gd name="connsiteY8" fmla="*/ 1920240 h 2057400"/>
                    <a:gd name="connsiteX9" fmla="*/ 259080 w 1981200"/>
                    <a:gd name="connsiteY9" fmla="*/ 2057400 h 2057400"/>
                    <a:gd name="connsiteX10" fmla="*/ 0 w 1981200"/>
                    <a:gd name="connsiteY10" fmla="*/ 1036320 h 2057400"/>
                    <a:gd name="connsiteX11" fmla="*/ 45720 w 1981200"/>
                    <a:gd name="connsiteY11" fmla="*/ 289560 h 2057400"/>
                    <a:gd name="connsiteX12" fmla="*/ 731520 w 1981200"/>
                    <a:gd name="connsiteY12" fmla="*/ 0 h 2057400"/>
                    <a:gd name="connsiteX0" fmla="*/ 731520 w 1981200"/>
                    <a:gd name="connsiteY0" fmla="*/ 0 h 2057400"/>
                    <a:gd name="connsiteX1" fmla="*/ 1981200 w 1981200"/>
                    <a:gd name="connsiteY1" fmla="*/ 167640 h 2057400"/>
                    <a:gd name="connsiteX2" fmla="*/ 1630680 w 1981200"/>
                    <a:gd name="connsiteY2" fmla="*/ 228600 h 2057400"/>
                    <a:gd name="connsiteX3" fmla="*/ 1859280 w 1981200"/>
                    <a:gd name="connsiteY3" fmla="*/ 335280 h 2057400"/>
                    <a:gd name="connsiteX4" fmla="*/ 1112520 w 1981200"/>
                    <a:gd name="connsiteY4" fmla="*/ 350520 h 2057400"/>
                    <a:gd name="connsiteX5" fmla="*/ 1036320 w 1981200"/>
                    <a:gd name="connsiteY5" fmla="*/ 868680 h 2057400"/>
                    <a:gd name="connsiteX6" fmla="*/ 929640 w 1981200"/>
                    <a:gd name="connsiteY6" fmla="*/ 1584960 h 2057400"/>
                    <a:gd name="connsiteX7" fmla="*/ 701040 w 1981200"/>
                    <a:gd name="connsiteY7" fmla="*/ 1264920 h 2057400"/>
                    <a:gd name="connsiteX8" fmla="*/ 472440 w 1981200"/>
                    <a:gd name="connsiteY8" fmla="*/ 1920240 h 2057400"/>
                    <a:gd name="connsiteX9" fmla="*/ 259080 w 1981200"/>
                    <a:gd name="connsiteY9" fmla="*/ 2057400 h 2057400"/>
                    <a:gd name="connsiteX10" fmla="*/ 0 w 1981200"/>
                    <a:gd name="connsiteY10" fmla="*/ 1036320 h 2057400"/>
                    <a:gd name="connsiteX11" fmla="*/ 45720 w 1981200"/>
                    <a:gd name="connsiteY11" fmla="*/ 289560 h 2057400"/>
                    <a:gd name="connsiteX12" fmla="*/ 731520 w 1981200"/>
                    <a:gd name="connsiteY12" fmla="*/ 0 h 2057400"/>
                    <a:gd name="connsiteX0" fmla="*/ 731520 w 1981200"/>
                    <a:gd name="connsiteY0" fmla="*/ 0 h 2057400"/>
                    <a:gd name="connsiteX1" fmla="*/ 1981200 w 1981200"/>
                    <a:gd name="connsiteY1" fmla="*/ 167640 h 2057400"/>
                    <a:gd name="connsiteX2" fmla="*/ 1630680 w 1981200"/>
                    <a:gd name="connsiteY2" fmla="*/ 228600 h 2057400"/>
                    <a:gd name="connsiteX3" fmla="*/ 1859280 w 1981200"/>
                    <a:gd name="connsiteY3" fmla="*/ 335280 h 2057400"/>
                    <a:gd name="connsiteX4" fmla="*/ 1310640 w 1981200"/>
                    <a:gd name="connsiteY4" fmla="*/ 487680 h 2057400"/>
                    <a:gd name="connsiteX5" fmla="*/ 1036320 w 1981200"/>
                    <a:gd name="connsiteY5" fmla="*/ 868680 h 2057400"/>
                    <a:gd name="connsiteX6" fmla="*/ 929640 w 1981200"/>
                    <a:gd name="connsiteY6" fmla="*/ 1584960 h 2057400"/>
                    <a:gd name="connsiteX7" fmla="*/ 701040 w 1981200"/>
                    <a:gd name="connsiteY7" fmla="*/ 1264920 h 2057400"/>
                    <a:gd name="connsiteX8" fmla="*/ 472440 w 1981200"/>
                    <a:gd name="connsiteY8" fmla="*/ 1920240 h 2057400"/>
                    <a:gd name="connsiteX9" fmla="*/ 259080 w 1981200"/>
                    <a:gd name="connsiteY9" fmla="*/ 2057400 h 2057400"/>
                    <a:gd name="connsiteX10" fmla="*/ 0 w 1981200"/>
                    <a:gd name="connsiteY10" fmla="*/ 1036320 h 2057400"/>
                    <a:gd name="connsiteX11" fmla="*/ 45720 w 1981200"/>
                    <a:gd name="connsiteY11" fmla="*/ 289560 h 2057400"/>
                    <a:gd name="connsiteX12" fmla="*/ 731520 w 1981200"/>
                    <a:gd name="connsiteY12" fmla="*/ 0 h 2057400"/>
                    <a:gd name="connsiteX0" fmla="*/ 731520 w 1981200"/>
                    <a:gd name="connsiteY0" fmla="*/ 0 h 2057400"/>
                    <a:gd name="connsiteX1" fmla="*/ 1981200 w 1981200"/>
                    <a:gd name="connsiteY1" fmla="*/ 167640 h 2057400"/>
                    <a:gd name="connsiteX2" fmla="*/ 1630680 w 1981200"/>
                    <a:gd name="connsiteY2" fmla="*/ 228600 h 2057400"/>
                    <a:gd name="connsiteX3" fmla="*/ 1859280 w 1981200"/>
                    <a:gd name="connsiteY3" fmla="*/ 335280 h 2057400"/>
                    <a:gd name="connsiteX4" fmla="*/ 1036320 w 1981200"/>
                    <a:gd name="connsiteY4" fmla="*/ 350520 h 2057400"/>
                    <a:gd name="connsiteX5" fmla="*/ 1036320 w 1981200"/>
                    <a:gd name="connsiteY5" fmla="*/ 868680 h 2057400"/>
                    <a:gd name="connsiteX6" fmla="*/ 929640 w 1981200"/>
                    <a:gd name="connsiteY6" fmla="*/ 1584960 h 2057400"/>
                    <a:gd name="connsiteX7" fmla="*/ 701040 w 1981200"/>
                    <a:gd name="connsiteY7" fmla="*/ 1264920 h 2057400"/>
                    <a:gd name="connsiteX8" fmla="*/ 472440 w 1981200"/>
                    <a:gd name="connsiteY8" fmla="*/ 1920240 h 2057400"/>
                    <a:gd name="connsiteX9" fmla="*/ 259080 w 1981200"/>
                    <a:gd name="connsiteY9" fmla="*/ 2057400 h 2057400"/>
                    <a:gd name="connsiteX10" fmla="*/ 0 w 1981200"/>
                    <a:gd name="connsiteY10" fmla="*/ 1036320 h 2057400"/>
                    <a:gd name="connsiteX11" fmla="*/ 45720 w 1981200"/>
                    <a:gd name="connsiteY11" fmla="*/ 289560 h 2057400"/>
                    <a:gd name="connsiteX12" fmla="*/ 731520 w 1981200"/>
                    <a:gd name="connsiteY12" fmla="*/ 0 h 2057400"/>
                    <a:gd name="connsiteX0" fmla="*/ 731520 w 1981200"/>
                    <a:gd name="connsiteY0" fmla="*/ 0 h 2057400"/>
                    <a:gd name="connsiteX1" fmla="*/ 1981200 w 1981200"/>
                    <a:gd name="connsiteY1" fmla="*/ 167640 h 2057400"/>
                    <a:gd name="connsiteX2" fmla="*/ 1630680 w 1981200"/>
                    <a:gd name="connsiteY2" fmla="*/ 228600 h 2057400"/>
                    <a:gd name="connsiteX3" fmla="*/ 1859280 w 1981200"/>
                    <a:gd name="connsiteY3" fmla="*/ 335280 h 2057400"/>
                    <a:gd name="connsiteX4" fmla="*/ 1036320 w 1981200"/>
                    <a:gd name="connsiteY4" fmla="*/ 350520 h 2057400"/>
                    <a:gd name="connsiteX5" fmla="*/ 1112520 w 1981200"/>
                    <a:gd name="connsiteY5" fmla="*/ 868680 h 2057400"/>
                    <a:gd name="connsiteX6" fmla="*/ 929640 w 1981200"/>
                    <a:gd name="connsiteY6" fmla="*/ 1584960 h 2057400"/>
                    <a:gd name="connsiteX7" fmla="*/ 701040 w 1981200"/>
                    <a:gd name="connsiteY7" fmla="*/ 1264920 h 2057400"/>
                    <a:gd name="connsiteX8" fmla="*/ 472440 w 1981200"/>
                    <a:gd name="connsiteY8" fmla="*/ 1920240 h 2057400"/>
                    <a:gd name="connsiteX9" fmla="*/ 259080 w 1981200"/>
                    <a:gd name="connsiteY9" fmla="*/ 2057400 h 2057400"/>
                    <a:gd name="connsiteX10" fmla="*/ 0 w 1981200"/>
                    <a:gd name="connsiteY10" fmla="*/ 1036320 h 2057400"/>
                    <a:gd name="connsiteX11" fmla="*/ 45720 w 1981200"/>
                    <a:gd name="connsiteY11" fmla="*/ 289560 h 2057400"/>
                    <a:gd name="connsiteX12" fmla="*/ 731520 w 1981200"/>
                    <a:gd name="connsiteY12" fmla="*/ 0 h 2057400"/>
                    <a:gd name="connsiteX0" fmla="*/ 731520 w 1981200"/>
                    <a:gd name="connsiteY0" fmla="*/ 0 h 2057400"/>
                    <a:gd name="connsiteX1" fmla="*/ 1981200 w 1981200"/>
                    <a:gd name="connsiteY1" fmla="*/ 167640 h 2057400"/>
                    <a:gd name="connsiteX2" fmla="*/ 1630680 w 1981200"/>
                    <a:gd name="connsiteY2" fmla="*/ 228600 h 2057400"/>
                    <a:gd name="connsiteX3" fmla="*/ 1859280 w 1981200"/>
                    <a:gd name="connsiteY3" fmla="*/ 335280 h 2057400"/>
                    <a:gd name="connsiteX4" fmla="*/ 1036320 w 1981200"/>
                    <a:gd name="connsiteY4" fmla="*/ 350520 h 2057400"/>
                    <a:gd name="connsiteX5" fmla="*/ 1112520 w 1981200"/>
                    <a:gd name="connsiteY5" fmla="*/ 868680 h 2057400"/>
                    <a:gd name="connsiteX6" fmla="*/ 1021080 w 1981200"/>
                    <a:gd name="connsiteY6" fmla="*/ 1417320 h 2057400"/>
                    <a:gd name="connsiteX7" fmla="*/ 701040 w 1981200"/>
                    <a:gd name="connsiteY7" fmla="*/ 1264920 h 2057400"/>
                    <a:gd name="connsiteX8" fmla="*/ 472440 w 1981200"/>
                    <a:gd name="connsiteY8" fmla="*/ 1920240 h 2057400"/>
                    <a:gd name="connsiteX9" fmla="*/ 259080 w 1981200"/>
                    <a:gd name="connsiteY9" fmla="*/ 2057400 h 2057400"/>
                    <a:gd name="connsiteX10" fmla="*/ 0 w 1981200"/>
                    <a:gd name="connsiteY10" fmla="*/ 1036320 h 2057400"/>
                    <a:gd name="connsiteX11" fmla="*/ 45720 w 1981200"/>
                    <a:gd name="connsiteY11" fmla="*/ 289560 h 2057400"/>
                    <a:gd name="connsiteX12" fmla="*/ 731520 w 1981200"/>
                    <a:gd name="connsiteY12" fmla="*/ 0 h 2057400"/>
                    <a:gd name="connsiteX0" fmla="*/ 731520 w 1981200"/>
                    <a:gd name="connsiteY0" fmla="*/ 0 h 2057400"/>
                    <a:gd name="connsiteX1" fmla="*/ 1981200 w 1981200"/>
                    <a:gd name="connsiteY1" fmla="*/ 167640 h 2057400"/>
                    <a:gd name="connsiteX2" fmla="*/ 1630680 w 1981200"/>
                    <a:gd name="connsiteY2" fmla="*/ 228600 h 2057400"/>
                    <a:gd name="connsiteX3" fmla="*/ 1859280 w 1981200"/>
                    <a:gd name="connsiteY3" fmla="*/ 335280 h 2057400"/>
                    <a:gd name="connsiteX4" fmla="*/ 1036320 w 1981200"/>
                    <a:gd name="connsiteY4" fmla="*/ 350520 h 2057400"/>
                    <a:gd name="connsiteX5" fmla="*/ 1112520 w 1981200"/>
                    <a:gd name="connsiteY5" fmla="*/ 868680 h 2057400"/>
                    <a:gd name="connsiteX6" fmla="*/ 1021080 w 1981200"/>
                    <a:gd name="connsiteY6" fmla="*/ 1417320 h 2057400"/>
                    <a:gd name="connsiteX7" fmla="*/ 807720 w 1981200"/>
                    <a:gd name="connsiteY7" fmla="*/ 1082040 h 2057400"/>
                    <a:gd name="connsiteX8" fmla="*/ 472440 w 1981200"/>
                    <a:gd name="connsiteY8" fmla="*/ 1920240 h 2057400"/>
                    <a:gd name="connsiteX9" fmla="*/ 259080 w 1981200"/>
                    <a:gd name="connsiteY9" fmla="*/ 2057400 h 2057400"/>
                    <a:gd name="connsiteX10" fmla="*/ 0 w 1981200"/>
                    <a:gd name="connsiteY10" fmla="*/ 1036320 h 2057400"/>
                    <a:gd name="connsiteX11" fmla="*/ 45720 w 1981200"/>
                    <a:gd name="connsiteY11" fmla="*/ 289560 h 2057400"/>
                    <a:gd name="connsiteX12" fmla="*/ 731520 w 1981200"/>
                    <a:gd name="connsiteY12" fmla="*/ 0 h 2057400"/>
                    <a:gd name="connsiteX0" fmla="*/ 1279682 w 2529362"/>
                    <a:gd name="connsiteY0" fmla="*/ 0 h 2349839"/>
                    <a:gd name="connsiteX1" fmla="*/ 2529362 w 2529362"/>
                    <a:gd name="connsiteY1" fmla="*/ 167640 h 2349839"/>
                    <a:gd name="connsiteX2" fmla="*/ 2178842 w 2529362"/>
                    <a:gd name="connsiteY2" fmla="*/ 228600 h 2349839"/>
                    <a:gd name="connsiteX3" fmla="*/ 2407442 w 2529362"/>
                    <a:gd name="connsiteY3" fmla="*/ 335280 h 2349839"/>
                    <a:gd name="connsiteX4" fmla="*/ 1584482 w 2529362"/>
                    <a:gd name="connsiteY4" fmla="*/ 350520 h 2349839"/>
                    <a:gd name="connsiteX5" fmla="*/ 1660682 w 2529362"/>
                    <a:gd name="connsiteY5" fmla="*/ 868680 h 2349839"/>
                    <a:gd name="connsiteX6" fmla="*/ 1569242 w 2529362"/>
                    <a:gd name="connsiteY6" fmla="*/ 1417320 h 2349839"/>
                    <a:gd name="connsiteX7" fmla="*/ 1355882 w 2529362"/>
                    <a:gd name="connsiteY7" fmla="*/ 1082040 h 2349839"/>
                    <a:gd name="connsiteX8" fmla="*/ 1020602 w 2529362"/>
                    <a:gd name="connsiteY8" fmla="*/ 1920240 h 2349839"/>
                    <a:gd name="connsiteX9" fmla="*/ 807242 w 2529362"/>
                    <a:gd name="connsiteY9" fmla="*/ 2057400 h 2349839"/>
                    <a:gd name="connsiteX10" fmla="*/ 0 w 2529362"/>
                    <a:gd name="connsiteY10" fmla="*/ 2349839 h 2349839"/>
                    <a:gd name="connsiteX11" fmla="*/ 593882 w 2529362"/>
                    <a:gd name="connsiteY11" fmla="*/ 289560 h 2349839"/>
                    <a:gd name="connsiteX12" fmla="*/ 1279682 w 2529362"/>
                    <a:gd name="connsiteY12" fmla="*/ 0 h 2349839"/>
                    <a:gd name="connsiteX0" fmla="*/ 914241 w 2163921"/>
                    <a:gd name="connsiteY0" fmla="*/ 0 h 2057400"/>
                    <a:gd name="connsiteX1" fmla="*/ 2163921 w 2163921"/>
                    <a:gd name="connsiteY1" fmla="*/ 167640 h 2057400"/>
                    <a:gd name="connsiteX2" fmla="*/ 1813401 w 2163921"/>
                    <a:gd name="connsiteY2" fmla="*/ 228600 h 2057400"/>
                    <a:gd name="connsiteX3" fmla="*/ 2042001 w 2163921"/>
                    <a:gd name="connsiteY3" fmla="*/ 335280 h 2057400"/>
                    <a:gd name="connsiteX4" fmla="*/ 1219041 w 2163921"/>
                    <a:gd name="connsiteY4" fmla="*/ 350520 h 2057400"/>
                    <a:gd name="connsiteX5" fmla="*/ 1295241 w 2163921"/>
                    <a:gd name="connsiteY5" fmla="*/ 868680 h 2057400"/>
                    <a:gd name="connsiteX6" fmla="*/ 1203801 w 2163921"/>
                    <a:gd name="connsiteY6" fmla="*/ 1417320 h 2057400"/>
                    <a:gd name="connsiteX7" fmla="*/ 990441 w 2163921"/>
                    <a:gd name="connsiteY7" fmla="*/ 1082040 h 2057400"/>
                    <a:gd name="connsiteX8" fmla="*/ 655161 w 2163921"/>
                    <a:gd name="connsiteY8" fmla="*/ 1920240 h 2057400"/>
                    <a:gd name="connsiteX9" fmla="*/ 441801 w 2163921"/>
                    <a:gd name="connsiteY9" fmla="*/ 2057400 h 2057400"/>
                    <a:gd name="connsiteX10" fmla="*/ 0 w 2163921"/>
                    <a:gd name="connsiteY10" fmla="*/ 2037096 h 2057400"/>
                    <a:gd name="connsiteX11" fmla="*/ 228441 w 2163921"/>
                    <a:gd name="connsiteY11" fmla="*/ 289560 h 2057400"/>
                    <a:gd name="connsiteX12" fmla="*/ 914241 w 2163921"/>
                    <a:gd name="connsiteY12" fmla="*/ 0 h 2057400"/>
                    <a:gd name="connsiteX0" fmla="*/ 914241 w 2163921"/>
                    <a:gd name="connsiteY0" fmla="*/ 0 h 2057400"/>
                    <a:gd name="connsiteX1" fmla="*/ 2163921 w 2163921"/>
                    <a:gd name="connsiteY1" fmla="*/ 167640 h 2057400"/>
                    <a:gd name="connsiteX2" fmla="*/ 1813401 w 2163921"/>
                    <a:gd name="connsiteY2" fmla="*/ 228600 h 2057400"/>
                    <a:gd name="connsiteX3" fmla="*/ 2042001 w 2163921"/>
                    <a:gd name="connsiteY3" fmla="*/ 335280 h 2057400"/>
                    <a:gd name="connsiteX4" fmla="*/ 1219041 w 2163921"/>
                    <a:gd name="connsiteY4" fmla="*/ 350520 h 2057400"/>
                    <a:gd name="connsiteX5" fmla="*/ 1295241 w 2163921"/>
                    <a:gd name="connsiteY5" fmla="*/ 868680 h 2057400"/>
                    <a:gd name="connsiteX6" fmla="*/ 1203801 w 2163921"/>
                    <a:gd name="connsiteY6" fmla="*/ 1417320 h 2057400"/>
                    <a:gd name="connsiteX7" fmla="*/ 990441 w 2163921"/>
                    <a:gd name="connsiteY7" fmla="*/ 1082040 h 2057400"/>
                    <a:gd name="connsiteX8" fmla="*/ 655161 w 2163921"/>
                    <a:gd name="connsiteY8" fmla="*/ 1920240 h 2057400"/>
                    <a:gd name="connsiteX9" fmla="*/ 441801 w 2163921"/>
                    <a:gd name="connsiteY9" fmla="*/ 2057400 h 2057400"/>
                    <a:gd name="connsiteX10" fmla="*/ 0 w 2163921"/>
                    <a:gd name="connsiteY10" fmla="*/ 2037096 h 2057400"/>
                    <a:gd name="connsiteX11" fmla="*/ 45720 w 2163921"/>
                    <a:gd name="connsiteY11" fmla="*/ 164465 h 2057400"/>
                    <a:gd name="connsiteX12" fmla="*/ 914241 w 2163921"/>
                    <a:gd name="connsiteY12" fmla="*/ 0 h 2057400"/>
                    <a:gd name="connsiteX0" fmla="*/ 914241 w 2163921"/>
                    <a:gd name="connsiteY0" fmla="*/ 0 h 2057400"/>
                    <a:gd name="connsiteX1" fmla="*/ 2163921 w 2163921"/>
                    <a:gd name="connsiteY1" fmla="*/ 167640 h 2057400"/>
                    <a:gd name="connsiteX2" fmla="*/ 1813401 w 2163921"/>
                    <a:gd name="connsiteY2" fmla="*/ 228600 h 2057400"/>
                    <a:gd name="connsiteX3" fmla="*/ 2042001 w 2163921"/>
                    <a:gd name="connsiteY3" fmla="*/ 335280 h 2057400"/>
                    <a:gd name="connsiteX4" fmla="*/ 1219041 w 2163921"/>
                    <a:gd name="connsiteY4" fmla="*/ 350520 h 2057400"/>
                    <a:gd name="connsiteX5" fmla="*/ 1295241 w 2163921"/>
                    <a:gd name="connsiteY5" fmla="*/ 868680 h 2057400"/>
                    <a:gd name="connsiteX6" fmla="*/ 1203801 w 2163921"/>
                    <a:gd name="connsiteY6" fmla="*/ 1417320 h 2057400"/>
                    <a:gd name="connsiteX7" fmla="*/ 990441 w 2163921"/>
                    <a:gd name="connsiteY7" fmla="*/ 1082040 h 2057400"/>
                    <a:gd name="connsiteX8" fmla="*/ 655161 w 2163921"/>
                    <a:gd name="connsiteY8" fmla="*/ 1920240 h 2057400"/>
                    <a:gd name="connsiteX9" fmla="*/ 441801 w 2163921"/>
                    <a:gd name="connsiteY9" fmla="*/ 2057400 h 2057400"/>
                    <a:gd name="connsiteX10" fmla="*/ 0 w 2163921"/>
                    <a:gd name="connsiteY10" fmla="*/ 2037096 h 2057400"/>
                    <a:gd name="connsiteX11" fmla="*/ 150405 w 2163921"/>
                    <a:gd name="connsiteY11" fmla="*/ 311064 h 2057400"/>
                    <a:gd name="connsiteX12" fmla="*/ 914241 w 2163921"/>
                    <a:gd name="connsiteY12" fmla="*/ 0 h 2057400"/>
                    <a:gd name="connsiteX0" fmla="*/ 914241 w 2163921"/>
                    <a:gd name="connsiteY0" fmla="*/ 0 h 2057400"/>
                    <a:gd name="connsiteX1" fmla="*/ 2163921 w 2163921"/>
                    <a:gd name="connsiteY1" fmla="*/ 167640 h 2057400"/>
                    <a:gd name="connsiteX2" fmla="*/ 1813401 w 2163921"/>
                    <a:gd name="connsiteY2" fmla="*/ 228600 h 2057400"/>
                    <a:gd name="connsiteX3" fmla="*/ 2042001 w 2163921"/>
                    <a:gd name="connsiteY3" fmla="*/ 335280 h 2057400"/>
                    <a:gd name="connsiteX4" fmla="*/ 1219041 w 2163921"/>
                    <a:gd name="connsiteY4" fmla="*/ 350520 h 2057400"/>
                    <a:gd name="connsiteX5" fmla="*/ 1295241 w 2163921"/>
                    <a:gd name="connsiteY5" fmla="*/ 868680 h 2057400"/>
                    <a:gd name="connsiteX6" fmla="*/ 1203801 w 2163921"/>
                    <a:gd name="connsiteY6" fmla="*/ 1417320 h 2057400"/>
                    <a:gd name="connsiteX7" fmla="*/ 990441 w 2163921"/>
                    <a:gd name="connsiteY7" fmla="*/ 1082040 h 2057400"/>
                    <a:gd name="connsiteX8" fmla="*/ 655161 w 2163921"/>
                    <a:gd name="connsiteY8" fmla="*/ 1920240 h 2057400"/>
                    <a:gd name="connsiteX9" fmla="*/ 441801 w 2163921"/>
                    <a:gd name="connsiteY9" fmla="*/ 2057400 h 2057400"/>
                    <a:gd name="connsiteX10" fmla="*/ 0 w 2163921"/>
                    <a:gd name="connsiteY10" fmla="*/ 2037096 h 2057400"/>
                    <a:gd name="connsiteX11" fmla="*/ 150405 w 2163921"/>
                    <a:gd name="connsiteY11" fmla="*/ 311064 h 2057400"/>
                    <a:gd name="connsiteX12" fmla="*/ 914241 w 2163921"/>
                    <a:gd name="connsiteY12" fmla="*/ 0 h 2057400"/>
                    <a:gd name="connsiteX0" fmla="*/ 914241 w 2163921"/>
                    <a:gd name="connsiteY0" fmla="*/ 0 h 2057400"/>
                    <a:gd name="connsiteX1" fmla="*/ 2163921 w 2163921"/>
                    <a:gd name="connsiteY1" fmla="*/ 167640 h 2057400"/>
                    <a:gd name="connsiteX2" fmla="*/ 1813401 w 2163921"/>
                    <a:gd name="connsiteY2" fmla="*/ 228600 h 2057400"/>
                    <a:gd name="connsiteX3" fmla="*/ 2042001 w 2163921"/>
                    <a:gd name="connsiteY3" fmla="*/ 335280 h 2057400"/>
                    <a:gd name="connsiteX4" fmla="*/ 1219041 w 2163921"/>
                    <a:gd name="connsiteY4" fmla="*/ 350520 h 2057400"/>
                    <a:gd name="connsiteX5" fmla="*/ 1295241 w 2163921"/>
                    <a:gd name="connsiteY5" fmla="*/ 868680 h 2057400"/>
                    <a:gd name="connsiteX6" fmla="*/ 1203801 w 2163921"/>
                    <a:gd name="connsiteY6" fmla="*/ 1417320 h 2057400"/>
                    <a:gd name="connsiteX7" fmla="*/ 990441 w 2163921"/>
                    <a:gd name="connsiteY7" fmla="*/ 1082040 h 2057400"/>
                    <a:gd name="connsiteX8" fmla="*/ 655161 w 2163921"/>
                    <a:gd name="connsiteY8" fmla="*/ 1920240 h 2057400"/>
                    <a:gd name="connsiteX9" fmla="*/ 441801 w 2163921"/>
                    <a:gd name="connsiteY9" fmla="*/ 2057400 h 2057400"/>
                    <a:gd name="connsiteX10" fmla="*/ 0 w 2163921"/>
                    <a:gd name="connsiteY10" fmla="*/ 2037096 h 2057400"/>
                    <a:gd name="connsiteX11" fmla="*/ 150405 w 2163921"/>
                    <a:gd name="connsiteY11" fmla="*/ 311064 h 2057400"/>
                    <a:gd name="connsiteX12" fmla="*/ 914241 w 2163921"/>
                    <a:gd name="connsiteY12" fmla="*/ 0 h 205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63921" h="2057400">
                      <a:moveTo>
                        <a:pt x="914241" y="0"/>
                      </a:moveTo>
                      <a:lnTo>
                        <a:pt x="2163921" y="167640"/>
                      </a:lnTo>
                      <a:lnTo>
                        <a:pt x="1813401" y="228600"/>
                      </a:lnTo>
                      <a:lnTo>
                        <a:pt x="2042001" y="335280"/>
                      </a:lnTo>
                      <a:lnTo>
                        <a:pt x="1219041" y="350520"/>
                      </a:lnTo>
                      <a:lnTo>
                        <a:pt x="1295241" y="868680"/>
                      </a:lnTo>
                      <a:lnTo>
                        <a:pt x="1203801" y="1417320"/>
                      </a:lnTo>
                      <a:lnTo>
                        <a:pt x="990441" y="1082040"/>
                      </a:lnTo>
                      <a:lnTo>
                        <a:pt x="655161" y="1920240"/>
                      </a:lnTo>
                      <a:lnTo>
                        <a:pt x="441801" y="2057400"/>
                      </a:lnTo>
                      <a:lnTo>
                        <a:pt x="0" y="2037096"/>
                      </a:lnTo>
                      <a:cubicBezTo>
                        <a:pt x="50135" y="1461752"/>
                        <a:pt x="262051" y="1511894"/>
                        <a:pt x="150405" y="311064"/>
                      </a:cubicBezTo>
                      <a:cubicBezTo>
                        <a:pt x="395503" y="60776"/>
                        <a:pt x="659629" y="103688"/>
                        <a:pt x="914241" y="0"/>
                      </a:cubicBezTo>
                      <a:close/>
                    </a:path>
                  </a:pathLst>
                </a:cu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フリーフォーム 80"/>
                <p:cNvSpPr/>
                <p:nvPr/>
              </p:nvSpPr>
              <p:spPr>
                <a:xfrm>
                  <a:off x="3185160" y="3070606"/>
                  <a:ext cx="365760" cy="465074"/>
                </a:xfrm>
                <a:custGeom>
                  <a:avLst/>
                  <a:gdLst>
                    <a:gd name="connsiteX0" fmla="*/ 320040 w 320040"/>
                    <a:gd name="connsiteY0" fmla="*/ 137160 h 502920"/>
                    <a:gd name="connsiteX1" fmla="*/ 137160 w 320040"/>
                    <a:gd name="connsiteY1" fmla="*/ 0 h 502920"/>
                    <a:gd name="connsiteX2" fmla="*/ 0 w 320040"/>
                    <a:gd name="connsiteY2" fmla="*/ 320040 h 502920"/>
                    <a:gd name="connsiteX3" fmla="*/ 213360 w 320040"/>
                    <a:gd name="connsiteY3" fmla="*/ 502920 h 502920"/>
                    <a:gd name="connsiteX0" fmla="*/ 289560 w 289560"/>
                    <a:gd name="connsiteY0" fmla="*/ 45720 h 502920"/>
                    <a:gd name="connsiteX1" fmla="*/ 137160 w 289560"/>
                    <a:gd name="connsiteY1" fmla="*/ 0 h 502920"/>
                    <a:gd name="connsiteX2" fmla="*/ 0 w 289560"/>
                    <a:gd name="connsiteY2" fmla="*/ 320040 h 502920"/>
                    <a:gd name="connsiteX3" fmla="*/ 213360 w 289560"/>
                    <a:gd name="connsiteY3" fmla="*/ 502920 h 502920"/>
                    <a:gd name="connsiteX0" fmla="*/ 411480 w 411480"/>
                    <a:gd name="connsiteY0" fmla="*/ 182880 h 502920"/>
                    <a:gd name="connsiteX1" fmla="*/ 137160 w 411480"/>
                    <a:gd name="connsiteY1" fmla="*/ 0 h 502920"/>
                    <a:gd name="connsiteX2" fmla="*/ 0 w 411480"/>
                    <a:gd name="connsiteY2" fmla="*/ 320040 h 502920"/>
                    <a:gd name="connsiteX3" fmla="*/ 213360 w 411480"/>
                    <a:gd name="connsiteY3" fmla="*/ 502920 h 502920"/>
                    <a:gd name="connsiteX0" fmla="*/ 411480 w 411480"/>
                    <a:gd name="connsiteY0" fmla="*/ 182880 h 502920"/>
                    <a:gd name="connsiteX1" fmla="*/ 137160 w 411480"/>
                    <a:gd name="connsiteY1" fmla="*/ 0 h 502920"/>
                    <a:gd name="connsiteX2" fmla="*/ 0 w 411480"/>
                    <a:gd name="connsiteY2" fmla="*/ 320040 h 502920"/>
                    <a:gd name="connsiteX3" fmla="*/ 213360 w 411480"/>
                    <a:gd name="connsiteY3" fmla="*/ 502920 h 502920"/>
                    <a:gd name="connsiteX0" fmla="*/ 411480 w 411480"/>
                    <a:gd name="connsiteY0" fmla="*/ 93674 h 413714"/>
                    <a:gd name="connsiteX1" fmla="*/ 106680 w 411480"/>
                    <a:gd name="connsiteY1" fmla="*/ 2234 h 413714"/>
                    <a:gd name="connsiteX2" fmla="*/ 0 w 411480"/>
                    <a:gd name="connsiteY2" fmla="*/ 230834 h 413714"/>
                    <a:gd name="connsiteX3" fmla="*/ 213360 w 411480"/>
                    <a:gd name="connsiteY3" fmla="*/ 413714 h 413714"/>
                    <a:gd name="connsiteX0" fmla="*/ 411480 w 411480"/>
                    <a:gd name="connsiteY0" fmla="*/ 145034 h 465074"/>
                    <a:gd name="connsiteX1" fmla="*/ 106680 w 411480"/>
                    <a:gd name="connsiteY1" fmla="*/ 53594 h 465074"/>
                    <a:gd name="connsiteX2" fmla="*/ 0 w 411480"/>
                    <a:gd name="connsiteY2" fmla="*/ 282194 h 465074"/>
                    <a:gd name="connsiteX3" fmla="*/ 213360 w 411480"/>
                    <a:gd name="connsiteY3" fmla="*/ 465074 h 465074"/>
                    <a:gd name="connsiteX0" fmla="*/ 381000 w 381000"/>
                    <a:gd name="connsiteY0" fmla="*/ 145034 h 480314"/>
                    <a:gd name="connsiteX1" fmla="*/ 76200 w 381000"/>
                    <a:gd name="connsiteY1" fmla="*/ 53594 h 480314"/>
                    <a:gd name="connsiteX2" fmla="*/ 0 w 381000"/>
                    <a:gd name="connsiteY2" fmla="*/ 480314 h 480314"/>
                    <a:gd name="connsiteX3" fmla="*/ 182880 w 381000"/>
                    <a:gd name="connsiteY3" fmla="*/ 465074 h 480314"/>
                    <a:gd name="connsiteX0" fmla="*/ 365760 w 365760"/>
                    <a:gd name="connsiteY0" fmla="*/ 145034 h 465074"/>
                    <a:gd name="connsiteX1" fmla="*/ 60960 w 365760"/>
                    <a:gd name="connsiteY1" fmla="*/ 53594 h 465074"/>
                    <a:gd name="connsiteX2" fmla="*/ 0 w 365760"/>
                    <a:gd name="connsiteY2" fmla="*/ 388874 h 465074"/>
                    <a:gd name="connsiteX3" fmla="*/ 167640 w 365760"/>
                    <a:gd name="connsiteY3" fmla="*/ 465074 h 465074"/>
                  </a:gdLst>
                  <a:ahLst/>
                  <a:cxnLst>
                    <a:cxn ang="0">
                      <a:pos x="connsiteX0" y="connsiteY0"/>
                    </a:cxn>
                    <a:cxn ang="0">
                      <a:pos x="connsiteX1" y="connsiteY1"/>
                    </a:cxn>
                    <a:cxn ang="0">
                      <a:pos x="connsiteX2" y="connsiteY2"/>
                    </a:cxn>
                    <a:cxn ang="0">
                      <a:pos x="connsiteX3" y="connsiteY3"/>
                    </a:cxn>
                  </a:cxnLst>
                  <a:rect l="l" t="t" r="r" b="b"/>
                  <a:pathLst>
                    <a:path w="365760" h="465074">
                      <a:moveTo>
                        <a:pt x="365760" y="145034"/>
                      </a:moveTo>
                      <a:cubicBezTo>
                        <a:pt x="365760" y="-37846"/>
                        <a:pt x="198120" y="-22606"/>
                        <a:pt x="60960" y="53594"/>
                      </a:cubicBezTo>
                      <a:lnTo>
                        <a:pt x="0" y="388874"/>
                      </a:lnTo>
                      <a:lnTo>
                        <a:pt x="167640" y="465074"/>
                      </a:lnTo>
                    </a:path>
                  </a:pathLst>
                </a:cu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2" name="直線コネクタ 81"/>
                <p:cNvCxnSpPr/>
                <p:nvPr/>
              </p:nvCxnSpPr>
              <p:spPr>
                <a:xfrm flipH="1">
                  <a:off x="3918016" y="2372828"/>
                  <a:ext cx="319549" cy="10489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4" name="円/楕円 83"/>
              <p:cNvSpPr/>
              <p:nvPr/>
            </p:nvSpPr>
            <p:spPr>
              <a:xfrm>
                <a:off x="7714071" y="5942729"/>
                <a:ext cx="76200" cy="92868"/>
              </a:xfrm>
              <a:prstGeom prst="ellipse">
                <a:avLst/>
              </a:prstGeom>
              <a:pattFill prst="pct10">
                <a:fgClr>
                  <a:srgbClr val="FF0000"/>
                </a:fgClr>
                <a:bgClr>
                  <a:srgbClr val="FFCC99"/>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9" name="グループ化 98"/>
            <p:cNvGrpSpPr/>
            <p:nvPr/>
          </p:nvGrpSpPr>
          <p:grpSpPr>
            <a:xfrm>
              <a:off x="7611470" y="3070335"/>
              <a:ext cx="284193" cy="441552"/>
              <a:chOff x="5151813" y="5544217"/>
              <a:chExt cx="399488" cy="579122"/>
            </a:xfrm>
          </p:grpSpPr>
          <p:cxnSp>
            <p:nvCxnSpPr>
              <p:cNvPr id="87" name="直線コネクタ 86"/>
              <p:cNvCxnSpPr/>
              <p:nvPr/>
            </p:nvCxnSpPr>
            <p:spPr>
              <a:xfrm flipV="1">
                <a:off x="5151813" y="5544217"/>
                <a:ext cx="324655" cy="214735"/>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88" name="直線コネクタ 87"/>
              <p:cNvCxnSpPr/>
              <p:nvPr/>
            </p:nvCxnSpPr>
            <p:spPr>
              <a:xfrm flipV="1">
                <a:off x="5202996" y="5749998"/>
                <a:ext cx="310439" cy="90740"/>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a:off x="5202996" y="6037698"/>
                <a:ext cx="310439" cy="85641"/>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94" name="直線コネクタ 93"/>
              <p:cNvCxnSpPr/>
              <p:nvPr/>
            </p:nvCxnSpPr>
            <p:spPr>
              <a:xfrm>
                <a:off x="5151813" y="5926379"/>
                <a:ext cx="399488" cy="29533"/>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grpSp>
        <p:grpSp>
          <p:nvGrpSpPr>
            <p:cNvPr id="100" name="グループ化 99"/>
            <p:cNvGrpSpPr/>
            <p:nvPr/>
          </p:nvGrpSpPr>
          <p:grpSpPr>
            <a:xfrm flipH="1">
              <a:off x="1343701" y="3075642"/>
              <a:ext cx="284193" cy="441552"/>
              <a:chOff x="5151813" y="5544217"/>
              <a:chExt cx="399488" cy="579122"/>
            </a:xfrm>
          </p:grpSpPr>
          <p:cxnSp>
            <p:nvCxnSpPr>
              <p:cNvPr id="101" name="直線コネクタ 100"/>
              <p:cNvCxnSpPr/>
              <p:nvPr/>
            </p:nvCxnSpPr>
            <p:spPr>
              <a:xfrm flipV="1">
                <a:off x="5151813" y="5544217"/>
                <a:ext cx="324655" cy="214735"/>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a:xfrm flipV="1">
                <a:off x="5202996" y="5749998"/>
                <a:ext cx="310439" cy="90740"/>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a:xfrm>
                <a:off x="5202996" y="6037698"/>
                <a:ext cx="310439" cy="85641"/>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a:xfrm>
                <a:off x="5151813" y="5926379"/>
                <a:ext cx="399488" cy="29533"/>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105" name="フリーフォーム 104"/>
            <p:cNvSpPr/>
            <p:nvPr/>
          </p:nvSpPr>
          <p:spPr>
            <a:xfrm>
              <a:off x="7611426" y="3452202"/>
              <a:ext cx="837769" cy="1169327"/>
            </a:xfrm>
            <a:custGeom>
              <a:avLst/>
              <a:gdLst>
                <a:gd name="connsiteX0" fmla="*/ 320040 w 731520"/>
                <a:gd name="connsiteY0" fmla="*/ 0 h 1173480"/>
                <a:gd name="connsiteX1" fmla="*/ 731520 w 731520"/>
                <a:gd name="connsiteY1" fmla="*/ 548640 h 1173480"/>
                <a:gd name="connsiteX2" fmla="*/ 0 w 731520"/>
                <a:gd name="connsiteY2" fmla="*/ 1173480 h 1173480"/>
                <a:gd name="connsiteX0" fmla="*/ 320040 w 737334"/>
                <a:gd name="connsiteY0" fmla="*/ 0 h 1173480"/>
                <a:gd name="connsiteX1" fmla="*/ 731520 w 737334"/>
                <a:gd name="connsiteY1" fmla="*/ 548640 h 1173480"/>
                <a:gd name="connsiteX2" fmla="*/ 0 w 737334"/>
                <a:gd name="connsiteY2" fmla="*/ 1173480 h 1173480"/>
                <a:gd name="connsiteX0" fmla="*/ 320040 w 737976"/>
                <a:gd name="connsiteY0" fmla="*/ 0 h 1173480"/>
                <a:gd name="connsiteX1" fmla="*/ 731520 w 737976"/>
                <a:gd name="connsiteY1" fmla="*/ 548640 h 1173480"/>
                <a:gd name="connsiteX2" fmla="*/ 0 w 737976"/>
                <a:gd name="connsiteY2" fmla="*/ 1173480 h 1173480"/>
                <a:gd name="connsiteX0" fmla="*/ 320040 w 737976"/>
                <a:gd name="connsiteY0" fmla="*/ 0 h 1173480"/>
                <a:gd name="connsiteX1" fmla="*/ 731520 w 737976"/>
                <a:gd name="connsiteY1" fmla="*/ 548640 h 1173480"/>
                <a:gd name="connsiteX2" fmla="*/ 0 w 737976"/>
                <a:gd name="connsiteY2" fmla="*/ 1173480 h 1173480"/>
                <a:gd name="connsiteX0" fmla="*/ 420053 w 841755"/>
                <a:gd name="connsiteY0" fmla="*/ 0 h 1358338"/>
                <a:gd name="connsiteX1" fmla="*/ 831533 w 841755"/>
                <a:gd name="connsiteY1" fmla="*/ 548640 h 1358338"/>
                <a:gd name="connsiteX2" fmla="*/ 0 w 841755"/>
                <a:gd name="connsiteY2" fmla="*/ 1358338 h 1358338"/>
                <a:gd name="connsiteX0" fmla="*/ 334328 w 837088"/>
                <a:gd name="connsiteY0" fmla="*/ 0 h 1260773"/>
                <a:gd name="connsiteX1" fmla="*/ 831533 w 837088"/>
                <a:gd name="connsiteY1" fmla="*/ 451075 h 1260773"/>
                <a:gd name="connsiteX2" fmla="*/ 0 w 837088"/>
                <a:gd name="connsiteY2" fmla="*/ 1260773 h 1260773"/>
                <a:gd name="connsiteX0" fmla="*/ 334328 w 837769"/>
                <a:gd name="connsiteY0" fmla="*/ 0 h 1260773"/>
                <a:gd name="connsiteX1" fmla="*/ 831533 w 837769"/>
                <a:gd name="connsiteY1" fmla="*/ 451075 h 1260773"/>
                <a:gd name="connsiteX2" fmla="*/ 0 w 837769"/>
                <a:gd name="connsiteY2" fmla="*/ 1260773 h 1260773"/>
              </a:gdLst>
              <a:ahLst/>
              <a:cxnLst>
                <a:cxn ang="0">
                  <a:pos x="connsiteX0" y="connsiteY0"/>
                </a:cxn>
                <a:cxn ang="0">
                  <a:pos x="connsiteX1" y="connsiteY1"/>
                </a:cxn>
                <a:cxn ang="0">
                  <a:pos x="connsiteX2" y="connsiteY2"/>
                </a:cxn>
              </a:cxnLst>
              <a:rect l="l" t="t" r="r" b="b"/>
              <a:pathLst>
                <a:path w="837769" h="1260773">
                  <a:moveTo>
                    <a:pt x="334328" y="0"/>
                  </a:moveTo>
                  <a:cubicBezTo>
                    <a:pt x="557213" y="110991"/>
                    <a:pt x="887254" y="240946"/>
                    <a:pt x="831533" y="451075"/>
                  </a:cubicBezTo>
                  <a:cubicBezTo>
                    <a:pt x="775812" y="661204"/>
                    <a:pt x="277177" y="1088437"/>
                    <a:pt x="0" y="1260773"/>
                  </a:cubicBezTo>
                </a:path>
              </a:pathLst>
            </a:custGeom>
            <a:noFill/>
            <a:ln w="31750">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フリーフォーム 105"/>
            <p:cNvSpPr/>
            <p:nvPr/>
          </p:nvSpPr>
          <p:spPr>
            <a:xfrm flipH="1">
              <a:off x="876089" y="3452202"/>
              <a:ext cx="837769" cy="1169327"/>
            </a:xfrm>
            <a:custGeom>
              <a:avLst/>
              <a:gdLst>
                <a:gd name="connsiteX0" fmla="*/ 320040 w 731520"/>
                <a:gd name="connsiteY0" fmla="*/ 0 h 1173480"/>
                <a:gd name="connsiteX1" fmla="*/ 731520 w 731520"/>
                <a:gd name="connsiteY1" fmla="*/ 548640 h 1173480"/>
                <a:gd name="connsiteX2" fmla="*/ 0 w 731520"/>
                <a:gd name="connsiteY2" fmla="*/ 1173480 h 1173480"/>
                <a:gd name="connsiteX0" fmla="*/ 320040 w 737334"/>
                <a:gd name="connsiteY0" fmla="*/ 0 h 1173480"/>
                <a:gd name="connsiteX1" fmla="*/ 731520 w 737334"/>
                <a:gd name="connsiteY1" fmla="*/ 548640 h 1173480"/>
                <a:gd name="connsiteX2" fmla="*/ 0 w 737334"/>
                <a:gd name="connsiteY2" fmla="*/ 1173480 h 1173480"/>
                <a:gd name="connsiteX0" fmla="*/ 320040 w 737976"/>
                <a:gd name="connsiteY0" fmla="*/ 0 h 1173480"/>
                <a:gd name="connsiteX1" fmla="*/ 731520 w 737976"/>
                <a:gd name="connsiteY1" fmla="*/ 548640 h 1173480"/>
                <a:gd name="connsiteX2" fmla="*/ 0 w 737976"/>
                <a:gd name="connsiteY2" fmla="*/ 1173480 h 1173480"/>
                <a:gd name="connsiteX0" fmla="*/ 320040 w 737976"/>
                <a:gd name="connsiteY0" fmla="*/ 0 h 1173480"/>
                <a:gd name="connsiteX1" fmla="*/ 731520 w 737976"/>
                <a:gd name="connsiteY1" fmla="*/ 548640 h 1173480"/>
                <a:gd name="connsiteX2" fmla="*/ 0 w 737976"/>
                <a:gd name="connsiteY2" fmla="*/ 1173480 h 1173480"/>
                <a:gd name="connsiteX0" fmla="*/ 420053 w 841755"/>
                <a:gd name="connsiteY0" fmla="*/ 0 h 1358338"/>
                <a:gd name="connsiteX1" fmla="*/ 831533 w 841755"/>
                <a:gd name="connsiteY1" fmla="*/ 548640 h 1358338"/>
                <a:gd name="connsiteX2" fmla="*/ 0 w 841755"/>
                <a:gd name="connsiteY2" fmla="*/ 1358338 h 1358338"/>
                <a:gd name="connsiteX0" fmla="*/ 334328 w 837088"/>
                <a:gd name="connsiteY0" fmla="*/ 0 h 1260773"/>
                <a:gd name="connsiteX1" fmla="*/ 831533 w 837088"/>
                <a:gd name="connsiteY1" fmla="*/ 451075 h 1260773"/>
                <a:gd name="connsiteX2" fmla="*/ 0 w 837088"/>
                <a:gd name="connsiteY2" fmla="*/ 1260773 h 1260773"/>
                <a:gd name="connsiteX0" fmla="*/ 334328 w 837769"/>
                <a:gd name="connsiteY0" fmla="*/ 0 h 1260773"/>
                <a:gd name="connsiteX1" fmla="*/ 831533 w 837769"/>
                <a:gd name="connsiteY1" fmla="*/ 451075 h 1260773"/>
                <a:gd name="connsiteX2" fmla="*/ 0 w 837769"/>
                <a:gd name="connsiteY2" fmla="*/ 1260773 h 1260773"/>
              </a:gdLst>
              <a:ahLst/>
              <a:cxnLst>
                <a:cxn ang="0">
                  <a:pos x="connsiteX0" y="connsiteY0"/>
                </a:cxn>
                <a:cxn ang="0">
                  <a:pos x="connsiteX1" y="connsiteY1"/>
                </a:cxn>
                <a:cxn ang="0">
                  <a:pos x="connsiteX2" y="connsiteY2"/>
                </a:cxn>
              </a:cxnLst>
              <a:rect l="l" t="t" r="r" b="b"/>
              <a:pathLst>
                <a:path w="837769" h="1260773">
                  <a:moveTo>
                    <a:pt x="334328" y="0"/>
                  </a:moveTo>
                  <a:cubicBezTo>
                    <a:pt x="557213" y="110991"/>
                    <a:pt x="887254" y="240946"/>
                    <a:pt x="831533" y="451075"/>
                  </a:cubicBezTo>
                  <a:cubicBezTo>
                    <a:pt x="775812" y="661204"/>
                    <a:pt x="277177" y="1088437"/>
                    <a:pt x="0" y="1260773"/>
                  </a:cubicBezTo>
                </a:path>
              </a:pathLst>
            </a:custGeom>
            <a:noFill/>
            <a:ln w="31750">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テキスト ボックス 106"/>
            <p:cNvSpPr txBox="1"/>
            <p:nvPr/>
          </p:nvSpPr>
          <p:spPr>
            <a:xfrm>
              <a:off x="6552283" y="4294312"/>
              <a:ext cx="1398690" cy="338554"/>
            </a:xfrm>
            <a:prstGeom prst="rect">
              <a:avLst/>
            </a:prstGeom>
            <a:noFill/>
            <a:ln>
              <a:noFill/>
            </a:ln>
          </p:spPr>
          <p:txBody>
            <a:bodyPr wrap="square" rtlCol="0">
              <a:spAutoFit/>
            </a:bodyPr>
            <a:lstStyle/>
            <a:p>
              <a:pPr algn="ctr" defTabSz="1169988"/>
              <a:r>
                <a:rPr lang="ja-JP" altLang="en-US" sz="1600" smtClean="0">
                  <a:latin typeface="Times New Roman" panose="02020603050405020304" pitchFamily="18" charset="0"/>
                  <a:cs typeface="Times New Roman" panose="02020603050405020304" pitchFamily="18" charset="0"/>
                </a:rPr>
                <a:t> エコー</a:t>
              </a:r>
              <a:endParaRPr lang="en-US" altLang="ja-JP" sz="1600" smtClean="0">
                <a:latin typeface="Times New Roman" panose="02020603050405020304" pitchFamily="18" charset="0"/>
                <a:cs typeface="Times New Roman" panose="02020603050405020304" pitchFamily="18" charset="0"/>
              </a:endParaRPr>
            </a:p>
          </p:txBody>
        </p:sp>
        <p:sp>
          <p:nvSpPr>
            <p:cNvPr id="108" name="テキスト ボックス 107"/>
            <p:cNvSpPr txBox="1"/>
            <p:nvPr/>
          </p:nvSpPr>
          <p:spPr>
            <a:xfrm>
              <a:off x="1493397" y="4295776"/>
              <a:ext cx="1398690" cy="338554"/>
            </a:xfrm>
            <a:prstGeom prst="rect">
              <a:avLst/>
            </a:prstGeom>
            <a:noFill/>
            <a:ln>
              <a:noFill/>
            </a:ln>
          </p:spPr>
          <p:txBody>
            <a:bodyPr wrap="square" rtlCol="0">
              <a:spAutoFit/>
            </a:bodyPr>
            <a:lstStyle/>
            <a:p>
              <a:pPr algn="ctr" defTabSz="1169988"/>
              <a:r>
                <a:rPr lang="ja-JP" altLang="en-US" sz="1600" smtClean="0">
                  <a:latin typeface="Times New Roman" panose="02020603050405020304" pitchFamily="18" charset="0"/>
                  <a:cs typeface="Times New Roman" panose="02020603050405020304" pitchFamily="18" charset="0"/>
                </a:rPr>
                <a:t> エコー</a:t>
              </a:r>
              <a:endParaRPr lang="en-US" altLang="ja-JP" sz="1600" smtClean="0">
                <a:latin typeface="Times New Roman" panose="02020603050405020304" pitchFamily="18" charset="0"/>
                <a:cs typeface="Times New Roman" panose="02020603050405020304" pitchFamily="18" charset="0"/>
              </a:endParaRPr>
            </a:p>
          </p:txBody>
        </p:sp>
      </p:grpSp>
      <p:sp>
        <p:nvSpPr>
          <p:cNvPr id="90" name="テキスト ボックス 89"/>
          <p:cNvSpPr txBox="1"/>
          <p:nvPr/>
        </p:nvSpPr>
        <p:spPr>
          <a:xfrm>
            <a:off x="7140012" y="3712712"/>
            <a:ext cx="1239198" cy="584775"/>
          </a:xfrm>
          <a:prstGeom prst="rect">
            <a:avLst/>
          </a:prstGeom>
          <a:noFill/>
          <a:ln>
            <a:noFill/>
          </a:ln>
        </p:spPr>
        <p:txBody>
          <a:bodyPr wrap="square" rtlCol="0">
            <a:spAutoFit/>
          </a:bodyPr>
          <a:lstStyle/>
          <a:p>
            <a:pPr defTabSz="1169988"/>
            <a:r>
              <a:rPr lang="ja-JP" altLang="en-US" sz="1600" b="1" smtClean="0">
                <a:solidFill>
                  <a:srgbClr val="FF0000"/>
                </a:solidFill>
                <a:latin typeface="Times New Roman" panose="02020603050405020304" pitchFamily="18" charset="0"/>
                <a:cs typeface="Times New Roman" panose="02020603050405020304" pitchFamily="18" charset="0"/>
              </a:rPr>
              <a:t>未知系 ＝ </a:t>
            </a:r>
            <a:endParaRPr lang="en-US" altLang="ja-JP" sz="1600" b="1" smtClean="0">
              <a:solidFill>
                <a:srgbClr val="FF0000"/>
              </a:solidFill>
              <a:latin typeface="Times New Roman" panose="02020603050405020304" pitchFamily="18" charset="0"/>
              <a:cs typeface="Times New Roman" panose="02020603050405020304" pitchFamily="18" charset="0"/>
            </a:endParaRPr>
          </a:p>
          <a:p>
            <a:pPr defTabSz="1169988"/>
            <a:r>
              <a:rPr lang="ja-JP" altLang="en-US" sz="1600" b="1" smtClean="0">
                <a:solidFill>
                  <a:srgbClr val="FF0000"/>
                </a:solidFill>
                <a:latin typeface="Times New Roman" panose="02020603050405020304" pitchFamily="18" charset="0"/>
                <a:cs typeface="Times New Roman" panose="02020603050405020304" pitchFamily="18" charset="0"/>
              </a:rPr>
              <a:t>室内音響系</a:t>
            </a:r>
            <a:endParaRPr lang="en-US" altLang="ja-JP" sz="1600" b="1" smtClean="0">
              <a:solidFill>
                <a:srgbClr val="FF0000"/>
              </a:solidFill>
              <a:latin typeface="Times New Roman" panose="02020603050405020304" pitchFamily="18" charset="0"/>
              <a:cs typeface="Times New Roman" panose="02020603050405020304" pitchFamily="18" charset="0"/>
            </a:endParaRPr>
          </a:p>
        </p:txBody>
      </p:sp>
      <p:sp>
        <p:nvSpPr>
          <p:cNvPr id="91" name="テキスト ボックス 90"/>
          <p:cNvSpPr txBox="1"/>
          <p:nvPr/>
        </p:nvSpPr>
        <p:spPr>
          <a:xfrm>
            <a:off x="1364762" y="3758296"/>
            <a:ext cx="1239198" cy="584775"/>
          </a:xfrm>
          <a:prstGeom prst="rect">
            <a:avLst/>
          </a:prstGeom>
          <a:noFill/>
          <a:ln>
            <a:noFill/>
          </a:ln>
        </p:spPr>
        <p:txBody>
          <a:bodyPr wrap="square" rtlCol="0">
            <a:spAutoFit/>
          </a:bodyPr>
          <a:lstStyle/>
          <a:p>
            <a:pPr defTabSz="1169988"/>
            <a:r>
              <a:rPr lang="ja-JP" altLang="en-US" sz="1600" b="1" smtClean="0">
                <a:solidFill>
                  <a:srgbClr val="FF0000"/>
                </a:solidFill>
                <a:latin typeface="Times New Roman" panose="02020603050405020304" pitchFamily="18" charset="0"/>
                <a:cs typeface="Times New Roman" panose="02020603050405020304" pitchFamily="18" charset="0"/>
              </a:rPr>
              <a:t>未知系 ＝ </a:t>
            </a:r>
            <a:endParaRPr lang="en-US" altLang="ja-JP" sz="1600" b="1" smtClean="0">
              <a:solidFill>
                <a:srgbClr val="FF0000"/>
              </a:solidFill>
              <a:latin typeface="Times New Roman" panose="02020603050405020304" pitchFamily="18" charset="0"/>
              <a:cs typeface="Times New Roman" panose="02020603050405020304" pitchFamily="18" charset="0"/>
            </a:endParaRPr>
          </a:p>
          <a:p>
            <a:pPr defTabSz="1169988"/>
            <a:r>
              <a:rPr lang="ja-JP" altLang="en-US" sz="1600" b="1" smtClean="0">
                <a:solidFill>
                  <a:srgbClr val="FF0000"/>
                </a:solidFill>
                <a:latin typeface="Times New Roman" panose="02020603050405020304" pitchFamily="18" charset="0"/>
                <a:cs typeface="Times New Roman" panose="02020603050405020304" pitchFamily="18" charset="0"/>
              </a:rPr>
              <a:t>室内音響系</a:t>
            </a:r>
            <a:endParaRPr lang="en-US" altLang="ja-JP" sz="1600" b="1" smtClean="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7657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視差">
  <a:themeElements>
    <a:clrScheme name="視差">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視差">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視差">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視差</Template>
  <TotalTime>5473</TotalTime>
  <Words>1348</Words>
  <Application>Microsoft Office PowerPoint</Application>
  <PresentationFormat>画面に合わせる (4:3)</PresentationFormat>
  <Paragraphs>320</Paragraphs>
  <Slides>29</Slides>
  <Notes>0</Notes>
  <HiddenSlides>0</HiddenSlides>
  <MMClips>0</MMClips>
  <ScaleCrop>false</ScaleCrop>
  <HeadingPairs>
    <vt:vector size="8" baseType="variant">
      <vt:variant>
        <vt:lpstr>使用されているフォント</vt:lpstr>
      </vt:variant>
      <vt:variant>
        <vt:i4>10</vt:i4>
      </vt:variant>
      <vt:variant>
        <vt:lpstr>テーマ</vt:lpstr>
      </vt:variant>
      <vt:variant>
        <vt:i4>1</vt:i4>
      </vt:variant>
      <vt:variant>
        <vt:lpstr>埋め込まれた OLE サーバー</vt:lpstr>
      </vt:variant>
      <vt:variant>
        <vt:i4>1</vt:i4>
      </vt:variant>
      <vt:variant>
        <vt:lpstr>スライド タイトル</vt:lpstr>
      </vt:variant>
      <vt:variant>
        <vt:i4>29</vt:i4>
      </vt:variant>
    </vt:vector>
  </HeadingPairs>
  <TitlesOfParts>
    <vt:vector size="41" baseType="lpstr">
      <vt:lpstr>Arial Unicode MS</vt:lpstr>
      <vt:lpstr>HGｺﾞｼｯｸM</vt:lpstr>
      <vt:lpstr>HG明朝E</vt:lpstr>
      <vt:lpstr>ＭＳ Ｐゴシック</vt:lpstr>
      <vt:lpstr>ＭＳ ゴシック</vt:lpstr>
      <vt:lpstr>ＭＳ 明朝</vt:lpstr>
      <vt:lpstr>Arial</vt:lpstr>
      <vt:lpstr>Calibri</vt:lpstr>
      <vt:lpstr>Corbel</vt:lpstr>
      <vt:lpstr>Times New Roman</vt:lpstr>
      <vt:lpstr>視差</vt:lpstr>
      <vt:lpstr>数式</vt:lpstr>
      <vt:lpstr>８．逆フィルタ</vt:lpstr>
      <vt:lpstr>８．３　適応フィルタ （１）適応フィルタとは 適応処理とは</vt:lpstr>
      <vt:lpstr>適応処理の例</vt:lpstr>
      <vt:lpstr>フィルタへの適応処理の適用</vt:lpstr>
      <vt:lpstr>適応フィルタの模式図</vt:lpstr>
      <vt:lpstr>一次元騒音制御への適用例</vt:lpstr>
      <vt:lpstr>（２）適応フィルタの代表的応用例</vt:lpstr>
      <vt:lpstr>未知系の同定</vt:lpstr>
      <vt:lpstr>同定の例（エコーキャンセラ）</vt:lpstr>
      <vt:lpstr>遅延の推定（音の方向の推定）</vt:lpstr>
      <vt:lpstr>逆フィルタの設計</vt:lpstr>
      <vt:lpstr>予測</vt:lpstr>
      <vt:lpstr>予測の応用</vt:lpstr>
      <vt:lpstr>（３）適応アルゴリズム 適応フィルタの構成</vt:lpstr>
      <vt:lpstr>フィルタ部の構成</vt:lpstr>
      <vt:lpstr>誤差パワー</vt:lpstr>
      <vt:lpstr>最大急勾配法の適用</vt:lpstr>
      <vt:lpstr>最大急勾配法におけるΔwの変更</vt:lpstr>
      <vt:lpstr>学習同定法</vt:lpstr>
      <vt:lpstr>学習同定法でも・・・ αによって収れん速度，誤差が異なる</vt:lpstr>
      <vt:lpstr>【補足】最小二乗法の適用（１）</vt:lpstr>
      <vt:lpstr>【補足】最小二乗法の適用（２）</vt:lpstr>
      <vt:lpstr>【補足」最大急勾配法（１）</vt:lpstr>
      <vt:lpstr>【補足」最大急勾配法（２）</vt:lpstr>
      <vt:lpstr>【補足」遅延カウンタシミュレーション例（１）</vt:lpstr>
      <vt:lpstr>【補足」遅延カウンタシミュレーション例（２）</vt:lpstr>
      <vt:lpstr>【補足」学習同定法（１）</vt:lpstr>
      <vt:lpstr>【補足」学習同定法（２）</vt:lpstr>
      <vt:lpstr>【補足」学習同定法</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デジタル信号処理</dc:title>
  <dc:creator>白井豊</dc:creator>
  <cp:lastModifiedBy>白井豊</cp:lastModifiedBy>
  <cp:revision>435</cp:revision>
  <cp:lastPrinted>2018-03-28T21:51:27Z</cp:lastPrinted>
  <dcterms:created xsi:type="dcterms:W3CDTF">2018-02-09T02:09:57Z</dcterms:created>
  <dcterms:modified xsi:type="dcterms:W3CDTF">2018-03-28T22:14:07Z</dcterms:modified>
</cp:coreProperties>
</file>