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77" r:id="rId4"/>
    <p:sldId id="378" r:id="rId5"/>
    <p:sldId id="379" r:id="rId6"/>
    <p:sldId id="380" r:id="rId7"/>
    <p:sldId id="381" r:id="rId8"/>
    <p:sldId id="386" r:id="rId9"/>
    <p:sldId id="387" r:id="rId10"/>
    <p:sldId id="388" r:id="rId11"/>
    <p:sldId id="385" r:id="rId12"/>
    <p:sldId id="382" r:id="rId13"/>
    <p:sldId id="383" r:id="rId14"/>
    <p:sldId id="384" r:id="rId15"/>
    <p:sldId id="389" r:id="rId16"/>
    <p:sldId id="390" r:id="rId17"/>
    <p:sldId id="391" r:id="rId18"/>
    <p:sldId id="392" r:id="rId19"/>
    <p:sldId id="393" r:id="rId20"/>
    <p:sldId id="394" r:id="rId21"/>
    <p:sldId id="395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99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 snapToGrid="0">
      <p:cViewPr varScale="1">
        <p:scale>
          <a:sx n="31" d="100"/>
          <a:sy n="31" d="100"/>
        </p:scale>
        <p:origin x="6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８．逆フィルタ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/>
              <a:t>８．１　逆フィルタの考え方</a:t>
            </a:r>
            <a:endParaRPr lang="en-US" altLang="ja-JP"/>
          </a:p>
          <a:p>
            <a:pPr marL="0" indent="0">
              <a:buNone/>
            </a:pPr>
            <a:r>
              <a:rPr lang="ja-JP" altLang="en-US" u="sng">
                <a:solidFill>
                  <a:srgbClr val="FF0000"/>
                </a:solidFill>
              </a:rPr>
              <a:t>８．２　近似的実現方法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/>
              <a:t>８．３　適応</a:t>
            </a:r>
            <a:r>
              <a:rPr lang="ja-JP" altLang="en-US" smtClean="0"/>
              <a:t>フィルタ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6"/>
            <a:ext cx="7704667" cy="77768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ただし</a:t>
            </a:r>
            <a:r>
              <a:rPr lang="en-US" altLang="ja-JP" sz="2800" smtClean="0"/>
              <a:t>…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30098" y="1217828"/>
            <a:ext cx="76861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単位列行列を右に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個付加したことは一種の縮約。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本来は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の次元のベクトルを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次元のベクトルに閉じ込めたことに相当する。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altLang="ja-JP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="1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を使う場合も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="1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を計算した時点で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+ 1)×(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の行列を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+ 1)×(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の大きさに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縮約したことに相当する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57821" y="4956788"/>
            <a:ext cx="7686179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したがって，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これらは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あくまで近似解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であることに注意すること。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764720" y="4488152"/>
            <a:ext cx="406315" cy="4083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457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（４）遅延逆（</a:t>
            </a:r>
            <a:r>
              <a:rPr lang="en-US" altLang="ja-JP" sz="2800" smtClean="0"/>
              <a:t>Delayd Inverse</a:t>
            </a:r>
            <a:r>
              <a:rPr lang="ja-JP" altLang="en-US" sz="2800" smtClean="0"/>
              <a:t>）フィルタ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/>
              <a:t>フィルタ</a:t>
            </a:r>
            <a:r>
              <a:rPr lang="ja-JP" altLang="en-US" sz="2800" smtClean="0"/>
              <a:t>の応答＝単一極の応答の和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3841" y="1503457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逆フィルタ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H(z)=1/G(z)</a:t>
            </a:r>
          </a:p>
        </p:txBody>
      </p:sp>
      <p:grpSp>
        <p:nvGrpSpPr>
          <p:cNvPr id="38" name="グループ化 37"/>
          <p:cNvGrpSpPr/>
          <p:nvPr/>
        </p:nvGrpSpPr>
        <p:grpSpPr>
          <a:xfrm>
            <a:off x="1162015" y="2137308"/>
            <a:ext cx="6105265" cy="4512248"/>
            <a:chOff x="1162015" y="2137308"/>
            <a:chExt cx="6105265" cy="4512248"/>
          </a:xfrm>
        </p:grpSpPr>
        <p:sp>
          <p:nvSpPr>
            <p:cNvPr id="5" name="正方形/長方形 4"/>
            <p:cNvSpPr/>
            <p:nvPr/>
          </p:nvSpPr>
          <p:spPr>
            <a:xfrm>
              <a:off x="3193338" y="2137308"/>
              <a:ext cx="1963711" cy="7264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9" idx="6"/>
            </p:cNvCxnSpPr>
            <p:nvPr/>
          </p:nvCxnSpPr>
          <p:spPr>
            <a:xfrm>
              <a:off x="5885831" y="3383580"/>
              <a:ext cx="1381449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flipH="1" flipV="1">
              <a:off x="1162015" y="3402460"/>
              <a:ext cx="1492711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V="1">
              <a:off x="4223056" y="4822365"/>
              <a:ext cx="0" cy="299572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3" name="オブジェクト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986251"/>
                </p:ext>
              </p:extLst>
            </p:nvPr>
          </p:nvGraphicFramePr>
          <p:xfrm>
            <a:off x="3767598" y="2152863"/>
            <a:ext cx="910916" cy="695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0" name="数式" r:id="rId3" imgW="520560" imgH="431640" progId="Equation.3">
                    <p:embed/>
                  </p:oleObj>
                </mc:Choice>
                <mc:Fallback>
                  <p:oleObj name="数式" r:id="rId3" imgW="5205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7598" y="2152863"/>
                          <a:ext cx="910916" cy="69532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正方形/長方形 29"/>
            <p:cNvSpPr/>
            <p:nvPr/>
          </p:nvSpPr>
          <p:spPr>
            <a:xfrm>
              <a:off x="3178776" y="3039242"/>
              <a:ext cx="1963711" cy="7264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31" name="オブジェクト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901536"/>
                </p:ext>
              </p:extLst>
            </p:nvPr>
          </p:nvGraphicFramePr>
          <p:xfrm>
            <a:off x="3709237" y="3074641"/>
            <a:ext cx="911225" cy="655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1" name="数式" r:id="rId5" imgW="520560" imgH="406080" progId="Equation.3">
                    <p:embed/>
                  </p:oleObj>
                </mc:Choice>
                <mc:Fallback>
                  <p:oleObj name="数式" r:id="rId5" imgW="52056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9237" y="3074641"/>
                          <a:ext cx="911225" cy="6556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正方形/長方形 31"/>
            <p:cNvSpPr/>
            <p:nvPr/>
          </p:nvSpPr>
          <p:spPr>
            <a:xfrm>
              <a:off x="3193338" y="3941176"/>
              <a:ext cx="1963711" cy="7264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33" name="オブジェクト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8768386"/>
                </p:ext>
              </p:extLst>
            </p:nvPr>
          </p:nvGraphicFramePr>
          <p:xfrm>
            <a:off x="3701885" y="3975972"/>
            <a:ext cx="955675" cy="655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2" name="数式" r:id="rId7" imgW="545760" imgH="406080" progId="Equation.3">
                    <p:embed/>
                  </p:oleObj>
                </mc:Choice>
                <mc:Fallback>
                  <p:oleObj name="数式" r:id="rId7" imgW="54576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1885" y="3975972"/>
                          <a:ext cx="955675" cy="6556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正方形/長方形 33"/>
            <p:cNvSpPr/>
            <p:nvPr/>
          </p:nvSpPr>
          <p:spPr>
            <a:xfrm>
              <a:off x="3178776" y="5281988"/>
              <a:ext cx="2017605" cy="7264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35" name="オブジェクト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3063451"/>
                </p:ext>
              </p:extLst>
            </p:nvPr>
          </p:nvGraphicFramePr>
          <p:xfrm>
            <a:off x="3676404" y="5286262"/>
            <a:ext cx="1004738" cy="717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3" name="数式" r:id="rId9" imgW="558720" imgH="444240" progId="Equation.3">
                    <p:embed/>
                  </p:oleObj>
                </mc:Choice>
                <mc:Fallback>
                  <p:oleObj name="数式" r:id="rId9" imgW="558720" imgH="444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6404" y="5286262"/>
                          <a:ext cx="1004738" cy="7175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5" name="グループ化 24"/>
            <p:cNvGrpSpPr/>
            <p:nvPr/>
          </p:nvGrpSpPr>
          <p:grpSpPr>
            <a:xfrm>
              <a:off x="2664405" y="2487395"/>
              <a:ext cx="531749" cy="4145858"/>
              <a:chOff x="2241487" y="2487395"/>
              <a:chExt cx="954667" cy="4145858"/>
            </a:xfrm>
          </p:grpSpPr>
          <p:cxnSp>
            <p:nvCxnSpPr>
              <p:cNvPr id="16" name="直線矢印コネクタ 15"/>
              <p:cNvCxnSpPr/>
              <p:nvPr/>
            </p:nvCxnSpPr>
            <p:spPr>
              <a:xfrm>
                <a:off x="2241487" y="2487395"/>
                <a:ext cx="0" cy="21802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>
                <a:endCxn id="30" idx="1"/>
              </p:cNvCxnSpPr>
              <p:nvPr/>
            </p:nvCxnSpPr>
            <p:spPr>
              <a:xfrm>
                <a:off x="2241487" y="3402460"/>
                <a:ext cx="93728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2258865" y="4284135"/>
                <a:ext cx="93728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2241487" y="5645036"/>
                <a:ext cx="93728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2258865" y="2487395"/>
                <a:ext cx="93728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矢印コネクタ 49"/>
              <p:cNvCxnSpPr/>
              <p:nvPr/>
            </p:nvCxnSpPr>
            <p:spPr>
              <a:xfrm>
                <a:off x="2243875" y="5239511"/>
                <a:ext cx="0" cy="86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矢印コネクタ 50"/>
              <p:cNvCxnSpPr/>
              <p:nvPr/>
            </p:nvCxnSpPr>
            <p:spPr>
              <a:xfrm>
                <a:off x="2241724" y="4510285"/>
                <a:ext cx="0" cy="86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矢印コネクタ 51"/>
              <p:cNvCxnSpPr/>
              <p:nvPr/>
            </p:nvCxnSpPr>
            <p:spPr>
              <a:xfrm>
                <a:off x="2241487" y="5769253"/>
                <a:ext cx="0" cy="86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グループ化 52"/>
            <p:cNvGrpSpPr/>
            <p:nvPr/>
          </p:nvGrpSpPr>
          <p:grpSpPr>
            <a:xfrm>
              <a:off x="5141822" y="2500526"/>
              <a:ext cx="543821" cy="4149030"/>
              <a:chOff x="1036100" y="2529193"/>
              <a:chExt cx="976340" cy="4149030"/>
            </a:xfrm>
          </p:grpSpPr>
          <p:cxnSp>
            <p:nvCxnSpPr>
              <p:cNvPr id="54" name="直線矢印コネクタ 53"/>
              <p:cNvCxnSpPr/>
              <p:nvPr/>
            </p:nvCxnSpPr>
            <p:spPr>
              <a:xfrm>
                <a:off x="1945454" y="2532365"/>
                <a:ext cx="0" cy="21802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1036100" y="3385525"/>
                <a:ext cx="517056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>
                <a:off x="1075150" y="4312802"/>
                <a:ext cx="517056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>
                <a:off x="1138389" y="5671510"/>
                <a:ext cx="387792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1075152" y="2529193"/>
                <a:ext cx="937288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矢印コネクタ 64"/>
              <p:cNvCxnSpPr/>
              <p:nvPr/>
            </p:nvCxnSpPr>
            <p:spPr>
              <a:xfrm>
                <a:off x="1947842" y="5284481"/>
                <a:ext cx="0" cy="86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矢印コネクタ 65"/>
              <p:cNvCxnSpPr/>
              <p:nvPr/>
            </p:nvCxnSpPr>
            <p:spPr>
              <a:xfrm>
                <a:off x="1945691" y="4555255"/>
                <a:ext cx="0" cy="86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矢印コネクタ 66"/>
              <p:cNvCxnSpPr/>
              <p:nvPr/>
            </p:nvCxnSpPr>
            <p:spPr>
              <a:xfrm>
                <a:off x="1945454" y="5814223"/>
                <a:ext cx="0" cy="86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円/楕円 8"/>
            <p:cNvSpPr/>
            <p:nvPr/>
          </p:nvSpPr>
          <p:spPr>
            <a:xfrm>
              <a:off x="5441863" y="3151752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5441702" y="4059700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5429496" y="5411137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272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93338" y="163665"/>
            <a:ext cx="5673344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２</a:t>
            </a:r>
            <a:r>
              <a:rPr lang="ja-JP" altLang="en-US" sz="2800"/>
              <a:t>種類</a:t>
            </a:r>
            <a:r>
              <a:rPr lang="ja-JP" altLang="en-US" sz="2800" smtClean="0"/>
              <a:t>のインパルス応答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まず１つ目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1413" y="1683390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伝達関数の級数展開の係数がインパルス応答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556756"/>
              </p:ext>
            </p:extLst>
          </p:nvPr>
        </p:nvGraphicFramePr>
        <p:xfrm>
          <a:off x="1118512" y="2261121"/>
          <a:ext cx="1638768" cy="72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数式" r:id="rId3" imgW="914400" imgH="406080" progId="Equation.3">
                  <p:embed/>
                </p:oleObj>
              </mc:Choice>
              <mc:Fallback>
                <p:oleObj name="数式" r:id="rId3" imgW="914400" imgH="406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512" y="2261121"/>
                        <a:ext cx="1638768" cy="728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3341419" y="2362938"/>
            <a:ext cx="5525263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この種の級数展開の場合，マクローリン展開が常套手段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間違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っても多項式の除算をやって苦労しないこと。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7" name="オブジェクト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629954"/>
              </p:ext>
            </p:extLst>
          </p:nvPr>
        </p:nvGraphicFramePr>
        <p:xfrm>
          <a:off x="1118512" y="3307967"/>
          <a:ext cx="4640262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数式" r:id="rId5" imgW="2590560" imgH="406080" progId="Equation.3">
                  <p:embed/>
                </p:oleObj>
              </mc:Choice>
              <mc:Fallback>
                <p:oleObj name="数式" r:id="rId5" imgW="25905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512" y="3307967"/>
                        <a:ext cx="4640262" cy="727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テキスト ボックス 47"/>
          <p:cNvSpPr txBox="1"/>
          <p:nvPr/>
        </p:nvSpPr>
        <p:spPr>
          <a:xfrm>
            <a:off x="851413" y="4383780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したがって，インパルス応答は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514526"/>
              </p:ext>
            </p:extLst>
          </p:nvPr>
        </p:nvGraphicFramePr>
        <p:xfrm>
          <a:off x="2050479" y="5043384"/>
          <a:ext cx="277495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数式" r:id="rId7" imgW="1549080" imgH="228600" progId="Equation.3">
                  <p:embed/>
                </p:oleObj>
              </mc:Choice>
              <mc:Fallback>
                <p:oleObj name="数式" r:id="rId7" imgW="1549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479" y="5043384"/>
                        <a:ext cx="2774950" cy="407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2122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93338" y="163665"/>
            <a:ext cx="5673344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２つ目（極付近）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1413" y="1683390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極付近では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qz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で発散するので，次のように変形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797639"/>
              </p:ext>
            </p:extLst>
          </p:nvPr>
        </p:nvGraphicFramePr>
        <p:xfrm>
          <a:off x="1728945" y="2171423"/>
          <a:ext cx="245745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数式" r:id="rId3" imgW="1371600" imgH="406080" progId="Equation.3">
                  <p:embed/>
                </p:oleObj>
              </mc:Choice>
              <mc:Fallback>
                <p:oleObj name="数式" r:id="rId3" imgW="13716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945" y="2171423"/>
                        <a:ext cx="2457450" cy="72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オブジェクト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15927"/>
              </p:ext>
            </p:extLst>
          </p:nvPr>
        </p:nvGraphicFramePr>
        <p:xfrm>
          <a:off x="1509937" y="3457339"/>
          <a:ext cx="6164263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数式" r:id="rId5" imgW="3441600" imgH="863280" progId="Equation.3">
                  <p:embed/>
                </p:oleObj>
              </mc:Choice>
              <mc:Fallback>
                <p:oleObj name="数式" r:id="rId5" imgW="344160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937" y="3457339"/>
                        <a:ext cx="6164263" cy="1544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テキスト ボックス 47"/>
          <p:cNvSpPr txBox="1"/>
          <p:nvPr/>
        </p:nvSpPr>
        <p:spPr>
          <a:xfrm>
            <a:off x="851413" y="5034691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し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たがって，インパルス応答は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902003"/>
              </p:ext>
            </p:extLst>
          </p:nvPr>
        </p:nvGraphicFramePr>
        <p:xfrm>
          <a:off x="1309688" y="5518150"/>
          <a:ext cx="44354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数式" r:id="rId7" imgW="2476440" imgH="228600" progId="Equation.3">
                  <p:embed/>
                </p:oleObj>
              </mc:Choice>
              <mc:Fallback>
                <p:oleObj name="数式" r:id="rId7" imgW="2476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5518150"/>
                        <a:ext cx="4435475" cy="407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51413" y="2815921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qz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の逆数なので発散しない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18287" y="4266698"/>
            <a:ext cx="1225931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負の時間</a:t>
            </a:r>
            <a:endParaRPr kumimoji="1" lang="ja-JP" altLang="en-US"/>
          </a:p>
        </p:txBody>
      </p:sp>
      <p:cxnSp>
        <p:nvCxnSpPr>
          <p:cNvPr id="5" name="直線矢印コネクタ 4"/>
          <p:cNvCxnSpPr>
            <a:stCxn id="3" idx="1"/>
          </p:cNvCxnSpPr>
          <p:nvPr/>
        </p:nvCxnSpPr>
        <p:spPr>
          <a:xfrm flipH="1">
            <a:off x="5036694" y="4451364"/>
            <a:ext cx="138159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1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93338" y="163665"/>
            <a:ext cx="5673344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因果性応答と非因果性応答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1413" y="1683390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実は３種類のインパルス応答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34667" y="3330484"/>
            <a:ext cx="3189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未来を表現するインパルス応答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710119"/>
              </p:ext>
            </p:extLst>
          </p:nvPr>
        </p:nvGraphicFramePr>
        <p:xfrm>
          <a:off x="1330481" y="4816991"/>
          <a:ext cx="52641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数式" r:id="rId3" imgW="2984400" imgH="228600" progId="Equation.3">
                  <p:embed/>
                </p:oleObj>
              </mc:Choice>
              <mc:Fallback>
                <p:oleObj name="数式" r:id="rId3" imgW="298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481" y="4816991"/>
                        <a:ext cx="5264150" cy="401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744317"/>
              </p:ext>
            </p:extLst>
          </p:nvPr>
        </p:nvGraphicFramePr>
        <p:xfrm>
          <a:off x="2351893" y="3957486"/>
          <a:ext cx="452755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数式" r:id="rId5" imgW="2527200" imgH="228600" progId="Equation.3">
                  <p:embed/>
                </p:oleObj>
              </mc:Choice>
              <mc:Fallback>
                <p:oleObj name="数式" r:id="rId5" imgW="252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893" y="3957486"/>
                        <a:ext cx="4527550" cy="407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5231566" y="3492708"/>
            <a:ext cx="0" cy="20986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964242" y="3492707"/>
            <a:ext cx="0" cy="20986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5231566" y="3807501"/>
            <a:ext cx="1647877" cy="0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3316365" y="5443926"/>
            <a:ext cx="1647877" cy="0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908099" y="5495755"/>
            <a:ext cx="3189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過去を表現するインパルス応答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03001" y="2393455"/>
            <a:ext cx="3189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現時刻のインパルス応答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 flipV="1">
            <a:off x="5097903" y="2732009"/>
            <a:ext cx="1" cy="767752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702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93338" y="163665"/>
            <a:ext cx="5673344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零点の値とインパルス応答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1413" y="1683390"/>
            <a:ext cx="7686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&lt; 1                                  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1</a:t>
            </a: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因果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で安定 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                 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因果で不安定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 非因果で不安定　　　　　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非因果で安定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851412" y="2245780"/>
            <a:ext cx="6222487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851412" y="3009900"/>
            <a:ext cx="6222487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4254500" y="1683390"/>
            <a:ext cx="0" cy="22733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13" y="4660900"/>
            <a:ext cx="1076325" cy="17907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77125" y="4651375"/>
            <a:ext cx="1943100" cy="1800225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1485900" y="5613400"/>
            <a:ext cx="2514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514825" y="5213290"/>
            <a:ext cx="609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4559300" y="5626100"/>
            <a:ext cx="2514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614078" y="5225990"/>
            <a:ext cx="609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 rot="16200000" flipV="1">
            <a:off x="1244513" y="5551487"/>
            <a:ext cx="187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16200000" flipV="1">
            <a:off x="5567651" y="5613400"/>
            <a:ext cx="187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350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93338" y="163665"/>
            <a:ext cx="5673344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遅延逆フィルタの考え方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Delayed Inverse Filter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18091" y="1273785"/>
            <a:ext cx="80152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非因果性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負の時間の応答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を許せば，安定な応答が存在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⇒ 時刻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でインパルスが発生する前に出力発生？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　⇒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遅れて応答すると考える。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遅れた逆フィルタ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を考える。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すなわち，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&gt; 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入力信号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遅れて復元される。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＊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3193338" y="4185560"/>
            <a:ext cx="5144945" cy="2641369"/>
            <a:chOff x="3160855" y="3816228"/>
            <a:chExt cx="5144945" cy="264136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35977" y="4180159"/>
              <a:ext cx="657304" cy="1790700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178680" y="4170634"/>
              <a:ext cx="1943100" cy="1800225"/>
            </a:xfrm>
            <a:prstGeom prst="rect">
              <a:avLst/>
            </a:prstGeom>
          </p:spPr>
        </p:pic>
        <p:cxnSp>
          <p:nvCxnSpPr>
            <p:cNvPr id="26" name="直線矢印コネクタ 25"/>
            <p:cNvCxnSpPr/>
            <p:nvPr/>
          </p:nvCxnSpPr>
          <p:spPr>
            <a:xfrm flipV="1">
              <a:off x="3160855" y="5145359"/>
              <a:ext cx="2514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5534485" y="4945304"/>
              <a:ext cx="6099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 rot="16200000" flipV="1">
              <a:off x="2725793" y="5070746"/>
              <a:ext cx="187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 rot="16200000" flipV="1">
              <a:off x="4259206" y="5009299"/>
              <a:ext cx="1692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3661793" y="4307159"/>
              <a:ext cx="144341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4019028" y="3816228"/>
              <a:ext cx="6099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356822" y="5995932"/>
              <a:ext cx="6099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100289" y="3856993"/>
              <a:ext cx="22055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 &lt; 1 </a:t>
              </a: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による応答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直線矢印コネクタ 5"/>
            <p:cNvCxnSpPr>
              <a:stCxn id="20" idx="1"/>
            </p:cNvCxnSpPr>
            <p:nvPr/>
          </p:nvCxnSpPr>
          <p:spPr>
            <a:xfrm flipH="1">
              <a:off x="5322831" y="4041659"/>
              <a:ext cx="777458" cy="7730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3886197" y="5956738"/>
              <a:ext cx="22140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 &gt; 1</a:t>
              </a: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による応答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>
            <a:xfrm flipV="1">
              <a:off x="4628969" y="5406969"/>
              <a:ext cx="302759" cy="5079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6897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93338" y="163665"/>
            <a:ext cx="5673344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零点と逆フィルタ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49533" y="1607540"/>
            <a:ext cx="7686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のとき（単位円付近）ゲインが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となる部分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逆応答ではピークになる。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最も簡便な方法は，谷を埋める（逆応答ではピークカット）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　具体的には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G(z)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の出力に雑音付加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565730" y="3930543"/>
            <a:ext cx="7670766" cy="2633836"/>
            <a:chOff x="850336" y="2524580"/>
            <a:chExt cx="6059966" cy="1580175"/>
          </a:xfrm>
        </p:grpSpPr>
        <p:cxnSp>
          <p:nvCxnSpPr>
            <p:cNvPr id="24" name="直線矢印コネクタ 23"/>
            <p:cNvCxnSpPr/>
            <p:nvPr/>
          </p:nvCxnSpPr>
          <p:spPr>
            <a:xfrm>
              <a:off x="1803390" y="3837786"/>
              <a:ext cx="16339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/>
            <p:cNvSpPr txBox="1"/>
            <p:nvPr/>
          </p:nvSpPr>
          <p:spPr>
            <a:xfrm>
              <a:off x="1815418" y="2524580"/>
              <a:ext cx="1764692" cy="424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ゲインが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となる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周波数がある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 rot="16200000">
              <a:off x="1227390" y="3261786"/>
              <a:ext cx="115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フリーフォーム 33"/>
            <p:cNvSpPr/>
            <p:nvPr/>
          </p:nvSpPr>
          <p:spPr>
            <a:xfrm>
              <a:off x="1808499" y="3197229"/>
              <a:ext cx="648000" cy="647700"/>
            </a:xfrm>
            <a:custGeom>
              <a:avLst/>
              <a:gdLst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2937" h="647700">
                  <a:moveTo>
                    <a:pt x="0" y="0"/>
                  </a:moveTo>
                  <a:cubicBezTo>
                    <a:pt x="188118" y="35719"/>
                    <a:pt x="385762" y="49213"/>
                    <a:pt x="492918" y="157163"/>
                  </a:cubicBezTo>
                  <a:cubicBezTo>
                    <a:pt x="600074" y="265113"/>
                    <a:pt x="619124" y="474663"/>
                    <a:pt x="642937" y="64770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フリーフォーム 34"/>
            <p:cNvSpPr/>
            <p:nvPr/>
          </p:nvSpPr>
          <p:spPr>
            <a:xfrm flipH="1">
              <a:off x="2456499" y="3347634"/>
              <a:ext cx="648000" cy="430986"/>
            </a:xfrm>
            <a:custGeom>
              <a:avLst/>
              <a:gdLst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2937" h="647700">
                  <a:moveTo>
                    <a:pt x="0" y="0"/>
                  </a:moveTo>
                  <a:cubicBezTo>
                    <a:pt x="188118" y="35719"/>
                    <a:pt x="385762" y="49213"/>
                    <a:pt x="492918" y="157163"/>
                  </a:cubicBezTo>
                  <a:cubicBezTo>
                    <a:pt x="600074" y="265113"/>
                    <a:pt x="619124" y="474663"/>
                    <a:pt x="642937" y="64770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6" name="直線矢印コネクタ 35"/>
            <p:cNvCxnSpPr/>
            <p:nvPr/>
          </p:nvCxnSpPr>
          <p:spPr>
            <a:xfrm rot="5400000" flipV="1">
              <a:off x="2240499" y="3165277"/>
              <a:ext cx="43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3104499" y="3864708"/>
              <a:ext cx="639618" cy="240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50336" y="2648939"/>
              <a:ext cx="965082" cy="240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 </a:t>
              </a:r>
              <a:r>
                <a:rPr lang="en-US" altLang="ja-JP" sz="2000" i="1" baseline="30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 Ω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)|</a:t>
              </a:r>
            </a:p>
          </p:txBody>
        </p:sp>
        <p:cxnSp>
          <p:nvCxnSpPr>
            <p:cNvPr id="39" name="直線矢印コネクタ 38"/>
            <p:cNvCxnSpPr/>
            <p:nvPr/>
          </p:nvCxnSpPr>
          <p:spPr>
            <a:xfrm>
              <a:off x="4993458" y="3832862"/>
              <a:ext cx="16339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 rot="16200000">
              <a:off x="4417458" y="3256862"/>
              <a:ext cx="115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フリーフォーム 40"/>
            <p:cNvSpPr/>
            <p:nvPr/>
          </p:nvSpPr>
          <p:spPr>
            <a:xfrm flipV="1">
              <a:off x="4983068" y="2804707"/>
              <a:ext cx="648000" cy="1036717"/>
            </a:xfrm>
            <a:custGeom>
              <a:avLst/>
              <a:gdLst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2937" h="647700">
                  <a:moveTo>
                    <a:pt x="0" y="0"/>
                  </a:moveTo>
                  <a:cubicBezTo>
                    <a:pt x="188118" y="35719"/>
                    <a:pt x="385762" y="49213"/>
                    <a:pt x="492918" y="157163"/>
                  </a:cubicBezTo>
                  <a:cubicBezTo>
                    <a:pt x="600074" y="265113"/>
                    <a:pt x="619124" y="474663"/>
                    <a:pt x="642937" y="64770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フリーフォーム 41"/>
            <p:cNvSpPr/>
            <p:nvPr/>
          </p:nvSpPr>
          <p:spPr>
            <a:xfrm flipH="1" flipV="1">
              <a:off x="5631068" y="2818623"/>
              <a:ext cx="648000" cy="950324"/>
            </a:xfrm>
            <a:custGeom>
              <a:avLst/>
              <a:gdLst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  <a:gd name="connsiteX0" fmla="*/ 0 w 642937"/>
                <a:gd name="connsiteY0" fmla="*/ 0 h 647700"/>
                <a:gd name="connsiteX1" fmla="*/ 492918 w 642937"/>
                <a:gd name="connsiteY1" fmla="*/ 157163 h 647700"/>
                <a:gd name="connsiteX2" fmla="*/ 642937 w 642937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2937" h="647700">
                  <a:moveTo>
                    <a:pt x="0" y="0"/>
                  </a:moveTo>
                  <a:cubicBezTo>
                    <a:pt x="188118" y="35719"/>
                    <a:pt x="385762" y="49213"/>
                    <a:pt x="492918" y="157163"/>
                  </a:cubicBezTo>
                  <a:cubicBezTo>
                    <a:pt x="600074" y="265113"/>
                    <a:pt x="619124" y="474663"/>
                    <a:pt x="642937" y="64770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270684" y="3807744"/>
              <a:ext cx="639618" cy="240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797465" y="2648939"/>
              <a:ext cx="1299104" cy="424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  <a:p>
              <a:pPr algn="ctr" defTabSz="1169988"/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 </a:t>
              </a:r>
              <a:r>
                <a:rPr lang="en-US" altLang="ja-JP" sz="2000" i="1" baseline="30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 Ω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)|</a:t>
              </a:r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>
              <a:off x="4064252" y="2855068"/>
              <a:ext cx="75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矢印コネクタ 45"/>
          <p:cNvCxnSpPr/>
          <p:nvPr/>
        </p:nvCxnSpPr>
        <p:spPr>
          <a:xfrm>
            <a:off x="2230247" y="5730226"/>
            <a:ext cx="778702" cy="0"/>
          </a:xfrm>
          <a:prstGeom prst="straightConnector1">
            <a:avLst/>
          </a:prstGeom>
          <a:ln w="666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6279891" y="4884611"/>
            <a:ext cx="778702" cy="0"/>
          </a:xfrm>
          <a:prstGeom prst="straightConnector1">
            <a:avLst/>
          </a:prstGeom>
          <a:ln w="666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3042789" y="5547600"/>
            <a:ext cx="154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谷を埋める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092432" y="4684556"/>
            <a:ext cx="1774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ピークカット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653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良好な近似逆フィルタのための模式図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3841" y="1503457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「遅延」と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雑音」を付加することで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非最小位相系でも良好な近似逆フィルタが得られる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833841" y="3012501"/>
            <a:ext cx="7407200" cy="2522146"/>
            <a:chOff x="435205" y="2555301"/>
            <a:chExt cx="7407200" cy="2522146"/>
          </a:xfrm>
        </p:grpSpPr>
        <p:cxnSp>
          <p:nvCxnSpPr>
            <p:cNvPr id="7" name="直線コネクタ 6"/>
            <p:cNvCxnSpPr>
              <a:stCxn id="9" idx="6"/>
            </p:cNvCxnSpPr>
            <p:nvPr/>
          </p:nvCxnSpPr>
          <p:spPr>
            <a:xfrm>
              <a:off x="6514534" y="3892517"/>
              <a:ext cx="1327871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2222389" y="3696544"/>
              <a:ext cx="669498" cy="3919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ja-JP" kern="10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G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6087785" y="3696544"/>
              <a:ext cx="426749" cy="3919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線矢印コネクタ 11"/>
            <p:cNvCxnSpPr>
              <a:stCxn id="8" idx="3"/>
              <a:endCxn id="41" idx="1"/>
            </p:cNvCxnSpPr>
            <p:nvPr/>
          </p:nvCxnSpPr>
          <p:spPr>
            <a:xfrm>
              <a:off x="2891887" y="3892516"/>
              <a:ext cx="540000" cy="4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V="1">
              <a:off x="6286751" y="2909402"/>
              <a:ext cx="0" cy="792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 flipV="1">
              <a:off x="3918405" y="2914877"/>
              <a:ext cx="237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435205" y="2920639"/>
              <a:ext cx="1545564" cy="546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原信号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551310" y="3644280"/>
              <a:ext cx="577424" cy="324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－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 flipV="1">
              <a:off x="1820882" y="2929104"/>
              <a:ext cx="0" cy="972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V="1">
              <a:off x="638389" y="3907756"/>
              <a:ext cx="1584000" cy="0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41" idx="3"/>
              <a:endCxn id="9" idx="2"/>
            </p:cNvCxnSpPr>
            <p:nvPr/>
          </p:nvCxnSpPr>
          <p:spPr>
            <a:xfrm flipV="1">
              <a:off x="5014834" y="3892517"/>
              <a:ext cx="1072951" cy="427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4345336" y="3696971"/>
              <a:ext cx="669498" cy="3919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ja-JP" kern="10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H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216713" y="4431116"/>
              <a:ext cx="8895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雑音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651353" y="4085782"/>
              <a:ext cx="860359" cy="31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295906" y="3890344"/>
              <a:ext cx="860359" cy="31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794047" y="3359664"/>
              <a:ext cx="577424" cy="324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6547023" y="3894031"/>
              <a:ext cx="860359" cy="31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6541850" y="3504426"/>
              <a:ext cx="889570" cy="31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誤差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4946331" y="3506760"/>
              <a:ext cx="889570" cy="31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回復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452146" y="3696544"/>
              <a:ext cx="426749" cy="3919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0" name="直線矢印コネクタ 9"/>
            <p:cNvCxnSpPr>
              <a:stCxn id="47" idx="0"/>
              <a:endCxn id="28" idx="4"/>
            </p:cNvCxnSpPr>
            <p:nvPr/>
          </p:nvCxnSpPr>
          <p:spPr>
            <a:xfrm flipV="1">
              <a:off x="3661498" y="4088488"/>
              <a:ext cx="4023" cy="3426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正方形/長方形 30"/>
            <p:cNvSpPr/>
            <p:nvPr/>
          </p:nvSpPr>
          <p:spPr>
            <a:xfrm>
              <a:off x="3081533" y="3590658"/>
              <a:ext cx="577424" cy="324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827951" y="4073151"/>
              <a:ext cx="577424" cy="324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3493202" y="2664462"/>
              <a:ext cx="852134" cy="5969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216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ja-JP" altLang="en-US" kern="10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遅延</a:t>
              </a:r>
              <a:endParaRPr lang="en-US" altLang="ja-JP" kern="10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ja-JP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r>
                <a:rPr lang="ja-JP" altLang="en-US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－</a:t>
              </a:r>
              <a:r>
                <a:rPr lang="en-US" altLang="ja-JP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m</a:t>
              </a:r>
              <a:r>
                <a:rPr lang="en-US" altLang="ja-JP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)</a:t>
              </a:r>
            </a:p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ja-JP" kern="100" smtClean="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rPr>
                <a:t>(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4513405" y="2555301"/>
              <a:ext cx="15455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 </a:t>
              </a:r>
              <a:r>
                <a:rPr lang="ja-JP" altLang="en-US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 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37" name="直線矢印コネクタ 36"/>
            <p:cNvCxnSpPr/>
            <p:nvPr/>
          </p:nvCxnSpPr>
          <p:spPr>
            <a:xfrm>
              <a:off x="3882537" y="3907756"/>
              <a:ext cx="468000" cy="4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>
              <a:off x="1813229" y="2926059"/>
              <a:ext cx="1656000" cy="4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9184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（５）多入出力形逆フィルタの紹介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MINT : Multiple input/output INverse Theorem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62015" y="1607688"/>
            <a:ext cx="7686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や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が非最小位相であることで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や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が不安定であっても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経路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を複数設けることで安定なフィルタにする方法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80809" y="5539429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7562231" y="5902649"/>
            <a:ext cx="64800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7421384" y="5012562"/>
            <a:ext cx="0" cy="64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6924261" y="5916371"/>
            <a:ext cx="28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6906146" y="5009390"/>
            <a:ext cx="522069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7227859" y="5670821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696407" y="4649127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807285" y="5536473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3822883" y="4646171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>
            <a:off x="5035855" y="5899690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049572" y="5009389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174996" y="5914820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304793" y="5024519"/>
            <a:ext cx="15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3174996" y="5024519"/>
            <a:ext cx="0" cy="90000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080467" y="4746305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092466" y="5668857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985878" y="4765388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97877" y="5687940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206483" y="3165318"/>
            <a:ext cx="5163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それぞれが安定となる理由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1</a:t>
            </a:r>
          </a:p>
        </p:txBody>
      </p:sp>
    </p:spTree>
    <p:extLst>
      <p:ext uri="{BB962C8B-B14F-4D97-AF65-F5344CB8AC3E}">
        <p14:creationId xmlns:p14="http://schemas.microsoft.com/office/powerpoint/2010/main" val="338996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８．２　近似的実現方法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（１）考え方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3841" y="1503457"/>
            <a:ext cx="7686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多くの伝達系は非最小位相系である。すなわち，安定な逆フィルタは稀である。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⇒一方，非最小位相系での信号回復要求も多い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8772" y="4200756"/>
            <a:ext cx="768617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安定な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で逆フィルタを近似的に実現できないか？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317167" y="3267856"/>
            <a:ext cx="359763" cy="5246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多入出力形逆フィルタ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MINT : Multiple input/output INverse Theorem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62015" y="1607688"/>
            <a:ext cx="7686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やに零点があって逆特性が得られない周波数帯域は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の逆特性を利用する。逆も言える。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遅延や雑音を入れなくても逆フィルタが得られる。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80809" y="5539429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7562231" y="5902649"/>
            <a:ext cx="64800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7421384" y="5012562"/>
            <a:ext cx="0" cy="64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6924261" y="5916371"/>
            <a:ext cx="28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6906146" y="5009390"/>
            <a:ext cx="522069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7227859" y="5670821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696407" y="4649127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807285" y="5536473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3822883" y="4646171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>
            <a:off x="5035855" y="5899690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049572" y="5009389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174996" y="5914820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304793" y="5024519"/>
            <a:ext cx="15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3174996" y="5024519"/>
            <a:ext cx="0" cy="90000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080467" y="4746305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092466" y="5668857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985878" y="4765388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97877" y="5687940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90293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逆フィルタを先に適用した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多入力形逆フィルタ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62015" y="1607688"/>
            <a:ext cx="7686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逆フィルタを先に適用し，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チャネル数を増すことで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出力の制御効果を増すことができる。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80809" y="5539429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7562231" y="5902649"/>
            <a:ext cx="64800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7421384" y="5012562"/>
            <a:ext cx="0" cy="64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6924261" y="5916371"/>
            <a:ext cx="28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6906146" y="5009390"/>
            <a:ext cx="522069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7227859" y="5670821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696407" y="4649127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807285" y="5536473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3822883" y="4646171"/>
            <a:ext cx="1227854" cy="726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>
            <a:off x="5035855" y="5899690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049572" y="5009389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174996" y="5914820"/>
            <a:ext cx="6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304793" y="5024519"/>
            <a:ext cx="15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3174996" y="5024519"/>
            <a:ext cx="0" cy="90000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080467" y="4746305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092466" y="5668857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985878" y="4765388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97877" y="5687940"/>
            <a:ext cx="68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06483" y="3165318"/>
            <a:ext cx="5163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1</a:t>
            </a:r>
          </a:p>
        </p:txBody>
      </p:sp>
    </p:spTree>
    <p:extLst>
      <p:ext uri="{BB962C8B-B14F-4D97-AF65-F5344CB8AC3E}">
        <p14:creationId xmlns:p14="http://schemas.microsoft.com/office/powerpoint/2010/main" val="232100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（２）最小二乗法による逆フィルタの近似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3841" y="1503457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逆フィルタの出力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と原信号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との誤差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e(k)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の二乗和を最小とする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フィルタを求める。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833841" y="2552682"/>
            <a:ext cx="7402338" cy="1404864"/>
            <a:chOff x="867608" y="2942426"/>
            <a:chExt cx="7402338" cy="1404864"/>
          </a:xfrm>
        </p:grpSpPr>
        <p:cxnSp>
          <p:nvCxnSpPr>
            <p:cNvPr id="7" name="直線コネクタ 6"/>
            <p:cNvCxnSpPr>
              <a:stCxn id="9" idx="6"/>
            </p:cNvCxnSpPr>
            <p:nvPr/>
          </p:nvCxnSpPr>
          <p:spPr>
            <a:xfrm>
              <a:off x="6888497" y="3883834"/>
              <a:ext cx="1381449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3009799" y="3652006"/>
              <a:ext cx="696512" cy="463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ja-JP" sz="2000" kern="10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G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6444529" y="3652006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線矢印コネクタ 11"/>
            <p:cNvCxnSpPr>
              <a:stCxn id="8" idx="3"/>
              <a:endCxn id="41" idx="1"/>
            </p:cNvCxnSpPr>
            <p:nvPr/>
          </p:nvCxnSpPr>
          <p:spPr>
            <a:xfrm>
              <a:off x="3706311" y="3883834"/>
              <a:ext cx="925462" cy="50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V="1">
              <a:off x="6651523" y="3153528"/>
              <a:ext cx="0" cy="49847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 flipV="1">
              <a:off x="2445553" y="3145388"/>
              <a:ext cx="4212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867608" y="2942426"/>
              <a:ext cx="160792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原信号</a:t>
              </a:r>
              <a:endPara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886407" y="3590180"/>
              <a:ext cx="600723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－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 flipV="1">
              <a:off x="2437189" y="3159588"/>
              <a:ext cx="0" cy="72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endCxn id="8" idx="1"/>
            </p:cNvCxnSpPr>
            <p:nvPr/>
          </p:nvCxnSpPr>
          <p:spPr>
            <a:xfrm>
              <a:off x="1738859" y="3879533"/>
              <a:ext cx="1270940" cy="4301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41" idx="3"/>
              <a:endCxn id="9" idx="2"/>
            </p:cNvCxnSpPr>
            <p:nvPr/>
          </p:nvCxnSpPr>
          <p:spPr>
            <a:xfrm flipV="1">
              <a:off x="5328285" y="3883834"/>
              <a:ext cx="1116244" cy="505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4631773" y="3652511"/>
              <a:ext cx="696512" cy="463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ja-JP" sz="2000" kern="10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H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706310" y="3396100"/>
              <a:ext cx="9254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変形</a:t>
              </a:r>
              <a:endPara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735524" y="3879517"/>
              <a:ext cx="895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620698" y="3881264"/>
              <a:ext cx="895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6138939" y="3253489"/>
              <a:ext cx="600723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6922296" y="3885625"/>
              <a:ext cx="895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6916915" y="3424738"/>
              <a:ext cx="9254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誤差</a:t>
              </a:r>
              <a:endPara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5257018" y="3427498"/>
              <a:ext cx="9254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回復</a:t>
              </a:r>
              <a:endPara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63" name="オブジェクト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262055"/>
              </p:ext>
            </p:extLst>
          </p:nvPr>
        </p:nvGraphicFramePr>
        <p:xfrm>
          <a:off x="1343025" y="3998913"/>
          <a:ext cx="6330950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数式" r:id="rId3" imgW="2819160" imgH="482400" progId="Equation.3">
                  <p:embed/>
                </p:oleObj>
              </mc:Choice>
              <mc:Fallback>
                <p:oleObj name="数式" r:id="rId3" imgW="2819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3998913"/>
                        <a:ext cx="6330950" cy="1217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653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近似逆フィルタの導出（１）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3841" y="1503457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以下の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を最小にする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型近似逆フィルタの係数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を求める。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3" name="オブジェクト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620968"/>
              </p:ext>
            </p:extLst>
          </p:nvPr>
        </p:nvGraphicFramePr>
        <p:xfrm>
          <a:off x="1511455" y="2334454"/>
          <a:ext cx="6330950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数式" r:id="rId3" imgW="2819160" imgH="482400" progId="Equation.3">
                  <p:embed/>
                </p:oleObj>
              </mc:Choice>
              <mc:Fallback>
                <p:oleObj name="数式" r:id="rId3" imgW="2819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455" y="2334454"/>
                        <a:ext cx="6330950" cy="1217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833841" y="3739490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このため，以下のように考える。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で用意する乗算器の数）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オブジェクト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697550"/>
              </p:ext>
            </p:extLst>
          </p:nvPr>
        </p:nvGraphicFramePr>
        <p:xfrm>
          <a:off x="1660888" y="4757911"/>
          <a:ext cx="57023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数式" r:id="rId5" imgW="2539800" imgH="406080" progId="Equation.3">
                  <p:embed/>
                </p:oleObj>
              </mc:Choice>
              <mc:Fallback>
                <p:oleObj name="数式" r:id="rId5" imgW="25398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888" y="4757911"/>
                        <a:ext cx="5702300" cy="1025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415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1936" y="-76337"/>
            <a:ext cx="7704667" cy="94576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近似逆フィルタの導出（２）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2344" y="869431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それぞれの偏微分により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3" name="オブジェクト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151421"/>
              </p:ext>
            </p:extLst>
          </p:nvPr>
        </p:nvGraphicFramePr>
        <p:xfrm>
          <a:off x="2465770" y="1292627"/>
          <a:ext cx="3824539" cy="2640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数式" r:id="rId3" imgW="2603160" imgH="1600200" progId="Equation.3">
                  <p:embed/>
                </p:oleObj>
              </mc:Choice>
              <mc:Fallback>
                <p:oleObj name="数式" r:id="rId3" imgW="260316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770" y="1292627"/>
                        <a:ext cx="3824539" cy="26400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442255"/>
              </p:ext>
            </p:extLst>
          </p:nvPr>
        </p:nvGraphicFramePr>
        <p:xfrm>
          <a:off x="2321428" y="4331735"/>
          <a:ext cx="3968881" cy="2347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数式" r:id="rId5" imgW="2628720" imgH="1384200" progId="Equation.3">
                  <p:embed/>
                </p:oleObj>
              </mc:Choice>
              <mc:Fallback>
                <p:oleObj name="数式" r:id="rId5" imgW="262872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1428" y="4331735"/>
                        <a:ext cx="3968881" cy="2347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52344" y="3997276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次のように変形できる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35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1936" y="-76337"/>
            <a:ext cx="7704667" cy="94576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近似逆フィルタの導出（３）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2344" y="869431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したがって次のような連立方程式として整理することができる。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39902"/>
              </p:ext>
            </p:extLst>
          </p:nvPr>
        </p:nvGraphicFramePr>
        <p:xfrm>
          <a:off x="857250" y="1984375"/>
          <a:ext cx="7516813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数式" r:id="rId3" imgW="4978080" imgH="1155600" progId="Equation.3">
                  <p:embed/>
                </p:oleObj>
              </mc:Choice>
              <mc:Fallback>
                <p:oleObj name="数式" r:id="rId3" imgW="497808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984375"/>
                        <a:ext cx="7516813" cy="1960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71523" y="4109805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計算量が多いので，後述する行列算法や適応フィルタのほうが便利かもしれない。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1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6"/>
            <a:ext cx="7704667" cy="77768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（３）行列算法（畳み込み行列）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5424" y="941354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インパルス応答を縦ベクトルとして１段ずつ並べた行列を導入する＝</a:t>
            </a:r>
            <a:r>
              <a:rPr lang="ja-JP" altLang="en-US" sz="24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畳み込み行列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と呼ぶことにする。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3" name="オブジェクト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249105"/>
              </p:ext>
            </p:extLst>
          </p:nvPr>
        </p:nvGraphicFramePr>
        <p:xfrm>
          <a:off x="727300" y="1772351"/>
          <a:ext cx="6063244" cy="404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数式" r:id="rId3" imgW="2628720" imgH="1904760" progId="Equation.3">
                  <p:embed/>
                </p:oleObj>
              </mc:Choice>
              <mc:Fallback>
                <p:oleObj name="数式" r:id="rId3" imgW="262872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300" y="1772351"/>
                        <a:ext cx="6063244" cy="404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454049" y="2677623"/>
            <a:ext cx="3507695" cy="4197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790544" y="2718208"/>
            <a:ext cx="2657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インパルス応答の逆順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矢印コネクタ 5"/>
          <p:cNvCxnSpPr>
            <a:stCxn id="39" idx="1"/>
          </p:cNvCxnSpPr>
          <p:nvPr/>
        </p:nvCxnSpPr>
        <p:spPr>
          <a:xfrm flipH="1">
            <a:off x="5014348" y="2887485"/>
            <a:ext cx="177619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12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6"/>
            <a:ext cx="7704667" cy="77768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畳み込みの表現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30913" y="5683582"/>
            <a:ext cx="1128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</a:p>
        </p:txBody>
      </p:sp>
      <p:graphicFrame>
        <p:nvGraphicFramePr>
          <p:cNvPr id="63" name="オブジェクト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316504"/>
              </p:ext>
            </p:extLst>
          </p:nvPr>
        </p:nvGraphicFramePr>
        <p:xfrm>
          <a:off x="909638" y="1598613"/>
          <a:ext cx="8113712" cy="404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数式" r:id="rId3" imgW="3517560" imgH="1904760" progId="Equation.3">
                  <p:embed/>
                </p:oleObj>
              </mc:Choice>
              <mc:Fallback>
                <p:oleObj name="数式" r:id="rId3" imgW="351756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1598613"/>
                        <a:ext cx="8113712" cy="4041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矢印コネクタ 4"/>
          <p:cNvCxnSpPr/>
          <p:nvPr/>
        </p:nvCxnSpPr>
        <p:spPr>
          <a:xfrm>
            <a:off x="2653259" y="5831174"/>
            <a:ext cx="5381469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987824" y="1093754"/>
            <a:ext cx="7686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が与えられると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35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6"/>
            <a:ext cx="7704667" cy="77768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行列演算で</a:t>
            </a:r>
            <a:r>
              <a:rPr lang="en-US" altLang="ja-JP" sz="2800" smtClean="0"/>
              <a:t>h(k)</a:t>
            </a:r>
            <a:r>
              <a:rPr lang="ja-JP" altLang="en-US" sz="2800" smtClean="0"/>
              <a:t>を計算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15305" y="693172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は縦長行列なので逆行列を求めるには，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単位列行列（対角項＝１，非対角項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）を付加する。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2432157" y="2144494"/>
            <a:ext cx="6880900" cy="4678626"/>
            <a:chOff x="1015305" y="1986205"/>
            <a:chExt cx="6880900" cy="4678626"/>
          </a:xfrm>
        </p:grpSpPr>
        <p:sp>
          <p:nvSpPr>
            <p:cNvPr id="11" name="正方形/長方形 10"/>
            <p:cNvSpPr/>
            <p:nvPr/>
          </p:nvSpPr>
          <p:spPr>
            <a:xfrm>
              <a:off x="5287917" y="4388106"/>
              <a:ext cx="1004342" cy="165141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2709609" y="1999673"/>
              <a:ext cx="494676" cy="163392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218556" y="1999673"/>
              <a:ext cx="554636" cy="103432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298567" y="2002172"/>
              <a:ext cx="1004342" cy="163143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709608" y="2053675"/>
              <a:ext cx="51865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=             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</a:t>
              </a:r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・　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298567" y="4388106"/>
              <a:ext cx="1004342" cy="165141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0" name="オブジェクト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4230014"/>
                </p:ext>
              </p:extLst>
            </p:nvPr>
          </p:nvGraphicFramePr>
          <p:xfrm>
            <a:off x="5320293" y="4403096"/>
            <a:ext cx="954582" cy="1636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1" name="数式" r:id="rId3" imgW="558720" imgH="1041120" progId="Equation.3">
                    <p:embed/>
                  </p:oleObj>
                </mc:Choice>
                <mc:Fallback>
                  <p:oleObj name="数式" r:id="rId3" imgW="558720" imgH="1041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20293" y="4403096"/>
                          <a:ext cx="954582" cy="1636426"/>
                        </a:xfrm>
                        <a:prstGeom prst="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テキスト ボックス 11"/>
            <p:cNvSpPr txBox="1"/>
            <p:nvPr/>
          </p:nvSpPr>
          <p:spPr>
            <a:xfrm>
              <a:off x="4555386" y="4403096"/>
              <a:ext cx="5096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</a:p>
          </p:txBody>
        </p:sp>
        <p:cxnSp>
          <p:nvCxnSpPr>
            <p:cNvPr id="5" name="直線コネクタ 4"/>
            <p:cNvCxnSpPr/>
            <p:nvPr/>
          </p:nvCxnSpPr>
          <p:spPr>
            <a:xfrm>
              <a:off x="4298567" y="3993364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6294748" y="3980874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4293684" y="6052012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5302906" y="6039522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rot="16200000">
              <a:off x="4088818" y="5847146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rot="16200000">
              <a:off x="4071484" y="4178245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>
              <a:off x="4288946" y="4252692"/>
              <a:ext cx="20159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4308623" y="3731067"/>
              <a:ext cx="1973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813947" y="6203166"/>
              <a:ext cx="1973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>
              <a:off x="4258966" y="6203166"/>
              <a:ext cx="104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rot="5400000">
              <a:off x="3354027" y="5211112"/>
              <a:ext cx="165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2571932" y="4921520"/>
              <a:ext cx="16152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  <p:cxnSp>
          <p:nvCxnSpPr>
            <p:cNvPr id="27" name="直線コネクタ 26"/>
            <p:cNvCxnSpPr/>
            <p:nvPr/>
          </p:nvCxnSpPr>
          <p:spPr>
            <a:xfrm rot="16200000">
              <a:off x="6995392" y="2822146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rot="16200000">
              <a:off x="6978058" y="1797821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 rot="5400000">
              <a:off x="6411770" y="2508205"/>
              <a:ext cx="104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7003982" y="2265594"/>
              <a:ext cx="8744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  <p:cxnSp>
          <p:nvCxnSpPr>
            <p:cNvPr id="32" name="直線コネクタ 31"/>
            <p:cNvCxnSpPr/>
            <p:nvPr/>
          </p:nvCxnSpPr>
          <p:spPr>
            <a:xfrm rot="16200000">
              <a:off x="2532191" y="3435249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16200000">
              <a:off x="2514857" y="1796328"/>
              <a:ext cx="0" cy="4097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rot="5400000">
              <a:off x="1797400" y="2814205"/>
              <a:ext cx="165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/>
            <p:cNvSpPr txBox="1"/>
            <p:nvPr/>
          </p:nvSpPr>
          <p:spPr>
            <a:xfrm>
              <a:off x="1015305" y="2524613"/>
              <a:ext cx="16152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584618" y="3955639"/>
            <a:ext cx="369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 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 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67304" y="4572449"/>
            <a:ext cx="4176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あるいは，次の式を用いる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場合も多い。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332779" y="5367635"/>
            <a:ext cx="3626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="1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="1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なぜなら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xG 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3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4598</TotalTime>
  <Words>919</Words>
  <Application>Microsoft Office PowerPoint</Application>
  <PresentationFormat>画面に合わせる (4:3)</PresentationFormat>
  <Paragraphs>179</Paragraphs>
  <Slides>21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9" baseType="lpstr">
      <vt:lpstr>HGｺﾞｼｯｸM</vt:lpstr>
      <vt:lpstr>ＭＳ Ｐゴシック</vt:lpstr>
      <vt:lpstr>ＭＳ 明朝</vt:lpstr>
      <vt:lpstr>Arial</vt:lpstr>
      <vt:lpstr>Corbel</vt:lpstr>
      <vt:lpstr>Times New Roman</vt:lpstr>
      <vt:lpstr>視差</vt:lpstr>
      <vt:lpstr>数式</vt:lpstr>
      <vt:lpstr>８．逆フィルタ</vt:lpstr>
      <vt:lpstr>８．２　近似的実現方法 （１）考え方</vt:lpstr>
      <vt:lpstr>（２）最小二乗法による逆フィルタの近似</vt:lpstr>
      <vt:lpstr>近似逆フィルタの導出（１）</vt:lpstr>
      <vt:lpstr>近似逆フィルタの導出（２）</vt:lpstr>
      <vt:lpstr>近似逆フィルタの導出（３）</vt:lpstr>
      <vt:lpstr>（３）行列算法（畳み込み行列）</vt:lpstr>
      <vt:lpstr>畳み込みの表現</vt:lpstr>
      <vt:lpstr>行列演算でh(k)を計算</vt:lpstr>
      <vt:lpstr>ただし…</vt:lpstr>
      <vt:lpstr>（４）遅延逆（Delayd Inverse）フィルタ フィルタの応答＝単一極の応答の和</vt:lpstr>
      <vt:lpstr>２種類のインパルス応答 まず１つ目</vt:lpstr>
      <vt:lpstr>２つ目（極付近）</vt:lpstr>
      <vt:lpstr>因果性応答と非因果性応答</vt:lpstr>
      <vt:lpstr>零点の値とインパルス応答</vt:lpstr>
      <vt:lpstr>遅延逆フィルタの考え方 Delayed Inverse Filter</vt:lpstr>
      <vt:lpstr>零点と逆フィルタ</vt:lpstr>
      <vt:lpstr>良好な近似逆フィルタのための模式図</vt:lpstr>
      <vt:lpstr>（５）多入出力形逆フィルタの紹介 MINT : Multiple input/output INverse Theorem</vt:lpstr>
      <vt:lpstr>多入出力形逆フィルタ MINT : Multiple input/output INverse Theorem</vt:lpstr>
      <vt:lpstr>逆フィルタを先に適用した 多入力形逆フィルタ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352</cp:revision>
  <dcterms:created xsi:type="dcterms:W3CDTF">2018-02-09T02:09:57Z</dcterms:created>
  <dcterms:modified xsi:type="dcterms:W3CDTF">2018-03-20T05:59:30Z</dcterms:modified>
</cp:coreProperties>
</file>