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70" r:id="rId4"/>
    <p:sldId id="355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FF99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9" autoAdjust="0"/>
    <p:restoredTop sz="94660"/>
  </p:normalViewPr>
  <p:slideViewPr>
    <p:cSldViewPr snapToGrid="0">
      <p:cViewPr varScale="1">
        <p:scale>
          <a:sx n="60" d="100"/>
          <a:sy n="60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８．逆フィルタ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８．</a:t>
            </a:r>
            <a:r>
              <a:rPr lang="ja-JP" altLang="en-US" u="sng" smtClean="0">
                <a:solidFill>
                  <a:srgbClr val="FF0000"/>
                </a:solidFill>
              </a:rPr>
              <a:t>１</a:t>
            </a:r>
            <a:r>
              <a:rPr kumimoji="1" lang="ja-JP" altLang="en-US" u="sng" smtClean="0">
                <a:solidFill>
                  <a:srgbClr val="FF0000"/>
                </a:solidFill>
              </a:rPr>
              <a:t>　逆フィルタの考え方</a:t>
            </a:r>
            <a:endParaRPr kumimoji="1"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８．２　近似的実現方法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８．３　適応フィルタ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ＤＦＴにおける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の意味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75453" y="1600200"/>
            <a:ext cx="781134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離散周波数点でのみ意味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を持つ。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/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も同様である。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1 /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として逆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した場合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時間応答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本来無限長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であるインパルス応答を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サンプル数</a:t>
            </a:r>
            <a:r>
              <a:rPr lang="en-US" altLang="ja-JP" sz="24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個に圧縮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（円状折り返し）したもの。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 人工的な</a:t>
            </a:r>
            <a:r>
              <a:rPr lang="ja-JP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円状折り返しの逆フィルタ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にはなる。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53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ＤＦＴにおける結論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75453" y="1600200"/>
            <a:ext cx="78113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の逆数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1 / G(p)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正しい逆フィルタにはならない。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ただし，トリッキーな方法を使えば，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近似的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な逆フィルタを作る可能性までは否定しない。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しかし，保証はできない。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4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（４）逆フィルタの安定性に関する考え方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33841" y="1503457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 逆フィルタの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の逆数であるため，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の分母・分子が入れ替わる。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/>
          </p:nvPr>
        </p:nvGraphicFramePr>
        <p:xfrm>
          <a:off x="1371384" y="2311058"/>
          <a:ext cx="6887188" cy="183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数式" r:id="rId3" imgW="3632040" imgH="863280" progId="Equation.3">
                  <p:embed/>
                </p:oleObj>
              </mc:Choice>
              <mc:Fallback>
                <p:oleObj name="数式" r:id="rId3" imgW="3632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384" y="2311058"/>
                        <a:ext cx="6887188" cy="18394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738290" y="4150502"/>
            <a:ext cx="7686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すなわち，零点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がすべて単位円内にある場合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最小位相系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(Minimum 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という），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「安定」である。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/>
          </p:nvPr>
        </p:nvGraphicFramePr>
        <p:xfrm>
          <a:off x="3838264" y="5271135"/>
          <a:ext cx="867076" cy="487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数式" r:id="rId5" imgW="406080" imgH="203040" progId="Equation.3">
                  <p:embed/>
                </p:oleObj>
              </mc:Choice>
              <mc:Fallback>
                <p:oleObj name="数式" r:id="rId5" imgW="406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264" y="5271135"/>
                        <a:ext cx="867076" cy="487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371384" y="5807692"/>
            <a:ext cx="5330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最小位相系の対語＝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非最小位相系</a:t>
            </a:r>
            <a:endParaRPr lang="en-US" altLang="ja-JP" sz="24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/>
          </p:nvPr>
        </p:nvGraphicFramePr>
        <p:xfrm>
          <a:off x="3947901" y="6370939"/>
          <a:ext cx="867076" cy="487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数式" r:id="rId7" imgW="406080" imgH="203040" progId="Equation.3">
                  <p:embed/>
                </p:oleObj>
              </mc:Choice>
              <mc:Fallback>
                <p:oleObj name="数式" r:id="rId7" imgW="406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7901" y="6370939"/>
                        <a:ext cx="867076" cy="487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6018986" y="5853858"/>
            <a:ext cx="2993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(Non-minimum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phase system)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454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非最小位相系（その１）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75453" y="1600200"/>
            <a:ext cx="7811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の零点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| &gt; 1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のとき，たとえば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(1+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1663907" y="2788170"/>
            <a:ext cx="16339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rot="16200000">
            <a:off x="1793703" y="2608170"/>
            <a:ext cx="360000" cy="0"/>
          </a:xfrm>
          <a:prstGeom prst="straightConnector1">
            <a:avLst/>
          </a:prstGeom>
          <a:ln w="28575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rot="16200000">
            <a:off x="2083751" y="2500170"/>
            <a:ext cx="576000" cy="0"/>
          </a:xfrm>
          <a:prstGeom prst="straightConnector1">
            <a:avLst/>
          </a:prstGeom>
          <a:ln w="28575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75453" y="3400010"/>
            <a:ext cx="82119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すなわち，信号のエネルギーの主要部分が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遅れた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部分に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移動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することになる。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 「遅れを回復する」＝「時間を進める」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07631" y="2033065"/>
            <a:ext cx="5644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| &gt;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のとき，時刻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のときよりも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時間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が遅れた部分の方が振幅が大きく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なってしまう。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03390" y="2818773"/>
            <a:ext cx="30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06345" y="2818773"/>
            <a:ext cx="30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63907" y="2249474"/>
            <a:ext cx="30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21637" y="2033065"/>
            <a:ext cx="731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73704" y="5846150"/>
            <a:ext cx="6069916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これはできない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⇒先行部分を遅くして足並みを揃える。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153546" y="5160936"/>
            <a:ext cx="325464" cy="4339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825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非最小位相系（その２）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75453" y="1600200"/>
            <a:ext cx="78113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の零点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すなわち複素平面の単位円上に零点があるとき。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875453" y="2815248"/>
            <a:ext cx="7687160" cy="2531664"/>
            <a:chOff x="604434" y="2784251"/>
            <a:chExt cx="7687160" cy="2531664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604434" y="3115157"/>
              <a:ext cx="7687160" cy="2200758"/>
              <a:chOff x="850336" y="2524580"/>
              <a:chExt cx="6072917" cy="1320349"/>
            </a:xfrm>
          </p:grpSpPr>
          <p:cxnSp>
            <p:nvCxnSpPr>
              <p:cNvPr id="4" name="直線矢印コネクタ 3"/>
              <p:cNvCxnSpPr/>
              <p:nvPr/>
            </p:nvCxnSpPr>
            <p:spPr>
              <a:xfrm>
                <a:off x="1803390" y="3837786"/>
                <a:ext cx="163392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テキスト ボックス 8"/>
              <p:cNvSpPr txBox="1"/>
              <p:nvPr/>
            </p:nvSpPr>
            <p:spPr>
              <a:xfrm>
                <a:off x="1815418" y="2524580"/>
                <a:ext cx="1764692" cy="424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ja-JP" altLang="en-US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ゲインが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ja-JP" altLang="en-US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となる</a:t>
                </a:r>
                <a:endPara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169988"/>
                <a:r>
                  <a:rPr lang="ja-JP" altLang="en-US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周波数がある</a:t>
                </a:r>
                <a:endPara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5" name="直線矢印コネクタ 14"/>
              <p:cNvCxnSpPr/>
              <p:nvPr/>
            </p:nvCxnSpPr>
            <p:spPr>
              <a:xfrm rot="16200000">
                <a:off x="1227390" y="3261786"/>
                <a:ext cx="115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フリーフォーム 17"/>
              <p:cNvSpPr/>
              <p:nvPr/>
            </p:nvSpPr>
            <p:spPr>
              <a:xfrm>
                <a:off x="1808499" y="3197229"/>
                <a:ext cx="648000" cy="647700"/>
              </a:xfrm>
              <a:custGeom>
                <a:avLst/>
                <a:gdLst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42937" h="647700">
                    <a:moveTo>
                      <a:pt x="0" y="0"/>
                    </a:moveTo>
                    <a:cubicBezTo>
                      <a:pt x="188118" y="35719"/>
                      <a:pt x="385762" y="49213"/>
                      <a:pt x="492918" y="157163"/>
                    </a:cubicBezTo>
                    <a:cubicBezTo>
                      <a:pt x="600074" y="265113"/>
                      <a:pt x="619124" y="474663"/>
                      <a:pt x="642937" y="64770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フリーフォーム 21"/>
              <p:cNvSpPr/>
              <p:nvPr/>
            </p:nvSpPr>
            <p:spPr>
              <a:xfrm flipH="1">
                <a:off x="2456499" y="3347634"/>
                <a:ext cx="648000" cy="430986"/>
              </a:xfrm>
              <a:custGeom>
                <a:avLst/>
                <a:gdLst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42937" h="647700">
                    <a:moveTo>
                      <a:pt x="0" y="0"/>
                    </a:moveTo>
                    <a:cubicBezTo>
                      <a:pt x="188118" y="35719"/>
                      <a:pt x="385762" y="49213"/>
                      <a:pt x="492918" y="157163"/>
                    </a:cubicBezTo>
                    <a:cubicBezTo>
                      <a:pt x="600074" y="265113"/>
                      <a:pt x="619124" y="474663"/>
                      <a:pt x="642937" y="64770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3" name="直線矢印コネクタ 22"/>
              <p:cNvCxnSpPr/>
              <p:nvPr/>
            </p:nvCxnSpPr>
            <p:spPr>
              <a:xfrm rot="5400000" flipV="1">
                <a:off x="2240499" y="3165277"/>
                <a:ext cx="43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テキスト ボックス 23"/>
              <p:cNvSpPr txBox="1"/>
              <p:nvPr/>
            </p:nvSpPr>
            <p:spPr>
              <a:xfrm>
                <a:off x="3002485" y="3452889"/>
                <a:ext cx="63961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sz="16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850336" y="2648939"/>
                <a:ext cx="965082" cy="240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en-US" altLang="ja-JP" sz="20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sz="20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:r>
                  <a:rPr lang="en-US" altLang="ja-JP" sz="2000" i="1" baseline="30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 Ω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)|</a:t>
                </a:r>
              </a:p>
            </p:txBody>
          </p:sp>
          <p:cxnSp>
            <p:nvCxnSpPr>
              <p:cNvPr id="26" name="直線矢印コネクタ 25"/>
              <p:cNvCxnSpPr/>
              <p:nvPr/>
            </p:nvCxnSpPr>
            <p:spPr>
              <a:xfrm>
                <a:off x="4993458" y="3832862"/>
                <a:ext cx="163392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/>
              <p:cNvCxnSpPr/>
              <p:nvPr/>
            </p:nvCxnSpPr>
            <p:spPr>
              <a:xfrm rot="16200000">
                <a:off x="4417458" y="3256862"/>
                <a:ext cx="115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フリーフォーム 27"/>
              <p:cNvSpPr/>
              <p:nvPr/>
            </p:nvSpPr>
            <p:spPr>
              <a:xfrm flipV="1">
                <a:off x="4983068" y="2804707"/>
                <a:ext cx="648000" cy="1036717"/>
              </a:xfrm>
              <a:custGeom>
                <a:avLst/>
                <a:gdLst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42937" h="647700">
                    <a:moveTo>
                      <a:pt x="0" y="0"/>
                    </a:moveTo>
                    <a:cubicBezTo>
                      <a:pt x="188118" y="35719"/>
                      <a:pt x="385762" y="49213"/>
                      <a:pt x="492918" y="157163"/>
                    </a:cubicBezTo>
                    <a:cubicBezTo>
                      <a:pt x="600074" y="265113"/>
                      <a:pt x="619124" y="474663"/>
                      <a:pt x="642937" y="64770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フリーフォーム 29"/>
              <p:cNvSpPr/>
              <p:nvPr/>
            </p:nvSpPr>
            <p:spPr>
              <a:xfrm flipH="1" flipV="1">
                <a:off x="5631068" y="2818623"/>
                <a:ext cx="648000" cy="950324"/>
              </a:xfrm>
              <a:custGeom>
                <a:avLst/>
                <a:gdLst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  <a:gd name="connsiteX0" fmla="*/ 0 w 642937"/>
                  <a:gd name="connsiteY0" fmla="*/ 0 h 647700"/>
                  <a:gd name="connsiteX1" fmla="*/ 492918 w 642937"/>
                  <a:gd name="connsiteY1" fmla="*/ 157163 h 647700"/>
                  <a:gd name="connsiteX2" fmla="*/ 642937 w 642937"/>
                  <a:gd name="connsiteY2" fmla="*/ 64770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42937" h="647700">
                    <a:moveTo>
                      <a:pt x="0" y="0"/>
                    </a:moveTo>
                    <a:cubicBezTo>
                      <a:pt x="188118" y="35719"/>
                      <a:pt x="385762" y="49213"/>
                      <a:pt x="492918" y="157163"/>
                    </a:cubicBezTo>
                    <a:cubicBezTo>
                      <a:pt x="600074" y="265113"/>
                      <a:pt x="619124" y="474663"/>
                      <a:pt x="642937" y="64770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6283635" y="3477175"/>
                <a:ext cx="639618" cy="240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sz="20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3797465" y="2648939"/>
                <a:ext cx="1299104" cy="424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pPr algn="ctr" defTabSz="1169988"/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en-US" altLang="ja-JP" sz="20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sz="20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:r>
                  <a:rPr lang="en-US" altLang="ja-JP" sz="2000" i="1" baseline="30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 Ω</a:t>
                </a:r>
                <a:r>
                  <a:rPr lang="en-US" altLang="ja-JP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)|</a:t>
                </a:r>
              </a:p>
            </p:txBody>
          </p:sp>
          <p:cxnSp>
            <p:nvCxnSpPr>
              <p:cNvPr id="33" name="直線矢印コネクタ 32"/>
              <p:cNvCxnSpPr/>
              <p:nvPr/>
            </p:nvCxnSpPr>
            <p:spPr>
              <a:xfrm>
                <a:off x="4064252" y="2855068"/>
                <a:ext cx="756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テキスト ボックス 33"/>
            <p:cNvSpPr txBox="1"/>
            <p:nvPr/>
          </p:nvSpPr>
          <p:spPr>
            <a:xfrm>
              <a:off x="5766078" y="2784251"/>
              <a:ext cx="22337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逆特性は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無限大</a:t>
              </a:r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に発散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232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８．１　逆フィルタの考え方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（１）逆フィルタとは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2" y="2025447"/>
            <a:ext cx="7704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ある系を通したことで変形した信号を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元に戻すフィルタ。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1478504" y="3511946"/>
            <a:ext cx="769594" cy="16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2370045" y="3065100"/>
            <a:ext cx="1489587" cy="91440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31382" y="3284229"/>
            <a:ext cx="1306072" cy="4924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系</a:t>
            </a:r>
            <a:endParaRPr lang="en-US" altLang="ja-JP" sz="3200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32763" y="3110503"/>
            <a:ext cx="12463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入力信号</a:t>
            </a:r>
            <a:endParaRPr lang="en-US" altLang="ja-JP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1250386" y="3924041"/>
            <a:ext cx="826330" cy="1166806"/>
            <a:chOff x="8113131" y="4402631"/>
            <a:chExt cx="826330" cy="1166806"/>
          </a:xfrm>
        </p:grpSpPr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13131" y="4402631"/>
              <a:ext cx="826330" cy="1166806"/>
            </a:xfrm>
            <a:prstGeom prst="rect">
              <a:avLst/>
            </a:prstGeom>
          </p:spPr>
        </p:pic>
        <p:cxnSp>
          <p:nvCxnSpPr>
            <p:cNvPr id="35" name="直線矢印コネクタ 34"/>
            <p:cNvCxnSpPr>
              <a:stCxn id="30" idx="1"/>
              <a:endCxn id="30" idx="3"/>
            </p:cNvCxnSpPr>
            <p:nvPr/>
          </p:nvCxnSpPr>
          <p:spPr>
            <a:xfrm>
              <a:off x="8113131" y="4986034"/>
              <a:ext cx="82633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正方形/長方形 44"/>
          <p:cNvSpPr/>
          <p:nvPr/>
        </p:nvSpPr>
        <p:spPr>
          <a:xfrm>
            <a:off x="4979291" y="3023662"/>
            <a:ext cx="1489587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094763" y="3317409"/>
            <a:ext cx="13060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逆フィルタ</a:t>
            </a:r>
            <a:endParaRPr lang="en-US" altLang="ja-JP" sz="2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4000186" y="3570579"/>
            <a:ext cx="769594" cy="16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3794249" y="3142794"/>
            <a:ext cx="12463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出力信号</a:t>
            </a:r>
            <a:endParaRPr lang="en-US" altLang="ja-JP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6784307" y="3539928"/>
            <a:ext cx="769594" cy="16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243719" y="2902300"/>
            <a:ext cx="187608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復元された</a:t>
            </a:r>
            <a:endParaRPr lang="en-US" altLang="ja-JP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入力信号</a:t>
            </a:r>
            <a:endParaRPr lang="en-US" altLang="ja-JP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3" name="グループ化 52"/>
          <p:cNvGrpSpPr/>
          <p:nvPr/>
        </p:nvGrpSpPr>
        <p:grpSpPr>
          <a:xfrm>
            <a:off x="6881174" y="3776672"/>
            <a:ext cx="826330" cy="1166806"/>
            <a:chOff x="8113131" y="4402631"/>
            <a:chExt cx="826330" cy="1166806"/>
          </a:xfrm>
        </p:grpSpPr>
        <p:pic>
          <p:nvPicPr>
            <p:cNvPr id="54" name="図 5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13131" y="4402631"/>
              <a:ext cx="826330" cy="1166806"/>
            </a:xfrm>
            <a:prstGeom prst="rect">
              <a:avLst/>
            </a:prstGeom>
          </p:spPr>
        </p:pic>
        <p:cxnSp>
          <p:nvCxnSpPr>
            <p:cNvPr id="55" name="直線矢印コネクタ 54"/>
            <p:cNvCxnSpPr>
              <a:stCxn id="54" idx="1"/>
              <a:endCxn id="54" idx="3"/>
            </p:cNvCxnSpPr>
            <p:nvPr/>
          </p:nvCxnSpPr>
          <p:spPr>
            <a:xfrm>
              <a:off x="8113131" y="4986034"/>
              <a:ext cx="82633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図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9632" y="4059262"/>
            <a:ext cx="671007" cy="1071774"/>
          </a:xfrm>
          <a:prstGeom prst="rect">
            <a:avLst/>
          </a:prstGeom>
        </p:spPr>
      </p:pic>
      <p:cxnSp>
        <p:nvCxnSpPr>
          <p:cNvPr id="56" name="直線矢印コネクタ 55"/>
          <p:cNvCxnSpPr/>
          <p:nvPr/>
        </p:nvCxnSpPr>
        <p:spPr>
          <a:xfrm>
            <a:off x="3859632" y="4595149"/>
            <a:ext cx="826330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（２）考慮すべき特性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振幅特性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2" y="2025447"/>
            <a:ext cx="77046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オーディオ機器では，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が重視される。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たとえば，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スピーカでは</a:t>
            </a:r>
            <a:r>
              <a:rPr lang="ja-JP" altLang="en-US" sz="2400" b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振幅特性が平らであれば良好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とされる。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（例）オーディオイコライザ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グラフィックイコライザ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4186391" y="4874208"/>
            <a:ext cx="346841" cy="5675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9038" y="5612872"/>
            <a:ext cx="5546083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振幅特性の平坦化だけでよいか？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5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位相特性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2" y="2025447"/>
            <a:ext cx="77046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ヒトの聴覚は定常的な音の</a:t>
            </a:r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位相ずれに鈍感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といわれる。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ただし，非定常な音に対して，インパルス応答が長い場合，位相特性の違いを聴き分けることができる。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4396253" y="3719966"/>
            <a:ext cx="346841" cy="5675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98900" y="4458630"/>
            <a:ext cx="5546083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位相を含めた</a:t>
            </a:r>
            <a:r>
              <a:rPr lang="ja-JP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波形復元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が必要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30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7880" y="457201"/>
            <a:ext cx="6598920" cy="1064246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無色残響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1229394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/>
              <a:t>(M.Schroeder</a:t>
            </a:r>
            <a:r>
              <a:rPr lang="ja-JP" altLang="en-US" sz="2400"/>
              <a:t>による</a:t>
            </a:r>
            <a:r>
              <a:rPr lang="en-US" altLang="ja-JP" sz="2400"/>
              <a:t>Colorless Reverberation </a:t>
            </a:r>
            <a:r>
              <a:rPr lang="ja-JP" altLang="en-US" sz="2400"/>
              <a:t>の</a:t>
            </a:r>
            <a:r>
              <a:rPr lang="ja-JP" altLang="en-US" sz="2400" smtClean="0"/>
              <a:t>例</a:t>
            </a:r>
            <a:r>
              <a:rPr lang="en-US" altLang="ja-JP" sz="2400" smtClean="0"/>
              <a:t>)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1703678" y="1754057"/>
            <a:ext cx="6807524" cy="2373612"/>
            <a:chOff x="1562481" y="3613714"/>
            <a:chExt cx="6807524" cy="2373612"/>
          </a:xfrm>
        </p:grpSpPr>
        <p:cxnSp>
          <p:nvCxnSpPr>
            <p:cNvPr id="6" name="直線コネクタ 5"/>
            <p:cNvCxnSpPr>
              <a:stCxn id="10" idx="6"/>
            </p:cNvCxnSpPr>
            <p:nvPr/>
          </p:nvCxnSpPr>
          <p:spPr>
            <a:xfrm>
              <a:off x="6627458" y="4209187"/>
              <a:ext cx="1381449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正方形/長方形 7"/>
            <p:cNvSpPr/>
            <p:nvPr/>
          </p:nvSpPr>
          <p:spPr>
            <a:xfrm>
              <a:off x="3610457" y="4648261"/>
              <a:ext cx="1199682" cy="6227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ja-JP" altLang="en-US" sz="2000" kern="100" smtClean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遅延</a:t>
              </a:r>
              <a:endParaRPr lang="en-US" altLang="ja-JP" sz="2000" kern="10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ja-JP" sz="2000" kern="100" smtClean="0"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τ= 0.25 s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6183490" y="3977359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5242139" y="4356951"/>
              <a:ext cx="964018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(1</a:t>
              </a:r>
              <a:r>
                <a:rPr lang="ja-JP" alt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－</a:t>
              </a:r>
              <a:r>
                <a:rPr 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g</a:t>
              </a:r>
              <a:r>
                <a:rPr lang="en-US" sz="2000" kern="100" baseline="300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2</a:t>
              </a: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)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3" name="直線矢印コネクタ 12"/>
            <p:cNvCxnSpPr>
              <a:endCxn id="38" idx="3"/>
            </p:cNvCxnSpPr>
            <p:nvPr/>
          </p:nvCxnSpPr>
          <p:spPr>
            <a:xfrm flipH="1" flipV="1">
              <a:off x="4472834" y="5732317"/>
              <a:ext cx="6550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>
              <a:stCxn id="25" idx="6"/>
              <a:endCxn id="8" idx="1"/>
            </p:cNvCxnSpPr>
            <p:nvPr/>
          </p:nvCxnSpPr>
          <p:spPr>
            <a:xfrm flipV="1">
              <a:off x="3039377" y="4959629"/>
              <a:ext cx="571080" cy="29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>
              <a:off x="2814695" y="4216261"/>
              <a:ext cx="0" cy="50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>
              <a:stCxn id="10" idx="4"/>
            </p:cNvCxnSpPr>
            <p:nvPr/>
          </p:nvCxnSpPr>
          <p:spPr>
            <a:xfrm>
              <a:off x="6405474" y="4441014"/>
              <a:ext cx="1362" cy="50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>
              <a:stCxn id="8" idx="3"/>
              <a:endCxn id="9" idx="3"/>
            </p:cNvCxnSpPr>
            <p:nvPr/>
          </p:nvCxnSpPr>
          <p:spPr>
            <a:xfrm flipV="1">
              <a:off x="4810139" y="4959366"/>
              <a:ext cx="727326" cy="26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6762079" y="3658362"/>
              <a:ext cx="1607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出力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562481" y="3613714"/>
              <a:ext cx="1607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入力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3" name="二等辺三角形 22"/>
            <p:cNvSpPr/>
            <p:nvPr/>
          </p:nvSpPr>
          <p:spPr>
            <a:xfrm rot="5400000">
              <a:off x="4066115" y="3983687"/>
              <a:ext cx="510021" cy="44396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00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087293" y="3758523"/>
              <a:ext cx="600723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ja-JP" alt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－</a:t>
              </a:r>
              <a:r>
                <a:rPr lang="en-US" altLang="ja-JP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g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595409" y="4730795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二等辺三角形 8"/>
            <p:cNvSpPr/>
            <p:nvPr/>
          </p:nvSpPr>
          <p:spPr>
            <a:xfrm rot="5400000">
              <a:off x="5504438" y="4737381"/>
              <a:ext cx="510021" cy="44396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000"/>
            </a:p>
          </p:txBody>
        </p:sp>
        <p:cxnSp>
          <p:nvCxnSpPr>
            <p:cNvPr id="32" name="直線矢印コネクタ 31"/>
            <p:cNvCxnSpPr>
              <a:stCxn id="9" idx="0"/>
            </p:cNvCxnSpPr>
            <p:nvPr/>
          </p:nvCxnSpPr>
          <p:spPr>
            <a:xfrm>
              <a:off x="5981433" y="4959366"/>
              <a:ext cx="43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>
              <a:off x="5115935" y="4960254"/>
              <a:ext cx="0" cy="792000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二等辺三角形 37"/>
            <p:cNvSpPr/>
            <p:nvPr/>
          </p:nvSpPr>
          <p:spPr>
            <a:xfrm rot="16200000" flipH="1">
              <a:off x="3995839" y="5510332"/>
              <a:ext cx="510021" cy="44396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000"/>
            </a:p>
          </p:txBody>
        </p:sp>
        <p:cxnSp>
          <p:nvCxnSpPr>
            <p:cNvPr id="39" name="直線コネクタ 38"/>
            <p:cNvCxnSpPr/>
            <p:nvPr/>
          </p:nvCxnSpPr>
          <p:spPr>
            <a:xfrm flipV="1">
              <a:off x="2266745" y="4216805"/>
              <a:ext cx="1836000" cy="1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>
              <a:stCxn id="23" idx="0"/>
              <a:endCxn id="10" idx="2"/>
            </p:cNvCxnSpPr>
            <p:nvPr/>
          </p:nvCxnSpPr>
          <p:spPr>
            <a:xfrm>
              <a:off x="4543110" y="4205672"/>
              <a:ext cx="1640380" cy="3515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>
              <a:stCxn id="25" idx="4"/>
            </p:cNvCxnSpPr>
            <p:nvPr/>
          </p:nvCxnSpPr>
          <p:spPr>
            <a:xfrm>
              <a:off x="2817393" y="5194450"/>
              <a:ext cx="0" cy="54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/>
            <p:cNvCxnSpPr>
              <a:endCxn id="38" idx="0"/>
            </p:cNvCxnSpPr>
            <p:nvPr/>
          </p:nvCxnSpPr>
          <p:spPr>
            <a:xfrm flipV="1">
              <a:off x="2817393" y="5732317"/>
              <a:ext cx="1211473" cy="4599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正方形/長方形 50"/>
            <p:cNvSpPr/>
            <p:nvPr/>
          </p:nvSpPr>
          <p:spPr>
            <a:xfrm>
              <a:off x="3764279" y="5307693"/>
              <a:ext cx="660233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g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6448496" y="5315260"/>
              <a:ext cx="977917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g </a:t>
              </a: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= 0.5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1451304" y="4692828"/>
            <a:ext cx="3720600" cy="1577326"/>
            <a:chOff x="1386840" y="4311674"/>
            <a:chExt cx="3720600" cy="1577326"/>
          </a:xfrm>
        </p:grpSpPr>
        <p:cxnSp>
          <p:nvCxnSpPr>
            <p:cNvPr id="57" name="直線矢印コネクタ 56"/>
            <p:cNvCxnSpPr/>
            <p:nvPr/>
          </p:nvCxnSpPr>
          <p:spPr>
            <a:xfrm>
              <a:off x="1615440" y="5410200"/>
              <a:ext cx="349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/>
            <p:cNvCxnSpPr/>
            <p:nvPr/>
          </p:nvCxnSpPr>
          <p:spPr>
            <a:xfrm>
              <a:off x="1692318" y="5410200"/>
              <a:ext cx="0" cy="4788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矢印コネクタ 59"/>
            <p:cNvCxnSpPr/>
            <p:nvPr/>
          </p:nvCxnSpPr>
          <p:spPr>
            <a:xfrm flipV="1">
              <a:off x="2427539" y="4691520"/>
              <a:ext cx="0" cy="720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正方形/長方形 60"/>
            <p:cNvSpPr/>
            <p:nvPr/>
          </p:nvSpPr>
          <p:spPr>
            <a:xfrm>
              <a:off x="1386840" y="5104200"/>
              <a:ext cx="613979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0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62" name="直線矢印コネクタ 61"/>
            <p:cNvCxnSpPr/>
            <p:nvPr/>
          </p:nvCxnSpPr>
          <p:spPr>
            <a:xfrm flipV="1">
              <a:off x="3223050" y="5043240"/>
              <a:ext cx="0" cy="360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正方形/長方形 62"/>
            <p:cNvSpPr/>
            <p:nvPr/>
          </p:nvSpPr>
          <p:spPr>
            <a:xfrm>
              <a:off x="1981623" y="4311674"/>
              <a:ext cx="964018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(1</a:t>
              </a:r>
              <a:r>
                <a:rPr lang="ja-JP" alt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－</a:t>
              </a:r>
              <a:r>
                <a:rPr 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g</a:t>
              </a:r>
              <a:r>
                <a:rPr lang="en-US" sz="2000" kern="100" baseline="300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2</a:t>
              </a: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)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2668484" y="4646977"/>
              <a:ext cx="964018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(1</a:t>
              </a:r>
              <a:r>
                <a:rPr lang="ja-JP" alt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－</a:t>
              </a:r>
              <a:r>
                <a:rPr 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g</a:t>
              </a:r>
              <a:r>
                <a:rPr lang="en-US" sz="2000" kern="100" baseline="300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2</a:t>
              </a: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)</a:t>
              </a:r>
              <a:r>
                <a:rPr 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g</a:t>
              </a:r>
              <a:endParaRPr lang="ja-JP" sz="2000" i="1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65" name="直線矢印コネクタ 64"/>
            <p:cNvCxnSpPr/>
            <p:nvPr/>
          </p:nvCxnSpPr>
          <p:spPr>
            <a:xfrm flipV="1">
              <a:off x="4017462" y="5223240"/>
              <a:ext cx="0" cy="180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正方形/長方形 65"/>
            <p:cNvSpPr/>
            <p:nvPr/>
          </p:nvSpPr>
          <p:spPr>
            <a:xfrm>
              <a:off x="3589507" y="4763152"/>
              <a:ext cx="1199682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(1</a:t>
              </a:r>
              <a:r>
                <a:rPr lang="ja-JP" alt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－</a:t>
              </a:r>
              <a:r>
                <a:rPr 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g</a:t>
              </a:r>
              <a:r>
                <a:rPr lang="en-US" sz="2000" kern="100" baseline="300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2</a:t>
              </a:r>
              <a:r>
                <a:rPr 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)</a:t>
              </a:r>
              <a:r>
                <a:rPr 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g</a:t>
              </a:r>
              <a:r>
                <a:rPr lang="en-US" sz="2000" kern="100" baseline="300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2</a:t>
              </a:r>
              <a:endParaRPr lang="ja-JP" sz="2000" kern="100" baseline="300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4119072" y="5156280"/>
              <a:ext cx="865086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ja-JP" altLang="en-US" sz="2000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・・・</a:t>
              </a:r>
              <a:endParaRPr lang="ja-JP" sz="2000" kern="100" baseline="300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69" name="正方形/長方形 68"/>
          <p:cNvSpPr/>
          <p:nvPr/>
        </p:nvSpPr>
        <p:spPr>
          <a:xfrm>
            <a:off x="622322" y="4191010"/>
            <a:ext cx="1905774" cy="38427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ja-JP" altLang="en-US" kern="10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インパルス応答</a:t>
            </a:r>
            <a:endParaRPr lang="ja-JP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5343629" y="4091768"/>
            <a:ext cx="1318734" cy="38427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ja-JP" altLang="en-US" kern="10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振幅特性</a:t>
            </a:r>
            <a:endParaRPr lang="ja-JP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75" name="グループ化 74"/>
          <p:cNvGrpSpPr/>
          <p:nvPr/>
        </p:nvGrpSpPr>
        <p:grpSpPr>
          <a:xfrm>
            <a:off x="5714268" y="5031414"/>
            <a:ext cx="2847929" cy="1935559"/>
            <a:chOff x="5714268" y="4692828"/>
            <a:chExt cx="2847929" cy="1935559"/>
          </a:xfrm>
        </p:grpSpPr>
        <p:pic>
          <p:nvPicPr>
            <p:cNvPr id="68" name="図 6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0755" y="4692828"/>
              <a:ext cx="2362200" cy="1695450"/>
            </a:xfrm>
            <a:prstGeom prst="rect">
              <a:avLst/>
            </a:prstGeom>
          </p:spPr>
        </p:pic>
        <p:cxnSp>
          <p:nvCxnSpPr>
            <p:cNvPr id="73" name="直線矢印コネクタ 72"/>
            <p:cNvCxnSpPr/>
            <p:nvPr/>
          </p:nvCxnSpPr>
          <p:spPr>
            <a:xfrm>
              <a:off x="5714268" y="6352543"/>
              <a:ext cx="24358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正方形/長方形 73"/>
            <p:cNvSpPr/>
            <p:nvPr/>
          </p:nvSpPr>
          <p:spPr>
            <a:xfrm>
              <a:off x="8285974" y="6244114"/>
              <a:ext cx="276223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f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cxnSp>
        <p:nvCxnSpPr>
          <p:cNvPr id="76" name="直線矢印コネクタ 75"/>
          <p:cNvCxnSpPr/>
          <p:nvPr/>
        </p:nvCxnSpPr>
        <p:spPr>
          <a:xfrm rot="5400000">
            <a:off x="6127984" y="5021186"/>
            <a:ext cx="2520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5400000">
            <a:off x="7462434" y="5026972"/>
            <a:ext cx="2520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>
            <a:off x="6253984" y="5028131"/>
            <a:ext cx="1332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6124968" y="4535796"/>
            <a:ext cx="1590031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altLang="en-US" sz="1600" kern="10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使用周波数範囲</a:t>
            </a:r>
            <a:endParaRPr lang="ja-JP" sz="16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29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7880" y="457201"/>
            <a:ext cx="6598920" cy="1064246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振幅に関する逆フィルタ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2" y="1838646"/>
            <a:ext cx="7704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/>
              <a:t>いわゆるイコライザでは，</a:t>
            </a:r>
            <a:endParaRPr lang="en-US" altLang="ja-JP" sz="2400" smtClean="0"/>
          </a:p>
          <a:p>
            <a:pPr algn="ctr" defTabSz="1169988"/>
            <a:r>
              <a:rPr lang="ja-JP" altLang="en-US" sz="2400" smtClean="0"/>
              <a:t>残響などの波形変形は復元不可能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982132" y="3748842"/>
            <a:ext cx="7704667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b="1" smtClean="0">
                <a:solidFill>
                  <a:srgbClr val="FF0000"/>
                </a:solidFill>
              </a:rPr>
              <a:t>位相特性</a:t>
            </a:r>
            <a:r>
              <a:rPr lang="ja-JP" altLang="en-US" sz="2400" smtClean="0"/>
              <a:t>を含めた</a:t>
            </a:r>
            <a:r>
              <a:rPr lang="ja-JP" altLang="en-US" sz="2400" b="1" smtClean="0">
                <a:solidFill>
                  <a:srgbClr val="0000FF"/>
                </a:solidFill>
              </a:rPr>
              <a:t>逆フィルタ</a:t>
            </a:r>
            <a:r>
              <a:rPr lang="ja-JP" altLang="en-US" sz="2400" smtClean="0"/>
              <a:t>が必要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4834465" y="2986842"/>
            <a:ext cx="255695" cy="3659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608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7880" y="457201"/>
            <a:ext cx="6598920" cy="1064246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逆フィルタの式表現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1521447"/>
            <a:ext cx="77046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から入力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を復元するフィルタ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1 /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defTabSz="1169988"/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1676624" y="4211001"/>
            <a:ext cx="769594" cy="16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2565775" y="3722717"/>
            <a:ext cx="1489587" cy="91440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08486" y="3878354"/>
            <a:ext cx="1080865" cy="61555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sz="2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系</a:t>
            </a:r>
            <a:endParaRPr lang="en-US" altLang="ja-JP" sz="2000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en-US" altLang="ja-JP" sz="20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30883" y="3809558"/>
            <a:ext cx="12463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177411" y="3722717"/>
            <a:ext cx="1489587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76218" y="3935228"/>
            <a:ext cx="130607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逆フィルタ</a:t>
            </a:r>
            <a:endParaRPr lang="en-US" altLang="ja-JP" sz="2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en-US" altLang="ja-JP" sz="20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4198306" y="4269634"/>
            <a:ext cx="769594" cy="16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992182" y="3532559"/>
            <a:ext cx="12463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algn="ctr" defTabSz="1169988"/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6982427" y="4238983"/>
            <a:ext cx="769594" cy="16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155896" y="4355407"/>
            <a:ext cx="12463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系の入力</a:t>
            </a: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90170" y="4368456"/>
            <a:ext cx="12463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系の出力</a:t>
            </a: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744034" y="3521309"/>
            <a:ext cx="12463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algn="ctr" defTabSz="1169988"/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06667" y="4388050"/>
            <a:ext cx="12463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1169988"/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逆フィルタの出力</a:t>
            </a: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72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7880" y="457201"/>
            <a:ext cx="6598920" cy="1064246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逆フィルタの応用例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1521447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①伝達系で変形した信号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を元の信号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を復元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146123" y="2149709"/>
            <a:ext cx="6859530" cy="1115808"/>
            <a:chOff x="1146123" y="2149709"/>
            <a:chExt cx="6859530" cy="1115808"/>
          </a:xfrm>
        </p:grpSpPr>
        <p:cxnSp>
          <p:nvCxnSpPr>
            <p:cNvPr id="18" name="直線矢印コネクタ 17"/>
            <p:cNvCxnSpPr/>
            <p:nvPr/>
          </p:nvCxnSpPr>
          <p:spPr>
            <a:xfrm>
              <a:off x="1691864" y="2839401"/>
              <a:ext cx="769594" cy="161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/>
            <p:cNvSpPr/>
            <p:nvPr/>
          </p:nvSpPr>
          <p:spPr>
            <a:xfrm>
              <a:off x="2581015" y="2351117"/>
              <a:ext cx="1489587" cy="9144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823726" y="2506754"/>
              <a:ext cx="1080865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ja-JP" altLang="en-US" sz="2000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伝達系</a:t>
              </a:r>
              <a:endParaRPr lang="en-US" altLang="ja-JP" sz="2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en-US" altLang="ja-JP" sz="2000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000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000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6123" y="2437958"/>
              <a:ext cx="1246379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5192651" y="2351117"/>
              <a:ext cx="1489587" cy="9144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291458" y="2563628"/>
              <a:ext cx="1306072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ja-JP" altLang="en-US" sz="2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逆フィルタ</a:t>
              </a:r>
              <a:endParaRPr lang="en-US" altLang="ja-JP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en-US" altLang="ja-JP" sz="2000" b="1" i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ja-JP" sz="2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b="1" i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28" name="直線矢印コネクタ 27"/>
            <p:cNvCxnSpPr/>
            <p:nvPr/>
          </p:nvCxnSpPr>
          <p:spPr>
            <a:xfrm>
              <a:off x="4213546" y="2898034"/>
              <a:ext cx="769594" cy="161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4007422" y="2160959"/>
              <a:ext cx="124637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ja-JP" altLang="en-US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31" name="直線矢印コネクタ 30"/>
            <p:cNvCxnSpPr/>
            <p:nvPr/>
          </p:nvCxnSpPr>
          <p:spPr>
            <a:xfrm>
              <a:off x="6997667" y="2867383"/>
              <a:ext cx="769594" cy="161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33"/>
            <p:cNvSpPr txBox="1"/>
            <p:nvPr/>
          </p:nvSpPr>
          <p:spPr>
            <a:xfrm>
              <a:off x="6759274" y="2149709"/>
              <a:ext cx="124637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ja-JP" altLang="en-US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883326" y="3761727"/>
            <a:ext cx="7704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②期待する信号が再生できるよう予めフィルタリング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FM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放送のプリエンファシスと同様の考え方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305894" y="4896898"/>
            <a:ext cx="6862746" cy="1182915"/>
            <a:chOff x="1047316" y="4389989"/>
            <a:chExt cx="6862746" cy="1182915"/>
          </a:xfrm>
        </p:grpSpPr>
        <p:cxnSp>
          <p:nvCxnSpPr>
            <p:cNvPr id="37" name="直線矢印コネクタ 36"/>
            <p:cNvCxnSpPr/>
            <p:nvPr/>
          </p:nvCxnSpPr>
          <p:spPr>
            <a:xfrm>
              <a:off x="1593057" y="5079681"/>
              <a:ext cx="769594" cy="161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正方形/長方形 37"/>
            <p:cNvSpPr/>
            <p:nvPr/>
          </p:nvSpPr>
          <p:spPr>
            <a:xfrm>
              <a:off x="5032880" y="4658504"/>
              <a:ext cx="1489587" cy="9144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5275591" y="4814141"/>
              <a:ext cx="1080865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ja-JP" altLang="en-US" sz="2000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伝達系</a:t>
              </a:r>
              <a:endParaRPr lang="en-US" altLang="ja-JP" sz="2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en-US" altLang="ja-JP" sz="2000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000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000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047316" y="4678238"/>
              <a:ext cx="1246379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2476605" y="4622481"/>
              <a:ext cx="1489587" cy="9144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2575412" y="4834992"/>
              <a:ext cx="1306072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ja-JP" altLang="en-US" sz="2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逆フィルタ</a:t>
              </a:r>
              <a:endParaRPr lang="en-US" altLang="ja-JP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en-US" altLang="ja-JP" sz="2000" b="1" i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ja-JP" sz="2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b="1" i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43" name="直線矢印コネクタ 42"/>
            <p:cNvCxnSpPr/>
            <p:nvPr/>
          </p:nvCxnSpPr>
          <p:spPr>
            <a:xfrm>
              <a:off x="4114739" y="5138314"/>
              <a:ext cx="769594" cy="161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/>
            <p:cNvSpPr txBox="1"/>
            <p:nvPr/>
          </p:nvSpPr>
          <p:spPr>
            <a:xfrm>
              <a:off x="3908615" y="4401239"/>
              <a:ext cx="124637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X’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ja-JP" altLang="en-US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45" name="直線矢印コネクタ 44"/>
            <p:cNvCxnSpPr/>
            <p:nvPr/>
          </p:nvCxnSpPr>
          <p:spPr>
            <a:xfrm>
              <a:off x="6898860" y="5107663"/>
              <a:ext cx="769594" cy="161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テキスト ボックス 45"/>
            <p:cNvSpPr txBox="1"/>
            <p:nvPr/>
          </p:nvSpPr>
          <p:spPr>
            <a:xfrm>
              <a:off x="6660467" y="4389989"/>
              <a:ext cx="1249595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ja-JP" altLang="en-US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  <a:p>
              <a:pPr algn="ctr" defTabSz="1169988"/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G(z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X’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b="1" i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b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7804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（３）Ｚ変換とＤＦＴ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38293" y="1783080"/>
            <a:ext cx="32850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変換：無限の信号長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= 1 /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これで良いはず？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613583" y="1783080"/>
            <a:ext cx="44043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有限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の信号長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は有限長のインパルス応答を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により求めたもの。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= 1 /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有限長をそのまま無限長にはできない（工夫が必要）。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38293" y="4708847"/>
            <a:ext cx="2723823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の安定性を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考える必要がある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下矢印 36"/>
          <p:cNvSpPr/>
          <p:nvPr/>
        </p:nvSpPr>
        <p:spPr>
          <a:xfrm>
            <a:off x="1889760" y="4091404"/>
            <a:ext cx="365760" cy="421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/>
          <p:cNvCxnSpPr/>
          <p:nvPr/>
        </p:nvCxnSpPr>
        <p:spPr>
          <a:xfrm>
            <a:off x="4318472" y="1783080"/>
            <a:ext cx="0" cy="4099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左右矢印 38"/>
          <p:cNvSpPr/>
          <p:nvPr/>
        </p:nvSpPr>
        <p:spPr>
          <a:xfrm>
            <a:off x="4023361" y="3459480"/>
            <a:ext cx="590222" cy="381000"/>
          </a:xfrm>
          <a:prstGeom prst="left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12025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4012</TotalTime>
  <Words>653</Words>
  <Application>Microsoft Office PowerPoint</Application>
  <PresentationFormat>画面に合わせる (4:3)</PresentationFormat>
  <Paragraphs>162</Paragraphs>
  <Slides>14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HGｺﾞｼｯｸM</vt:lpstr>
      <vt:lpstr>ＭＳ Ｐゴシック</vt:lpstr>
      <vt:lpstr>ＭＳ 明朝</vt:lpstr>
      <vt:lpstr>Arial</vt:lpstr>
      <vt:lpstr>Corbel</vt:lpstr>
      <vt:lpstr>Times New Roman</vt:lpstr>
      <vt:lpstr>視差</vt:lpstr>
      <vt:lpstr>数式</vt:lpstr>
      <vt:lpstr>８．逆フィルタ</vt:lpstr>
      <vt:lpstr>８．１　逆フィルタの考え方 （１）逆フィルタとは</vt:lpstr>
      <vt:lpstr>（２）考慮すべき特性 振幅特性</vt:lpstr>
      <vt:lpstr>位相特性</vt:lpstr>
      <vt:lpstr>無色残響</vt:lpstr>
      <vt:lpstr>振幅に関する逆フィルタ</vt:lpstr>
      <vt:lpstr>逆フィルタの式表現</vt:lpstr>
      <vt:lpstr>逆フィルタの応用例</vt:lpstr>
      <vt:lpstr>（３）Ｚ変換とＤＦＴ</vt:lpstr>
      <vt:lpstr>ＤＦＴにおけるG(p)の意味</vt:lpstr>
      <vt:lpstr>ＤＦＴにおける結論</vt:lpstr>
      <vt:lpstr>（４）逆フィルタの安定性に関する考え方</vt:lpstr>
      <vt:lpstr>非最小位相系（その１）</vt:lpstr>
      <vt:lpstr>非最小位相系（その２）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294</cp:revision>
  <dcterms:created xsi:type="dcterms:W3CDTF">2018-02-09T02:09:57Z</dcterms:created>
  <dcterms:modified xsi:type="dcterms:W3CDTF">2018-03-20T06:54:07Z</dcterms:modified>
</cp:coreProperties>
</file>