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85" r:id="rId2"/>
    <p:sldId id="410" r:id="rId3"/>
    <p:sldId id="259" r:id="rId4"/>
    <p:sldId id="411" r:id="rId5"/>
    <p:sldId id="413" r:id="rId6"/>
    <p:sldId id="415" r:id="rId7"/>
    <p:sldId id="416" r:id="rId8"/>
    <p:sldId id="417" r:id="rId9"/>
    <p:sldId id="418" r:id="rId10"/>
    <p:sldId id="419" r:id="rId11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CCCC"/>
    <a:srgbClr val="FFFFD5"/>
    <a:srgbClr val="BFE6F9"/>
    <a:srgbClr val="4C0000"/>
    <a:srgbClr val="FF9933"/>
    <a:srgbClr val="FFFF99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99" autoAdjust="0"/>
    <p:restoredTop sz="94660"/>
  </p:normalViewPr>
  <p:slideViewPr>
    <p:cSldViewPr snapToGrid="0">
      <p:cViewPr varScale="1">
        <p:scale>
          <a:sx n="60" d="100"/>
          <a:sy n="60" d="100"/>
        </p:scale>
        <p:origin x="3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2343880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598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85462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82124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97996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17415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98961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5764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8206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2474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7670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3685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8772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0353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9072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1380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4412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6287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8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ja-JP" altLang="en-US" smtClean="0"/>
              <a:t>７．ディジタルフィルタ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82132" y="2313038"/>
            <a:ext cx="7704667" cy="3332816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smtClean="0"/>
              <a:t>７．</a:t>
            </a:r>
            <a:r>
              <a:rPr lang="ja-JP" altLang="en-US" smtClean="0"/>
              <a:t>１</a:t>
            </a:r>
            <a:r>
              <a:rPr kumimoji="1" lang="ja-JP" altLang="en-US" smtClean="0"/>
              <a:t>　ディジタルフィルタとは</a:t>
            </a:r>
            <a:endParaRPr kumimoji="1" lang="en-US" altLang="ja-JP" smtClean="0"/>
          </a:p>
          <a:p>
            <a:pPr marL="0" indent="0">
              <a:buNone/>
            </a:pPr>
            <a:r>
              <a:rPr kumimoji="1" lang="ja-JP" altLang="en-US" smtClean="0"/>
              <a:t>７．２　フィルタの種類と伝達関数</a:t>
            </a:r>
            <a:endParaRPr kumimoji="1" lang="en-US" altLang="ja-JP" smtClean="0"/>
          </a:p>
          <a:p>
            <a:pPr marL="0" indent="0">
              <a:buNone/>
            </a:pPr>
            <a:r>
              <a:rPr lang="ja-JP" altLang="en-US" smtClean="0"/>
              <a:t>７．３　極と零点によるフィルタの特性解析</a:t>
            </a:r>
            <a:endParaRPr lang="en-US" altLang="ja-JP" smtClean="0"/>
          </a:p>
          <a:p>
            <a:pPr marL="0" indent="0">
              <a:buNone/>
            </a:pPr>
            <a:r>
              <a:rPr lang="ja-JP" altLang="en-US" smtClean="0"/>
              <a:t>７．４</a:t>
            </a:r>
            <a:r>
              <a:rPr lang="ja-JP" altLang="en-US"/>
              <a:t>　</a:t>
            </a:r>
            <a:r>
              <a:rPr lang="ja-JP" altLang="en-US" smtClean="0"/>
              <a:t>フィルタの実行</a:t>
            </a:r>
            <a:endParaRPr lang="en-US" altLang="ja-JP"/>
          </a:p>
          <a:p>
            <a:pPr marL="0" indent="0">
              <a:buNone/>
            </a:pPr>
            <a:r>
              <a:rPr lang="ja-JP" altLang="en-US" u="sng" smtClean="0">
                <a:solidFill>
                  <a:srgbClr val="FF0000"/>
                </a:solidFill>
              </a:rPr>
              <a:t>７．５</a:t>
            </a:r>
            <a:r>
              <a:rPr lang="ja-JP" altLang="en-US" u="sng">
                <a:solidFill>
                  <a:srgbClr val="FF0000"/>
                </a:solidFill>
              </a:rPr>
              <a:t>　</a:t>
            </a:r>
            <a:r>
              <a:rPr lang="ja-JP" altLang="en-US" u="sng" smtClean="0">
                <a:solidFill>
                  <a:srgbClr val="FF0000"/>
                </a:solidFill>
              </a:rPr>
              <a:t>フィルタの設計</a:t>
            </a:r>
            <a:endParaRPr lang="en-US" altLang="ja-JP" u="sng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09215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82133" y="26919"/>
            <a:ext cx="7704667" cy="872491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smtClean="0"/>
              <a:t>補間を行った後，乗算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2616062" y="1068581"/>
            <a:ext cx="3155152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65113" indent="-265113" algn="ctr" defTabSz="1169988"/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ja-JP" sz="2400" baseline="30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096932" y="1080236"/>
            <a:ext cx="3155152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65113" indent="-265113" algn="ctr" defTabSz="1169988"/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ja-JP" sz="2400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altLang="ja-JP" sz="2400" baseline="30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8" name="グループ化 57"/>
          <p:cNvGrpSpPr/>
          <p:nvPr/>
        </p:nvGrpSpPr>
        <p:grpSpPr>
          <a:xfrm>
            <a:off x="3069094" y="1553556"/>
            <a:ext cx="2027838" cy="1920448"/>
            <a:chOff x="2882832" y="1558530"/>
            <a:chExt cx="2027838" cy="1920448"/>
          </a:xfrm>
        </p:grpSpPr>
        <p:cxnSp>
          <p:nvCxnSpPr>
            <p:cNvPr id="51" name="直線コネクタ 50"/>
            <p:cNvCxnSpPr/>
            <p:nvPr/>
          </p:nvCxnSpPr>
          <p:spPr>
            <a:xfrm>
              <a:off x="4098330" y="1820949"/>
              <a:ext cx="332736" cy="1434299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コネクタ 8"/>
            <p:cNvCxnSpPr/>
            <p:nvPr/>
          </p:nvCxnSpPr>
          <p:spPr>
            <a:xfrm>
              <a:off x="3439333" y="1816077"/>
              <a:ext cx="332736" cy="1434299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コネクタ 51"/>
            <p:cNvCxnSpPr/>
            <p:nvPr/>
          </p:nvCxnSpPr>
          <p:spPr>
            <a:xfrm flipH="1">
              <a:off x="4433198" y="1825125"/>
              <a:ext cx="332736" cy="1434299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コネクタ 52"/>
            <p:cNvCxnSpPr/>
            <p:nvPr/>
          </p:nvCxnSpPr>
          <p:spPr>
            <a:xfrm flipH="1">
              <a:off x="3774201" y="1820253"/>
              <a:ext cx="332736" cy="1434299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直線矢印コネクタ 3"/>
            <p:cNvCxnSpPr/>
            <p:nvPr/>
          </p:nvCxnSpPr>
          <p:spPr>
            <a:xfrm>
              <a:off x="3362670" y="2533343"/>
              <a:ext cx="1548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矢印コネクタ 13"/>
            <p:cNvCxnSpPr/>
            <p:nvPr/>
          </p:nvCxnSpPr>
          <p:spPr>
            <a:xfrm rot="16200000">
              <a:off x="3383302" y="2536080"/>
              <a:ext cx="144000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矢印コネクタ 17"/>
            <p:cNvCxnSpPr/>
            <p:nvPr/>
          </p:nvCxnSpPr>
          <p:spPr>
            <a:xfrm rot="16200000">
              <a:off x="2720310" y="2536080"/>
              <a:ext cx="144000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矢印コネクタ 21"/>
            <p:cNvCxnSpPr/>
            <p:nvPr/>
          </p:nvCxnSpPr>
          <p:spPr>
            <a:xfrm rot="16200000">
              <a:off x="3711875" y="2536077"/>
              <a:ext cx="144000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矢印コネクタ 25"/>
            <p:cNvCxnSpPr/>
            <p:nvPr/>
          </p:nvCxnSpPr>
          <p:spPr>
            <a:xfrm rot="16200000">
              <a:off x="3052071" y="2541081"/>
              <a:ext cx="144000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矢印コネクタ 30"/>
            <p:cNvCxnSpPr/>
            <p:nvPr/>
          </p:nvCxnSpPr>
          <p:spPr>
            <a:xfrm rot="16200000">
              <a:off x="4046493" y="2536079"/>
              <a:ext cx="144000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矢印コネクタ 38"/>
            <p:cNvCxnSpPr/>
            <p:nvPr/>
          </p:nvCxnSpPr>
          <p:spPr>
            <a:xfrm>
              <a:off x="3382704" y="3250376"/>
              <a:ext cx="1440000" cy="0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矢印コネクタ 39"/>
            <p:cNvCxnSpPr/>
            <p:nvPr/>
          </p:nvCxnSpPr>
          <p:spPr>
            <a:xfrm>
              <a:off x="3382704" y="1820602"/>
              <a:ext cx="1440000" cy="0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円/楕円 5"/>
            <p:cNvSpPr/>
            <p:nvPr/>
          </p:nvSpPr>
          <p:spPr>
            <a:xfrm>
              <a:off x="3402265" y="1783695"/>
              <a:ext cx="72000" cy="72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2" name="円/楕円 41"/>
            <p:cNvSpPr/>
            <p:nvPr/>
          </p:nvSpPr>
          <p:spPr>
            <a:xfrm>
              <a:off x="4066923" y="1778929"/>
              <a:ext cx="72000" cy="72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3" name="円/楕円 42"/>
            <p:cNvSpPr/>
            <p:nvPr/>
          </p:nvSpPr>
          <p:spPr>
            <a:xfrm>
              <a:off x="4726921" y="1783699"/>
              <a:ext cx="72000" cy="72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4" name="円/楕円 43"/>
            <p:cNvSpPr/>
            <p:nvPr/>
          </p:nvSpPr>
          <p:spPr>
            <a:xfrm>
              <a:off x="3734920" y="3208695"/>
              <a:ext cx="72000" cy="72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5" name="円/楕円 44"/>
            <p:cNvSpPr/>
            <p:nvPr/>
          </p:nvSpPr>
          <p:spPr>
            <a:xfrm>
              <a:off x="4394921" y="3208696"/>
              <a:ext cx="72000" cy="72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4" name="テキスト ボックス 53"/>
            <p:cNvSpPr txBox="1"/>
            <p:nvPr/>
          </p:nvSpPr>
          <p:spPr>
            <a:xfrm>
              <a:off x="2902583" y="1558530"/>
              <a:ext cx="51296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265113" indent="-265113" algn="ctr" defTabSz="1169988"/>
              <a:r>
                <a:rPr lang="en-US" altLang="ja-JP" sz="2400" smtClean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1</a:t>
              </a:r>
              <a:endParaRPr lang="en-US" altLang="ja-JP" sz="2400" baseline="3000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endParaRPr>
            </a:p>
          </p:txBody>
        </p:sp>
        <p:sp>
          <p:nvSpPr>
            <p:cNvPr id="55" name="テキスト ボックス 54"/>
            <p:cNvSpPr txBox="1"/>
            <p:nvPr/>
          </p:nvSpPr>
          <p:spPr>
            <a:xfrm>
              <a:off x="2882832" y="3017313"/>
              <a:ext cx="51296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265113" indent="-265113" algn="ctr" defTabSz="1169988"/>
              <a:r>
                <a:rPr lang="en-US" altLang="ja-JP" sz="2400" smtClean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-1</a:t>
              </a:r>
              <a:endParaRPr lang="en-US" altLang="ja-JP" sz="2400" baseline="3000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endParaRPr>
            </a:p>
          </p:txBody>
        </p:sp>
        <p:sp>
          <p:nvSpPr>
            <p:cNvPr id="56" name="テキスト ボックス 55"/>
            <p:cNvSpPr txBox="1"/>
            <p:nvPr/>
          </p:nvSpPr>
          <p:spPr>
            <a:xfrm>
              <a:off x="2919105" y="2296081"/>
              <a:ext cx="51296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265113" indent="-265113" algn="ctr" defTabSz="1169988"/>
              <a:r>
                <a:rPr lang="en-US" altLang="ja-JP" sz="2400" smtClean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0</a:t>
              </a:r>
              <a:endParaRPr lang="en-US" altLang="ja-JP" sz="2400" baseline="3000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9" name="グループ化 58"/>
          <p:cNvGrpSpPr/>
          <p:nvPr/>
        </p:nvGrpSpPr>
        <p:grpSpPr>
          <a:xfrm>
            <a:off x="6189455" y="1596781"/>
            <a:ext cx="2027838" cy="1920448"/>
            <a:chOff x="2882832" y="1558530"/>
            <a:chExt cx="2027838" cy="1920448"/>
          </a:xfrm>
        </p:grpSpPr>
        <p:cxnSp>
          <p:nvCxnSpPr>
            <p:cNvPr id="61" name="直線コネクタ 60"/>
            <p:cNvCxnSpPr/>
            <p:nvPr/>
          </p:nvCxnSpPr>
          <p:spPr>
            <a:xfrm>
              <a:off x="3439333" y="1816077"/>
              <a:ext cx="1332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矢印コネクタ 63"/>
            <p:cNvCxnSpPr/>
            <p:nvPr/>
          </p:nvCxnSpPr>
          <p:spPr>
            <a:xfrm>
              <a:off x="3362670" y="2533343"/>
              <a:ext cx="1548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矢印コネクタ 64"/>
            <p:cNvCxnSpPr/>
            <p:nvPr/>
          </p:nvCxnSpPr>
          <p:spPr>
            <a:xfrm rot="16200000">
              <a:off x="3383302" y="2536080"/>
              <a:ext cx="144000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直線矢印コネクタ 65"/>
            <p:cNvCxnSpPr/>
            <p:nvPr/>
          </p:nvCxnSpPr>
          <p:spPr>
            <a:xfrm rot="16200000">
              <a:off x="2720310" y="2536080"/>
              <a:ext cx="144000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線矢印コネクタ 66"/>
            <p:cNvCxnSpPr/>
            <p:nvPr/>
          </p:nvCxnSpPr>
          <p:spPr>
            <a:xfrm rot="16200000">
              <a:off x="3711875" y="2536077"/>
              <a:ext cx="144000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矢印コネクタ 67"/>
            <p:cNvCxnSpPr/>
            <p:nvPr/>
          </p:nvCxnSpPr>
          <p:spPr>
            <a:xfrm rot="16200000">
              <a:off x="3052071" y="2541081"/>
              <a:ext cx="144000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矢印コネクタ 68"/>
            <p:cNvCxnSpPr/>
            <p:nvPr/>
          </p:nvCxnSpPr>
          <p:spPr>
            <a:xfrm rot="16200000">
              <a:off x="4046493" y="2536079"/>
              <a:ext cx="144000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矢印コネクタ 69"/>
            <p:cNvCxnSpPr/>
            <p:nvPr/>
          </p:nvCxnSpPr>
          <p:spPr>
            <a:xfrm>
              <a:off x="3382704" y="3250376"/>
              <a:ext cx="1440000" cy="0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矢印コネクタ 70"/>
            <p:cNvCxnSpPr/>
            <p:nvPr/>
          </p:nvCxnSpPr>
          <p:spPr>
            <a:xfrm>
              <a:off x="3382704" y="1820602"/>
              <a:ext cx="1440000" cy="0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円/楕円 71"/>
            <p:cNvSpPr/>
            <p:nvPr/>
          </p:nvSpPr>
          <p:spPr>
            <a:xfrm>
              <a:off x="3402265" y="1783695"/>
              <a:ext cx="72000" cy="72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3" name="円/楕円 72"/>
            <p:cNvSpPr/>
            <p:nvPr/>
          </p:nvSpPr>
          <p:spPr>
            <a:xfrm>
              <a:off x="4066923" y="1778929"/>
              <a:ext cx="72000" cy="72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4" name="円/楕円 73"/>
            <p:cNvSpPr/>
            <p:nvPr/>
          </p:nvSpPr>
          <p:spPr>
            <a:xfrm>
              <a:off x="4726921" y="1783699"/>
              <a:ext cx="72000" cy="72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5" name="円/楕円 74"/>
            <p:cNvSpPr/>
            <p:nvPr/>
          </p:nvSpPr>
          <p:spPr>
            <a:xfrm>
              <a:off x="3734920" y="1784690"/>
              <a:ext cx="72000" cy="72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6" name="円/楕円 75"/>
            <p:cNvSpPr/>
            <p:nvPr/>
          </p:nvSpPr>
          <p:spPr>
            <a:xfrm>
              <a:off x="4394921" y="1784691"/>
              <a:ext cx="72000" cy="72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7" name="テキスト ボックス 76"/>
            <p:cNvSpPr txBox="1"/>
            <p:nvPr/>
          </p:nvSpPr>
          <p:spPr>
            <a:xfrm>
              <a:off x="2902583" y="1558530"/>
              <a:ext cx="51296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265113" indent="-265113" algn="ctr" defTabSz="1169988"/>
              <a:r>
                <a:rPr lang="en-US" altLang="ja-JP" sz="2400" smtClean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1</a:t>
              </a:r>
              <a:endParaRPr lang="en-US" altLang="ja-JP" sz="2400" baseline="3000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endParaRPr>
            </a:p>
          </p:txBody>
        </p:sp>
        <p:sp>
          <p:nvSpPr>
            <p:cNvPr id="78" name="テキスト ボックス 77"/>
            <p:cNvSpPr txBox="1"/>
            <p:nvPr/>
          </p:nvSpPr>
          <p:spPr>
            <a:xfrm>
              <a:off x="2882832" y="3017313"/>
              <a:ext cx="51296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265113" indent="-265113" algn="ctr" defTabSz="1169988"/>
              <a:r>
                <a:rPr lang="en-US" altLang="ja-JP" sz="2400" smtClean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-1</a:t>
              </a:r>
              <a:endParaRPr lang="en-US" altLang="ja-JP" sz="2400" baseline="3000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endParaRPr>
            </a:p>
          </p:txBody>
        </p:sp>
        <p:sp>
          <p:nvSpPr>
            <p:cNvPr id="79" name="テキスト ボックス 78"/>
            <p:cNvSpPr txBox="1"/>
            <p:nvPr/>
          </p:nvSpPr>
          <p:spPr>
            <a:xfrm>
              <a:off x="2919105" y="2296081"/>
              <a:ext cx="51296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265113" indent="-265113" algn="ctr" defTabSz="1169988"/>
              <a:r>
                <a:rPr lang="en-US" altLang="ja-JP" sz="2400" smtClean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0</a:t>
              </a:r>
              <a:endParaRPr lang="en-US" altLang="ja-JP" sz="2400" baseline="3000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09" name="グループ化 108"/>
          <p:cNvGrpSpPr/>
          <p:nvPr/>
        </p:nvGrpSpPr>
        <p:grpSpPr>
          <a:xfrm>
            <a:off x="3112912" y="4195799"/>
            <a:ext cx="2027838" cy="1920448"/>
            <a:chOff x="3112912" y="4195799"/>
            <a:chExt cx="2027838" cy="1920448"/>
          </a:xfrm>
        </p:grpSpPr>
        <p:cxnSp>
          <p:nvCxnSpPr>
            <p:cNvPr id="108" name="直線矢印コネクタ 107"/>
            <p:cNvCxnSpPr/>
            <p:nvPr/>
          </p:nvCxnSpPr>
          <p:spPr>
            <a:xfrm rot="16200000">
              <a:off x="4114466" y="5177630"/>
              <a:ext cx="144000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直線矢印コネクタ 104"/>
            <p:cNvCxnSpPr/>
            <p:nvPr/>
          </p:nvCxnSpPr>
          <p:spPr>
            <a:xfrm rot="16200000">
              <a:off x="3446234" y="5172630"/>
              <a:ext cx="144000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直線矢印コネクタ 105"/>
            <p:cNvCxnSpPr/>
            <p:nvPr/>
          </p:nvCxnSpPr>
          <p:spPr>
            <a:xfrm rot="16200000">
              <a:off x="3774807" y="5172627"/>
              <a:ext cx="144000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直線矢印コネクタ 106"/>
            <p:cNvCxnSpPr/>
            <p:nvPr/>
          </p:nvCxnSpPr>
          <p:spPr>
            <a:xfrm rot="16200000">
              <a:off x="3115003" y="5177631"/>
              <a:ext cx="144000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0" name="グループ化 79"/>
            <p:cNvGrpSpPr/>
            <p:nvPr/>
          </p:nvGrpSpPr>
          <p:grpSpPr>
            <a:xfrm>
              <a:off x="3112912" y="4195799"/>
              <a:ext cx="2027838" cy="1920448"/>
              <a:chOff x="2882832" y="1558530"/>
              <a:chExt cx="2027838" cy="1920448"/>
            </a:xfrm>
          </p:grpSpPr>
          <p:cxnSp>
            <p:nvCxnSpPr>
              <p:cNvPr id="81" name="直線コネクタ 80"/>
              <p:cNvCxnSpPr/>
              <p:nvPr/>
            </p:nvCxnSpPr>
            <p:spPr>
              <a:xfrm>
                <a:off x="4098330" y="1820949"/>
                <a:ext cx="332736" cy="1434299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直線コネクタ 81"/>
              <p:cNvCxnSpPr/>
              <p:nvPr/>
            </p:nvCxnSpPr>
            <p:spPr>
              <a:xfrm>
                <a:off x="3439333" y="1816077"/>
                <a:ext cx="332736" cy="1434299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直線コネクタ 82"/>
              <p:cNvCxnSpPr/>
              <p:nvPr/>
            </p:nvCxnSpPr>
            <p:spPr>
              <a:xfrm flipH="1">
                <a:off x="4433198" y="1825125"/>
                <a:ext cx="332736" cy="1434299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直線コネクタ 83"/>
              <p:cNvCxnSpPr/>
              <p:nvPr/>
            </p:nvCxnSpPr>
            <p:spPr>
              <a:xfrm flipH="1">
                <a:off x="3774201" y="1820253"/>
                <a:ext cx="332736" cy="1434299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直線矢印コネクタ 84"/>
              <p:cNvCxnSpPr/>
              <p:nvPr/>
            </p:nvCxnSpPr>
            <p:spPr>
              <a:xfrm>
                <a:off x="3362670" y="2533343"/>
                <a:ext cx="15480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直線矢印コネクタ 85"/>
              <p:cNvCxnSpPr/>
              <p:nvPr/>
            </p:nvCxnSpPr>
            <p:spPr>
              <a:xfrm rot="16200000">
                <a:off x="3383302" y="2536080"/>
                <a:ext cx="14400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直線矢印コネクタ 86"/>
              <p:cNvCxnSpPr/>
              <p:nvPr/>
            </p:nvCxnSpPr>
            <p:spPr>
              <a:xfrm rot="16200000">
                <a:off x="2720310" y="2536080"/>
                <a:ext cx="14400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直線矢印コネクタ 87"/>
              <p:cNvCxnSpPr/>
              <p:nvPr/>
            </p:nvCxnSpPr>
            <p:spPr>
              <a:xfrm rot="16200000">
                <a:off x="3711875" y="2540840"/>
                <a:ext cx="14400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直線矢印コネクタ 88"/>
              <p:cNvCxnSpPr/>
              <p:nvPr/>
            </p:nvCxnSpPr>
            <p:spPr>
              <a:xfrm rot="16200000">
                <a:off x="3052071" y="2541081"/>
                <a:ext cx="14400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直線矢印コネクタ 89"/>
              <p:cNvCxnSpPr/>
              <p:nvPr/>
            </p:nvCxnSpPr>
            <p:spPr>
              <a:xfrm rot="16200000">
                <a:off x="4046493" y="2536079"/>
                <a:ext cx="14400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直線矢印コネクタ 90"/>
              <p:cNvCxnSpPr/>
              <p:nvPr/>
            </p:nvCxnSpPr>
            <p:spPr>
              <a:xfrm>
                <a:off x="3382704" y="3250376"/>
                <a:ext cx="14400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prstDash val="dash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直線矢印コネクタ 91"/>
              <p:cNvCxnSpPr/>
              <p:nvPr/>
            </p:nvCxnSpPr>
            <p:spPr>
              <a:xfrm>
                <a:off x="3382704" y="1820602"/>
                <a:ext cx="14400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prstDash val="dash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3" name="円/楕円 92"/>
              <p:cNvSpPr/>
              <p:nvPr/>
            </p:nvSpPr>
            <p:spPr>
              <a:xfrm>
                <a:off x="3402265" y="1783695"/>
                <a:ext cx="72000" cy="72000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4" name="円/楕円 93"/>
              <p:cNvSpPr/>
              <p:nvPr/>
            </p:nvSpPr>
            <p:spPr>
              <a:xfrm>
                <a:off x="4066923" y="1778929"/>
                <a:ext cx="72000" cy="72000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5" name="円/楕円 94"/>
              <p:cNvSpPr/>
              <p:nvPr/>
            </p:nvSpPr>
            <p:spPr>
              <a:xfrm>
                <a:off x="4726921" y="1783699"/>
                <a:ext cx="72000" cy="72000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6" name="円/楕円 95"/>
              <p:cNvSpPr/>
              <p:nvPr/>
            </p:nvSpPr>
            <p:spPr>
              <a:xfrm>
                <a:off x="3734920" y="3208695"/>
                <a:ext cx="72000" cy="72000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7" name="円/楕円 96"/>
              <p:cNvSpPr/>
              <p:nvPr/>
            </p:nvSpPr>
            <p:spPr>
              <a:xfrm>
                <a:off x="4394921" y="3208696"/>
                <a:ext cx="72000" cy="72000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8" name="テキスト ボックス 97"/>
              <p:cNvSpPr txBox="1"/>
              <p:nvPr/>
            </p:nvSpPr>
            <p:spPr>
              <a:xfrm>
                <a:off x="2902583" y="1558530"/>
                <a:ext cx="512967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265113" indent="-265113" algn="ctr" defTabSz="1169988"/>
                <a:r>
                  <a:rPr lang="en-US" altLang="ja-JP" sz="240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1</a:t>
                </a:r>
                <a:endParaRPr lang="en-US" altLang="ja-JP" sz="2400" baseline="30000"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99" name="テキスト ボックス 98"/>
              <p:cNvSpPr txBox="1"/>
              <p:nvPr/>
            </p:nvSpPr>
            <p:spPr>
              <a:xfrm>
                <a:off x="2882832" y="3017313"/>
                <a:ext cx="512967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265113" indent="-265113" algn="ctr" defTabSz="1169988"/>
                <a:r>
                  <a:rPr lang="en-US" altLang="ja-JP" sz="240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-1</a:t>
                </a:r>
                <a:endParaRPr lang="en-US" altLang="ja-JP" sz="2400" baseline="30000"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0" name="テキスト ボックス 99"/>
              <p:cNvSpPr txBox="1"/>
              <p:nvPr/>
            </p:nvSpPr>
            <p:spPr>
              <a:xfrm>
                <a:off x="2919105" y="2296081"/>
                <a:ext cx="512967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265113" indent="-265113" algn="ctr" defTabSz="1169988"/>
                <a:r>
                  <a:rPr lang="en-US" altLang="ja-JP" sz="240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0</a:t>
                </a:r>
                <a:endParaRPr lang="en-US" altLang="ja-JP" sz="2400" baseline="30000"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01" name="円/楕円 100"/>
            <p:cNvSpPr/>
            <p:nvPr/>
          </p:nvSpPr>
          <p:spPr>
            <a:xfrm>
              <a:off x="3799003" y="5129848"/>
              <a:ext cx="72000" cy="72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2" name="円/楕円 101"/>
            <p:cNvSpPr/>
            <p:nvPr/>
          </p:nvSpPr>
          <p:spPr>
            <a:xfrm>
              <a:off x="4459004" y="5129849"/>
              <a:ext cx="72000" cy="72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3" name="円/楕円 102"/>
            <p:cNvSpPr/>
            <p:nvPr/>
          </p:nvSpPr>
          <p:spPr>
            <a:xfrm>
              <a:off x="4130761" y="5134142"/>
              <a:ext cx="72000" cy="72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4" name="円/楕円 103"/>
            <p:cNvSpPr/>
            <p:nvPr/>
          </p:nvSpPr>
          <p:spPr>
            <a:xfrm>
              <a:off x="4790762" y="5134143"/>
              <a:ext cx="72000" cy="72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44" name="グループ化 143"/>
          <p:cNvGrpSpPr/>
          <p:nvPr/>
        </p:nvGrpSpPr>
        <p:grpSpPr>
          <a:xfrm>
            <a:off x="6189455" y="4210388"/>
            <a:ext cx="2027838" cy="1920448"/>
            <a:chOff x="5701929" y="4222414"/>
            <a:chExt cx="2027838" cy="1920448"/>
          </a:xfrm>
        </p:grpSpPr>
        <p:cxnSp>
          <p:nvCxnSpPr>
            <p:cNvPr id="140" name="直線コネクタ 139"/>
            <p:cNvCxnSpPr/>
            <p:nvPr/>
          </p:nvCxnSpPr>
          <p:spPr>
            <a:xfrm>
              <a:off x="7250821" y="4475305"/>
              <a:ext cx="180000" cy="72000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直線コネクタ 140"/>
            <p:cNvCxnSpPr/>
            <p:nvPr/>
          </p:nvCxnSpPr>
          <p:spPr>
            <a:xfrm>
              <a:off x="6582290" y="4470433"/>
              <a:ext cx="180000" cy="72000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直線コネクタ 141"/>
            <p:cNvCxnSpPr/>
            <p:nvPr/>
          </p:nvCxnSpPr>
          <p:spPr>
            <a:xfrm flipH="1">
              <a:off x="7404695" y="4469955"/>
              <a:ext cx="180000" cy="72000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直線コネクタ 142"/>
            <p:cNvCxnSpPr/>
            <p:nvPr/>
          </p:nvCxnSpPr>
          <p:spPr>
            <a:xfrm flipH="1">
              <a:off x="6745698" y="4465083"/>
              <a:ext cx="180000" cy="72000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直線コネクタ 120"/>
            <p:cNvCxnSpPr/>
            <p:nvPr/>
          </p:nvCxnSpPr>
          <p:spPr>
            <a:xfrm>
              <a:off x="6258430" y="4479961"/>
              <a:ext cx="180000" cy="72000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直線コネクタ 119"/>
            <p:cNvCxnSpPr/>
            <p:nvPr/>
          </p:nvCxnSpPr>
          <p:spPr>
            <a:xfrm>
              <a:off x="6917427" y="4484833"/>
              <a:ext cx="180000" cy="72000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直線コネクタ 121"/>
            <p:cNvCxnSpPr/>
            <p:nvPr/>
          </p:nvCxnSpPr>
          <p:spPr>
            <a:xfrm flipH="1">
              <a:off x="7076068" y="4493772"/>
              <a:ext cx="180000" cy="72000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直線コネクタ 122"/>
            <p:cNvCxnSpPr/>
            <p:nvPr/>
          </p:nvCxnSpPr>
          <p:spPr>
            <a:xfrm flipH="1">
              <a:off x="6426597" y="4484137"/>
              <a:ext cx="180000" cy="72000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直線矢印コネクタ 110"/>
            <p:cNvCxnSpPr/>
            <p:nvPr/>
          </p:nvCxnSpPr>
          <p:spPr>
            <a:xfrm rot="16200000">
              <a:off x="6703483" y="5204245"/>
              <a:ext cx="144000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直線矢印コネクタ 111"/>
            <p:cNvCxnSpPr/>
            <p:nvPr/>
          </p:nvCxnSpPr>
          <p:spPr>
            <a:xfrm rot="16200000">
              <a:off x="6035251" y="5199245"/>
              <a:ext cx="144000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直線矢印コネクタ 112"/>
            <p:cNvCxnSpPr/>
            <p:nvPr/>
          </p:nvCxnSpPr>
          <p:spPr>
            <a:xfrm rot="16200000">
              <a:off x="6363824" y="5199242"/>
              <a:ext cx="144000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直線矢印コネクタ 113"/>
            <p:cNvCxnSpPr/>
            <p:nvPr/>
          </p:nvCxnSpPr>
          <p:spPr>
            <a:xfrm rot="16200000">
              <a:off x="5704020" y="5204246"/>
              <a:ext cx="144000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直線矢印コネクタ 123"/>
            <p:cNvCxnSpPr/>
            <p:nvPr/>
          </p:nvCxnSpPr>
          <p:spPr>
            <a:xfrm>
              <a:off x="6181767" y="5197227"/>
              <a:ext cx="1548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線矢印コネクタ 124"/>
            <p:cNvCxnSpPr/>
            <p:nvPr/>
          </p:nvCxnSpPr>
          <p:spPr>
            <a:xfrm rot="16200000">
              <a:off x="6202399" y="5199964"/>
              <a:ext cx="144000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直線矢印コネクタ 125"/>
            <p:cNvCxnSpPr/>
            <p:nvPr/>
          </p:nvCxnSpPr>
          <p:spPr>
            <a:xfrm rot="16200000">
              <a:off x="5539407" y="5199964"/>
              <a:ext cx="144000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直線矢印コネクタ 126"/>
            <p:cNvCxnSpPr/>
            <p:nvPr/>
          </p:nvCxnSpPr>
          <p:spPr>
            <a:xfrm rot="16200000">
              <a:off x="6530972" y="5204724"/>
              <a:ext cx="144000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直線矢印コネクタ 127"/>
            <p:cNvCxnSpPr/>
            <p:nvPr/>
          </p:nvCxnSpPr>
          <p:spPr>
            <a:xfrm rot="16200000">
              <a:off x="5871168" y="5204965"/>
              <a:ext cx="144000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直線矢印コネクタ 128"/>
            <p:cNvCxnSpPr/>
            <p:nvPr/>
          </p:nvCxnSpPr>
          <p:spPr>
            <a:xfrm rot="16200000">
              <a:off x="6865590" y="5199963"/>
              <a:ext cx="144000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直線矢印コネクタ 129"/>
            <p:cNvCxnSpPr/>
            <p:nvPr/>
          </p:nvCxnSpPr>
          <p:spPr>
            <a:xfrm>
              <a:off x="6201801" y="5914260"/>
              <a:ext cx="1440000" cy="0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直線矢印コネクタ 130"/>
            <p:cNvCxnSpPr/>
            <p:nvPr/>
          </p:nvCxnSpPr>
          <p:spPr>
            <a:xfrm>
              <a:off x="6201801" y="4484486"/>
              <a:ext cx="1440000" cy="0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2" name="円/楕円 131"/>
            <p:cNvSpPr/>
            <p:nvPr/>
          </p:nvSpPr>
          <p:spPr>
            <a:xfrm>
              <a:off x="6221362" y="4447579"/>
              <a:ext cx="72000" cy="72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3" name="円/楕円 132"/>
            <p:cNvSpPr/>
            <p:nvPr/>
          </p:nvSpPr>
          <p:spPr>
            <a:xfrm>
              <a:off x="6886020" y="4442813"/>
              <a:ext cx="72000" cy="72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4" name="円/楕円 133"/>
            <p:cNvSpPr/>
            <p:nvPr/>
          </p:nvSpPr>
          <p:spPr>
            <a:xfrm>
              <a:off x="7546018" y="4447583"/>
              <a:ext cx="72000" cy="72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5" name="円/楕円 134"/>
            <p:cNvSpPr/>
            <p:nvPr/>
          </p:nvSpPr>
          <p:spPr>
            <a:xfrm>
              <a:off x="6554193" y="4457379"/>
              <a:ext cx="72000" cy="72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6" name="円/楕円 135"/>
            <p:cNvSpPr/>
            <p:nvPr/>
          </p:nvSpPr>
          <p:spPr>
            <a:xfrm>
              <a:off x="7213965" y="4452514"/>
              <a:ext cx="72000" cy="72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7" name="テキスト ボックス 136"/>
            <p:cNvSpPr txBox="1"/>
            <p:nvPr/>
          </p:nvSpPr>
          <p:spPr>
            <a:xfrm>
              <a:off x="5721680" y="4222414"/>
              <a:ext cx="51296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265113" indent="-265113" algn="ctr" defTabSz="1169988"/>
              <a:r>
                <a:rPr lang="en-US" altLang="ja-JP" sz="2400" smtClean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1</a:t>
              </a:r>
              <a:endParaRPr lang="en-US" altLang="ja-JP" sz="2400" baseline="3000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endParaRPr>
            </a:p>
          </p:txBody>
        </p:sp>
        <p:sp>
          <p:nvSpPr>
            <p:cNvPr id="138" name="テキスト ボックス 137"/>
            <p:cNvSpPr txBox="1"/>
            <p:nvPr/>
          </p:nvSpPr>
          <p:spPr>
            <a:xfrm>
              <a:off x="5701929" y="5681197"/>
              <a:ext cx="51296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265113" indent="-265113" algn="ctr" defTabSz="1169988"/>
              <a:r>
                <a:rPr lang="en-US" altLang="ja-JP" sz="2400" smtClean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-1</a:t>
              </a:r>
              <a:endParaRPr lang="en-US" altLang="ja-JP" sz="2400" baseline="3000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endParaRPr>
            </a:p>
          </p:txBody>
        </p:sp>
        <p:sp>
          <p:nvSpPr>
            <p:cNvPr id="139" name="テキスト ボックス 138"/>
            <p:cNvSpPr txBox="1"/>
            <p:nvPr/>
          </p:nvSpPr>
          <p:spPr>
            <a:xfrm>
              <a:off x="5738202" y="4959965"/>
              <a:ext cx="51296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265113" indent="-265113" algn="ctr" defTabSz="1169988"/>
              <a:r>
                <a:rPr lang="en-US" altLang="ja-JP" sz="2400" smtClean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0</a:t>
              </a:r>
              <a:endParaRPr lang="en-US" altLang="ja-JP" sz="2400" baseline="3000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endParaRPr>
            </a:p>
          </p:txBody>
        </p:sp>
        <p:sp>
          <p:nvSpPr>
            <p:cNvPr id="116" name="円/楕円 115"/>
            <p:cNvSpPr/>
            <p:nvPr/>
          </p:nvSpPr>
          <p:spPr>
            <a:xfrm>
              <a:off x="6388020" y="5156463"/>
              <a:ext cx="72000" cy="72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7" name="円/楕円 116"/>
            <p:cNvSpPr/>
            <p:nvPr/>
          </p:nvSpPr>
          <p:spPr>
            <a:xfrm>
              <a:off x="7048021" y="5156464"/>
              <a:ext cx="72000" cy="72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8" name="円/楕円 117"/>
            <p:cNvSpPr/>
            <p:nvPr/>
          </p:nvSpPr>
          <p:spPr>
            <a:xfrm>
              <a:off x="6719778" y="5160757"/>
              <a:ext cx="72000" cy="72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9" name="円/楕円 118"/>
            <p:cNvSpPr/>
            <p:nvPr/>
          </p:nvSpPr>
          <p:spPr>
            <a:xfrm>
              <a:off x="7379779" y="5160758"/>
              <a:ext cx="72000" cy="72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45" name="テキスト ボックス 144"/>
          <p:cNvSpPr txBox="1"/>
          <p:nvPr/>
        </p:nvSpPr>
        <p:spPr>
          <a:xfrm>
            <a:off x="734518" y="2015221"/>
            <a:ext cx="2353005" cy="95410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65113" indent="-265113" algn="ctr"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三角波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5113" indent="-265113" algn="ctr" defTabSz="1169988"/>
            <a:endParaRPr lang="en-US" altLang="ja-JP" sz="2400" baseline="30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5113" indent="-265113" algn="ctr" defTabSz="1169988"/>
            <a:r>
              <a:rPr lang="ja-JP" altLang="en-US" sz="2400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補間しないで計算</a:t>
            </a:r>
            <a:endParaRPr lang="en-US" altLang="ja-JP" sz="2400" baseline="30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6" name="テキスト ボックス 145"/>
          <p:cNvSpPr txBox="1"/>
          <p:nvPr/>
        </p:nvSpPr>
        <p:spPr>
          <a:xfrm>
            <a:off x="782944" y="4625074"/>
            <a:ext cx="2353005" cy="95410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65113" indent="-265113" algn="ctr"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三角波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5113" indent="-265113" algn="ctr" defTabSz="1169988"/>
            <a:endParaRPr lang="en-US" altLang="ja-JP" sz="2400" baseline="30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5113" indent="-265113" algn="ctr" defTabSz="1169988"/>
            <a:r>
              <a:rPr lang="ja-JP" altLang="en-US" sz="2400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補間して計算</a:t>
            </a:r>
            <a:endParaRPr lang="en-US" altLang="ja-JP" sz="2400" baseline="30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7" name="テキスト ボックス 146"/>
          <p:cNvSpPr txBox="1"/>
          <p:nvPr/>
        </p:nvSpPr>
        <p:spPr>
          <a:xfrm>
            <a:off x="7279304" y="1249514"/>
            <a:ext cx="121582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65113" indent="-265113" algn="ctr" defTabSz="1169988"/>
            <a:endParaRPr lang="en-US" altLang="ja-JP" sz="2400" baseline="30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5113" indent="-265113" algn="ctr" defTabSz="1169988"/>
            <a:r>
              <a:rPr lang="ja-JP" altLang="en-US" sz="2400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（直流）</a:t>
            </a:r>
            <a:endParaRPr lang="en-US" altLang="ja-JP" sz="2400" baseline="30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8" name="右矢印 147"/>
          <p:cNvSpPr/>
          <p:nvPr/>
        </p:nvSpPr>
        <p:spPr>
          <a:xfrm>
            <a:off x="5351455" y="2386580"/>
            <a:ext cx="489896" cy="30148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9" name="右矢印 148"/>
          <p:cNvSpPr/>
          <p:nvPr/>
        </p:nvSpPr>
        <p:spPr>
          <a:xfrm>
            <a:off x="5354880" y="5009718"/>
            <a:ext cx="489896" cy="30148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99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ja-JP" altLang="en-US" sz="3600" smtClean="0"/>
              <a:t>７．５　フィルタの設計</a:t>
            </a:r>
            <a:r>
              <a:rPr lang="en-US" altLang="ja-JP" sz="3600" smtClean="0"/>
              <a:t/>
            </a:r>
            <a:br>
              <a:rPr lang="en-US" altLang="ja-JP" sz="3600" smtClean="0"/>
            </a:br>
            <a:r>
              <a:rPr lang="ja-JP" altLang="en-US" sz="2800" smtClean="0"/>
              <a:t>（１）設計方法の種類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982133" y="1918179"/>
            <a:ext cx="8229599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5113" indent="-265113" defTabSz="1169988"/>
            <a:r>
              <a:rPr lang="ja-JP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①アナログフィルタの特性をディジタルシステムに変換</a:t>
            </a:r>
            <a:endParaRPr lang="en-US" altLang="ja-JP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5113" indent="-265113" defTabSz="1169988"/>
            <a:r>
              <a:rPr lang="ja-JP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　⇒インパルス不変法（標準</a:t>
            </a:r>
            <a:r>
              <a:rPr lang="en-US" altLang="ja-JP" sz="240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ja-JP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変換法）</a:t>
            </a:r>
            <a:endParaRPr lang="en-US" altLang="ja-JP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5113" indent="-265113" defTabSz="1169988"/>
            <a:r>
              <a:rPr lang="ja-JP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　　双一次変換</a:t>
            </a:r>
            <a:endParaRPr lang="en-US" altLang="ja-JP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5113" indent="-265113" defTabSz="1169988"/>
            <a:r>
              <a:rPr lang="ja-JP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　　</a:t>
            </a:r>
            <a:r>
              <a:rPr lang="ja-JP" altLang="en-US" sz="1400">
                <a:latin typeface="Times New Roman" panose="02020603050405020304" pitchFamily="18" charset="0"/>
                <a:cs typeface="Times New Roman" panose="02020603050405020304" pitchFamily="18" charset="0"/>
              </a:rPr>
              <a:t>（拙著「</a:t>
            </a:r>
            <a:r>
              <a:rPr lang="en-US" altLang="ja-JP" sz="1400">
                <a:latin typeface="Times New Roman" panose="02020603050405020304" pitchFamily="18" charset="0"/>
                <a:cs typeface="Times New Roman" panose="02020603050405020304" pitchFamily="18" charset="0"/>
              </a:rPr>
              <a:t>『</a:t>
            </a:r>
            <a:r>
              <a:rPr lang="ja-JP" altLang="en-US" sz="1400">
                <a:latin typeface="Times New Roman" panose="02020603050405020304" pitchFamily="18" charset="0"/>
                <a:cs typeface="Times New Roman" panose="02020603050405020304" pitchFamily="18" charset="0"/>
              </a:rPr>
              <a:t>工学系のための複素数の話　第</a:t>
            </a:r>
            <a:r>
              <a:rPr lang="en-US" altLang="ja-JP" sz="140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ja-JP" altLang="en-US" sz="1400">
                <a:latin typeface="Times New Roman" panose="02020603050405020304" pitchFamily="18" charset="0"/>
                <a:cs typeface="Times New Roman" panose="02020603050405020304" pitchFamily="18" charset="0"/>
              </a:rPr>
              <a:t>巻　伝達関数</a:t>
            </a:r>
            <a:r>
              <a:rPr lang="en-US" altLang="ja-JP" sz="1400">
                <a:latin typeface="Times New Roman" panose="02020603050405020304" pitchFamily="18" charset="0"/>
                <a:cs typeface="Times New Roman" panose="02020603050405020304" pitchFamily="18" charset="0"/>
              </a:rPr>
              <a:t>』9.4 </a:t>
            </a:r>
            <a:r>
              <a:rPr lang="ja-JP" altLang="en-US" sz="1400">
                <a:latin typeface="Times New Roman" panose="02020603050405020304" pitchFamily="18" charset="0"/>
                <a:cs typeface="Times New Roman" panose="02020603050405020304" pitchFamily="18" charset="0"/>
              </a:rPr>
              <a:t>その他の関連</a:t>
            </a:r>
            <a:r>
              <a:rPr lang="en-US" altLang="ja-JP" sz="1400">
                <a:latin typeface="Times New Roman" panose="02020603050405020304" pitchFamily="18" charset="0"/>
                <a:cs typeface="Times New Roman" panose="02020603050405020304" pitchFamily="18" charset="0"/>
              </a:rPr>
              <a:t>(3)</a:t>
            </a:r>
            <a:r>
              <a:rPr lang="ja-JP" altLang="en-US" sz="140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ja-JP" sz="1400">
                <a:latin typeface="Times New Roman" panose="02020603050405020304" pitchFamily="18" charset="0"/>
                <a:cs typeface="Times New Roman" panose="02020603050405020304" pitchFamily="18" charset="0"/>
              </a:rPr>
              <a:t>(4)</a:t>
            </a:r>
            <a:r>
              <a:rPr lang="ja-JP" altLang="en-US" sz="1400">
                <a:latin typeface="Times New Roman" panose="02020603050405020304" pitchFamily="18" charset="0"/>
                <a:cs typeface="Times New Roman" panose="02020603050405020304" pitchFamily="18" charset="0"/>
              </a:rPr>
              <a:t>」</a:t>
            </a:r>
            <a:endParaRPr lang="en-US" altLang="ja-JP" sz="1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5113" indent="-265113" defTabSz="1169988"/>
            <a:r>
              <a:rPr lang="ja-JP" altLang="en-US" sz="1400">
                <a:latin typeface="Times New Roman" panose="02020603050405020304" pitchFamily="18" charset="0"/>
                <a:cs typeface="Times New Roman" panose="02020603050405020304" pitchFamily="18" charset="0"/>
              </a:rPr>
              <a:t>　　　　 を参照していただければ幸いです</a:t>
            </a:r>
            <a:r>
              <a:rPr lang="ja-JP" altLang="en-US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endParaRPr lang="en-US" altLang="ja-JP" sz="1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5113" indent="-265113" defTabSz="1169988"/>
            <a:endParaRPr lang="en-US" altLang="ja-JP" sz="1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5113" indent="-265113"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②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DFT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を使った簡易法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5113" indent="-265113"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③その他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175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82133" y="26919"/>
            <a:ext cx="7704667" cy="872491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smtClean="0"/>
              <a:t>（２）簡易法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982133" y="962162"/>
            <a:ext cx="822959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5113" indent="-265113"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①期待するフィルタの周波数特性を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DFT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として，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5113" indent="-265113" defTabSz="1169988"/>
            <a:r>
              <a:rPr lang="ja-JP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これを逆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DFT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して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を得る。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5113" indent="-265113" defTabSz="1169988"/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5113" indent="-265113"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②得られたインパルス応答を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－</a:t>
            </a:r>
            <a:r>
              <a:rPr lang="en-US" altLang="ja-JP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 g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2)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とする。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5113" indent="-265113" defTabSz="1169988"/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5113" indent="-265113"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③得られた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を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FIR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の係数とする。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5113" indent="-265113" defTabSz="1169988"/>
            <a:endParaRPr lang="en-US" altLang="ja-JP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82133" y="4667202"/>
            <a:ext cx="78470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5113" indent="-265113"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なお，傾向として期待するフィルタ特性が得られるが，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5113" indent="-265113" defTabSz="1169988"/>
            <a:r>
              <a:rPr lang="ja-JP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正確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ではないことに注意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下矢印 2"/>
          <p:cNvSpPr/>
          <p:nvPr/>
        </p:nvSpPr>
        <p:spPr>
          <a:xfrm>
            <a:off x="4062334" y="3702571"/>
            <a:ext cx="389745" cy="5546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43247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82133" y="26919"/>
            <a:ext cx="7704667" cy="872491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/>
              <a:t>不正確</a:t>
            </a:r>
            <a:r>
              <a:rPr lang="ja-JP" altLang="en-US" sz="2800" smtClean="0"/>
              <a:t>な例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982133" y="962162"/>
            <a:ext cx="82295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以下の特性の逆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DFT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を用いた場合，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期待するフィルタは理想的な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LPF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になりそう？</a:t>
            </a:r>
            <a:endParaRPr lang="en-US" altLang="ja-JP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93991" y="3427256"/>
            <a:ext cx="42040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5113" indent="-265113" algn="ctr"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逆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DFT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した結果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5113" indent="-265113" algn="ctr" defTabSz="1169988"/>
            <a:r>
              <a:rPr lang="ja-JP" alt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sinc</a:t>
            </a:r>
            <a:r>
              <a:rPr lang="ja-JP" alt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関数に似ているが若干ずれている）</a:t>
            </a:r>
            <a:endParaRPr lang="en-US" altLang="ja-JP" sz="16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5" name="グループ化 34"/>
          <p:cNvGrpSpPr/>
          <p:nvPr/>
        </p:nvGrpSpPr>
        <p:grpSpPr>
          <a:xfrm>
            <a:off x="2117073" y="2071669"/>
            <a:ext cx="2201389" cy="1099102"/>
            <a:chOff x="2996617" y="2062194"/>
            <a:chExt cx="2201389" cy="1099102"/>
          </a:xfrm>
        </p:grpSpPr>
        <p:cxnSp>
          <p:nvCxnSpPr>
            <p:cNvPr id="6" name="直線矢印コネクタ 5"/>
            <p:cNvCxnSpPr/>
            <p:nvPr/>
          </p:nvCxnSpPr>
          <p:spPr>
            <a:xfrm flipV="1">
              <a:off x="3038006" y="3127203"/>
              <a:ext cx="2160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矢印コネクタ 7"/>
            <p:cNvCxnSpPr/>
            <p:nvPr/>
          </p:nvCxnSpPr>
          <p:spPr>
            <a:xfrm rot="16200000" flipV="1">
              <a:off x="2498006" y="2602194"/>
              <a:ext cx="1080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コネクタ 9"/>
            <p:cNvCxnSpPr/>
            <p:nvPr/>
          </p:nvCxnSpPr>
          <p:spPr>
            <a:xfrm>
              <a:off x="3038006" y="2413417"/>
              <a:ext cx="1080000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/>
            <p:cNvCxnSpPr/>
            <p:nvPr/>
          </p:nvCxnSpPr>
          <p:spPr>
            <a:xfrm flipH="1">
              <a:off x="4122294" y="2428407"/>
              <a:ext cx="0" cy="72000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円/楕円 6"/>
            <p:cNvSpPr/>
            <p:nvPr/>
          </p:nvSpPr>
          <p:spPr>
            <a:xfrm>
              <a:off x="2996617" y="2374148"/>
              <a:ext cx="80884" cy="78537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円/楕円 13"/>
            <p:cNvSpPr/>
            <p:nvPr/>
          </p:nvSpPr>
          <p:spPr>
            <a:xfrm>
              <a:off x="4077565" y="2374294"/>
              <a:ext cx="80884" cy="78537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円/楕円 14"/>
            <p:cNvSpPr/>
            <p:nvPr/>
          </p:nvSpPr>
          <p:spPr>
            <a:xfrm>
              <a:off x="3516396" y="2374148"/>
              <a:ext cx="80884" cy="78537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円/楕円 15"/>
            <p:cNvSpPr/>
            <p:nvPr/>
          </p:nvSpPr>
          <p:spPr>
            <a:xfrm>
              <a:off x="3256506" y="2374148"/>
              <a:ext cx="80884" cy="78537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円/楕円 16"/>
            <p:cNvSpPr/>
            <p:nvPr/>
          </p:nvSpPr>
          <p:spPr>
            <a:xfrm>
              <a:off x="3796980" y="2374294"/>
              <a:ext cx="80884" cy="78537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円/楕円 19"/>
            <p:cNvSpPr/>
            <p:nvPr/>
          </p:nvSpPr>
          <p:spPr>
            <a:xfrm>
              <a:off x="4602106" y="3082613"/>
              <a:ext cx="80884" cy="78537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円/楕円 20"/>
            <p:cNvSpPr/>
            <p:nvPr/>
          </p:nvSpPr>
          <p:spPr>
            <a:xfrm>
              <a:off x="4342216" y="3082613"/>
              <a:ext cx="80884" cy="78537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円/楕円 21"/>
            <p:cNvSpPr/>
            <p:nvPr/>
          </p:nvSpPr>
          <p:spPr>
            <a:xfrm>
              <a:off x="4882690" y="3082759"/>
              <a:ext cx="80884" cy="78537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pic>
        <p:nvPicPr>
          <p:cNvPr id="13" name="図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7073" y="4369046"/>
            <a:ext cx="2359749" cy="2199138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25" name="テキスト ボックス 24"/>
          <p:cNvSpPr txBox="1"/>
          <p:nvPr/>
        </p:nvSpPr>
        <p:spPr>
          <a:xfrm>
            <a:off x="4768850" y="3205740"/>
            <a:ext cx="420401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5113" indent="-265113" algn="ctr"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左図を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DFT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した結果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5113" indent="-265113" algn="ctr" defTabSz="1169988"/>
            <a:r>
              <a:rPr lang="ja-JP" alt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（縦軸ｄＢ表記）</a:t>
            </a:r>
            <a:endParaRPr lang="en-US" altLang="ja-JP" sz="16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5113" indent="-265113" algn="ctr" defTabSz="1169988"/>
            <a:r>
              <a:rPr lang="ja-JP" alt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（若干の歪みがあることに注意）</a:t>
            </a:r>
            <a:endParaRPr lang="en-US" altLang="ja-JP" sz="16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円/楕円 23"/>
          <p:cNvSpPr/>
          <p:nvPr/>
        </p:nvSpPr>
        <p:spPr>
          <a:xfrm>
            <a:off x="5577840" y="4495800"/>
            <a:ext cx="304800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7" name="図 2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9926" y="4361289"/>
            <a:ext cx="3113723" cy="2241019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28" name="円/楕円 27"/>
          <p:cNvSpPr/>
          <p:nvPr/>
        </p:nvSpPr>
        <p:spPr>
          <a:xfrm>
            <a:off x="5685437" y="4488044"/>
            <a:ext cx="304800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円/楕円 29"/>
          <p:cNvSpPr/>
          <p:nvPr/>
        </p:nvSpPr>
        <p:spPr>
          <a:xfrm>
            <a:off x="6051197" y="4503284"/>
            <a:ext cx="304800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円/楕円 30"/>
          <p:cNvSpPr/>
          <p:nvPr/>
        </p:nvSpPr>
        <p:spPr>
          <a:xfrm>
            <a:off x="6251150" y="5692004"/>
            <a:ext cx="2054649" cy="44971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右矢印 35"/>
          <p:cNvSpPr/>
          <p:nvPr/>
        </p:nvSpPr>
        <p:spPr>
          <a:xfrm>
            <a:off x="4768850" y="5303520"/>
            <a:ext cx="275590" cy="268908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04264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82133" y="26919"/>
            <a:ext cx="7704667" cy="872491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smtClean="0"/>
              <a:t>不適格なカット（その１）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982133" y="962162"/>
            <a:ext cx="82295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元データ</a:t>
            </a:r>
            <a:endParaRPr lang="en-US" altLang="ja-JP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円/楕円 23"/>
          <p:cNvSpPr/>
          <p:nvPr/>
        </p:nvSpPr>
        <p:spPr>
          <a:xfrm>
            <a:off x="5577840" y="4495800"/>
            <a:ext cx="304800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0772" y="772585"/>
            <a:ext cx="3400425" cy="2047875"/>
          </a:xfrm>
          <a:prstGeom prst="rect">
            <a:avLst/>
          </a:prstGeom>
          <a:ln>
            <a:solidFill>
              <a:srgbClr val="0000FF"/>
            </a:solidFill>
          </a:ln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9457" y="3045137"/>
            <a:ext cx="8170017" cy="2549425"/>
          </a:xfrm>
          <a:prstGeom prst="rect">
            <a:avLst/>
          </a:prstGeom>
          <a:ln>
            <a:solidFill>
              <a:srgbClr val="0000FF"/>
            </a:solidFill>
          </a:ln>
        </p:spPr>
      </p:pic>
    </p:spTree>
    <p:extLst>
      <p:ext uri="{BB962C8B-B14F-4D97-AF65-F5344CB8AC3E}">
        <p14:creationId xmlns:p14="http://schemas.microsoft.com/office/powerpoint/2010/main" val="32239843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4217" y="3129647"/>
            <a:ext cx="8300453" cy="2549425"/>
          </a:xfrm>
          <a:prstGeom prst="rect">
            <a:avLst/>
          </a:prstGeom>
          <a:ln>
            <a:solidFill>
              <a:srgbClr val="0000FF"/>
            </a:solidFill>
          </a:ln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82133" y="26919"/>
            <a:ext cx="7704667" cy="872491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smtClean="0"/>
              <a:t>不適切なカット（その２）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982133" y="962162"/>
            <a:ext cx="16608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再現波形</a:t>
            </a:r>
            <a:endParaRPr lang="en-US" altLang="ja-JP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42984" y="899410"/>
            <a:ext cx="3925094" cy="2047875"/>
          </a:xfrm>
          <a:prstGeom prst="rect">
            <a:avLst/>
          </a:prstGeom>
          <a:ln>
            <a:solidFill>
              <a:srgbClr val="0000FF"/>
            </a:solidFill>
          </a:ln>
        </p:spPr>
      </p:pic>
      <p:sp>
        <p:nvSpPr>
          <p:cNvPr id="7" name="円/楕円 6"/>
          <p:cNvSpPr/>
          <p:nvPr/>
        </p:nvSpPr>
        <p:spPr>
          <a:xfrm>
            <a:off x="6568078" y="4023360"/>
            <a:ext cx="1204322" cy="77724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812558" y="5982087"/>
            <a:ext cx="7241722" cy="369332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 defTabSz="1169988"/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この部分カット。ただし，これが</a:t>
            </a:r>
            <a:r>
              <a:rPr lang="ja-JP" altLang="en-US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目的に沿うものならＯＫ</a:t>
            </a:r>
            <a:endParaRPr lang="en-US" altLang="ja-JP" b="1" u="sng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直線矢印コネクタ 8"/>
          <p:cNvCxnSpPr>
            <a:endCxn id="7" idx="4"/>
          </p:cNvCxnSpPr>
          <p:nvPr/>
        </p:nvCxnSpPr>
        <p:spPr>
          <a:xfrm flipH="1" flipV="1">
            <a:off x="7170239" y="4800600"/>
            <a:ext cx="7801" cy="118148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17048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82133" y="26919"/>
            <a:ext cx="7704667" cy="872491"/>
          </a:xfrm>
        </p:spPr>
        <p:txBody>
          <a:bodyPr>
            <a:normAutofit fontScale="90000"/>
          </a:bodyPr>
          <a:lstStyle/>
          <a:p>
            <a:pPr algn="r"/>
            <a:r>
              <a:rPr lang="ja-JP" altLang="en-US" sz="2800" smtClean="0"/>
              <a:t>（３）信号同士の演算は</a:t>
            </a:r>
            <a:r>
              <a:rPr lang="en-US" altLang="ja-JP" sz="2800" smtClean="0"/>
              <a:t/>
            </a:r>
            <a:br>
              <a:rPr lang="en-US" altLang="ja-JP" sz="2800" smtClean="0"/>
            </a:br>
            <a:r>
              <a:rPr lang="ja-JP" altLang="en-US" sz="2800" smtClean="0"/>
              <a:t>２倍の周波数を産み出す！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982133" y="962162"/>
            <a:ext cx="82295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5113" indent="-265113"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単純な例</a:t>
            </a:r>
            <a:endParaRPr lang="en-US" altLang="ja-JP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オブジェクト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6760270"/>
              </p:ext>
            </p:extLst>
          </p:nvPr>
        </p:nvGraphicFramePr>
        <p:xfrm>
          <a:off x="1797578" y="1641475"/>
          <a:ext cx="6073775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52" name="数式" r:id="rId3" imgW="2705040" imgH="228600" progId="Equation.3">
                  <p:embed/>
                </p:oleObj>
              </mc:Choice>
              <mc:Fallback>
                <p:oleObj name="数式" r:id="rId3" imgW="27050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7578" y="1641475"/>
                        <a:ext cx="6073775" cy="5762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982133" y="2788379"/>
            <a:ext cx="740245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5113" indent="-265113"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フィルタ内部で乗算を行う場合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5113" indent="-265113" defTabSz="1169988"/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5113" indent="-265113"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　その結果が倍角になることに注意すること。</a:t>
            </a:r>
            <a:endParaRPr lang="en-US" altLang="ja-JP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5113" indent="-265113" defTabSz="1169988"/>
            <a:endParaRPr lang="en-US" altLang="ja-JP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71400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82133" y="26919"/>
            <a:ext cx="7704667" cy="872491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smtClean="0"/>
              <a:t>ＴＳＰ信号で確認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982133" y="962162"/>
            <a:ext cx="82295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5113" indent="-265113" defTabSz="1169988"/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TSP(Time Streched Pulse)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信号</a:t>
            </a:r>
            <a:endParaRPr lang="en-US" altLang="ja-JP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9" name="グループ化 8"/>
          <p:cNvGrpSpPr/>
          <p:nvPr/>
        </p:nvGrpSpPr>
        <p:grpSpPr>
          <a:xfrm>
            <a:off x="1173214" y="1641231"/>
            <a:ext cx="6035846" cy="4095759"/>
            <a:chOff x="798460" y="1716182"/>
            <a:chExt cx="6035846" cy="4095759"/>
          </a:xfrm>
        </p:grpSpPr>
        <p:pic>
          <p:nvPicPr>
            <p:cNvPr id="3" name="図 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58421" y="1780238"/>
              <a:ext cx="4429125" cy="2038350"/>
            </a:xfrm>
            <a:prstGeom prst="rect">
              <a:avLst/>
            </a:prstGeom>
          </p:spPr>
        </p:pic>
        <p:pic>
          <p:nvPicPr>
            <p:cNvPr id="4" name="図 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98460" y="3935155"/>
              <a:ext cx="4536000" cy="1876786"/>
            </a:xfrm>
            <a:prstGeom prst="rect">
              <a:avLst/>
            </a:prstGeom>
          </p:spPr>
        </p:pic>
        <p:cxnSp>
          <p:nvCxnSpPr>
            <p:cNvPr id="8" name="直線コネクタ 7"/>
            <p:cNvCxnSpPr/>
            <p:nvPr/>
          </p:nvCxnSpPr>
          <p:spPr>
            <a:xfrm flipH="1">
              <a:off x="1169233" y="1780238"/>
              <a:ext cx="0" cy="3996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コネクタ 9"/>
            <p:cNvCxnSpPr/>
            <p:nvPr/>
          </p:nvCxnSpPr>
          <p:spPr>
            <a:xfrm flipH="1">
              <a:off x="1981200" y="1780238"/>
              <a:ext cx="0" cy="3996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/>
            <p:cNvCxnSpPr/>
            <p:nvPr/>
          </p:nvCxnSpPr>
          <p:spPr>
            <a:xfrm flipH="1">
              <a:off x="2790669" y="1780238"/>
              <a:ext cx="0" cy="3996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/>
            <p:cNvCxnSpPr/>
            <p:nvPr/>
          </p:nvCxnSpPr>
          <p:spPr>
            <a:xfrm flipH="1">
              <a:off x="3602636" y="1780238"/>
              <a:ext cx="0" cy="3996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コネクタ 12"/>
            <p:cNvCxnSpPr/>
            <p:nvPr/>
          </p:nvCxnSpPr>
          <p:spPr>
            <a:xfrm flipH="1">
              <a:off x="4337430" y="1796531"/>
              <a:ext cx="0" cy="3996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/>
            <p:cNvCxnSpPr/>
            <p:nvPr/>
          </p:nvCxnSpPr>
          <p:spPr>
            <a:xfrm flipH="1">
              <a:off x="5149397" y="1796531"/>
              <a:ext cx="0" cy="3996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/>
            <p:cNvCxnSpPr/>
            <p:nvPr/>
          </p:nvCxnSpPr>
          <p:spPr>
            <a:xfrm rot="16200000" flipH="1">
              <a:off x="3169231" y="2778964"/>
              <a:ext cx="0" cy="3996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/>
            <p:nvPr/>
          </p:nvCxnSpPr>
          <p:spPr>
            <a:xfrm rot="16200000" flipH="1">
              <a:off x="3169231" y="740615"/>
              <a:ext cx="0" cy="3996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テキスト ボックス 16"/>
            <p:cNvSpPr txBox="1"/>
            <p:nvPr/>
          </p:nvSpPr>
          <p:spPr>
            <a:xfrm>
              <a:off x="5191225" y="4636071"/>
              <a:ext cx="164308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65113" indent="-265113" defTabSz="1169988"/>
              <a:r>
                <a:rPr lang="en-US" altLang="ja-JP" sz="1600" smtClean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 0.5(</a:t>
              </a:r>
              <a:r>
                <a:rPr lang="ja-JP" altLang="en-US" sz="1600" smtClean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直流成分</a:t>
              </a:r>
              <a:r>
                <a:rPr lang="en-US" altLang="ja-JP" sz="1600" smtClean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)</a:t>
              </a:r>
              <a:endParaRPr lang="en-US" altLang="ja-JP" sz="160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endParaRPr>
            </a:p>
          </p:txBody>
        </p:sp>
        <p:cxnSp>
          <p:nvCxnSpPr>
            <p:cNvPr id="18" name="直線コネクタ 17"/>
            <p:cNvCxnSpPr/>
            <p:nvPr/>
          </p:nvCxnSpPr>
          <p:spPr>
            <a:xfrm rot="16200000" flipH="1">
              <a:off x="3169231" y="3575941"/>
              <a:ext cx="0" cy="3996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テキスト ボックス 18"/>
            <p:cNvSpPr txBox="1"/>
            <p:nvPr/>
          </p:nvSpPr>
          <p:spPr>
            <a:xfrm>
              <a:off x="5191532" y="5449483"/>
              <a:ext cx="81815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65113" indent="-265113" defTabSz="1169988"/>
              <a:r>
                <a:rPr lang="en-US" altLang="ja-JP" sz="1600" smtClean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 0.0</a:t>
              </a:r>
              <a:endParaRPr lang="en-US" altLang="ja-JP" sz="160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endParaRPr>
            </a:p>
          </p:txBody>
        </p:sp>
        <p:cxnSp>
          <p:nvCxnSpPr>
            <p:cNvPr id="20" name="直線コネクタ 19"/>
            <p:cNvCxnSpPr/>
            <p:nvPr/>
          </p:nvCxnSpPr>
          <p:spPr>
            <a:xfrm rot="16200000" flipH="1">
              <a:off x="3166387" y="2045919"/>
              <a:ext cx="0" cy="3996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テキスト ボックス 20"/>
            <p:cNvSpPr txBox="1"/>
            <p:nvPr/>
          </p:nvSpPr>
          <p:spPr>
            <a:xfrm>
              <a:off x="5181977" y="3903027"/>
              <a:ext cx="81815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65113" indent="-265113" defTabSz="1169988"/>
              <a:r>
                <a:rPr lang="en-US" altLang="ja-JP" sz="1600" smtClean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 1.0</a:t>
              </a:r>
              <a:endParaRPr lang="en-US" altLang="ja-JP" sz="160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endParaRPr>
            </a:p>
          </p:txBody>
        </p:sp>
        <p:cxnSp>
          <p:nvCxnSpPr>
            <p:cNvPr id="22" name="直線コネクタ 21"/>
            <p:cNvCxnSpPr/>
            <p:nvPr/>
          </p:nvCxnSpPr>
          <p:spPr>
            <a:xfrm rot="16200000" flipH="1">
              <a:off x="3151397" y="1589052"/>
              <a:ext cx="0" cy="3996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コネクタ 22"/>
            <p:cNvCxnSpPr/>
            <p:nvPr/>
          </p:nvCxnSpPr>
          <p:spPr>
            <a:xfrm rot="16200000" flipH="1">
              <a:off x="3148553" y="-120850"/>
              <a:ext cx="0" cy="3996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テキスト ボックス 23"/>
            <p:cNvSpPr txBox="1"/>
            <p:nvPr/>
          </p:nvSpPr>
          <p:spPr>
            <a:xfrm>
              <a:off x="5181977" y="1716182"/>
              <a:ext cx="81815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65113" indent="-265113" defTabSz="1169988"/>
              <a:r>
                <a:rPr lang="en-US" altLang="ja-JP" sz="1600" smtClean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 1.0</a:t>
              </a:r>
              <a:endParaRPr lang="en-US" altLang="ja-JP" sz="160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/>
          </p:nvSpPr>
          <p:spPr>
            <a:xfrm>
              <a:off x="5155771" y="2587636"/>
              <a:ext cx="81815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65113" indent="-265113" defTabSz="1169988"/>
              <a:r>
                <a:rPr lang="en-US" altLang="ja-JP" sz="1600" smtClean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 0.0</a:t>
              </a:r>
              <a:endParaRPr lang="en-US" altLang="ja-JP" sz="160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endParaRPr>
            </a:p>
          </p:txBody>
        </p:sp>
        <p:sp>
          <p:nvSpPr>
            <p:cNvPr id="26" name="テキスト ボックス 25"/>
            <p:cNvSpPr txBox="1"/>
            <p:nvPr/>
          </p:nvSpPr>
          <p:spPr>
            <a:xfrm>
              <a:off x="5155770" y="3335547"/>
              <a:ext cx="81815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65113" indent="-265113" defTabSz="1169988"/>
              <a:r>
                <a:rPr lang="en-US" altLang="ja-JP" sz="1600" smtClean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-1.0</a:t>
              </a:r>
              <a:endParaRPr lang="en-US" altLang="ja-JP" sz="160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endParaRPr>
            </a:p>
          </p:txBody>
        </p:sp>
      </p:grpSp>
      <p:sp>
        <p:nvSpPr>
          <p:cNvPr id="28" name="テキスト ボックス 27"/>
          <p:cNvSpPr txBox="1"/>
          <p:nvPr/>
        </p:nvSpPr>
        <p:spPr>
          <a:xfrm>
            <a:off x="516247" y="2577032"/>
            <a:ext cx="8181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5113" indent="-265113" defTabSz="1169988"/>
            <a:r>
              <a:rPr lang="en-US" altLang="ja-JP" sz="160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 S(p)</a:t>
            </a:r>
            <a:endParaRPr lang="en-US" altLang="ja-JP" sz="160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516247" y="4518978"/>
            <a:ext cx="8181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5113" indent="-265113" defTabSz="1169988"/>
            <a:r>
              <a:rPr lang="en-US" altLang="ja-JP" sz="160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 S(p)</a:t>
            </a:r>
            <a:r>
              <a:rPr lang="en-US" altLang="ja-JP" sz="1600" baseline="4400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2</a:t>
            </a:r>
            <a:endParaRPr lang="en-US" altLang="ja-JP" sz="1600" baseline="4400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cxnSp>
        <p:nvCxnSpPr>
          <p:cNvPr id="32" name="直線コネクタ 31"/>
          <p:cNvCxnSpPr/>
          <p:nvPr/>
        </p:nvCxnSpPr>
        <p:spPr>
          <a:xfrm flipV="1">
            <a:off x="7209795" y="2936161"/>
            <a:ext cx="1440000" cy="1440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/>
          <p:cNvCxnSpPr/>
          <p:nvPr/>
        </p:nvCxnSpPr>
        <p:spPr>
          <a:xfrm flipV="1">
            <a:off x="7212295" y="2938661"/>
            <a:ext cx="720000" cy="1440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テキスト ボックス 35"/>
          <p:cNvSpPr txBox="1"/>
          <p:nvPr/>
        </p:nvSpPr>
        <p:spPr>
          <a:xfrm>
            <a:off x="7520718" y="4457334"/>
            <a:ext cx="8181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5113" indent="-265113" defTabSz="1169988"/>
            <a:r>
              <a:rPr lang="en-US" altLang="ja-JP" sz="160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 </a:t>
            </a:r>
            <a:r>
              <a:rPr lang="ja-JP" altLang="en-US" sz="160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時間</a:t>
            </a:r>
            <a:endParaRPr lang="en-US" altLang="ja-JP" sz="160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294109" y="3489522"/>
            <a:ext cx="10108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5113" indent="-265113" defTabSz="1169988"/>
            <a:r>
              <a:rPr lang="en-US" altLang="ja-JP" sz="160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 </a:t>
            </a:r>
            <a:r>
              <a:rPr lang="ja-JP" altLang="en-US" sz="160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周波数</a:t>
            </a:r>
            <a:endParaRPr lang="en-US" altLang="ja-JP" sz="160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7209060" y="2936160"/>
            <a:ext cx="1440000" cy="144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下矢印 38"/>
          <p:cNvSpPr/>
          <p:nvPr/>
        </p:nvSpPr>
        <p:spPr>
          <a:xfrm>
            <a:off x="1888761" y="3599150"/>
            <a:ext cx="179882" cy="261054"/>
          </a:xfrm>
          <a:prstGeom prst="downArrow">
            <a:avLst/>
          </a:prstGeom>
          <a:gradFill>
            <a:gsLst>
              <a:gs pos="0">
                <a:srgbClr val="FF0000"/>
              </a:gs>
              <a:gs pos="100000">
                <a:srgbClr val="0070C0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下矢印 39"/>
          <p:cNvSpPr/>
          <p:nvPr/>
        </p:nvSpPr>
        <p:spPr>
          <a:xfrm>
            <a:off x="2667301" y="3613110"/>
            <a:ext cx="179882" cy="261054"/>
          </a:xfrm>
          <a:prstGeom prst="downArrow">
            <a:avLst/>
          </a:prstGeom>
          <a:gradFill>
            <a:gsLst>
              <a:gs pos="0">
                <a:srgbClr val="FF0000"/>
              </a:gs>
              <a:gs pos="100000">
                <a:srgbClr val="0070C0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下矢印 40"/>
          <p:cNvSpPr/>
          <p:nvPr/>
        </p:nvSpPr>
        <p:spPr>
          <a:xfrm>
            <a:off x="3546965" y="3629582"/>
            <a:ext cx="179882" cy="261054"/>
          </a:xfrm>
          <a:prstGeom prst="downArrow">
            <a:avLst/>
          </a:prstGeom>
          <a:gradFill>
            <a:gsLst>
              <a:gs pos="0">
                <a:srgbClr val="FF0000"/>
              </a:gs>
              <a:gs pos="100000">
                <a:srgbClr val="0070C0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下矢印 41"/>
          <p:cNvSpPr/>
          <p:nvPr/>
        </p:nvSpPr>
        <p:spPr>
          <a:xfrm>
            <a:off x="4325505" y="3643542"/>
            <a:ext cx="179882" cy="261054"/>
          </a:xfrm>
          <a:prstGeom prst="downArrow">
            <a:avLst/>
          </a:prstGeom>
          <a:gradFill>
            <a:gsLst>
              <a:gs pos="0">
                <a:srgbClr val="FF0000"/>
              </a:gs>
              <a:gs pos="100000">
                <a:srgbClr val="0070C0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下矢印 42"/>
          <p:cNvSpPr/>
          <p:nvPr/>
        </p:nvSpPr>
        <p:spPr>
          <a:xfrm>
            <a:off x="5011070" y="3628668"/>
            <a:ext cx="179882" cy="261054"/>
          </a:xfrm>
          <a:prstGeom prst="downArrow">
            <a:avLst/>
          </a:prstGeom>
          <a:gradFill>
            <a:gsLst>
              <a:gs pos="0">
                <a:srgbClr val="FF0000"/>
              </a:gs>
              <a:gs pos="100000">
                <a:srgbClr val="0070C0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84213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82133" y="26919"/>
            <a:ext cx="7704667" cy="872491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smtClean="0"/>
              <a:t>対策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982133" y="962162"/>
            <a:ext cx="8229599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marL="265113" indent="-265113" algn="ctr"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信号同士の乗算　⇒信号周波数の増加</a:t>
            </a:r>
            <a:endParaRPr lang="en-US" altLang="ja-JP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982133" y="2043952"/>
            <a:ext cx="8229599" cy="46166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marL="265113" indent="-265113" algn="ctr"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サンプリング周波数の範囲を超える　⇒折り返し発生</a:t>
            </a:r>
            <a:endParaRPr lang="en-US" altLang="ja-JP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982133" y="3305624"/>
            <a:ext cx="8229599" cy="830997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265113" indent="-265113" algn="ctr"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①サンプリング周波数の見直し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5113" indent="-265113" algn="ctr"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②２倍の補間を行ってから乗算</a:t>
            </a:r>
            <a:endParaRPr lang="en-US" altLang="ja-JP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下矢印 4"/>
          <p:cNvSpPr/>
          <p:nvPr/>
        </p:nvSpPr>
        <p:spPr>
          <a:xfrm>
            <a:off x="4965699" y="1519535"/>
            <a:ext cx="262466" cy="469985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下矢印 37"/>
          <p:cNvSpPr/>
          <p:nvPr/>
        </p:nvSpPr>
        <p:spPr>
          <a:xfrm>
            <a:off x="4965699" y="2710404"/>
            <a:ext cx="262466" cy="469985"/>
          </a:xfrm>
          <a:prstGeom prst="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60953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視差">
  <a:themeElements>
    <a:clrScheme name="視差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視差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視差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視差</Template>
  <TotalTime>6412</TotalTime>
  <Words>251</Words>
  <Application>Microsoft Office PowerPoint</Application>
  <PresentationFormat>画面に合わせる (4:3)</PresentationFormat>
  <Paragraphs>82</Paragraphs>
  <Slides>10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7" baseType="lpstr">
      <vt:lpstr>HGｺﾞｼｯｸM</vt:lpstr>
      <vt:lpstr>ＭＳ ゴシック</vt:lpstr>
      <vt:lpstr>Arial</vt:lpstr>
      <vt:lpstr>Corbel</vt:lpstr>
      <vt:lpstr>Times New Roman</vt:lpstr>
      <vt:lpstr>視差</vt:lpstr>
      <vt:lpstr>数式</vt:lpstr>
      <vt:lpstr>７．ディジタルフィルタ</vt:lpstr>
      <vt:lpstr>７．５　フィルタの設計 （１）設計方法の種類</vt:lpstr>
      <vt:lpstr>（２）簡易法</vt:lpstr>
      <vt:lpstr>不正確な例</vt:lpstr>
      <vt:lpstr>不適格なカット（その１）</vt:lpstr>
      <vt:lpstr>不適切なカット（その２）</vt:lpstr>
      <vt:lpstr>（３）信号同士の演算は ２倍の周波数を産み出す！</vt:lpstr>
      <vt:lpstr>ＴＳＰ信号で確認</vt:lpstr>
      <vt:lpstr>対策</vt:lpstr>
      <vt:lpstr>補間を行った後，乗算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デジタル信号処理</dc:title>
  <dc:creator>白井豊</dc:creator>
  <cp:lastModifiedBy>白井豊</cp:lastModifiedBy>
  <cp:revision>456</cp:revision>
  <dcterms:created xsi:type="dcterms:W3CDTF">2018-02-09T02:09:57Z</dcterms:created>
  <dcterms:modified xsi:type="dcterms:W3CDTF">2018-03-20T20:42:00Z</dcterms:modified>
</cp:coreProperties>
</file>