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410" r:id="rId3"/>
    <p:sldId id="259" r:id="rId4"/>
    <p:sldId id="411" r:id="rId5"/>
    <p:sldId id="413" r:id="rId6"/>
    <p:sldId id="415" r:id="rId7"/>
    <p:sldId id="416" r:id="rId8"/>
    <p:sldId id="417" r:id="rId9"/>
    <p:sldId id="418" r:id="rId10"/>
    <p:sldId id="419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FFD5"/>
    <a:srgbClr val="BFE6F9"/>
    <a:srgbClr val="4C0000"/>
    <a:srgbClr val="FF9933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60" d="100"/>
          <a:sy n="60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７．ディジタルフィルタ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７．</a:t>
            </a:r>
            <a:r>
              <a:rPr lang="ja-JP" altLang="en-US" smtClean="0"/>
              <a:t>１</a:t>
            </a:r>
            <a:r>
              <a:rPr kumimoji="1" lang="ja-JP" altLang="en-US" smtClean="0"/>
              <a:t>　ディジタルフィルタとは</a:t>
            </a: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７．２　フィルタの種類と伝達関数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７．３　極と零点によるフィルタの特性解析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７．４</a:t>
            </a:r>
            <a:r>
              <a:rPr lang="ja-JP" altLang="en-US"/>
              <a:t>　</a:t>
            </a:r>
            <a:r>
              <a:rPr lang="ja-JP" altLang="en-US" smtClean="0"/>
              <a:t>フィルタの実行</a:t>
            </a:r>
            <a:endParaRPr lang="en-US" altLang="ja-JP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７．５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フィルタの設計</a:t>
            </a:r>
            <a:endParaRPr lang="en-US" altLang="ja-JP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補間を行った後，乗算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16062" y="1068581"/>
            <a:ext cx="31551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96932" y="1080236"/>
            <a:ext cx="31551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ja-JP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3069094" y="1553556"/>
            <a:ext cx="2027838" cy="1920448"/>
            <a:chOff x="2882832" y="1558530"/>
            <a:chExt cx="2027838" cy="1920448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4098330" y="1820949"/>
              <a:ext cx="332736" cy="14342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439333" y="1816077"/>
              <a:ext cx="332736" cy="14342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4433198" y="1825125"/>
              <a:ext cx="332736" cy="14342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H="1">
              <a:off x="3774201" y="1820253"/>
              <a:ext cx="332736" cy="14342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/>
            <p:cNvCxnSpPr/>
            <p:nvPr/>
          </p:nvCxnSpPr>
          <p:spPr>
            <a:xfrm>
              <a:off x="3362670" y="2533343"/>
              <a:ext cx="154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rot="16200000">
              <a:off x="3383302" y="253608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rot="16200000">
              <a:off x="2720310" y="253608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6200000">
              <a:off x="3711875" y="2536077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rot="16200000">
              <a:off x="3052071" y="2541081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rot="16200000">
              <a:off x="4046493" y="2536079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>
              <a:off x="3382704" y="3250376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3382704" y="1820602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円/楕円 5"/>
            <p:cNvSpPr/>
            <p:nvPr/>
          </p:nvSpPr>
          <p:spPr>
            <a:xfrm>
              <a:off x="3402265" y="1783695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4066923" y="177892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4726921" y="178369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3734920" y="3208695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394921" y="3208696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902583" y="1558530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882832" y="3017313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-1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919105" y="2296081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0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6189455" y="1596781"/>
            <a:ext cx="2027838" cy="1920448"/>
            <a:chOff x="2882832" y="1558530"/>
            <a:chExt cx="2027838" cy="1920448"/>
          </a:xfrm>
        </p:grpSpPr>
        <p:cxnSp>
          <p:nvCxnSpPr>
            <p:cNvPr id="61" name="直線コネクタ 60"/>
            <p:cNvCxnSpPr/>
            <p:nvPr/>
          </p:nvCxnSpPr>
          <p:spPr>
            <a:xfrm>
              <a:off x="3439333" y="1816077"/>
              <a:ext cx="1332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/>
            <p:nvPr/>
          </p:nvCxnSpPr>
          <p:spPr>
            <a:xfrm>
              <a:off x="3362670" y="2533343"/>
              <a:ext cx="154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/>
            <p:nvPr/>
          </p:nvCxnSpPr>
          <p:spPr>
            <a:xfrm rot="16200000">
              <a:off x="3383302" y="253608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rot="16200000">
              <a:off x="2720310" y="253608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 rot="16200000">
              <a:off x="3711875" y="2536077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/>
            <p:nvPr/>
          </p:nvCxnSpPr>
          <p:spPr>
            <a:xfrm rot="16200000">
              <a:off x="3052071" y="2541081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/>
            <p:nvPr/>
          </p:nvCxnSpPr>
          <p:spPr>
            <a:xfrm rot="16200000">
              <a:off x="4046493" y="2536079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>
              <a:off x="3382704" y="3250376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>
              <a:off x="3382704" y="1820602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円/楕円 71"/>
            <p:cNvSpPr/>
            <p:nvPr/>
          </p:nvSpPr>
          <p:spPr>
            <a:xfrm>
              <a:off x="3402265" y="1783695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4066923" y="177892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4726921" y="178369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3734920" y="1784690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4394921" y="1784691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902583" y="1558530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2882832" y="3017313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-1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2919105" y="2296081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0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3112912" y="4195799"/>
            <a:ext cx="2027838" cy="1920448"/>
            <a:chOff x="3112912" y="4195799"/>
            <a:chExt cx="2027838" cy="1920448"/>
          </a:xfrm>
        </p:grpSpPr>
        <p:cxnSp>
          <p:nvCxnSpPr>
            <p:cNvPr id="108" name="直線矢印コネクタ 107"/>
            <p:cNvCxnSpPr/>
            <p:nvPr/>
          </p:nvCxnSpPr>
          <p:spPr>
            <a:xfrm rot="16200000">
              <a:off x="4114466" y="517763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104"/>
            <p:cNvCxnSpPr/>
            <p:nvPr/>
          </p:nvCxnSpPr>
          <p:spPr>
            <a:xfrm rot="16200000">
              <a:off x="3446234" y="517263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矢印コネクタ 105"/>
            <p:cNvCxnSpPr/>
            <p:nvPr/>
          </p:nvCxnSpPr>
          <p:spPr>
            <a:xfrm rot="16200000">
              <a:off x="3774807" y="5172627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/>
            <p:nvPr/>
          </p:nvCxnSpPr>
          <p:spPr>
            <a:xfrm rot="16200000">
              <a:off x="3115003" y="5177631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グループ化 79"/>
            <p:cNvGrpSpPr/>
            <p:nvPr/>
          </p:nvGrpSpPr>
          <p:grpSpPr>
            <a:xfrm>
              <a:off x="3112912" y="4195799"/>
              <a:ext cx="2027838" cy="1920448"/>
              <a:chOff x="2882832" y="1558530"/>
              <a:chExt cx="2027838" cy="1920448"/>
            </a:xfrm>
          </p:grpSpPr>
          <p:cxnSp>
            <p:nvCxnSpPr>
              <p:cNvPr id="81" name="直線コネクタ 80"/>
              <p:cNvCxnSpPr/>
              <p:nvPr/>
            </p:nvCxnSpPr>
            <p:spPr>
              <a:xfrm>
                <a:off x="4098330" y="1820949"/>
                <a:ext cx="332736" cy="143429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3439333" y="1816077"/>
                <a:ext cx="332736" cy="143429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flipH="1">
                <a:off x="4433198" y="1825125"/>
                <a:ext cx="332736" cy="143429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flipH="1">
                <a:off x="3774201" y="1820253"/>
                <a:ext cx="332736" cy="143429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/>
              <p:cNvCxnSpPr/>
              <p:nvPr/>
            </p:nvCxnSpPr>
            <p:spPr>
              <a:xfrm>
                <a:off x="3362670" y="2533343"/>
                <a:ext cx="154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矢印コネクタ 85"/>
              <p:cNvCxnSpPr/>
              <p:nvPr/>
            </p:nvCxnSpPr>
            <p:spPr>
              <a:xfrm rot="16200000">
                <a:off x="3383302" y="2536080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矢印コネクタ 86"/>
              <p:cNvCxnSpPr/>
              <p:nvPr/>
            </p:nvCxnSpPr>
            <p:spPr>
              <a:xfrm rot="16200000">
                <a:off x="2720310" y="2536080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矢印コネクタ 87"/>
              <p:cNvCxnSpPr/>
              <p:nvPr/>
            </p:nvCxnSpPr>
            <p:spPr>
              <a:xfrm rot="16200000">
                <a:off x="3711875" y="2540840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矢印コネクタ 88"/>
              <p:cNvCxnSpPr/>
              <p:nvPr/>
            </p:nvCxnSpPr>
            <p:spPr>
              <a:xfrm rot="16200000">
                <a:off x="3052071" y="2541081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矢印コネクタ 89"/>
              <p:cNvCxnSpPr/>
              <p:nvPr/>
            </p:nvCxnSpPr>
            <p:spPr>
              <a:xfrm rot="16200000">
                <a:off x="4046493" y="2536079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矢印コネクタ 90"/>
              <p:cNvCxnSpPr/>
              <p:nvPr/>
            </p:nvCxnSpPr>
            <p:spPr>
              <a:xfrm>
                <a:off x="3382704" y="3250376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矢印コネクタ 91"/>
              <p:cNvCxnSpPr/>
              <p:nvPr/>
            </p:nvCxnSpPr>
            <p:spPr>
              <a:xfrm>
                <a:off x="3382704" y="1820602"/>
                <a:ext cx="14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円/楕円 92"/>
              <p:cNvSpPr/>
              <p:nvPr/>
            </p:nvSpPr>
            <p:spPr>
              <a:xfrm>
                <a:off x="3402265" y="1783695"/>
                <a:ext cx="72000" cy="72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円/楕円 93"/>
              <p:cNvSpPr/>
              <p:nvPr/>
            </p:nvSpPr>
            <p:spPr>
              <a:xfrm>
                <a:off x="4066923" y="1778929"/>
                <a:ext cx="72000" cy="72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円/楕円 94"/>
              <p:cNvSpPr/>
              <p:nvPr/>
            </p:nvSpPr>
            <p:spPr>
              <a:xfrm>
                <a:off x="4726921" y="1783699"/>
                <a:ext cx="72000" cy="72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円/楕円 95"/>
              <p:cNvSpPr/>
              <p:nvPr/>
            </p:nvSpPr>
            <p:spPr>
              <a:xfrm>
                <a:off x="3734920" y="3208695"/>
                <a:ext cx="72000" cy="72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円/楕円 96"/>
              <p:cNvSpPr/>
              <p:nvPr/>
            </p:nvSpPr>
            <p:spPr>
              <a:xfrm>
                <a:off x="4394921" y="3208696"/>
                <a:ext cx="72000" cy="72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2902583" y="1558530"/>
                <a:ext cx="51296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65113" indent="-265113" algn="ctr" defTabSz="1169988"/>
                <a:r>
                  <a:rPr lang="en-US" altLang="ja-JP" sz="240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1</a:t>
                </a:r>
                <a:endParaRPr lang="en-US" altLang="ja-JP" sz="2400" baseline="3000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2882832" y="3017313"/>
                <a:ext cx="51296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65113" indent="-265113" algn="ctr" defTabSz="1169988"/>
                <a:r>
                  <a:rPr lang="en-US" altLang="ja-JP" sz="240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-1</a:t>
                </a:r>
                <a:endParaRPr lang="en-US" altLang="ja-JP" sz="2400" baseline="3000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919105" y="2296081"/>
                <a:ext cx="51296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65113" indent="-265113" algn="ctr" defTabSz="1169988"/>
                <a:r>
                  <a:rPr lang="en-US" altLang="ja-JP" sz="240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0</a:t>
                </a:r>
                <a:endParaRPr lang="en-US" altLang="ja-JP" sz="2400" baseline="3000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円/楕円 100"/>
            <p:cNvSpPr/>
            <p:nvPr/>
          </p:nvSpPr>
          <p:spPr>
            <a:xfrm>
              <a:off x="3799003" y="5129848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4459004" y="512984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4130761" y="5134142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4790762" y="5134143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6189455" y="4210388"/>
            <a:ext cx="2027838" cy="1920448"/>
            <a:chOff x="5701929" y="4222414"/>
            <a:chExt cx="2027838" cy="1920448"/>
          </a:xfrm>
        </p:grpSpPr>
        <p:cxnSp>
          <p:nvCxnSpPr>
            <p:cNvPr id="140" name="直線コネクタ 139"/>
            <p:cNvCxnSpPr/>
            <p:nvPr/>
          </p:nvCxnSpPr>
          <p:spPr>
            <a:xfrm>
              <a:off x="7250821" y="4475305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6582290" y="4470433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>
              <a:off x="7404695" y="4469955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H="1">
              <a:off x="6745698" y="4465083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>
              <a:off x="6258430" y="4479961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>
              <a:off x="6917427" y="4484833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 flipH="1">
              <a:off x="7076068" y="4493772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H="1">
              <a:off x="6426597" y="4484137"/>
              <a:ext cx="180000" cy="72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/>
            <p:cNvCxnSpPr/>
            <p:nvPr/>
          </p:nvCxnSpPr>
          <p:spPr>
            <a:xfrm rot="16200000">
              <a:off x="6703483" y="5204245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矢印コネクタ 111"/>
            <p:cNvCxnSpPr/>
            <p:nvPr/>
          </p:nvCxnSpPr>
          <p:spPr>
            <a:xfrm rot="16200000">
              <a:off x="6035251" y="5199245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/>
            <p:cNvCxnSpPr/>
            <p:nvPr/>
          </p:nvCxnSpPr>
          <p:spPr>
            <a:xfrm rot="16200000">
              <a:off x="6363824" y="5199242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/>
            <p:cNvCxnSpPr/>
            <p:nvPr/>
          </p:nvCxnSpPr>
          <p:spPr>
            <a:xfrm rot="16200000">
              <a:off x="5704020" y="5204246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矢印コネクタ 123"/>
            <p:cNvCxnSpPr/>
            <p:nvPr/>
          </p:nvCxnSpPr>
          <p:spPr>
            <a:xfrm>
              <a:off x="6181767" y="5197227"/>
              <a:ext cx="154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/>
            <p:cNvCxnSpPr/>
            <p:nvPr/>
          </p:nvCxnSpPr>
          <p:spPr>
            <a:xfrm rot="16200000">
              <a:off x="6202399" y="5199964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/>
            <p:nvPr/>
          </p:nvCxnSpPr>
          <p:spPr>
            <a:xfrm rot="16200000">
              <a:off x="5539407" y="5199964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/>
            <p:cNvCxnSpPr/>
            <p:nvPr/>
          </p:nvCxnSpPr>
          <p:spPr>
            <a:xfrm rot="16200000">
              <a:off x="6530972" y="5204724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矢印コネクタ 127"/>
            <p:cNvCxnSpPr/>
            <p:nvPr/>
          </p:nvCxnSpPr>
          <p:spPr>
            <a:xfrm rot="16200000">
              <a:off x="5871168" y="5204965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 rot="16200000">
              <a:off x="6865590" y="5199963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矢印コネクタ 129"/>
            <p:cNvCxnSpPr/>
            <p:nvPr/>
          </p:nvCxnSpPr>
          <p:spPr>
            <a:xfrm>
              <a:off x="6201801" y="5914260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>
              <a:off x="6201801" y="4484486"/>
              <a:ext cx="1440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円/楕円 131"/>
            <p:cNvSpPr/>
            <p:nvPr/>
          </p:nvSpPr>
          <p:spPr>
            <a:xfrm>
              <a:off x="6221362" y="444757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6886020" y="4442813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7546018" y="4447583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>
              <a:off x="6554193" y="4457379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7213965" y="4452514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5721680" y="4222414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5701929" y="5681197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-1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5738202" y="4959965"/>
              <a:ext cx="5129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65113" indent="-265113" algn="ctr" defTabSz="1169988"/>
              <a:r>
                <a:rPr lang="en-US" altLang="ja-JP" sz="2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0</a:t>
              </a:r>
              <a:endParaRPr lang="en-US" altLang="ja-JP" sz="2400" baseline="30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388020" y="5156463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7048021" y="5156464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6719778" y="5160757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7379779" y="5160758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5" name="テキスト ボックス 144"/>
          <p:cNvSpPr txBox="1"/>
          <p:nvPr/>
        </p:nvSpPr>
        <p:spPr>
          <a:xfrm>
            <a:off x="734518" y="2015221"/>
            <a:ext cx="235300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三角波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endParaRPr lang="en-US" altLang="ja-JP" sz="2400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補間しないで計算</a:t>
            </a:r>
            <a:endParaRPr lang="en-US" altLang="ja-JP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82944" y="4625074"/>
            <a:ext cx="235300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三角波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endParaRPr lang="en-US" altLang="ja-JP" sz="2400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補間して計算</a:t>
            </a:r>
            <a:endParaRPr lang="en-US" altLang="ja-JP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7279304" y="1249514"/>
            <a:ext cx="12158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endParaRPr lang="en-US" altLang="ja-JP" sz="2400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（直流）</a:t>
            </a:r>
            <a:endParaRPr lang="en-US" altLang="ja-JP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右矢印 147"/>
          <p:cNvSpPr/>
          <p:nvPr/>
        </p:nvSpPr>
        <p:spPr>
          <a:xfrm>
            <a:off x="5351455" y="2386580"/>
            <a:ext cx="489896" cy="301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右矢印 148"/>
          <p:cNvSpPr/>
          <p:nvPr/>
        </p:nvSpPr>
        <p:spPr>
          <a:xfrm>
            <a:off x="5354880" y="5009718"/>
            <a:ext cx="489896" cy="301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７．５　フィルタの設計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（１）設計方法の種類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1918179"/>
            <a:ext cx="82295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①アナログフィルタの特性をディジタルシステムに変換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⇒インパルス不変法（標準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変換法）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双一次変換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（拙著「</a:t>
            </a:r>
            <a:r>
              <a:rPr lang="en-US" altLang="ja-JP" sz="1400"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工学系のための複素数の話　第</a:t>
            </a:r>
            <a:r>
              <a:rPr lang="en-US" altLang="ja-JP" sz="14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巻　伝達関数</a:t>
            </a:r>
            <a:r>
              <a:rPr lang="en-US" altLang="ja-JP" sz="1400">
                <a:latin typeface="Times New Roman" panose="02020603050405020304" pitchFamily="18" charset="0"/>
                <a:cs typeface="Times New Roman" panose="02020603050405020304" pitchFamily="18" charset="0"/>
              </a:rPr>
              <a:t>』9.4 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その他の関連</a:t>
            </a:r>
            <a:r>
              <a:rPr lang="en-US" altLang="ja-JP" sz="140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140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」</a:t>
            </a:r>
            <a:endParaRPr lang="en-US" altLang="ja-JP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を参照していただければ幸いです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を使った簡易法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③その他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（２）簡易法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8229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①期待するフィルタの周波数特性を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これを逆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して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を得る。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②得られたインパルス応答を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③得られた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の係数とする。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133" y="4667202"/>
            <a:ext cx="7847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なお，傾向として期待するフィルタ特性が得られるが，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正確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ではないことに注意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062334" y="3702571"/>
            <a:ext cx="389745" cy="554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/>
              <a:t>不正確</a:t>
            </a:r>
            <a:r>
              <a:rPr lang="ja-JP" altLang="en-US" sz="2800" smtClean="0"/>
              <a:t>な例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8229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以下の特性の逆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を用いた場合，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期待するフィルタは理想的な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LPF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になりそう？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3991" y="3427256"/>
            <a:ext cx="420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した結果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関数に似ているが若干ずれている）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2117073" y="2071669"/>
            <a:ext cx="2201389" cy="1099102"/>
            <a:chOff x="2996617" y="2062194"/>
            <a:chExt cx="2201389" cy="1099102"/>
          </a:xfrm>
        </p:grpSpPr>
        <p:cxnSp>
          <p:nvCxnSpPr>
            <p:cNvPr id="6" name="直線矢印コネクタ 5"/>
            <p:cNvCxnSpPr/>
            <p:nvPr/>
          </p:nvCxnSpPr>
          <p:spPr>
            <a:xfrm flipV="1">
              <a:off x="3038006" y="3127203"/>
              <a:ext cx="216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rot="16200000" flipV="1">
              <a:off x="2498006" y="2602194"/>
              <a:ext cx="10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038006" y="2413417"/>
              <a:ext cx="108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4122294" y="2428407"/>
              <a:ext cx="0" cy="72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2996617" y="2374148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4077565" y="2374294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516396" y="2374148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3256506" y="2374148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796980" y="2374294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4602106" y="3082613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4342216" y="3082613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882690" y="3082759"/>
              <a:ext cx="80884" cy="7853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73" y="4369046"/>
            <a:ext cx="2359749" cy="219913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5" name="テキスト ボックス 24"/>
          <p:cNvSpPr txBox="1"/>
          <p:nvPr/>
        </p:nvSpPr>
        <p:spPr>
          <a:xfrm>
            <a:off x="4768850" y="3205740"/>
            <a:ext cx="4204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左図を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した結果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（縦軸ｄＢ表記）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（若干の歪みがあることに注意）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5577840" y="4495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926" y="4361289"/>
            <a:ext cx="3113723" cy="22410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円/楕円 27"/>
          <p:cNvSpPr/>
          <p:nvPr/>
        </p:nvSpPr>
        <p:spPr>
          <a:xfrm>
            <a:off x="5685437" y="4488044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6051197" y="4503284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251150" y="5692004"/>
            <a:ext cx="2054649" cy="4497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>
            <a:off x="4768850" y="5303520"/>
            <a:ext cx="275590" cy="268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42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不適格なカット（その１）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822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元データ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5577840" y="4495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772" y="772585"/>
            <a:ext cx="3400425" cy="2047875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57" y="3045137"/>
            <a:ext cx="8170017" cy="2549425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22398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17" y="3129647"/>
            <a:ext cx="8300453" cy="2549425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不適切なカット（その２）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1660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再現波形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984" y="899410"/>
            <a:ext cx="3925094" cy="2047875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7" name="円/楕円 6"/>
          <p:cNvSpPr/>
          <p:nvPr/>
        </p:nvSpPr>
        <p:spPr>
          <a:xfrm>
            <a:off x="6568078" y="4023360"/>
            <a:ext cx="1204322" cy="7772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12558" y="5982087"/>
            <a:ext cx="724172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この部分カット。ただし，これが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目的に沿うものならＯＫ</a:t>
            </a:r>
            <a:endParaRPr lang="en-US" altLang="ja-JP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矢印コネクタ 8"/>
          <p:cNvCxnSpPr>
            <a:endCxn id="7" idx="4"/>
          </p:cNvCxnSpPr>
          <p:nvPr/>
        </p:nvCxnSpPr>
        <p:spPr>
          <a:xfrm flipH="1" flipV="1">
            <a:off x="7170239" y="4800600"/>
            <a:ext cx="7801" cy="1181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70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（３）信号同士の演算は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２倍の周波数を産み出す！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822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単純な例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760270"/>
              </p:ext>
            </p:extLst>
          </p:nvPr>
        </p:nvGraphicFramePr>
        <p:xfrm>
          <a:off x="1797578" y="1641475"/>
          <a:ext cx="60737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数式" r:id="rId3" imgW="2705040" imgH="228600" progId="Equation.3">
                  <p:embed/>
                </p:oleObj>
              </mc:Choice>
              <mc:Fallback>
                <p:oleObj name="数式" r:id="rId3" imgW="2705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578" y="1641475"/>
                        <a:ext cx="6073775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82133" y="2788379"/>
            <a:ext cx="7402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フィルタ内部で乗算を行う場合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その結果が倍角になることに注意すること。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4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ＴＳＰ信号で確認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822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TSP(Time Streched Pulse)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173214" y="1641231"/>
            <a:ext cx="6035846" cy="4095759"/>
            <a:chOff x="798460" y="1716182"/>
            <a:chExt cx="6035846" cy="4095759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8421" y="1780238"/>
              <a:ext cx="4429125" cy="203835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460" y="3935155"/>
              <a:ext cx="4536000" cy="1876786"/>
            </a:xfrm>
            <a:prstGeom prst="rect">
              <a:avLst/>
            </a:prstGeom>
          </p:spPr>
        </p:pic>
        <p:cxnSp>
          <p:nvCxnSpPr>
            <p:cNvPr id="8" name="直線コネクタ 7"/>
            <p:cNvCxnSpPr/>
            <p:nvPr/>
          </p:nvCxnSpPr>
          <p:spPr>
            <a:xfrm flipH="1">
              <a:off x="1169233" y="1780238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>
              <a:off x="1981200" y="1780238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2790669" y="1780238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3602636" y="1780238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H="1">
              <a:off x="4337430" y="1796531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49397" y="1796531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16200000" flipH="1">
              <a:off x="3169231" y="2778964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H="1">
              <a:off x="3169231" y="740615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191225" y="4636071"/>
              <a:ext cx="16430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defTabSz="1169988"/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0.5(</a:t>
              </a:r>
              <a:r>
                <a:rPr lang="ja-JP" altLang="en-US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直流成分</a:t>
              </a:r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)</a:t>
              </a:r>
              <a:endParaRPr lang="en-US" altLang="ja-JP" sz="16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>
            <a:xfrm rot="16200000" flipH="1">
              <a:off x="3169231" y="3575941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5191532" y="5449483"/>
              <a:ext cx="818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defTabSz="1169988"/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0.0</a:t>
              </a:r>
              <a:endParaRPr lang="en-US" altLang="ja-JP" sz="16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線コネクタ 19"/>
            <p:cNvCxnSpPr/>
            <p:nvPr/>
          </p:nvCxnSpPr>
          <p:spPr>
            <a:xfrm rot="16200000" flipH="1">
              <a:off x="3166387" y="2045919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181977" y="3903027"/>
              <a:ext cx="818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defTabSz="1169988"/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1.0</a:t>
              </a:r>
              <a:endParaRPr lang="en-US" altLang="ja-JP" sz="16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2" name="直線コネクタ 21"/>
            <p:cNvCxnSpPr/>
            <p:nvPr/>
          </p:nvCxnSpPr>
          <p:spPr>
            <a:xfrm rot="16200000" flipH="1">
              <a:off x="3151397" y="1589052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16200000" flipH="1">
              <a:off x="3148553" y="-120850"/>
              <a:ext cx="0" cy="39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5181977" y="1716182"/>
              <a:ext cx="818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defTabSz="1169988"/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1.0</a:t>
              </a:r>
              <a:endParaRPr lang="en-US" altLang="ja-JP" sz="16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155771" y="2587636"/>
              <a:ext cx="818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defTabSz="1169988"/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0.0</a:t>
              </a:r>
              <a:endParaRPr lang="en-US" altLang="ja-JP" sz="16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155770" y="3335547"/>
              <a:ext cx="818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defTabSz="1169988"/>
              <a:r>
                <a:rPr lang="en-US" altLang="ja-JP" sz="16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-1.0</a:t>
              </a:r>
              <a:endParaRPr lang="en-US" altLang="ja-JP" sz="16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516247" y="2577032"/>
            <a:ext cx="81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en-US" altLang="ja-JP" sz="16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S(p)</a:t>
            </a:r>
            <a:endParaRPr lang="en-US" altLang="ja-JP" sz="16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6247" y="4518978"/>
            <a:ext cx="81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en-US" altLang="ja-JP" sz="16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S(p)</a:t>
            </a:r>
            <a:r>
              <a:rPr lang="en-US" altLang="ja-JP" sz="1600" baseline="44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endParaRPr lang="en-US" altLang="ja-JP" sz="1600" baseline="440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7209795" y="2936161"/>
            <a:ext cx="1440000" cy="144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7212295" y="2938661"/>
            <a:ext cx="720000" cy="14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520718" y="4457334"/>
            <a:ext cx="81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en-US" altLang="ja-JP" sz="16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16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時間</a:t>
            </a:r>
            <a:endParaRPr lang="en-US" altLang="ja-JP" sz="16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294109" y="3489522"/>
            <a:ext cx="10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en-US" altLang="ja-JP" sz="16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16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周波数</a:t>
            </a:r>
            <a:endParaRPr lang="en-US" altLang="ja-JP" sz="16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209060" y="2936160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>
            <a:off x="1888761" y="3599150"/>
            <a:ext cx="179882" cy="26105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2667301" y="3613110"/>
            <a:ext cx="179882" cy="26105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>
            <a:off x="3546965" y="3629582"/>
            <a:ext cx="179882" cy="26105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4325505" y="3643542"/>
            <a:ext cx="179882" cy="26105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下矢印 42"/>
          <p:cNvSpPr/>
          <p:nvPr/>
        </p:nvSpPr>
        <p:spPr>
          <a:xfrm>
            <a:off x="5011070" y="3628668"/>
            <a:ext cx="179882" cy="26105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42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26919"/>
            <a:ext cx="7704667" cy="8724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対策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962162"/>
            <a:ext cx="8229599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信号同士の乗算　⇒信号周波数の増加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82133" y="2043952"/>
            <a:ext cx="822959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サンプリング周波数の範囲を超える　⇒折り返し発生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82133" y="3305624"/>
            <a:ext cx="8229599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①サンプリング周波数の見直し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②２倍の補間を行ってから乗算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965699" y="1519535"/>
            <a:ext cx="262466" cy="46998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>
            <a:off x="4965699" y="2710404"/>
            <a:ext cx="262466" cy="46998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095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6412</TotalTime>
  <Words>251</Words>
  <Application>Microsoft Office PowerPoint</Application>
  <PresentationFormat>画面に合わせる (4:3)</PresentationFormat>
  <Paragraphs>82</Paragraphs>
  <Slides>10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HGｺﾞｼｯｸM</vt:lpstr>
      <vt:lpstr>ＭＳ ゴシック</vt:lpstr>
      <vt:lpstr>Arial</vt:lpstr>
      <vt:lpstr>Corbel</vt:lpstr>
      <vt:lpstr>Times New Roman</vt:lpstr>
      <vt:lpstr>視差</vt:lpstr>
      <vt:lpstr>数式</vt:lpstr>
      <vt:lpstr>７．ディジタルフィルタ</vt:lpstr>
      <vt:lpstr>７．５　フィルタの設計 （１）設計方法の種類</vt:lpstr>
      <vt:lpstr>（２）簡易法</vt:lpstr>
      <vt:lpstr>不正確な例</vt:lpstr>
      <vt:lpstr>不適格なカット（その１）</vt:lpstr>
      <vt:lpstr>不適切なカット（その２）</vt:lpstr>
      <vt:lpstr>（３）信号同士の演算は ２倍の周波数を産み出す！</vt:lpstr>
      <vt:lpstr>ＴＳＰ信号で確認</vt:lpstr>
      <vt:lpstr>対策</vt:lpstr>
      <vt:lpstr>補間を行った後，乗算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456</cp:revision>
  <dcterms:created xsi:type="dcterms:W3CDTF">2018-02-09T02:09:57Z</dcterms:created>
  <dcterms:modified xsi:type="dcterms:W3CDTF">2018-03-20T20:42:00Z</dcterms:modified>
</cp:coreProperties>
</file>