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410" r:id="rId3"/>
    <p:sldId id="259" r:id="rId4"/>
    <p:sldId id="411" r:id="rId5"/>
    <p:sldId id="412" r:id="rId6"/>
    <p:sldId id="381" r:id="rId7"/>
    <p:sldId id="413" r:id="rId8"/>
    <p:sldId id="415" r:id="rId9"/>
    <p:sldId id="414" r:id="rId10"/>
    <p:sldId id="416" r:id="rId11"/>
    <p:sldId id="417" r:id="rId12"/>
    <p:sldId id="418" r:id="rId13"/>
    <p:sldId id="419" r:id="rId14"/>
    <p:sldId id="420" r:id="rId15"/>
    <p:sldId id="421"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0000FF"/>
    <a:srgbClr val="FFFFD5"/>
    <a:srgbClr val="BFE6F9"/>
    <a:srgbClr val="4C0000"/>
    <a:srgbClr val="FF9933"/>
    <a:srgbClr val="FFFF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99" autoAdjust="0"/>
    <p:restoredTop sz="94660"/>
  </p:normalViewPr>
  <p:slideViewPr>
    <p:cSldViewPr snapToGrid="0">
      <p:cViewPr varScale="1">
        <p:scale>
          <a:sx n="32" d="100"/>
          <a:sy n="32" d="100"/>
        </p:scale>
        <p:origin x="60"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ja-JP" altLang="en-US" smtClean="0"/>
              <a:t>７．ディジタルフィルタ</a:t>
            </a:r>
            <a:endParaRPr kumimoji="1" lang="ja-JP" altLang="en-US"/>
          </a:p>
        </p:txBody>
      </p:sp>
      <p:sp>
        <p:nvSpPr>
          <p:cNvPr id="3" name="コンテンツ プレースホルダー 2"/>
          <p:cNvSpPr>
            <a:spLocks noGrp="1"/>
          </p:cNvSpPr>
          <p:nvPr>
            <p:ph idx="1"/>
          </p:nvPr>
        </p:nvSpPr>
        <p:spPr>
          <a:xfrm>
            <a:off x="982132" y="2313038"/>
            <a:ext cx="7704667" cy="3332816"/>
          </a:xfrm>
        </p:spPr>
        <p:txBody>
          <a:bodyPr/>
          <a:lstStyle/>
          <a:p>
            <a:pPr marL="0" indent="0">
              <a:buNone/>
            </a:pPr>
            <a:r>
              <a:rPr kumimoji="1" lang="ja-JP" altLang="en-US" smtClean="0"/>
              <a:t>７．</a:t>
            </a:r>
            <a:r>
              <a:rPr lang="ja-JP" altLang="en-US" smtClean="0"/>
              <a:t>１</a:t>
            </a:r>
            <a:r>
              <a:rPr kumimoji="1" lang="ja-JP" altLang="en-US" smtClean="0"/>
              <a:t>　ディジタルフィルタとは</a:t>
            </a:r>
            <a:endParaRPr kumimoji="1" lang="en-US" altLang="ja-JP" smtClean="0"/>
          </a:p>
          <a:p>
            <a:pPr marL="0" indent="0">
              <a:buNone/>
            </a:pPr>
            <a:r>
              <a:rPr kumimoji="1" lang="ja-JP" altLang="en-US" smtClean="0"/>
              <a:t>７．２　フィルタの種類と伝達関数</a:t>
            </a:r>
            <a:endParaRPr kumimoji="1" lang="en-US" altLang="ja-JP" smtClean="0"/>
          </a:p>
          <a:p>
            <a:pPr marL="0" indent="0">
              <a:buNone/>
            </a:pPr>
            <a:r>
              <a:rPr lang="ja-JP" altLang="en-US" smtClean="0"/>
              <a:t>７．３　極と零点によるフィルタの特性解析</a:t>
            </a:r>
            <a:endParaRPr lang="en-US" altLang="ja-JP" smtClean="0"/>
          </a:p>
          <a:p>
            <a:pPr marL="0" indent="0">
              <a:buNone/>
            </a:pPr>
            <a:r>
              <a:rPr lang="ja-JP" altLang="en-US" u="sng" smtClean="0">
                <a:solidFill>
                  <a:srgbClr val="FF0000"/>
                </a:solidFill>
              </a:rPr>
              <a:t>７．４</a:t>
            </a:r>
            <a:r>
              <a:rPr lang="ja-JP" altLang="en-US" u="sng">
                <a:solidFill>
                  <a:srgbClr val="FF0000"/>
                </a:solidFill>
              </a:rPr>
              <a:t>　</a:t>
            </a:r>
            <a:r>
              <a:rPr lang="ja-JP" altLang="en-US" u="sng" smtClean="0">
                <a:solidFill>
                  <a:srgbClr val="FF0000"/>
                </a:solidFill>
              </a:rPr>
              <a:t>フィルタの実行</a:t>
            </a:r>
            <a:endParaRPr lang="en-US" altLang="ja-JP" u="sng">
              <a:solidFill>
                <a:srgbClr val="FF0000"/>
              </a:solidFill>
            </a:endParaRPr>
          </a:p>
          <a:p>
            <a:pPr marL="0" indent="0">
              <a:buNone/>
            </a:pPr>
            <a:r>
              <a:rPr lang="ja-JP" altLang="en-US" smtClean="0"/>
              <a:t>７．５</a:t>
            </a:r>
            <a:r>
              <a:rPr lang="ja-JP" altLang="en-US"/>
              <a:t>　</a:t>
            </a:r>
            <a:r>
              <a:rPr lang="ja-JP" altLang="en-US" smtClean="0"/>
              <a:t>フィルタの設計</a:t>
            </a:r>
            <a:endParaRPr lang="en-US" altLang="ja-JP"/>
          </a:p>
        </p:txBody>
      </p:sp>
    </p:spTree>
    <p:extLst>
      <p:ext uri="{BB962C8B-B14F-4D97-AF65-F5344CB8AC3E}">
        <p14:creationId xmlns:p14="http://schemas.microsoft.com/office/powerpoint/2010/main" val="640921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2800" smtClean="0"/>
              <a:t>（４）畳み込みとＤＦＴ</a:t>
            </a:r>
            <a:endParaRPr kumimoji="1" lang="ja-JP" altLang="en-US" sz="2800"/>
          </a:p>
        </p:txBody>
      </p:sp>
      <p:sp>
        <p:nvSpPr>
          <p:cNvPr id="29" name="テキスト ボックス 28"/>
          <p:cNvSpPr txBox="1"/>
          <p:nvPr/>
        </p:nvSpPr>
        <p:spPr>
          <a:xfrm>
            <a:off x="982133" y="2008119"/>
            <a:ext cx="8229599" cy="3416320"/>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■畳み込みは計算量が多い</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（時間領域）　　　　　（周波数領域）</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畳み込み　　　　　　　　積</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DFT</a:t>
            </a:r>
            <a:r>
              <a:rPr lang="ja-JP" altLang="en-US" sz="2400" smtClean="0">
                <a:latin typeface="Times New Roman" panose="02020603050405020304" pitchFamily="18" charset="0"/>
                <a:cs typeface="Times New Roman" panose="02020603050405020304" pitchFamily="18" charset="0"/>
              </a:rPr>
              <a:t>を使って周波数領域で「積」として計算すれば，</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DFT</a:t>
            </a:r>
            <a:r>
              <a:rPr lang="ja-JP" altLang="en-US" sz="2400" smtClean="0">
                <a:latin typeface="Times New Roman" panose="02020603050405020304" pitchFamily="18" charset="0"/>
                <a:cs typeface="Times New Roman" panose="02020603050405020304" pitchFamily="18" charset="0"/>
              </a:rPr>
              <a:t>の計算量はかかるが，計算量は</a:t>
            </a:r>
            <a:r>
              <a:rPr lang="en-US" altLang="ja-JP" sz="2400" i="1" smtClean="0">
                <a:latin typeface="Times New Roman" panose="02020603050405020304" pitchFamily="18" charset="0"/>
                <a:cs typeface="Times New Roman" panose="02020603050405020304" pitchFamily="18" charset="0"/>
              </a:rPr>
              <a:t>Q</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log2 </a:t>
            </a:r>
            <a:r>
              <a:rPr lang="en-US" altLang="ja-JP" sz="2400" i="1" smtClean="0">
                <a:latin typeface="Times New Roman" panose="02020603050405020304" pitchFamily="18" charset="0"/>
                <a:cs typeface="Times New Roman" panose="02020603050405020304" pitchFamily="18" charset="0"/>
              </a:rPr>
              <a:t>Q</a:t>
            </a: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■ただし，</a:t>
            </a:r>
            <a:r>
              <a:rPr lang="en-US" altLang="ja-JP" sz="2400" smtClean="0">
                <a:latin typeface="Times New Roman" panose="02020603050405020304" pitchFamily="18" charset="0"/>
                <a:cs typeface="Times New Roman" panose="02020603050405020304" pitchFamily="18" charset="0"/>
              </a:rPr>
              <a:t>DFT</a:t>
            </a:r>
            <a:r>
              <a:rPr lang="ja-JP" altLang="en-US" sz="2400" smtClean="0">
                <a:latin typeface="Times New Roman" panose="02020603050405020304" pitchFamily="18" charset="0"/>
                <a:cs typeface="Times New Roman" panose="02020603050405020304" pitchFamily="18" charset="0"/>
              </a:rPr>
              <a:t>計算のための遅延時間発生</a:t>
            </a:r>
            <a:endParaRPr lang="en-US" altLang="ja-JP" sz="2400">
              <a:latin typeface="Times New Roman" panose="02020603050405020304" pitchFamily="18" charset="0"/>
              <a:cs typeface="Times New Roman" panose="02020603050405020304" pitchFamily="18" charset="0"/>
            </a:endParaRPr>
          </a:p>
          <a:p>
            <a:pPr marL="265113" indent="-265113" defTabSz="1169988"/>
            <a:endParaRPr lang="en-US" altLang="ja-JP" sz="2400" smtClean="0">
              <a:latin typeface="Times New Roman" panose="02020603050405020304" pitchFamily="18" charset="0"/>
              <a:cs typeface="Times New Roman" panose="02020603050405020304" pitchFamily="18" charset="0"/>
            </a:endParaRPr>
          </a:p>
        </p:txBody>
      </p:sp>
      <p:sp>
        <p:nvSpPr>
          <p:cNvPr id="3" name="左右矢印 2"/>
          <p:cNvSpPr/>
          <p:nvPr/>
        </p:nvSpPr>
        <p:spPr>
          <a:xfrm>
            <a:off x="4781862" y="2698230"/>
            <a:ext cx="989351" cy="3597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26965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2800" smtClean="0"/>
              <a:t>ＤＦＴの積</a:t>
            </a:r>
            <a:endParaRPr kumimoji="1" lang="ja-JP" altLang="en-US" sz="2800"/>
          </a:p>
        </p:txBody>
      </p:sp>
      <p:sp>
        <p:nvSpPr>
          <p:cNvPr id="29" name="テキスト ボックス 28"/>
          <p:cNvSpPr txBox="1"/>
          <p:nvPr/>
        </p:nvSpPr>
        <p:spPr>
          <a:xfrm>
            <a:off x="982133" y="2008119"/>
            <a:ext cx="8229599" cy="830997"/>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DFT</a:t>
            </a:r>
            <a:r>
              <a:rPr lang="ja-JP" altLang="en-US" sz="2400" smtClean="0">
                <a:latin typeface="Times New Roman" panose="02020603050405020304" pitchFamily="18" charset="0"/>
                <a:cs typeface="Times New Roman" panose="02020603050405020304" pitchFamily="18" charset="0"/>
              </a:rPr>
              <a:t>の積は，時間領域では円状畳み込みに相当する。すなわち回り込みが発生するのは，前述したとおり。</a:t>
            </a:r>
            <a:endParaRPr lang="en-US" altLang="ja-JP" sz="2400" smtClean="0">
              <a:latin typeface="Times New Roman" panose="02020603050405020304" pitchFamily="18" charset="0"/>
              <a:cs typeface="Times New Roman" panose="02020603050405020304" pitchFamily="18" charset="0"/>
            </a:endParaRPr>
          </a:p>
        </p:txBody>
      </p:sp>
      <p:sp>
        <p:nvSpPr>
          <p:cNvPr id="4" name="下矢印 3"/>
          <p:cNvSpPr/>
          <p:nvPr/>
        </p:nvSpPr>
        <p:spPr>
          <a:xfrm>
            <a:off x="4542020" y="3057993"/>
            <a:ext cx="434714" cy="7495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82132" y="4071349"/>
            <a:ext cx="8229599" cy="1200329"/>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DFT</a:t>
            </a:r>
            <a:r>
              <a:rPr lang="ja-JP" altLang="en-US" sz="2400" smtClean="0">
                <a:latin typeface="Times New Roman" panose="02020603050405020304" pitchFamily="18" charset="0"/>
                <a:cs typeface="Times New Roman" panose="02020603050405020304" pitchFamily="18" charset="0"/>
              </a:rPr>
              <a:t>を</a:t>
            </a:r>
            <a:r>
              <a:rPr lang="en-US" altLang="ja-JP" sz="2400" smtClean="0">
                <a:latin typeface="Times New Roman" panose="02020603050405020304" pitchFamily="18" charset="0"/>
                <a:cs typeface="Times New Roman" panose="02020603050405020304" pitchFamily="18" charset="0"/>
              </a:rPr>
              <a:t>2N</a:t>
            </a:r>
            <a:r>
              <a:rPr lang="ja-JP" altLang="en-US" sz="2400" smtClean="0">
                <a:latin typeface="Times New Roman" panose="02020603050405020304" pitchFamily="18" charset="0"/>
                <a:cs typeface="Times New Roman" panose="02020603050405020304" pitchFamily="18" charset="0"/>
              </a:rPr>
              <a:t>点で行えば，回り込みの影響はなくなる。</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予め，後に時間信号 </a:t>
            </a:r>
            <a:r>
              <a:rPr lang="en-US" altLang="ja-JP" sz="2400" smtClean="0">
                <a:latin typeface="Times New Roman" panose="02020603050405020304" pitchFamily="18" charset="0"/>
                <a:cs typeface="Times New Roman" panose="02020603050405020304" pitchFamily="18" charset="0"/>
              </a:rPr>
              <a:t>0 </a:t>
            </a:r>
            <a:r>
              <a:rPr lang="ja-JP" altLang="en-US" sz="2400" smtClean="0">
                <a:latin typeface="Times New Roman" panose="02020603050405020304" pitchFamily="18" charset="0"/>
                <a:cs typeface="Times New Roman" panose="02020603050405020304" pitchFamily="18" charset="0"/>
              </a:rPr>
              <a:t>を付加して長さを</a:t>
            </a:r>
            <a:r>
              <a:rPr lang="en-US" altLang="ja-JP" sz="2400" smtClean="0">
                <a:latin typeface="Times New Roman" panose="02020603050405020304" pitchFamily="18" charset="0"/>
                <a:cs typeface="Times New Roman" panose="02020603050405020304" pitchFamily="18" charset="0"/>
              </a:rPr>
              <a:t>2</a:t>
            </a:r>
            <a:r>
              <a:rPr lang="ja-JP" altLang="en-US" sz="2400" smtClean="0">
                <a:latin typeface="Times New Roman" panose="02020603050405020304" pitchFamily="18" charset="0"/>
                <a:cs typeface="Times New Roman" panose="02020603050405020304" pitchFamily="18" charset="0"/>
              </a:rPr>
              <a:t>倍にし，</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DFT</a:t>
            </a:r>
            <a:r>
              <a:rPr lang="ja-JP" altLang="en-US" sz="2400" smtClean="0">
                <a:latin typeface="Times New Roman" panose="02020603050405020304" pitchFamily="18" charset="0"/>
                <a:cs typeface="Times New Roman" panose="02020603050405020304" pitchFamily="18" charset="0"/>
              </a:rPr>
              <a:t>を実行　⇒　直線状畳み込みと同等の結果</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855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0"/>
            <a:ext cx="7704667" cy="794479"/>
          </a:xfrm>
        </p:spPr>
        <p:txBody>
          <a:bodyPr>
            <a:normAutofit/>
          </a:bodyPr>
          <a:lstStyle/>
          <a:p>
            <a:pPr algn="r"/>
            <a:r>
              <a:rPr lang="en-US" altLang="ja-JP" sz="2800" smtClean="0"/>
              <a:t>DFT</a:t>
            </a:r>
            <a:r>
              <a:rPr lang="ja-JP" altLang="en-US" sz="2800" smtClean="0"/>
              <a:t>を用いた</a:t>
            </a:r>
            <a:r>
              <a:rPr lang="en-US" altLang="ja-JP" sz="2800" smtClean="0"/>
              <a:t>FIR</a:t>
            </a:r>
            <a:r>
              <a:rPr lang="ja-JP" altLang="en-US" sz="2800" smtClean="0"/>
              <a:t>フィルタの実行（その１）</a:t>
            </a:r>
            <a:endParaRPr kumimoji="1" lang="ja-JP" altLang="en-US" sz="2800"/>
          </a:p>
        </p:txBody>
      </p:sp>
      <p:sp>
        <p:nvSpPr>
          <p:cNvPr id="29" name="テキスト ボックス 28"/>
          <p:cNvSpPr txBox="1"/>
          <p:nvPr/>
        </p:nvSpPr>
        <p:spPr>
          <a:xfrm>
            <a:off x="982132" y="827493"/>
            <a:ext cx="8229599" cy="461665"/>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■フィルタは時不変（固定係数）とする</a:t>
            </a:r>
            <a:endParaRPr lang="en-US" altLang="ja-JP" sz="2400" smtClean="0">
              <a:latin typeface="Times New Roman" panose="02020603050405020304" pitchFamily="18" charset="0"/>
              <a:cs typeface="Times New Roman" panose="02020603050405020304" pitchFamily="18" charset="0"/>
            </a:endParaRPr>
          </a:p>
        </p:txBody>
      </p:sp>
      <p:grpSp>
        <p:nvGrpSpPr>
          <p:cNvPr id="12" name="グループ化 11"/>
          <p:cNvGrpSpPr/>
          <p:nvPr/>
        </p:nvGrpSpPr>
        <p:grpSpPr>
          <a:xfrm>
            <a:off x="982132" y="2010967"/>
            <a:ext cx="3754759" cy="284814"/>
            <a:chOff x="982133" y="1484025"/>
            <a:chExt cx="3754759" cy="284814"/>
          </a:xfrm>
        </p:grpSpPr>
        <p:grpSp>
          <p:nvGrpSpPr>
            <p:cNvPr id="5" name="グループ化 4"/>
            <p:cNvGrpSpPr/>
            <p:nvPr/>
          </p:nvGrpSpPr>
          <p:grpSpPr>
            <a:xfrm>
              <a:off x="982133" y="1484025"/>
              <a:ext cx="2915310" cy="284814"/>
              <a:chOff x="982133" y="1484025"/>
              <a:chExt cx="4031250" cy="239844"/>
            </a:xfrm>
          </p:grpSpPr>
          <p:sp>
            <p:nvSpPr>
              <p:cNvPr id="3" name="正方形/長方形 2"/>
              <p:cNvSpPr/>
              <p:nvPr/>
            </p:nvSpPr>
            <p:spPr>
              <a:xfrm>
                <a:off x="982133" y="1484026"/>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993693" y="1484025"/>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990263" y="1484026"/>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001823" y="1484025"/>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 name="直線コネクタ 10"/>
            <p:cNvCxnSpPr/>
            <p:nvPr/>
          </p:nvCxnSpPr>
          <p:spPr>
            <a:xfrm>
              <a:off x="4137285" y="1588957"/>
              <a:ext cx="599607" cy="0"/>
            </a:xfrm>
            <a:prstGeom prst="line">
              <a:avLst/>
            </a:prstGeom>
            <a:ln w="762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 name="正方形/長方形 13"/>
          <p:cNvSpPr/>
          <p:nvPr/>
        </p:nvSpPr>
        <p:spPr>
          <a:xfrm>
            <a:off x="982131" y="2987828"/>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a:off x="1229192" y="2490647"/>
            <a:ext cx="210140" cy="2848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951135" y="3467509"/>
            <a:ext cx="792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197093" y="3485002"/>
            <a:ext cx="484477"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N</a:t>
            </a:r>
          </a:p>
        </p:txBody>
      </p:sp>
      <p:sp>
        <p:nvSpPr>
          <p:cNvPr id="19" name="正方形/長方形 18"/>
          <p:cNvSpPr/>
          <p:nvPr/>
        </p:nvSpPr>
        <p:spPr>
          <a:xfrm>
            <a:off x="968493" y="4612566"/>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707027" y="4612566"/>
            <a:ext cx="731538" cy="2848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7540712" y="1778546"/>
            <a:ext cx="891148"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0</a:t>
            </a:r>
            <a:r>
              <a:rPr lang="ja-JP" altLang="en-US" smtClean="0">
                <a:latin typeface="Times New Roman" panose="02020603050405020304" pitchFamily="18" charset="0"/>
                <a:cs typeface="Times New Roman" panose="02020603050405020304" pitchFamily="18" charset="0"/>
              </a:rPr>
              <a:t>詰め</a:t>
            </a:r>
            <a:endParaRPr lang="en-US" altLang="ja-JP" smtClean="0">
              <a:latin typeface="Times New Roman" panose="02020603050405020304" pitchFamily="18" charset="0"/>
              <a:cs typeface="Times New Roman" panose="02020603050405020304" pitchFamily="18" charset="0"/>
            </a:endParaRPr>
          </a:p>
        </p:txBody>
      </p:sp>
      <p:cxnSp>
        <p:nvCxnSpPr>
          <p:cNvPr id="22" name="直線矢印コネクタ 21"/>
          <p:cNvCxnSpPr/>
          <p:nvPr/>
        </p:nvCxnSpPr>
        <p:spPr>
          <a:xfrm flipH="1">
            <a:off x="2055290" y="4378566"/>
            <a:ext cx="0" cy="36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982131" y="5169865"/>
            <a:ext cx="144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1500896" y="5187358"/>
            <a:ext cx="484477"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2</a:t>
            </a:r>
            <a:r>
              <a:rPr lang="en-US" altLang="ja-JP" i="1" smtClean="0">
                <a:latin typeface="Times New Roman" panose="02020603050405020304" pitchFamily="18" charset="0"/>
                <a:cs typeface="Times New Roman" panose="02020603050405020304" pitchFamily="18" charset="0"/>
              </a:rPr>
              <a:t>N</a:t>
            </a:r>
          </a:p>
        </p:txBody>
      </p:sp>
      <p:sp>
        <p:nvSpPr>
          <p:cNvPr id="26" name="下矢印 25"/>
          <p:cNvSpPr/>
          <p:nvPr/>
        </p:nvSpPr>
        <p:spPr>
          <a:xfrm>
            <a:off x="1290756" y="3979634"/>
            <a:ext cx="210140" cy="2848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670518" y="2444440"/>
            <a:ext cx="1495386" cy="646331"/>
          </a:xfrm>
          <a:prstGeom prst="rect">
            <a:avLst/>
          </a:prstGeom>
          <a:noFill/>
        </p:spPr>
        <p:txBody>
          <a:bodyPr wrap="square" rtlCol="0">
            <a:spAutoFit/>
          </a:bodyPr>
          <a:lstStyle/>
          <a:p>
            <a:pPr marL="265113" indent="-265113" algn="ctr" defTabSz="1169988"/>
            <a:r>
              <a:rPr lang="ja-JP" altLang="en-US" smtClean="0">
                <a:latin typeface="Times New Roman" panose="02020603050405020304" pitchFamily="18" charset="0"/>
                <a:cs typeface="Times New Roman" panose="02020603050405020304" pitchFamily="18" charset="0"/>
              </a:rPr>
              <a:t>切り出し</a:t>
            </a:r>
            <a:endParaRPr lang="en-US" altLang="ja-JP" smtClean="0">
              <a:latin typeface="Times New Roman" panose="02020603050405020304" pitchFamily="18" charset="0"/>
              <a:cs typeface="Times New Roman" panose="02020603050405020304" pitchFamily="18" charset="0"/>
            </a:endParaRPr>
          </a:p>
          <a:p>
            <a:pPr marL="265113" indent="-265113" algn="ctr" defTabSz="1169988"/>
            <a:r>
              <a:rPr lang="ja-JP" altLang="en-US" smtClean="0">
                <a:latin typeface="Times New Roman" panose="02020603050405020304" pitchFamily="18" charset="0"/>
                <a:cs typeface="Times New Roman" panose="02020603050405020304" pitchFamily="18" charset="0"/>
              </a:rPr>
              <a:t>（方形窓）</a:t>
            </a:r>
            <a:endParaRPr lang="en-US" altLang="ja-JP" smtClean="0">
              <a:latin typeface="Times New Roman" panose="02020603050405020304" pitchFamily="18" charset="0"/>
              <a:cs typeface="Times New Roman" panose="02020603050405020304" pitchFamily="18" charset="0"/>
            </a:endParaRPr>
          </a:p>
        </p:txBody>
      </p:sp>
      <p:sp>
        <p:nvSpPr>
          <p:cNvPr id="28" name="正方形/長方形 27"/>
          <p:cNvSpPr/>
          <p:nvPr/>
        </p:nvSpPr>
        <p:spPr>
          <a:xfrm>
            <a:off x="3925423" y="4612565"/>
            <a:ext cx="1440000" cy="284813"/>
          </a:xfrm>
          <a:prstGeom prst="rect">
            <a:avLst/>
          </a:prstGeom>
          <a:pattFill prst="wave">
            <a:fgClr>
              <a:schemeClr val="accent6">
                <a:lumMod val="50000"/>
              </a:schemeClr>
            </a:fgClr>
            <a:bgClr>
              <a:schemeClr val="accent1">
                <a:lumMod val="40000"/>
                <a:lumOff val="60000"/>
              </a:schemeClr>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2572718" y="4633307"/>
            <a:ext cx="1146874" cy="2815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2786828" y="4264535"/>
            <a:ext cx="891148"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DFT</a:t>
            </a:r>
          </a:p>
        </p:txBody>
      </p:sp>
      <p:sp>
        <p:nvSpPr>
          <p:cNvPr id="31" name="テキスト ボックス 30"/>
          <p:cNvSpPr txBox="1"/>
          <p:nvPr/>
        </p:nvSpPr>
        <p:spPr>
          <a:xfrm>
            <a:off x="4026239" y="4181111"/>
            <a:ext cx="1137563"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p</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 k</a:t>
            </a:r>
            <a:r>
              <a:rPr lang="en-US" altLang="ja-JP" smtClean="0">
                <a:latin typeface="Times New Roman" panose="02020603050405020304" pitchFamily="18" charset="0"/>
                <a:cs typeface="Times New Roman" panose="02020603050405020304" pitchFamily="18" charset="0"/>
              </a:rPr>
              <a:t>)</a:t>
            </a:r>
          </a:p>
        </p:txBody>
      </p:sp>
      <p:sp>
        <p:nvSpPr>
          <p:cNvPr id="32" name="テキスト ボックス 31"/>
          <p:cNvSpPr txBox="1"/>
          <p:nvPr/>
        </p:nvSpPr>
        <p:spPr>
          <a:xfrm>
            <a:off x="788225" y="1668478"/>
            <a:ext cx="1137563"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33" name="正方形/長方形 32"/>
          <p:cNvSpPr/>
          <p:nvPr/>
        </p:nvSpPr>
        <p:spPr>
          <a:xfrm>
            <a:off x="6809174" y="2367612"/>
            <a:ext cx="731538" cy="284813"/>
          </a:xfrm>
          <a:prstGeom prst="rect">
            <a:avLst/>
          </a:prstGeom>
          <a:pattFill prst="pct5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547708" y="2367612"/>
            <a:ext cx="731538" cy="2848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1786859" y="4035087"/>
            <a:ext cx="891148"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0</a:t>
            </a:r>
            <a:r>
              <a:rPr lang="ja-JP" altLang="en-US" smtClean="0">
                <a:latin typeface="Times New Roman" panose="02020603050405020304" pitchFamily="18" charset="0"/>
                <a:cs typeface="Times New Roman" panose="02020603050405020304" pitchFamily="18" charset="0"/>
              </a:rPr>
              <a:t>詰め</a:t>
            </a:r>
            <a:endParaRPr lang="en-US" altLang="ja-JP" smtClean="0">
              <a:latin typeface="Times New Roman" panose="02020603050405020304" pitchFamily="18" charset="0"/>
              <a:cs typeface="Times New Roman" panose="02020603050405020304" pitchFamily="18" charset="0"/>
            </a:endParaRPr>
          </a:p>
        </p:txBody>
      </p:sp>
      <p:cxnSp>
        <p:nvCxnSpPr>
          <p:cNvPr id="36" name="直線矢印コネクタ 35"/>
          <p:cNvCxnSpPr/>
          <p:nvPr/>
        </p:nvCxnSpPr>
        <p:spPr>
          <a:xfrm flipH="1">
            <a:off x="7913477" y="2109602"/>
            <a:ext cx="0" cy="36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6802178" y="1998280"/>
            <a:ext cx="658349"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b</a:t>
            </a:r>
            <a:r>
              <a:rPr lang="en-US" altLang="ja-JP" i="1" baseline="-25000" smtClean="0">
                <a:latin typeface="Times New Roman" panose="02020603050405020304" pitchFamily="18" charset="0"/>
                <a:cs typeface="Times New Roman" panose="02020603050405020304" pitchFamily="18" charset="0"/>
              </a:rPr>
              <a:t>i</a:t>
            </a:r>
            <a:endParaRPr lang="en-US" altLang="ja-JP" baseline="-25000" smtClean="0">
              <a:latin typeface="Times New Roman" panose="02020603050405020304" pitchFamily="18" charset="0"/>
              <a:cs typeface="Times New Roman" panose="02020603050405020304" pitchFamily="18" charset="0"/>
            </a:endParaRPr>
          </a:p>
        </p:txBody>
      </p:sp>
      <p:sp>
        <p:nvSpPr>
          <p:cNvPr id="38" name="正方形/長方形 37"/>
          <p:cNvSpPr/>
          <p:nvPr/>
        </p:nvSpPr>
        <p:spPr>
          <a:xfrm>
            <a:off x="6821736" y="3214013"/>
            <a:ext cx="1440000" cy="284813"/>
          </a:xfrm>
          <a:prstGeom prst="rect">
            <a:avLst/>
          </a:prstGeom>
          <a:pattFill prst="dashHorz">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801143" y="2841663"/>
            <a:ext cx="698895"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B</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p</a:t>
            </a:r>
            <a:r>
              <a:rPr lang="en-US" altLang="ja-JP" smtClean="0">
                <a:latin typeface="Times New Roman" panose="02020603050405020304" pitchFamily="18" charset="0"/>
                <a:cs typeface="Times New Roman" panose="02020603050405020304" pitchFamily="18" charset="0"/>
              </a:rPr>
              <a:t>)</a:t>
            </a:r>
          </a:p>
        </p:txBody>
      </p:sp>
      <p:sp>
        <p:nvSpPr>
          <p:cNvPr id="40" name="下矢印 39"/>
          <p:cNvSpPr/>
          <p:nvPr/>
        </p:nvSpPr>
        <p:spPr>
          <a:xfrm>
            <a:off x="7435642" y="2872159"/>
            <a:ext cx="210140" cy="2848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a:off x="7442638" y="3999630"/>
            <a:ext cx="210140" cy="2848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7672899" y="2755131"/>
            <a:ext cx="891148"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DFT</a:t>
            </a:r>
          </a:p>
        </p:txBody>
      </p:sp>
      <p:cxnSp>
        <p:nvCxnSpPr>
          <p:cNvPr id="43" name="直線矢印コネクタ 42"/>
          <p:cNvCxnSpPr/>
          <p:nvPr/>
        </p:nvCxnSpPr>
        <p:spPr>
          <a:xfrm>
            <a:off x="6801143" y="3623576"/>
            <a:ext cx="144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7319908" y="3641069"/>
            <a:ext cx="484477"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2</a:t>
            </a:r>
            <a:r>
              <a:rPr lang="en-US" altLang="ja-JP" i="1" smtClean="0">
                <a:latin typeface="Times New Roman" panose="02020603050405020304" pitchFamily="18" charset="0"/>
                <a:cs typeface="Times New Roman" panose="02020603050405020304" pitchFamily="18" charset="0"/>
              </a:rPr>
              <a:t>N</a:t>
            </a:r>
          </a:p>
        </p:txBody>
      </p:sp>
      <p:sp>
        <p:nvSpPr>
          <p:cNvPr id="45" name="右矢印 44"/>
          <p:cNvSpPr/>
          <p:nvPr/>
        </p:nvSpPr>
        <p:spPr>
          <a:xfrm>
            <a:off x="5579933" y="4597784"/>
            <a:ext cx="727877" cy="2995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6423404" y="4503740"/>
            <a:ext cx="2720596"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Y</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p</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 k</a:t>
            </a:r>
            <a:r>
              <a:rPr lang="en-US" altLang="ja-JP" smtClean="0">
                <a:latin typeface="Times New Roman" panose="02020603050405020304" pitchFamily="18" charset="0"/>
                <a:cs typeface="Times New Roman" panose="02020603050405020304" pitchFamily="18" charset="0"/>
              </a:rPr>
              <a:t>) = </a:t>
            </a:r>
            <a:r>
              <a:rPr lang="en-US" altLang="ja-JP" i="1" smtClean="0">
                <a:latin typeface="Times New Roman" panose="02020603050405020304" pitchFamily="18" charset="0"/>
                <a:cs typeface="Times New Roman" panose="02020603050405020304" pitchFamily="18" charset="0"/>
              </a:rPr>
              <a:t>B</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p</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X(p</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47" name="下矢印 46"/>
          <p:cNvSpPr/>
          <p:nvPr/>
        </p:nvSpPr>
        <p:spPr>
          <a:xfrm>
            <a:off x="7498417" y="5468415"/>
            <a:ext cx="210140" cy="2848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7829606" y="5383903"/>
            <a:ext cx="891148" cy="369332"/>
          </a:xfrm>
          <a:prstGeom prst="rect">
            <a:avLst/>
          </a:prstGeom>
          <a:noFill/>
        </p:spPr>
        <p:txBody>
          <a:bodyPr wrap="square" rtlCol="0">
            <a:spAutoFit/>
          </a:bodyPr>
          <a:lstStyle/>
          <a:p>
            <a:pPr marL="265113" indent="-265113" defTabSz="1169988"/>
            <a:r>
              <a:rPr lang="ja-JP" altLang="en-US">
                <a:latin typeface="Times New Roman" panose="02020603050405020304" pitchFamily="18" charset="0"/>
                <a:cs typeface="Times New Roman" panose="02020603050405020304" pitchFamily="18" charset="0"/>
              </a:rPr>
              <a:t>逆</a:t>
            </a:r>
            <a:r>
              <a:rPr lang="en-US" altLang="ja-JP" smtClean="0">
                <a:latin typeface="Times New Roman" panose="02020603050405020304" pitchFamily="18" charset="0"/>
                <a:cs typeface="Times New Roman" panose="02020603050405020304" pitchFamily="18" charset="0"/>
              </a:rPr>
              <a:t>DFT</a:t>
            </a:r>
          </a:p>
        </p:txBody>
      </p:sp>
      <p:sp>
        <p:nvSpPr>
          <p:cNvPr id="49" name="正方形/長方形 48"/>
          <p:cNvSpPr/>
          <p:nvPr/>
        </p:nvSpPr>
        <p:spPr>
          <a:xfrm>
            <a:off x="6835180" y="4986081"/>
            <a:ext cx="1440000" cy="284813"/>
          </a:xfrm>
          <a:prstGeom prst="rect">
            <a:avLst/>
          </a:prstGeom>
          <a:pattFill prst="lt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6846576" y="6054312"/>
            <a:ext cx="1440000" cy="284813"/>
          </a:xfrm>
          <a:prstGeom prst="rect">
            <a:avLst/>
          </a:prstGeom>
          <a:pattFill prst="zigZ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18536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0"/>
            <a:ext cx="7704667" cy="794479"/>
          </a:xfrm>
        </p:spPr>
        <p:txBody>
          <a:bodyPr>
            <a:normAutofit/>
          </a:bodyPr>
          <a:lstStyle/>
          <a:p>
            <a:pPr algn="r"/>
            <a:r>
              <a:rPr lang="en-US" altLang="ja-JP" sz="2800" smtClean="0"/>
              <a:t>DFT</a:t>
            </a:r>
            <a:r>
              <a:rPr lang="ja-JP" altLang="en-US" sz="2800" smtClean="0"/>
              <a:t>を用いた</a:t>
            </a:r>
            <a:r>
              <a:rPr lang="en-US" altLang="ja-JP" sz="2800" smtClean="0"/>
              <a:t>FIR</a:t>
            </a:r>
            <a:r>
              <a:rPr lang="ja-JP" altLang="en-US" sz="2800" smtClean="0"/>
              <a:t>フィルタの実行（その２）</a:t>
            </a:r>
            <a:endParaRPr kumimoji="1" lang="ja-JP" altLang="en-US" sz="2800"/>
          </a:p>
        </p:txBody>
      </p:sp>
      <p:sp>
        <p:nvSpPr>
          <p:cNvPr id="29" name="テキスト ボックス 28"/>
          <p:cNvSpPr txBox="1"/>
          <p:nvPr/>
        </p:nvSpPr>
        <p:spPr>
          <a:xfrm>
            <a:off x="982132" y="827493"/>
            <a:ext cx="8229599" cy="461665"/>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overlap &amp; add</a:t>
            </a:r>
            <a:r>
              <a:rPr lang="ja-JP" altLang="en-US" sz="2400" smtClean="0">
                <a:latin typeface="Times New Roman" panose="02020603050405020304" pitchFamily="18" charset="0"/>
                <a:cs typeface="Times New Roman" panose="02020603050405020304" pitchFamily="18" charset="0"/>
              </a:rPr>
              <a:t>法）</a:t>
            </a:r>
            <a:endParaRPr lang="en-US" altLang="ja-JP" sz="2400" smtClean="0">
              <a:latin typeface="Times New Roman" panose="02020603050405020304" pitchFamily="18" charset="0"/>
              <a:cs typeface="Times New Roman" panose="02020603050405020304" pitchFamily="18" charset="0"/>
            </a:endParaRPr>
          </a:p>
        </p:txBody>
      </p:sp>
      <p:grpSp>
        <p:nvGrpSpPr>
          <p:cNvPr id="119" name="グループ化 118"/>
          <p:cNvGrpSpPr/>
          <p:nvPr/>
        </p:nvGrpSpPr>
        <p:grpSpPr>
          <a:xfrm>
            <a:off x="1269509" y="1714973"/>
            <a:ext cx="7654843" cy="4738182"/>
            <a:chOff x="1269509" y="1714973"/>
            <a:chExt cx="7654843" cy="4738182"/>
          </a:xfrm>
        </p:grpSpPr>
        <p:grpSp>
          <p:nvGrpSpPr>
            <p:cNvPr id="115" name="グループ化 114"/>
            <p:cNvGrpSpPr/>
            <p:nvPr/>
          </p:nvGrpSpPr>
          <p:grpSpPr>
            <a:xfrm>
              <a:off x="1269509" y="1714973"/>
              <a:ext cx="7654843" cy="4738182"/>
              <a:chOff x="1269509" y="1714973"/>
              <a:chExt cx="7654843" cy="4738182"/>
            </a:xfrm>
          </p:grpSpPr>
          <p:grpSp>
            <p:nvGrpSpPr>
              <p:cNvPr id="113" name="グループ化 112"/>
              <p:cNvGrpSpPr/>
              <p:nvPr/>
            </p:nvGrpSpPr>
            <p:grpSpPr>
              <a:xfrm>
                <a:off x="1269509" y="1714973"/>
                <a:ext cx="7654843" cy="4695924"/>
                <a:chOff x="788225" y="1668478"/>
                <a:chExt cx="7654843" cy="4695924"/>
              </a:xfrm>
            </p:grpSpPr>
            <p:sp>
              <p:nvSpPr>
                <p:cNvPr id="61" name="正方形/長方形 60"/>
                <p:cNvSpPr/>
                <p:nvPr/>
              </p:nvSpPr>
              <p:spPr>
                <a:xfrm>
                  <a:off x="5408652" y="3972416"/>
                  <a:ext cx="1440000" cy="284813"/>
                </a:xfrm>
                <a:prstGeom prst="rect">
                  <a:avLst/>
                </a:prstGeom>
                <a:pattFill prst="lt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6123746" y="5007878"/>
                  <a:ext cx="1440000" cy="284813"/>
                </a:xfrm>
                <a:prstGeom prst="rect">
                  <a:avLst/>
                </a:prstGeom>
                <a:pattFill prst="lt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4679088" y="2986289"/>
                  <a:ext cx="1440000" cy="284813"/>
                </a:xfrm>
                <a:prstGeom prst="rect">
                  <a:avLst/>
                </a:prstGeom>
                <a:pattFill prst="lt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p:cNvGrpSpPr/>
                <p:nvPr/>
              </p:nvGrpSpPr>
              <p:grpSpPr>
                <a:xfrm>
                  <a:off x="982132" y="1979971"/>
                  <a:ext cx="2948847" cy="284814"/>
                  <a:chOff x="982133" y="1484025"/>
                  <a:chExt cx="2948847" cy="284814"/>
                </a:xfrm>
              </p:grpSpPr>
              <p:grpSp>
                <p:nvGrpSpPr>
                  <p:cNvPr id="5" name="グループ化 4"/>
                  <p:cNvGrpSpPr/>
                  <p:nvPr/>
                </p:nvGrpSpPr>
                <p:grpSpPr>
                  <a:xfrm>
                    <a:off x="982133" y="1484025"/>
                    <a:ext cx="2183772" cy="284814"/>
                    <a:chOff x="982133" y="1484025"/>
                    <a:chExt cx="3019690" cy="239844"/>
                  </a:xfrm>
                </p:grpSpPr>
                <p:sp>
                  <p:nvSpPr>
                    <p:cNvPr id="3" name="正方形/長方形 2"/>
                    <p:cNvSpPr/>
                    <p:nvPr/>
                  </p:nvSpPr>
                  <p:spPr>
                    <a:xfrm>
                      <a:off x="982133" y="1484026"/>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993693" y="1484025"/>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990263" y="1484026"/>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 name="直線コネクタ 10"/>
                  <p:cNvCxnSpPr/>
                  <p:nvPr/>
                </p:nvCxnSpPr>
                <p:spPr>
                  <a:xfrm>
                    <a:off x="3331373" y="1621786"/>
                    <a:ext cx="599607" cy="0"/>
                  </a:xfrm>
                  <a:prstGeom prst="line">
                    <a:avLst/>
                  </a:prstGeom>
                  <a:ln w="762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 name="正方形/長方形 13"/>
                <p:cNvSpPr/>
                <p:nvPr/>
              </p:nvSpPr>
              <p:spPr>
                <a:xfrm>
                  <a:off x="982131" y="2987828"/>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997629" y="2411010"/>
                  <a:ext cx="72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104105" y="2428503"/>
                  <a:ext cx="484477"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N</a:t>
                  </a:r>
                </a:p>
              </p:txBody>
            </p:sp>
            <p:sp>
              <p:nvSpPr>
                <p:cNvPr id="32" name="テキスト ボックス 31"/>
                <p:cNvSpPr txBox="1"/>
                <p:nvPr/>
              </p:nvSpPr>
              <p:spPr>
                <a:xfrm>
                  <a:off x="788225" y="1668478"/>
                  <a:ext cx="1137563"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cxnSp>
              <p:nvCxnSpPr>
                <p:cNvPr id="43" name="直線矢印コネクタ 42"/>
                <p:cNvCxnSpPr/>
                <p:nvPr/>
              </p:nvCxnSpPr>
              <p:spPr>
                <a:xfrm>
                  <a:off x="4688309" y="2885003"/>
                  <a:ext cx="144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5216888" y="2525578"/>
                  <a:ext cx="484477"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2</a:t>
                  </a:r>
                  <a:r>
                    <a:rPr lang="en-US" altLang="ja-JP" i="1" smtClean="0">
                      <a:latin typeface="Times New Roman" panose="02020603050405020304" pitchFamily="18" charset="0"/>
                      <a:cs typeface="Times New Roman" panose="02020603050405020304" pitchFamily="18" charset="0"/>
                    </a:rPr>
                    <a:t>N</a:t>
                  </a:r>
                </a:p>
              </p:txBody>
            </p:sp>
            <p:cxnSp>
              <p:nvCxnSpPr>
                <p:cNvPr id="51" name="直線矢印コネクタ 50"/>
                <p:cNvCxnSpPr/>
                <p:nvPr/>
              </p:nvCxnSpPr>
              <p:spPr>
                <a:xfrm>
                  <a:off x="1722097" y="2420612"/>
                  <a:ext cx="72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1828573" y="2453603"/>
                  <a:ext cx="484477"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N</a:t>
                  </a:r>
                </a:p>
              </p:txBody>
            </p:sp>
            <p:cxnSp>
              <p:nvCxnSpPr>
                <p:cNvPr id="6" name="直線コネクタ 5"/>
                <p:cNvCxnSpPr>
                  <a:stCxn id="3" idx="1"/>
                </p:cNvCxnSpPr>
                <p:nvPr/>
              </p:nvCxnSpPr>
              <p:spPr>
                <a:xfrm flipH="1">
                  <a:off x="982131" y="2122379"/>
                  <a:ext cx="1" cy="49905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7" idx="1"/>
                </p:cNvCxnSpPr>
                <p:nvPr/>
              </p:nvCxnSpPr>
              <p:spPr>
                <a:xfrm>
                  <a:off x="1713670" y="2122378"/>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434367" y="2109602"/>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165904" y="2295780"/>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1702829" y="3973955"/>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2434366" y="5008413"/>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a:off x="4682352" y="2981769"/>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5403049" y="2968993"/>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6119088" y="3000191"/>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6842381" y="3013964"/>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7558420" y="3014166"/>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71" name="グループ化 70"/>
                <p:cNvGrpSpPr/>
                <p:nvPr/>
              </p:nvGrpSpPr>
              <p:grpSpPr>
                <a:xfrm>
                  <a:off x="4688309" y="6079588"/>
                  <a:ext cx="3754759" cy="284814"/>
                  <a:chOff x="982133" y="1484025"/>
                  <a:chExt cx="3754759" cy="284814"/>
                </a:xfrm>
              </p:grpSpPr>
              <p:grpSp>
                <p:nvGrpSpPr>
                  <p:cNvPr id="72" name="グループ化 71"/>
                  <p:cNvGrpSpPr/>
                  <p:nvPr/>
                </p:nvGrpSpPr>
                <p:grpSpPr>
                  <a:xfrm>
                    <a:off x="982133" y="1484025"/>
                    <a:ext cx="2915310" cy="284814"/>
                    <a:chOff x="982133" y="1484025"/>
                    <a:chExt cx="4031250" cy="239844"/>
                  </a:xfrm>
                </p:grpSpPr>
                <p:sp>
                  <p:nvSpPr>
                    <p:cNvPr id="74" name="正方形/長方形 73"/>
                    <p:cNvSpPr/>
                    <p:nvPr/>
                  </p:nvSpPr>
                  <p:spPr>
                    <a:xfrm>
                      <a:off x="982133" y="1484026"/>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1993693" y="1484025"/>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2990263" y="1484026"/>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4001823" y="1484025"/>
                      <a:ext cx="1011560" cy="239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3" name="直線コネクタ 72"/>
                  <p:cNvCxnSpPr/>
                  <p:nvPr/>
                </p:nvCxnSpPr>
                <p:spPr>
                  <a:xfrm>
                    <a:off x="4137285" y="1588957"/>
                    <a:ext cx="599607" cy="0"/>
                  </a:xfrm>
                  <a:prstGeom prst="line">
                    <a:avLst/>
                  </a:prstGeom>
                  <a:ln w="762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78" name="直線矢印コネクタ 77"/>
                <p:cNvCxnSpPr>
                  <a:stCxn id="18" idx="2"/>
                  <a:endCxn id="14" idx="0"/>
                </p:cNvCxnSpPr>
                <p:nvPr/>
              </p:nvCxnSpPr>
              <p:spPr>
                <a:xfrm>
                  <a:off x="1346344" y="2797835"/>
                  <a:ext cx="1556" cy="1899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a:stCxn id="14" idx="3"/>
                  <a:endCxn id="49" idx="1"/>
                </p:cNvCxnSpPr>
                <p:nvPr/>
              </p:nvCxnSpPr>
              <p:spPr>
                <a:xfrm flipV="1">
                  <a:off x="1713669" y="3128696"/>
                  <a:ext cx="2965419" cy="15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a:off x="2432898" y="2415506"/>
                  <a:ext cx="72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2554872" y="2448497"/>
                  <a:ext cx="484477"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N</a:t>
                  </a:r>
                </a:p>
              </p:txBody>
            </p:sp>
            <p:cxnSp>
              <p:nvCxnSpPr>
                <p:cNvPr id="85" name="直線矢印コネクタ 84"/>
                <p:cNvCxnSpPr>
                  <a:stCxn id="84" idx="2"/>
                  <a:endCxn id="57" idx="0"/>
                </p:cNvCxnSpPr>
                <p:nvPr/>
              </p:nvCxnSpPr>
              <p:spPr>
                <a:xfrm>
                  <a:off x="2797111" y="2817829"/>
                  <a:ext cx="0" cy="21905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a:endCxn id="74" idx="0"/>
                </p:cNvCxnSpPr>
                <p:nvPr/>
              </p:nvCxnSpPr>
              <p:spPr>
                <a:xfrm flipH="1">
                  <a:off x="5054078" y="3271102"/>
                  <a:ext cx="533" cy="28084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a:endCxn id="75" idx="0"/>
                </p:cNvCxnSpPr>
                <p:nvPr/>
              </p:nvCxnSpPr>
              <p:spPr>
                <a:xfrm>
                  <a:off x="5765936" y="4257229"/>
                  <a:ext cx="0" cy="18223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flipH="1">
                  <a:off x="6506340" y="5291687"/>
                  <a:ext cx="0" cy="756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p:nvPr/>
              </p:nvCxnSpPr>
              <p:spPr>
                <a:xfrm>
                  <a:off x="7175715" y="5608847"/>
                  <a:ext cx="0" cy="47074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a:stCxn id="56" idx="3"/>
                  <a:endCxn id="61" idx="1"/>
                </p:cNvCxnSpPr>
                <p:nvPr/>
              </p:nvCxnSpPr>
              <p:spPr>
                <a:xfrm flipV="1">
                  <a:off x="2434367" y="4114823"/>
                  <a:ext cx="2974285" cy="15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a:stCxn id="57" idx="3"/>
                  <a:endCxn id="62" idx="1"/>
                </p:cNvCxnSpPr>
                <p:nvPr/>
              </p:nvCxnSpPr>
              <p:spPr>
                <a:xfrm flipV="1">
                  <a:off x="3165904" y="5150285"/>
                  <a:ext cx="2957842" cy="5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3325691" y="2685901"/>
                  <a:ext cx="1395054"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F </a:t>
                  </a:r>
                  <a:r>
                    <a:rPr lang="en-US" altLang="ja-JP" baseline="30000" smtClean="0">
                      <a:latin typeface="Times New Roman" panose="02020603050405020304" pitchFamily="18" charset="0"/>
                      <a:cs typeface="Times New Roman" panose="02020603050405020304" pitchFamily="18" charset="0"/>
                    </a:rPr>
                    <a:t>- 1</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B</a:t>
                  </a:r>
                  <a:r>
                    <a:rPr lang="ja-JP" altLang="en-US"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a:t>
                  </a:r>
                  <a:endParaRPr lang="en-US" altLang="ja-JP" i="1" smtClean="0">
                    <a:latin typeface="Times New Roman" panose="02020603050405020304" pitchFamily="18" charset="0"/>
                    <a:cs typeface="Times New Roman" panose="02020603050405020304" pitchFamily="18" charset="0"/>
                  </a:endParaRPr>
                </a:p>
              </p:txBody>
            </p:sp>
          </p:grpSp>
          <p:sp>
            <p:nvSpPr>
              <p:cNvPr id="114" name="テキスト ボックス 113"/>
              <p:cNvSpPr txBox="1"/>
              <p:nvPr/>
            </p:nvSpPr>
            <p:spPr>
              <a:xfrm>
                <a:off x="4240463" y="6083823"/>
                <a:ext cx="1137563"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y</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grpSp>
        <p:sp>
          <p:nvSpPr>
            <p:cNvPr id="117" name="テキスト ボックス 116"/>
            <p:cNvSpPr txBox="1"/>
            <p:nvPr/>
          </p:nvSpPr>
          <p:spPr>
            <a:xfrm>
              <a:off x="6006103" y="3572450"/>
              <a:ext cx="634780" cy="369332"/>
            </a:xfrm>
            <a:prstGeom prst="rect">
              <a:avLst/>
            </a:prstGeom>
            <a:noFill/>
          </p:spPr>
          <p:txBody>
            <a:bodyPr wrap="square" rtlCol="0">
              <a:spAutoFit/>
            </a:bodyPr>
            <a:lstStyle/>
            <a:p>
              <a:pPr marL="265113" indent="-265113" defTabSz="1169988"/>
              <a:r>
                <a:rPr lang="ja-JP" altLang="en-US" b="1" smtClean="0">
                  <a:solidFill>
                    <a:srgbClr val="FF0000"/>
                  </a:solidFill>
                  <a:latin typeface="Times New Roman" panose="02020603050405020304" pitchFamily="18" charset="0"/>
                  <a:cs typeface="Times New Roman" panose="02020603050405020304" pitchFamily="18" charset="0"/>
                </a:rPr>
                <a:t>＋</a:t>
              </a:r>
              <a:endParaRPr lang="en-US" altLang="ja-JP" b="1" i="1" smtClean="0">
                <a:solidFill>
                  <a:srgbClr val="FF0000"/>
                </a:solidFill>
                <a:latin typeface="Times New Roman" panose="02020603050405020304" pitchFamily="18" charset="0"/>
                <a:cs typeface="Times New Roman" panose="02020603050405020304" pitchFamily="18" charset="0"/>
              </a:endParaRPr>
            </a:p>
          </p:txBody>
        </p:sp>
        <p:sp>
          <p:nvSpPr>
            <p:cNvPr id="118" name="テキスト ボックス 117"/>
            <p:cNvSpPr txBox="1"/>
            <p:nvPr/>
          </p:nvSpPr>
          <p:spPr>
            <a:xfrm>
              <a:off x="6784235" y="4507043"/>
              <a:ext cx="634780" cy="369332"/>
            </a:xfrm>
            <a:prstGeom prst="rect">
              <a:avLst/>
            </a:prstGeom>
            <a:noFill/>
          </p:spPr>
          <p:txBody>
            <a:bodyPr wrap="square" rtlCol="0">
              <a:spAutoFit/>
            </a:bodyPr>
            <a:lstStyle/>
            <a:p>
              <a:pPr marL="265113" indent="-265113" defTabSz="1169988"/>
              <a:r>
                <a:rPr lang="ja-JP" altLang="en-US" b="1" smtClean="0">
                  <a:solidFill>
                    <a:srgbClr val="FF0000"/>
                  </a:solidFill>
                  <a:latin typeface="Times New Roman" panose="02020603050405020304" pitchFamily="18" charset="0"/>
                  <a:cs typeface="Times New Roman" panose="02020603050405020304" pitchFamily="18" charset="0"/>
                </a:rPr>
                <a:t>＋</a:t>
              </a:r>
              <a:endParaRPr lang="en-US" altLang="ja-JP" b="1" i="1" smtClean="0">
                <a:solidFill>
                  <a:srgbClr val="FF000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000218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2800" smtClean="0"/>
              <a:t>（５）時変フィルタ</a:t>
            </a:r>
            <a:r>
              <a:rPr lang="en-US" altLang="ja-JP" sz="2800" smtClean="0"/>
              <a:t/>
            </a:r>
            <a:br>
              <a:rPr lang="en-US" altLang="ja-JP" sz="2800" smtClean="0"/>
            </a:br>
            <a:r>
              <a:rPr lang="ja-JP" altLang="en-US" sz="2800" smtClean="0"/>
              <a:t>代表的雑音抑制フィルタ</a:t>
            </a:r>
            <a:endParaRPr kumimoji="1" lang="ja-JP" altLang="en-US" sz="2800"/>
          </a:p>
        </p:txBody>
      </p:sp>
      <p:sp>
        <p:nvSpPr>
          <p:cNvPr id="29" name="テキスト ボックス 28"/>
          <p:cNvSpPr txBox="1"/>
          <p:nvPr/>
        </p:nvSpPr>
        <p:spPr>
          <a:xfrm>
            <a:off x="982133" y="2008119"/>
            <a:ext cx="8229599" cy="3046988"/>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■ウイナー</a:t>
            </a:r>
            <a:r>
              <a:rPr lang="ja-JP" altLang="en-US" sz="240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Wiener</a:t>
            </a:r>
            <a:r>
              <a:rPr lang="ja-JP" altLang="en-US" sz="2400" smtClean="0">
                <a:latin typeface="Times New Roman" panose="02020603050405020304" pitchFamily="18" charset="0"/>
                <a:cs typeface="Times New Roman" panose="02020603050405020304" pitchFamily="18" charset="0"/>
              </a:rPr>
              <a:t>）フィルタ</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　　　　</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en-US" altLang="ja-JP" sz="2400" i="1" smtClean="0">
                <a:latin typeface="Times New Roman" panose="02020603050405020304" pitchFamily="18" charset="0"/>
                <a:cs typeface="Times New Roman" panose="02020603050405020304" pitchFamily="18" charset="0"/>
              </a:rPr>
              <a:t>P</a:t>
            </a:r>
            <a:r>
              <a:rPr lang="en-US" altLang="ja-JP" sz="2400" i="1" baseline="-25000" smtClean="0">
                <a:latin typeface="Times New Roman" panose="02020603050405020304" pitchFamily="18" charset="0"/>
                <a:cs typeface="Times New Roman" panose="02020603050405020304" pitchFamily="18" charset="0"/>
              </a:rPr>
              <a:t>N </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p</a:t>
            </a:r>
            <a:r>
              <a:rPr lang="en-US" altLang="ja-JP" sz="2400" smtClean="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定常雑音のパワースペクトル（実測</a:t>
            </a:r>
            <a:r>
              <a:rPr lang="en-US" altLang="ja-JP" sz="2400" smtClean="0">
                <a:latin typeface="Times New Roman" panose="02020603050405020304" pitchFamily="18" charset="0"/>
                <a:cs typeface="Times New Roman" panose="02020603050405020304" pitchFamily="18" charset="0"/>
              </a:rPr>
              <a:t>)</a:t>
            </a:r>
          </a:p>
          <a:p>
            <a:pPr marL="265113" indent="-265113" defTabSz="1169988"/>
            <a:r>
              <a:rPr lang="en-US" altLang="ja-JP" sz="2400" i="1" smtClean="0">
                <a:latin typeface="Times New Roman" panose="02020603050405020304" pitchFamily="18" charset="0"/>
                <a:cs typeface="Times New Roman" panose="02020603050405020304" pitchFamily="18" charset="0"/>
              </a:rPr>
              <a:t>P</a:t>
            </a:r>
            <a:r>
              <a:rPr lang="en-US" altLang="ja-JP" sz="2400" i="1" baseline="-25000" smtClean="0">
                <a:latin typeface="Times New Roman" panose="02020603050405020304" pitchFamily="18" charset="0"/>
                <a:cs typeface="Times New Roman" panose="02020603050405020304" pitchFamily="18" charset="0"/>
              </a:rPr>
              <a:t>S </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p</a:t>
            </a:r>
            <a:r>
              <a:rPr lang="en-US" altLang="ja-JP" sz="2400" smtClean="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：信号のパワースペクトル</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（受信信号のパワーから</a:t>
            </a:r>
            <a:r>
              <a:rPr lang="en-US" altLang="ja-JP" sz="2400" i="1" smtClean="0">
                <a:latin typeface="Times New Roman" panose="02020603050405020304" pitchFamily="18" charset="0"/>
                <a:cs typeface="Times New Roman" panose="02020603050405020304" pitchFamily="18" charset="0"/>
              </a:rPr>
              <a:t>P</a:t>
            </a:r>
            <a:r>
              <a:rPr lang="en-US" altLang="ja-JP" sz="2400" i="1" baseline="-25000" smtClean="0">
                <a:latin typeface="Times New Roman" panose="02020603050405020304" pitchFamily="18" charset="0"/>
                <a:cs typeface="Times New Roman" panose="02020603050405020304" pitchFamily="18" charset="0"/>
              </a:rPr>
              <a:t>N </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p</a:t>
            </a:r>
            <a:r>
              <a:rPr lang="en-US" altLang="ja-JP" sz="2400" smtClean="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を減算して推定）</a:t>
            </a:r>
            <a:endParaRPr lang="en-US" altLang="ja-JP" sz="2400" smtClean="0">
              <a:latin typeface="Times New Roman" panose="02020603050405020304" pitchFamily="18" charset="0"/>
              <a:cs typeface="Times New Roman" panose="02020603050405020304" pitchFamily="18" charset="0"/>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2311691848"/>
              </p:ext>
            </p:extLst>
          </p:nvPr>
        </p:nvGraphicFramePr>
        <p:xfrm>
          <a:off x="2814955" y="2507676"/>
          <a:ext cx="3763963" cy="1023937"/>
        </p:xfrm>
        <a:graphic>
          <a:graphicData uri="http://schemas.openxmlformats.org/presentationml/2006/ole">
            <mc:AlternateContent xmlns:mc="http://schemas.openxmlformats.org/markup-compatibility/2006">
              <mc:Choice xmlns:v="urn:schemas-microsoft-com:vml" Requires="v">
                <p:oleObj spid="_x0000_s56325" name="数式" r:id="rId3" imgW="1676160" imgH="406080" progId="Equation.3">
                  <p:embed/>
                </p:oleObj>
              </mc:Choice>
              <mc:Fallback>
                <p:oleObj name="数式" r:id="rId3" imgW="1676160" imgH="406080" progId="Equation.3">
                  <p:embed/>
                  <p:pic>
                    <p:nvPicPr>
                      <p:cNvPr id="0" name=""/>
                      <p:cNvPicPr>
                        <a:picLocks noChangeAspect="1" noChangeArrowheads="1"/>
                      </p:cNvPicPr>
                      <p:nvPr/>
                    </p:nvPicPr>
                    <p:blipFill>
                      <a:blip r:embed="rId4"/>
                      <a:srcRect/>
                      <a:stretch>
                        <a:fillRect/>
                      </a:stretch>
                    </p:blipFill>
                    <p:spPr bwMode="auto">
                      <a:xfrm>
                        <a:off x="2814955" y="2507676"/>
                        <a:ext cx="3763963" cy="1023937"/>
                      </a:xfrm>
                      <a:prstGeom prst="rect">
                        <a:avLst/>
                      </a:prstGeom>
                      <a:noFill/>
                    </p:spPr>
                  </p:pic>
                </p:oleObj>
              </mc:Fallback>
            </mc:AlternateContent>
          </a:graphicData>
        </a:graphic>
      </p:graphicFrame>
    </p:spTree>
    <p:extLst>
      <p:ext uri="{BB962C8B-B14F-4D97-AF65-F5344CB8AC3E}">
        <p14:creationId xmlns:p14="http://schemas.microsoft.com/office/powerpoint/2010/main" val="1527789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0"/>
            <a:ext cx="7704667" cy="794479"/>
          </a:xfrm>
        </p:spPr>
        <p:txBody>
          <a:bodyPr>
            <a:normAutofit/>
          </a:bodyPr>
          <a:lstStyle/>
          <a:p>
            <a:pPr algn="r"/>
            <a:r>
              <a:rPr lang="ja-JP" altLang="en-US" sz="2800" smtClean="0"/>
              <a:t>時変フィルタの場合の</a:t>
            </a:r>
            <a:r>
              <a:rPr lang="en-US" altLang="ja-JP" sz="2800" smtClean="0"/>
              <a:t>DFT</a:t>
            </a:r>
            <a:r>
              <a:rPr lang="ja-JP" altLang="en-US" sz="2800" smtClean="0"/>
              <a:t>の適用</a:t>
            </a:r>
            <a:endParaRPr kumimoji="1" lang="ja-JP" altLang="en-US" sz="2800"/>
          </a:p>
        </p:txBody>
      </p:sp>
      <p:sp>
        <p:nvSpPr>
          <p:cNvPr id="29" name="テキスト ボックス 28"/>
          <p:cNvSpPr txBox="1"/>
          <p:nvPr/>
        </p:nvSpPr>
        <p:spPr>
          <a:xfrm>
            <a:off x="982132" y="827493"/>
            <a:ext cx="8229599" cy="461665"/>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overlap &amp; add</a:t>
            </a:r>
            <a:r>
              <a:rPr lang="ja-JP" altLang="en-US" sz="2400" smtClean="0">
                <a:latin typeface="Times New Roman" panose="02020603050405020304" pitchFamily="18" charset="0"/>
                <a:cs typeface="Times New Roman" panose="02020603050405020304" pitchFamily="18" charset="0"/>
              </a:rPr>
              <a:t>法）</a:t>
            </a:r>
            <a:endParaRPr lang="en-US" altLang="ja-JP" sz="2400" smtClean="0">
              <a:latin typeface="Times New Roman" panose="02020603050405020304" pitchFamily="18" charset="0"/>
              <a:cs typeface="Times New Roman" panose="02020603050405020304" pitchFamily="18" charset="0"/>
            </a:endParaRPr>
          </a:p>
        </p:txBody>
      </p:sp>
      <p:sp>
        <p:nvSpPr>
          <p:cNvPr id="3" name="正方形/長方形 2"/>
          <p:cNvSpPr/>
          <p:nvPr/>
        </p:nvSpPr>
        <p:spPr>
          <a:xfrm>
            <a:off x="945256" y="2026468"/>
            <a:ext cx="2636144" cy="2931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945255" y="3034323"/>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960753" y="1939345"/>
            <a:ext cx="72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078514" y="1596221"/>
            <a:ext cx="484477" cy="369332"/>
          </a:xfrm>
          <a:prstGeom prst="rect">
            <a:avLst/>
          </a:prstGeom>
          <a:noFill/>
        </p:spPr>
        <p:txBody>
          <a:bodyPr wrap="square" rtlCol="0">
            <a:spAutoFit/>
          </a:bodyPr>
          <a:lstStyle/>
          <a:p>
            <a:pPr marL="265113" indent="-265113" defTabSz="1169988"/>
            <a:r>
              <a:rPr lang="en-US" altLang="ja-JP" i="1" smtClean="0">
                <a:latin typeface="Times New Roman" panose="02020603050405020304" pitchFamily="18" charset="0"/>
                <a:cs typeface="Times New Roman" panose="02020603050405020304" pitchFamily="18" charset="0"/>
              </a:rPr>
              <a:t>N</a:t>
            </a:r>
          </a:p>
        </p:txBody>
      </p:sp>
      <p:sp>
        <p:nvSpPr>
          <p:cNvPr id="32" name="テキスト ボックス 31"/>
          <p:cNvSpPr txBox="1"/>
          <p:nvPr/>
        </p:nvSpPr>
        <p:spPr>
          <a:xfrm>
            <a:off x="624003" y="1329702"/>
            <a:ext cx="1137563"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cxnSp>
        <p:nvCxnSpPr>
          <p:cNvPr id="6" name="直線コネクタ 5"/>
          <p:cNvCxnSpPr>
            <a:stCxn id="3" idx="1"/>
          </p:cNvCxnSpPr>
          <p:nvPr/>
        </p:nvCxnSpPr>
        <p:spPr>
          <a:xfrm>
            <a:off x="945256" y="2173032"/>
            <a:ext cx="0" cy="1476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1124234" y="2342275"/>
            <a:ext cx="0" cy="2196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1132553" y="4020450"/>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315450" y="5054908"/>
            <a:ext cx="731538" cy="284813"/>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 name="直線矢印コネクタ 79"/>
          <p:cNvCxnSpPr/>
          <p:nvPr/>
        </p:nvCxnSpPr>
        <p:spPr>
          <a:xfrm flipV="1">
            <a:off x="1676793" y="3155431"/>
            <a:ext cx="522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7079580" y="4036645"/>
            <a:ext cx="1410794" cy="283622"/>
          </a:xfrm>
          <a:prstGeom prst="rect">
            <a:avLst/>
          </a:prstGeom>
          <a:pattFill prst="lt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7290331" y="5037804"/>
            <a:ext cx="1379758" cy="290382"/>
          </a:xfrm>
          <a:prstGeom prst="rect">
            <a:avLst/>
          </a:prstGeom>
          <a:pattFill prst="lt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6903370" y="3079575"/>
            <a:ext cx="1338508" cy="268046"/>
          </a:xfrm>
          <a:prstGeom prst="rect">
            <a:avLst/>
          </a:prstGeom>
          <a:pattFill prst="lt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矢印コネクタ 42"/>
          <p:cNvCxnSpPr/>
          <p:nvPr/>
        </p:nvCxnSpPr>
        <p:spPr>
          <a:xfrm>
            <a:off x="6909634" y="2978288"/>
            <a:ext cx="1332244"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7238532" y="2544111"/>
            <a:ext cx="634780" cy="369332"/>
          </a:xfrm>
          <a:prstGeom prst="rect">
            <a:avLst/>
          </a:prstGeom>
          <a:noFill/>
        </p:spPr>
        <p:txBody>
          <a:bodyPr wrap="square" rtlCol="0">
            <a:spAutoFit/>
          </a:bodyPr>
          <a:lstStyle/>
          <a:p>
            <a:pPr marL="265113" indent="-265113" defTabSz="1169988"/>
            <a:r>
              <a:rPr lang="en-US" altLang="ja-JP" smtClean="0">
                <a:latin typeface="Times New Roman" panose="02020603050405020304" pitchFamily="18" charset="0"/>
                <a:cs typeface="Times New Roman" panose="02020603050405020304" pitchFamily="18" charset="0"/>
              </a:rPr>
              <a:t>2</a:t>
            </a:r>
            <a:r>
              <a:rPr lang="en-US" altLang="ja-JP" i="1" smtClean="0">
                <a:latin typeface="Times New Roman" panose="02020603050405020304" pitchFamily="18" charset="0"/>
                <a:cs typeface="Times New Roman" panose="02020603050405020304" pitchFamily="18" charset="0"/>
              </a:rPr>
              <a:t>N</a:t>
            </a:r>
          </a:p>
        </p:txBody>
      </p:sp>
      <p:cxnSp>
        <p:nvCxnSpPr>
          <p:cNvPr id="58" name="直線コネクタ 57"/>
          <p:cNvCxnSpPr/>
          <p:nvPr/>
        </p:nvCxnSpPr>
        <p:spPr>
          <a:xfrm>
            <a:off x="6905587" y="3075054"/>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7090339" y="3092758"/>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7286720" y="3081791"/>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7473940" y="3104795"/>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4" name="正方形/長方形 73"/>
          <p:cNvSpPr/>
          <p:nvPr/>
        </p:nvSpPr>
        <p:spPr>
          <a:xfrm>
            <a:off x="6802560" y="5989563"/>
            <a:ext cx="1964834" cy="2710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 name="直線矢印コネクタ 102"/>
          <p:cNvCxnSpPr/>
          <p:nvPr/>
        </p:nvCxnSpPr>
        <p:spPr>
          <a:xfrm flipV="1">
            <a:off x="1864091" y="4166791"/>
            <a:ext cx="523040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V="1">
            <a:off x="2046988" y="5174982"/>
            <a:ext cx="52400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3319003" y="2456051"/>
            <a:ext cx="937245"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p</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k </a:t>
            </a:r>
            <a:r>
              <a:rPr lang="en-US" altLang="ja-JP" smtClean="0">
                <a:latin typeface="Times New Roman" panose="02020603050405020304" pitchFamily="18" charset="0"/>
                <a:cs typeface="Times New Roman" panose="02020603050405020304" pitchFamily="18" charset="0"/>
              </a:rPr>
              <a:t>)</a:t>
            </a:r>
            <a:endParaRPr lang="en-US" altLang="ja-JP" i="1" smtClean="0">
              <a:latin typeface="Times New Roman" panose="02020603050405020304" pitchFamily="18" charset="0"/>
              <a:cs typeface="Times New Roman" panose="02020603050405020304" pitchFamily="18" charset="0"/>
            </a:endParaRPr>
          </a:p>
        </p:txBody>
      </p:sp>
      <p:sp>
        <p:nvSpPr>
          <p:cNvPr id="114" name="テキスト ボックス 113"/>
          <p:cNvSpPr txBox="1"/>
          <p:nvPr/>
        </p:nvSpPr>
        <p:spPr>
          <a:xfrm>
            <a:off x="5658733" y="5920171"/>
            <a:ext cx="1137563" cy="369332"/>
          </a:xfrm>
          <a:prstGeom prst="rect">
            <a:avLst/>
          </a:prstGeom>
          <a:noFill/>
        </p:spPr>
        <p:txBody>
          <a:bodyPr wrap="square" rtlCol="0">
            <a:spAutoFit/>
          </a:bodyPr>
          <a:lstStyle/>
          <a:p>
            <a:pPr marL="265113" indent="-265113" algn="ctr" defTabSz="1169988"/>
            <a:r>
              <a:rPr lang="en-US" altLang="ja-JP" i="1" smtClean="0">
                <a:latin typeface="Times New Roman" panose="02020603050405020304" pitchFamily="18" charset="0"/>
                <a:cs typeface="Times New Roman" panose="02020603050405020304" pitchFamily="18" charset="0"/>
              </a:rPr>
              <a:t>y</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cxnSp>
        <p:nvCxnSpPr>
          <p:cNvPr id="66" name="直線矢印コネクタ 65"/>
          <p:cNvCxnSpPr/>
          <p:nvPr/>
        </p:nvCxnSpPr>
        <p:spPr>
          <a:xfrm>
            <a:off x="533793" y="3496771"/>
            <a:ext cx="3930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a:off x="1112913" y="3496771"/>
            <a:ext cx="3930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1311024" y="2342275"/>
            <a:ext cx="0" cy="283270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479833" y="3572317"/>
            <a:ext cx="1305440" cy="338554"/>
          </a:xfrm>
          <a:prstGeom prst="rect">
            <a:avLst/>
          </a:prstGeom>
          <a:solidFill>
            <a:schemeClr val="bg1"/>
          </a:solidFill>
        </p:spPr>
        <p:txBody>
          <a:bodyPr wrap="square" rtlCol="0">
            <a:spAutoFit/>
          </a:bodyPr>
          <a:lstStyle/>
          <a:p>
            <a:pPr marL="265113" indent="-265113" defTabSz="1169988"/>
            <a:r>
              <a:rPr lang="en-US" altLang="ja-JP" sz="1600" b="1" smtClean="0">
                <a:solidFill>
                  <a:srgbClr val="FF0000"/>
                </a:solidFill>
                <a:latin typeface="Times New Roman" panose="02020603050405020304" pitchFamily="18" charset="0"/>
                <a:cs typeface="Times New Roman" panose="02020603050405020304" pitchFamily="18" charset="0"/>
              </a:rPr>
              <a:t>2</a:t>
            </a:r>
            <a:r>
              <a:rPr lang="en-US" altLang="ja-JP" sz="1600" b="1" i="1" smtClean="0">
                <a:solidFill>
                  <a:srgbClr val="FF0000"/>
                </a:solidFill>
                <a:latin typeface="Times New Roman" panose="02020603050405020304" pitchFamily="18" charset="0"/>
                <a:cs typeface="Times New Roman" panose="02020603050405020304" pitchFamily="18" charset="0"/>
              </a:rPr>
              <a:t>N</a:t>
            </a:r>
            <a:r>
              <a:rPr lang="ja-JP" altLang="en-US" sz="1600" b="1" i="1">
                <a:solidFill>
                  <a:srgbClr val="FF0000"/>
                </a:solidFill>
                <a:latin typeface="Times New Roman" panose="02020603050405020304" pitchFamily="18" charset="0"/>
                <a:cs typeface="Times New Roman" panose="02020603050405020304" pitchFamily="18" charset="0"/>
              </a:rPr>
              <a:t> </a:t>
            </a:r>
            <a:r>
              <a:rPr lang="en-US" altLang="ja-JP" sz="1600" b="1" smtClean="0">
                <a:solidFill>
                  <a:srgbClr val="FF0000"/>
                </a:solidFill>
                <a:latin typeface="Times New Roman" panose="02020603050405020304" pitchFamily="18" charset="0"/>
                <a:cs typeface="Times New Roman" panose="02020603050405020304" pitchFamily="18" charset="0"/>
              </a:rPr>
              <a:t>/ 4</a:t>
            </a:r>
            <a:r>
              <a:rPr lang="ja-JP" altLang="en-US" sz="1600" b="1" smtClean="0">
                <a:solidFill>
                  <a:srgbClr val="FF0000"/>
                </a:solidFill>
                <a:latin typeface="Times New Roman" panose="02020603050405020304" pitchFamily="18" charset="0"/>
                <a:cs typeface="Times New Roman" panose="02020603050405020304" pitchFamily="18" charset="0"/>
              </a:rPr>
              <a:t>シフト</a:t>
            </a:r>
            <a:endParaRPr lang="en-US" altLang="ja-JP" sz="1600" b="1" smtClean="0">
              <a:solidFill>
                <a:srgbClr val="FF0000"/>
              </a:solidFill>
              <a:latin typeface="Times New Roman" panose="02020603050405020304" pitchFamily="18" charset="0"/>
              <a:cs typeface="Times New Roman" panose="02020603050405020304" pitchFamily="18" charset="0"/>
            </a:endParaRPr>
          </a:p>
        </p:txBody>
      </p:sp>
      <p:sp>
        <p:nvSpPr>
          <p:cNvPr id="69" name="テキスト ボックス 68"/>
          <p:cNvSpPr txBox="1"/>
          <p:nvPr/>
        </p:nvSpPr>
        <p:spPr>
          <a:xfrm>
            <a:off x="2220257" y="3013024"/>
            <a:ext cx="840030" cy="338554"/>
          </a:xfrm>
          <a:prstGeom prst="rect">
            <a:avLst/>
          </a:prstGeom>
          <a:solidFill>
            <a:srgbClr val="FFCCCC"/>
          </a:solidFill>
          <a:ln>
            <a:solidFill>
              <a:srgbClr val="FF0000"/>
            </a:solidFill>
          </a:ln>
        </p:spPr>
        <p:txBody>
          <a:bodyPr wrap="square" rtlCol="0">
            <a:spAutoFit/>
          </a:bodyPr>
          <a:lstStyle/>
          <a:p>
            <a:pPr marL="265113" indent="-265113" algn="ctr" defTabSz="1169988"/>
            <a:r>
              <a:rPr lang="en-US" altLang="ja-JP" sz="1600" b="1" smtClean="0">
                <a:latin typeface="Times New Roman" panose="02020603050405020304" pitchFamily="18" charset="0"/>
                <a:cs typeface="Times New Roman" panose="02020603050405020304" pitchFamily="18" charset="0"/>
              </a:rPr>
              <a:t>0 </a:t>
            </a:r>
            <a:r>
              <a:rPr lang="ja-JP" altLang="en-US" sz="1600" b="1" smtClean="0">
                <a:latin typeface="Times New Roman" panose="02020603050405020304" pitchFamily="18" charset="0"/>
                <a:cs typeface="Times New Roman" panose="02020603050405020304" pitchFamily="18" charset="0"/>
              </a:rPr>
              <a:t>詰め</a:t>
            </a:r>
            <a:endParaRPr lang="en-US" altLang="ja-JP" sz="1600" b="1" smtClean="0">
              <a:latin typeface="Times New Roman" panose="02020603050405020304" pitchFamily="18" charset="0"/>
              <a:cs typeface="Times New Roman" panose="02020603050405020304" pitchFamily="18" charset="0"/>
            </a:endParaRPr>
          </a:p>
        </p:txBody>
      </p:sp>
      <p:sp>
        <p:nvSpPr>
          <p:cNvPr id="70" name="テキスト ボックス 69"/>
          <p:cNvSpPr txBox="1"/>
          <p:nvPr/>
        </p:nvSpPr>
        <p:spPr>
          <a:xfrm>
            <a:off x="2220257" y="3995667"/>
            <a:ext cx="840030" cy="338554"/>
          </a:xfrm>
          <a:prstGeom prst="rect">
            <a:avLst/>
          </a:prstGeom>
          <a:solidFill>
            <a:srgbClr val="FFCCCC"/>
          </a:solidFill>
          <a:ln>
            <a:solidFill>
              <a:srgbClr val="FF0000"/>
            </a:solidFill>
          </a:ln>
        </p:spPr>
        <p:txBody>
          <a:bodyPr wrap="square" rtlCol="0">
            <a:spAutoFit/>
          </a:bodyPr>
          <a:lstStyle/>
          <a:p>
            <a:pPr marL="265113" indent="-265113" algn="ctr" defTabSz="1169988"/>
            <a:r>
              <a:rPr lang="en-US" altLang="ja-JP" sz="1600" b="1" smtClean="0">
                <a:latin typeface="Times New Roman" panose="02020603050405020304" pitchFamily="18" charset="0"/>
                <a:cs typeface="Times New Roman" panose="02020603050405020304" pitchFamily="18" charset="0"/>
              </a:rPr>
              <a:t>0 </a:t>
            </a:r>
            <a:r>
              <a:rPr lang="ja-JP" altLang="en-US" sz="1600" b="1" smtClean="0">
                <a:latin typeface="Times New Roman" panose="02020603050405020304" pitchFamily="18" charset="0"/>
                <a:cs typeface="Times New Roman" panose="02020603050405020304" pitchFamily="18" charset="0"/>
              </a:rPr>
              <a:t>詰め</a:t>
            </a:r>
            <a:endParaRPr lang="en-US" altLang="ja-JP" sz="1600" b="1" smtClean="0">
              <a:latin typeface="Times New Roman" panose="02020603050405020304" pitchFamily="18" charset="0"/>
              <a:cs typeface="Times New Roman" panose="02020603050405020304" pitchFamily="18" charset="0"/>
            </a:endParaRPr>
          </a:p>
        </p:txBody>
      </p:sp>
      <p:sp>
        <p:nvSpPr>
          <p:cNvPr id="79" name="テキスト ボックス 78"/>
          <p:cNvSpPr txBox="1"/>
          <p:nvPr/>
        </p:nvSpPr>
        <p:spPr>
          <a:xfrm>
            <a:off x="2220257" y="5022713"/>
            <a:ext cx="840030" cy="338554"/>
          </a:xfrm>
          <a:prstGeom prst="rect">
            <a:avLst/>
          </a:prstGeom>
          <a:solidFill>
            <a:srgbClr val="FFCCCC"/>
          </a:solidFill>
          <a:ln>
            <a:solidFill>
              <a:srgbClr val="FF0000"/>
            </a:solidFill>
          </a:ln>
        </p:spPr>
        <p:txBody>
          <a:bodyPr wrap="square" rtlCol="0">
            <a:spAutoFit/>
          </a:bodyPr>
          <a:lstStyle/>
          <a:p>
            <a:pPr marL="265113" indent="-265113" algn="ctr" defTabSz="1169988"/>
            <a:r>
              <a:rPr lang="en-US" altLang="ja-JP" sz="1600" b="1" smtClean="0">
                <a:latin typeface="Times New Roman" panose="02020603050405020304" pitchFamily="18" charset="0"/>
                <a:cs typeface="Times New Roman" panose="02020603050405020304" pitchFamily="18" charset="0"/>
              </a:rPr>
              <a:t>0 </a:t>
            </a:r>
            <a:r>
              <a:rPr lang="ja-JP" altLang="en-US" sz="1600" b="1" smtClean="0">
                <a:latin typeface="Times New Roman" panose="02020603050405020304" pitchFamily="18" charset="0"/>
                <a:cs typeface="Times New Roman" panose="02020603050405020304" pitchFamily="18" charset="0"/>
              </a:rPr>
              <a:t>詰め</a:t>
            </a:r>
            <a:endParaRPr lang="en-US" altLang="ja-JP" sz="1600" b="1" smtClean="0">
              <a:latin typeface="Times New Roman" panose="02020603050405020304" pitchFamily="18" charset="0"/>
              <a:cs typeface="Times New Roman" panose="02020603050405020304" pitchFamily="18" charset="0"/>
            </a:endParaRPr>
          </a:p>
        </p:txBody>
      </p:sp>
      <p:sp>
        <p:nvSpPr>
          <p:cNvPr id="82" name="テキスト ボックス 81"/>
          <p:cNvSpPr txBox="1"/>
          <p:nvPr/>
        </p:nvSpPr>
        <p:spPr>
          <a:xfrm>
            <a:off x="3358259" y="2887127"/>
            <a:ext cx="840030" cy="584775"/>
          </a:xfrm>
          <a:prstGeom prst="rect">
            <a:avLst/>
          </a:prstGeom>
          <a:solidFill>
            <a:schemeClr val="accent6">
              <a:lumMod val="60000"/>
              <a:lumOff val="40000"/>
            </a:schemeClr>
          </a:solidFill>
          <a:ln>
            <a:solidFill>
              <a:srgbClr val="0000FF"/>
            </a:solidFill>
          </a:ln>
        </p:spPr>
        <p:txBody>
          <a:bodyPr wrap="square" rtlCol="0">
            <a:spAutoFit/>
          </a:bodyPr>
          <a:lstStyle/>
          <a:p>
            <a:pPr marL="265113" indent="-265113" algn="ctr" defTabSz="1169988"/>
            <a:r>
              <a:rPr lang="en-US" altLang="ja-JP" sz="1600" b="1" smtClean="0">
                <a:latin typeface="Times New Roman" panose="02020603050405020304" pitchFamily="18" charset="0"/>
                <a:cs typeface="Times New Roman" panose="02020603050405020304" pitchFamily="18" charset="0"/>
              </a:rPr>
              <a:t>2N</a:t>
            </a:r>
          </a:p>
          <a:p>
            <a:pPr marL="265113" indent="-265113" algn="ctr" defTabSz="1169988"/>
            <a:r>
              <a:rPr lang="en-US" altLang="ja-JP" sz="1600" b="1" smtClean="0">
                <a:latin typeface="Times New Roman" panose="02020603050405020304" pitchFamily="18" charset="0"/>
                <a:cs typeface="Times New Roman" panose="02020603050405020304" pitchFamily="18" charset="0"/>
              </a:rPr>
              <a:t>DFT</a:t>
            </a:r>
          </a:p>
        </p:txBody>
      </p:sp>
      <p:sp>
        <p:nvSpPr>
          <p:cNvPr id="86" name="テキスト ボックス 85"/>
          <p:cNvSpPr txBox="1"/>
          <p:nvPr/>
        </p:nvSpPr>
        <p:spPr>
          <a:xfrm>
            <a:off x="3367611" y="3864409"/>
            <a:ext cx="840030" cy="584775"/>
          </a:xfrm>
          <a:prstGeom prst="rect">
            <a:avLst/>
          </a:prstGeom>
          <a:solidFill>
            <a:schemeClr val="accent6">
              <a:lumMod val="60000"/>
              <a:lumOff val="40000"/>
            </a:schemeClr>
          </a:solidFill>
          <a:ln>
            <a:solidFill>
              <a:srgbClr val="0000FF"/>
            </a:solidFill>
          </a:ln>
        </p:spPr>
        <p:txBody>
          <a:bodyPr wrap="square" rtlCol="0">
            <a:spAutoFit/>
          </a:bodyPr>
          <a:lstStyle/>
          <a:p>
            <a:pPr marL="265113" indent="-265113" algn="ctr" defTabSz="1169988"/>
            <a:r>
              <a:rPr lang="en-US" altLang="ja-JP" sz="1600" b="1" smtClean="0">
                <a:latin typeface="Times New Roman" panose="02020603050405020304" pitchFamily="18" charset="0"/>
                <a:cs typeface="Times New Roman" panose="02020603050405020304" pitchFamily="18" charset="0"/>
              </a:rPr>
              <a:t>2N</a:t>
            </a:r>
          </a:p>
          <a:p>
            <a:pPr marL="265113" indent="-265113" algn="ctr" defTabSz="1169988"/>
            <a:r>
              <a:rPr lang="en-US" altLang="ja-JP" sz="1600" b="1" smtClean="0">
                <a:latin typeface="Times New Roman" panose="02020603050405020304" pitchFamily="18" charset="0"/>
                <a:cs typeface="Times New Roman" panose="02020603050405020304" pitchFamily="18" charset="0"/>
              </a:rPr>
              <a:t>DFT</a:t>
            </a:r>
          </a:p>
        </p:txBody>
      </p:sp>
      <p:sp>
        <p:nvSpPr>
          <p:cNvPr id="90" name="テキスト ボックス 89"/>
          <p:cNvSpPr txBox="1"/>
          <p:nvPr/>
        </p:nvSpPr>
        <p:spPr>
          <a:xfrm>
            <a:off x="4473616" y="3016513"/>
            <a:ext cx="840030" cy="338554"/>
          </a:xfrm>
          <a:prstGeom prst="rect">
            <a:avLst/>
          </a:prstGeom>
          <a:solidFill>
            <a:srgbClr val="FFFF00"/>
          </a:solidFill>
          <a:ln>
            <a:solidFill>
              <a:srgbClr val="FF0000"/>
            </a:solidFill>
          </a:ln>
        </p:spPr>
        <p:txBody>
          <a:bodyPr wrap="square" rtlCol="0">
            <a:spAutoFit/>
          </a:bodyPr>
          <a:lstStyle/>
          <a:p>
            <a:pPr marL="265113" indent="-265113" algn="ctr" defTabSz="1169988"/>
            <a:r>
              <a:rPr lang="en-US" altLang="ja-JP" sz="1600" b="1" i="1" smtClean="0">
                <a:latin typeface="Times New Roman" panose="02020603050405020304" pitchFamily="18" charset="0"/>
                <a:cs typeface="Times New Roman" panose="02020603050405020304" pitchFamily="18" charset="0"/>
              </a:rPr>
              <a:t>B</a:t>
            </a:r>
            <a:r>
              <a:rPr lang="ja-JP" altLang="en-US" sz="1600" b="1" smtClean="0">
                <a:latin typeface="Times New Roman" panose="02020603050405020304" pitchFamily="18" charset="0"/>
                <a:cs typeface="Times New Roman" panose="02020603050405020304" pitchFamily="18" charset="0"/>
              </a:rPr>
              <a:t>・</a:t>
            </a:r>
            <a:r>
              <a:rPr lang="en-US" altLang="ja-JP" sz="1600" b="1" i="1" smtClean="0">
                <a:latin typeface="Times New Roman" panose="02020603050405020304" pitchFamily="18" charset="0"/>
                <a:cs typeface="Times New Roman" panose="02020603050405020304" pitchFamily="18" charset="0"/>
              </a:rPr>
              <a:t>X</a:t>
            </a:r>
          </a:p>
        </p:txBody>
      </p:sp>
      <p:sp>
        <p:nvSpPr>
          <p:cNvPr id="91" name="テキスト ボックス 90"/>
          <p:cNvSpPr txBox="1"/>
          <p:nvPr/>
        </p:nvSpPr>
        <p:spPr>
          <a:xfrm>
            <a:off x="5536797" y="3044893"/>
            <a:ext cx="840030" cy="338554"/>
          </a:xfrm>
          <a:prstGeom prst="rect">
            <a:avLst/>
          </a:prstGeom>
          <a:solidFill>
            <a:schemeClr val="accent1">
              <a:lumMod val="40000"/>
              <a:lumOff val="60000"/>
            </a:schemeClr>
          </a:solidFill>
          <a:ln>
            <a:solidFill>
              <a:srgbClr val="0000FF"/>
            </a:solidFill>
          </a:ln>
        </p:spPr>
        <p:txBody>
          <a:bodyPr wrap="square" rtlCol="0">
            <a:spAutoFit/>
          </a:bodyPr>
          <a:lstStyle/>
          <a:p>
            <a:pPr marL="265113" indent="-265113" algn="ctr" defTabSz="1169988"/>
            <a:r>
              <a:rPr lang="ja-JP" altLang="en-US" sz="1600" b="1" smtClean="0">
                <a:latin typeface="Times New Roman" panose="02020603050405020304" pitchFamily="18" charset="0"/>
                <a:cs typeface="Times New Roman" panose="02020603050405020304" pitchFamily="18" charset="0"/>
              </a:rPr>
              <a:t>逆</a:t>
            </a:r>
            <a:r>
              <a:rPr lang="en-US" altLang="ja-JP" sz="1600" b="1" smtClean="0">
                <a:latin typeface="Times New Roman" panose="02020603050405020304" pitchFamily="18" charset="0"/>
                <a:cs typeface="Times New Roman" panose="02020603050405020304" pitchFamily="18" charset="0"/>
              </a:rPr>
              <a:t>DFT</a:t>
            </a:r>
          </a:p>
        </p:txBody>
      </p:sp>
      <p:sp>
        <p:nvSpPr>
          <p:cNvPr id="92" name="テキスト ボックス 91"/>
          <p:cNvSpPr txBox="1"/>
          <p:nvPr/>
        </p:nvSpPr>
        <p:spPr>
          <a:xfrm>
            <a:off x="4475427" y="3974026"/>
            <a:ext cx="840030" cy="338554"/>
          </a:xfrm>
          <a:prstGeom prst="rect">
            <a:avLst/>
          </a:prstGeom>
          <a:solidFill>
            <a:srgbClr val="FFFF00"/>
          </a:solidFill>
          <a:ln>
            <a:solidFill>
              <a:srgbClr val="FF0000"/>
            </a:solidFill>
          </a:ln>
        </p:spPr>
        <p:txBody>
          <a:bodyPr wrap="square" rtlCol="0">
            <a:spAutoFit/>
          </a:bodyPr>
          <a:lstStyle/>
          <a:p>
            <a:pPr marL="265113" indent="-265113" algn="ctr" defTabSz="1169988"/>
            <a:r>
              <a:rPr lang="en-US" altLang="ja-JP" sz="1600" b="1" i="1" smtClean="0">
                <a:latin typeface="Times New Roman" panose="02020603050405020304" pitchFamily="18" charset="0"/>
                <a:cs typeface="Times New Roman" panose="02020603050405020304" pitchFamily="18" charset="0"/>
              </a:rPr>
              <a:t>B</a:t>
            </a:r>
            <a:r>
              <a:rPr lang="ja-JP" altLang="en-US" sz="1600" b="1" smtClean="0">
                <a:latin typeface="Times New Roman" panose="02020603050405020304" pitchFamily="18" charset="0"/>
                <a:cs typeface="Times New Roman" panose="02020603050405020304" pitchFamily="18" charset="0"/>
              </a:rPr>
              <a:t>・</a:t>
            </a:r>
            <a:r>
              <a:rPr lang="en-US" altLang="ja-JP" sz="1600" b="1" i="1" smtClean="0">
                <a:latin typeface="Times New Roman" panose="02020603050405020304" pitchFamily="18" charset="0"/>
                <a:cs typeface="Times New Roman" panose="02020603050405020304" pitchFamily="18" charset="0"/>
              </a:rPr>
              <a:t>X</a:t>
            </a:r>
          </a:p>
        </p:txBody>
      </p:sp>
      <p:sp>
        <p:nvSpPr>
          <p:cNvPr id="93" name="テキスト ボックス 92"/>
          <p:cNvSpPr txBox="1"/>
          <p:nvPr/>
        </p:nvSpPr>
        <p:spPr>
          <a:xfrm>
            <a:off x="5538608" y="4002406"/>
            <a:ext cx="840030" cy="338554"/>
          </a:xfrm>
          <a:prstGeom prst="rect">
            <a:avLst/>
          </a:prstGeom>
          <a:solidFill>
            <a:schemeClr val="accent1">
              <a:lumMod val="40000"/>
              <a:lumOff val="60000"/>
            </a:schemeClr>
          </a:solidFill>
          <a:ln>
            <a:solidFill>
              <a:srgbClr val="0000FF"/>
            </a:solidFill>
          </a:ln>
        </p:spPr>
        <p:txBody>
          <a:bodyPr wrap="square" rtlCol="0">
            <a:spAutoFit/>
          </a:bodyPr>
          <a:lstStyle/>
          <a:p>
            <a:pPr marL="265113" indent="-265113" algn="ctr" defTabSz="1169988"/>
            <a:r>
              <a:rPr lang="ja-JP" altLang="en-US" sz="1600" b="1" smtClean="0">
                <a:latin typeface="Times New Roman" panose="02020603050405020304" pitchFamily="18" charset="0"/>
                <a:cs typeface="Times New Roman" panose="02020603050405020304" pitchFamily="18" charset="0"/>
              </a:rPr>
              <a:t>逆</a:t>
            </a:r>
            <a:r>
              <a:rPr lang="en-US" altLang="ja-JP" sz="1600" b="1" smtClean="0">
                <a:latin typeface="Times New Roman" panose="02020603050405020304" pitchFamily="18" charset="0"/>
                <a:cs typeface="Times New Roman" panose="02020603050405020304" pitchFamily="18" charset="0"/>
              </a:rPr>
              <a:t>DFT</a:t>
            </a:r>
          </a:p>
        </p:txBody>
      </p:sp>
      <p:sp>
        <p:nvSpPr>
          <p:cNvPr id="94" name="テキスト ボックス 93"/>
          <p:cNvSpPr txBox="1"/>
          <p:nvPr/>
        </p:nvSpPr>
        <p:spPr>
          <a:xfrm>
            <a:off x="3382730" y="4930146"/>
            <a:ext cx="840030" cy="584775"/>
          </a:xfrm>
          <a:prstGeom prst="rect">
            <a:avLst/>
          </a:prstGeom>
          <a:solidFill>
            <a:schemeClr val="accent6">
              <a:lumMod val="60000"/>
              <a:lumOff val="40000"/>
            </a:schemeClr>
          </a:solidFill>
          <a:ln>
            <a:solidFill>
              <a:srgbClr val="0000FF"/>
            </a:solidFill>
          </a:ln>
        </p:spPr>
        <p:txBody>
          <a:bodyPr wrap="square" rtlCol="0">
            <a:spAutoFit/>
          </a:bodyPr>
          <a:lstStyle/>
          <a:p>
            <a:pPr marL="265113" indent="-265113" algn="ctr" defTabSz="1169988"/>
            <a:r>
              <a:rPr lang="en-US" altLang="ja-JP" sz="1600" b="1" smtClean="0">
                <a:latin typeface="Times New Roman" panose="02020603050405020304" pitchFamily="18" charset="0"/>
                <a:cs typeface="Times New Roman" panose="02020603050405020304" pitchFamily="18" charset="0"/>
              </a:rPr>
              <a:t>2N</a:t>
            </a:r>
          </a:p>
          <a:p>
            <a:pPr marL="265113" indent="-265113" algn="ctr" defTabSz="1169988"/>
            <a:r>
              <a:rPr lang="en-US" altLang="ja-JP" sz="1600" b="1" smtClean="0">
                <a:latin typeface="Times New Roman" panose="02020603050405020304" pitchFamily="18" charset="0"/>
                <a:cs typeface="Times New Roman" panose="02020603050405020304" pitchFamily="18" charset="0"/>
              </a:rPr>
              <a:t>DFT</a:t>
            </a:r>
          </a:p>
        </p:txBody>
      </p:sp>
      <p:sp>
        <p:nvSpPr>
          <p:cNvPr id="95" name="テキスト ボックス 94"/>
          <p:cNvSpPr txBox="1"/>
          <p:nvPr/>
        </p:nvSpPr>
        <p:spPr>
          <a:xfrm>
            <a:off x="4490546" y="5039763"/>
            <a:ext cx="840030" cy="338554"/>
          </a:xfrm>
          <a:prstGeom prst="rect">
            <a:avLst/>
          </a:prstGeom>
          <a:solidFill>
            <a:srgbClr val="FFFF00"/>
          </a:solidFill>
          <a:ln>
            <a:solidFill>
              <a:srgbClr val="FF0000"/>
            </a:solidFill>
          </a:ln>
        </p:spPr>
        <p:txBody>
          <a:bodyPr wrap="square" rtlCol="0">
            <a:spAutoFit/>
          </a:bodyPr>
          <a:lstStyle/>
          <a:p>
            <a:pPr marL="265113" indent="-265113" algn="ctr" defTabSz="1169988"/>
            <a:r>
              <a:rPr lang="en-US" altLang="ja-JP" sz="1600" b="1" i="1" smtClean="0">
                <a:latin typeface="Times New Roman" panose="02020603050405020304" pitchFamily="18" charset="0"/>
                <a:cs typeface="Times New Roman" panose="02020603050405020304" pitchFamily="18" charset="0"/>
              </a:rPr>
              <a:t>B</a:t>
            </a:r>
            <a:r>
              <a:rPr lang="ja-JP" altLang="en-US" sz="1600" b="1" smtClean="0">
                <a:latin typeface="Times New Roman" panose="02020603050405020304" pitchFamily="18" charset="0"/>
                <a:cs typeface="Times New Roman" panose="02020603050405020304" pitchFamily="18" charset="0"/>
              </a:rPr>
              <a:t>・</a:t>
            </a:r>
            <a:r>
              <a:rPr lang="en-US" altLang="ja-JP" sz="1600" b="1" i="1" smtClean="0">
                <a:latin typeface="Times New Roman" panose="02020603050405020304" pitchFamily="18" charset="0"/>
                <a:cs typeface="Times New Roman" panose="02020603050405020304" pitchFamily="18" charset="0"/>
              </a:rPr>
              <a:t>X</a:t>
            </a:r>
          </a:p>
        </p:txBody>
      </p:sp>
      <p:sp>
        <p:nvSpPr>
          <p:cNvPr id="96" name="テキスト ボックス 95"/>
          <p:cNvSpPr txBox="1"/>
          <p:nvPr/>
        </p:nvSpPr>
        <p:spPr>
          <a:xfrm>
            <a:off x="5553727" y="5068143"/>
            <a:ext cx="840030" cy="338554"/>
          </a:xfrm>
          <a:prstGeom prst="rect">
            <a:avLst/>
          </a:prstGeom>
          <a:solidFill>
            <a:schemeClr val="accent1">
              <a:lumMod val="40000"/>
              <a:lumOff val="60000"/>
            </a:schemeClr>
          </a:solidFill>
          <a:ln>
            <a:solidFill>
              <a:srgbClr val="0000FF"/>
            </a:solidFill>
          </a:ln>
        </p:spPr>
        <p:txBody>
          <a:bodyPr wrap="square" rtlCol="0">
            <a:spAutoFit/>
          </a:bodyPr>
          <a:lstStyle/>
          <a:p>
            <a:pPr marL="265113" indent="-265113" algn="ctr" defTabSz="1169988"/>
            <a:r>
              <a:rPr lang="ja-JP" altLang="en-US" sz="1600" b="1" smtClean="0">
                <a:latin typeface="Times New Roman" panose="02020603050405020304" pitchFamily="18" charset="0"/>
                <a:cs typeface="Times New Roman" panose="02020603050405020304" pitchFamily="18" charset="0"/>
              </a:rPr>
              <a:t>逆</a:t>
            </a:r>
            <a:r>
              <a:rPr lang="en-US" altLang="ja-JP" sz="1600" b="1" smtClean="0">
                <a:latin typeface="Times New Roman" panose="02020603050405020304" pitchFamily="18" charset="0"/>
                <a:cs typeface="Times New Roman" panose="02020603050405020304" pitchFamily="18" charset="0"/>
              </a:rPr>
              <a:t>DFT</a:t>
            </a:r>
          </a:p>
        </p:txBody>
      </p:sp>
      <p:sp>
        <p:nvSpPr>
          <p:cNvPr id="97" name="テキスト ボックス 96"/>
          <p:cNvSpPr txBox="1"/>
          <p:nvPr/>
        </p:nvSpPr>
        <p:spPr>
          <a:xfrm>
            <a:off x="4256248" y="2503954"/>
            <a:ext cx="1529788" cy="523220"/>
          </a:xfrm>
          <a:prstGeom prst="rect">
            <a:avLst/>
          </a:prstGeom>
          <a:noFill/>
        </p:spPr>
        <p:txBody>
          <a:bodyPr wrap="square" rtlCol="0">
            <a:spAutoFit/>
          </a:bodyPr>
          <a:lstStyle/>
          <a:p>
            <a:pPr marL="265113" indent="-265113" algn="ctr" defTabSz="1169988"/>
            <a:r>
              <a:rPr lang="ja-JP" altLang="en-US" sz="1400" smtClean="0">
                <a:latin typeface="Times New Roman" panose="02020603050405020304" pitchFamily="18" charset="0"/>
                <a:cs typeface="Times New Roman" panose="02020603050405020304" pitchFamily="18" charset="0"/>
              </a:rPr>
              <a:t>フィルタリング</a:t>
            </a:r>
            <a:endParaRPr lang="en-US" altLang="ja-JP" sz="1400" smtClean="0">
              <a:latin typeface="Times New Roman" panose="02020603050405020304" pitchFamily="18" charset="0"/>
              <a:cs typeface="Times New Roman" panose="02020603050405020304" pitchFamily="18" charset="0"/>
            </a:endParaRPr>
          </a:p>
          <a:p>
            <a:pPr marL="265113" indent="-265113" algn="ctr" defTabSz="1169988"/>
            <a:r>
              <a:rPr lang="en-US" altLang="ja-JP" sz="1400" i="1" smtClean="0">
                <a:latin typeface="Times New Roman" panose="02020603050405020304" pitchFamily="18" charset="0"/>
                <a:cs typeface="Times New Roman" panose="02020603050405020304" pitchFamily="18" charset="0"/>
              </a:rPr>
              <a:t>B</a:t>
            </a:r>
            <a:r>
              <a:rPr lang="en-US" altLang="ja-JP" sz="1400" smtClean="0">
                <a:latin typeface="Times New Roman" panose="02020603050405020304" pitchFamily="18" charset="0"/>
                <a:cs typeface="Times New Roman" panose="02020603050405020304" pitchFamily="18" charset="0"/>
              </a:rPr>
              <a:t>(</a:t>
            </a:r>
            <a:r>
              <a:rPr lang="en-US" altLang="ja-JP" sz="1400" i="1" smtClean="0">
                <a:latin typeface="Times New Roman" panose="02020603050405020304" pitchFamily="18" charset="0"/>
                <a:cs typeface="Times New Roman" panose="02020603050405020304" pitchFamily="18" charset="0"/>
              </a:rPr>
              <a:t>p</a:t>
            </a:r>
            <a:r>
              <a:rPr lang="en-US" altLang="ja-JP" sz="1400" smtClean="0">
                <a:latin typeface="Times New Roman" panose="02020603050405020304" pitchFamily="18" charset="0"/>
                <a:cs typeface="Times New Roman" panose="02020603050405020304" pitchFamily="18" charset="0"/>
              </a:rPr>
              <a:t>,</a:t>
            </a:r>
            <a:r>
              <a:rPr lang="en-US" altLang="ja-JP" sz="1400" i="1" smtClean="0">
                <a:latin typeface="Times New Roman" panose="02020603050405020304" pitchFamily="18" charset="0"/>
                <a:cs typeface="Times New Roman" panose="02020603050405020304" pitchFamily="18" charset="0"/>
              </a:rPr>
              <a:t> k</a:t>
            </a:r>
            <a:r>
              <a:rPr lang="en-US" altLang="ja-JP" sz="1400" smtClean="0">
                <a:latin typeface="Times New Roman" panose="02020603050405020304" pitchFamily="18" charset="0"/>
                <a:cs typeface="Times New Roman" panose="02020603050405020304" pitchFamily="18" charset="0"/>
              </a:rPr>
              <a:t>)</a:t>
            </a:r>
          </a:p>
        </p:txBody>
      </p:sp>
      <p:sp>
        <p:nvSpPr>
          <p:cNvPr id="98" name="テキスト ボックス 97"/>
          <p:cNvSpPr txBox="1"/>
          <p:nvPr/>
        </p:nvSpPr>
        <p:spPr>
          <a:xfrm>
            <a:off x="7607098" y="3507467"/>
            <a:ext cx="634780" cy="369332"/>
          </a:xfrm>
          <a:prstGeom prst="rect">
            <a:avLst/>
          </a:prstGeom>
          <a:noFill/>
        </p:spPr>
        <p:txBody>
          <a:bodyPr wrap="square" rtlCol="0">
            <a:spAutoFit/>
          </a:bodyPr>
          <a:lstStyle/>
          <a:p>
            <a:pPr marL="265113" indent="-265113" defTabSz="1169988"/>
            <a:r>
              <a:rPr lang="ja-JP" altLang="en-US" b="1" smtClean="0">
                <a:solidFill>
                  <a:srgbClr val="FF0000"/>
                </a:solidFill>
                <a:latin typeface="Times New Roman" panose="02020603050405020304" pitchFamily="18" charset="0"/>
                <a:cs typeface="Times New Roman" panose="02020603050405020304" pitchFamily="18" charset="0"/>
              </a:rPr>
              <a:t>＋</a:t>
            </a:r>
            <a:endParaRPr lang="en-US" altLang="ja-JP" b="1" i="1" smtClean="0">
              <a:solidFill>
                <a:srgbClr val="FF0000"/>
              </a:solidFill>
              <a:latin typeface="Times New Roman" panose="02020603050405020304" pitchFamily="18" charset="0"/>
              <a:cs typeface="Times New Roman" panose="02020603050405020304" pitchFamily="18" charset="0"/>
            </a:endParaRPr>
          </a:p>
        </p:txBody>
      </p:sp>
      <p:sp>
        <p:nvSpPr>
          <p:cNvPr id="100" name="テキスト ボックス 99"/>
          <p:cNvSpPr txBox="1"/>
          <p:nvPr/>
        </p:nvSpPr>
        <p:spPr>
          <a:xfrm>
            <a:off x="7924488" y="4535482"/>
            <a:ext cx="634780" cy="369332"/>
          </a:xfrm>
          <a:prstGeom prst="rect">
            <a:avLst/>
          </a:prstGeom>
          <a:noFill/>
        </p:spPr>
        <p:txBody>
          <a:bodyPr wrap="square" rtlCol="0">
            <a:spAutoFit/>
          </a:bodyPr>
          <a:lstStyle/>
          <a:p>
            <a:pPr marL="265113" indent="-265113" defTabSz="1169988"/>
            <a:r>
              <a:rPr lang="ja-JP" altLang="en-US" b="1" smtClean="0">
                <a:solidFill>
                  <a:srgbClr val="FF0000"/>
                </a:solidFill>
                <a:latin typeface="Times New Roman" panose="02020603050405020304" pitchFamily="18" charset="0"/>
                <a:cs typeface="Times New Roman" panose="02020603050405020304" pitchFamily="18" charset="0"/>
              </a:rPr>
              <a:t>＋</a:t>
            </a:r>
            <a:endParaRPr lang="en-US" altLang="ja-JP" b="1" i="1" smtClean="0">
              <a:solidFill>
                <a:srgbClr val="FF0000"/>
              </a:solidFill>
              <a:latin typeface="Times New Roman" panose="02020603050405020304" pitchFamily="18" charset="0"/>
              <a:cs typeface="Times New Roman" panose="02020603050405020304" pitchFamily="18" charset="0"/>
            </a:endParaRPr>
          </a:p>
        </p:txBody>
      </p:sp>
      <p:cxnSp>
        <p:nvCxnSpPr>
          <p:cNvPr id="101" name="直線矢印コネクタ 100"/>
          <p:cNvCxnSpPr/>
          <p:nvPr/>
        </p:nvCxnSpPr>
        <p:spPr>
          <a:xfrm flipH="1">
            <a:off x="7641550" y="3422686"/>
            <a:ext cx="1" cy="24918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7819962" y="4399605"/>
            <a:ext cx="1" cy="1512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flipH="1">
            <a:off x="8065962" y="5406697"/>
            <a:ext cx="1" cy="504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テキスト ボックス 104"/>
          <p:cNvSpPr txBox="1"/>
          <p:nvPr/>
        </p:nvSpPr>
        <p:spPr>
          <a:xfrm>
            <a:off x="1785272" y="2443241"/>
            <a:ext cx="1275007" cy="307777"/>
          </a:xfrm>
          <a:prstGeom prst="rect">
            <a:avLst/>
          </a:prstGeom>
          <a:noFill/>
        </p:spPr>
        <p:txBody>
          <a:bodyPr wrap="square" rtlCol="0">
            <a:spAutoFit/>
          </a:bodyPr>
          <a:lstStyle/>
          <a:p>
            <a:pPr marL="265113" indent="-265113" defTabSz="1169988"/>
            <a:r>
              <a:rPr lang="ja-JP" altLang="en-US" sz="1400" smtClean="0">
                <a:latin typeface="Times New Roman" panose="02020603050405020304" pitchFamily="18" charset="0"/>
                <a:cs typeface="Times New Roman" panose="02020603050405020304" pitchFamily="18" charset="0"/>
              </a:rPr>
              <a:t>窓かけ</a:t>
            </a:r>
            <a:endParaRPr lang="en-US" altLang="ja-JP" sz="1400" smtClean="0">
              <a:latin typeface="Times New Roman" panose="02020603050405020304" pitchFamily="18" charset="0"/>
              <a:cs typeface="Times New Roman" panose="02020603050405020304" pitchFamily="18" charset="0"/>
            </a:endParaRPr>
          </a:p>
        </p:txBody>
      </p:sp>
      <p:sp>
        <p:nvSpPr>
          <p:cNvPr id="41" name="フリーフォーム 40"/>
          <p:cNvSpPr/>
          <p:nvPr/>
        </p:nvSpPr>
        <p:spPr>
          <a:xfrm>
            <a:off x="945255" y="2702597"/>
            <a:ext cx="731538" cy="210845"/>
          </a:xfrm>
          <a:custGeom>
            <a:avLst/>
            <a:gdLst>
              <a:gd name="connsiteX0" fmla="*/ 0 w 1508760"/>
              <a:gd name="connsiteY0" fmla="*/ 853440 h 853440"/>
              <a:gd name="connsiteX1" fmla="*/ 792480 w 1508760"/>
              <a:gd name="connsiteY1" fmla="*/ 0 h 853440"/>
              <a:gd name="connsiteX2" fmla="*/ 1508760 w 1508760"/>
              <a:gd name="connsiteY2" fmla="*/ 853440 h 853440"/>
              <a:gd name="connsiteX0" fmla="*/ 0 w 1508760"/>
              <a:gd name="connsiteY0" fmla="*/ 853440 h 853440"/>
              <a:gd name="connsiteX1" fmla="*/ 792480 w 1508760"/>
              <a:gd name="connsiteY1" fmla="*/ 0 h 853440"/>
              <a:gd name="connsiteX2" fmla="*/ 1508760 w 1508760"/>
              <a:gd name="connsiteY2" fmla="*/ 853440 h 853440"/>
            </a:gdLst>
            <a:ahLst/>
            <a:cxnLst>
              <a:cxn ang="0">
                <a:pos x="connsiteX0" y="connsiteY0"/>
              </a:cxn>
              <a:cxn ang="0">
                <a:pos x="connsiteX1" y="connsiteY1"/>
              </a:cxn>
              <a:cxn ang="0">
                <a:pos x="connsiteX2" y="connsiteY2"/>
              </a:cxn>
            </a:cxnLst>
            <a:rect l="l" t="t" r="r" b="b"/>
            <a:pathLst>
              <a:path w="1508760" h="853440">
                <a:moveTo>
                  <a:pt x="0" y="853440"/>
                </a:moveTo>
                <a:cubicBezTo>
                  <a:pt x="264160" y="568960"/>
                  <a:pt x="541020" y="0"/>
                  <a:pt x="792480" y="0"/>
                </a:cubicBezTo>
                <a:cubicBezTo>
                  <a:pt x="1043940" y="0"/>
                  <a:pt x="1270000" y="568960"/>
                  <a:pt x="1508760" y="85344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2315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3600" smtClean="0"/>
              <a:t>７．４　フィルタの実行</a:t>
            </a:r>
            <a:r>
              <a:rPr lang="en-US" altLang="ja-JP" sz="3600" smtClean="0"/>
              <a:t/>
            </a:r>
            <a:br>
              <a:rPr lang="en-US" altLang="ja-JP" sz="3600" smtClean="0"/>
            </a:br>
            <a:r>
              <a:rPr lang="ja-JP" altLang="en-US" sz="2800" smtClean="0"/>
              <a:t>（１）考え方</a:t>
            </a:r>
            <a:endParaRPr kumimoji="1" lang="ja-JP" altLang="en-US" sz="2800"/>
          </a:p>
        </p:txBody>
      </p:sp>
      <p:sp>
        <p:nvSpPr>
          <p:cNvPr id="29" name="テキスト ボックス 28"/>
          <p:cNvSpPr txBox="1"/>
          <p:nvPr/>
        </p:nvSpPr>
        <p:spPr>
          <a:xfrm>
            <a:off x="914401" y="2472815"/>
            <a:ext cx="8229599" cy="3416320"/>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①基本的には</a:t>
            </a:r>
            <a:r>
              <a:rPr lang="ja-JP" altLang="en-US" sz="2400" u="sng" smtClean="0">
                <a:solidFill>
                  <a:srgbClr val="FF0000"/>
                </a:solidFill>
                <a:latin typeface="Times New Roman" panose="02020603050405020304" pitchFamily="18" charset="0"/>
                <a:cs typeface="Times New Roman" panose="02020603050405020304" pitchFamily="18" charset="0"/>
              </a:rPr>
              <a:t>差分方程式</a:t>
            </a:r>
            <a:r>
              <a:rPr lang="ja-JP" altLang="en-US" sz="2400" smtClean="0">
                <a:latin typeface="Times New Roman" panose="02020603050405020304" pitchFamily="18" charset="0"/>
                <a:cs typeface="Times New Roman" panose="02020603050405020304" pitchFamily="18" charset="0"/>
              </a:rPr>
              <a:t>を</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DSP</a:t>
            </a:r>
            <a:r>
              <a:rPr lang="ja-JP" altLang="en-US" sz="2400" smtClean="0">
                <a:latin typeface="Times New Roman" panose="02020603050405020304" pitchFamily="18" charset="0"/>
                <a:cs typeface="Times New Roman" panose="02020603050405020304" pitchFamily="18" charset="0"/>
              </a:rPr>
              <a:t>やワンボードのプログラムで</a:t>
            </a:r>
            <a:r>
              <a:rPr lang="ja-JP" altLang="en-US" sz="2400" b="1" u="sng" smtClean="0">
                <a:solidFill>
                  <a:srgbClr val="FF0000"/>
                </a:solidFill>
                <a:latin typeface="Times New Roman" panose="02020603050405020304" pitchFamily="18" charset="0"/>
                <a:cs typeface="Times New Roman" panose="02020603050405020304" pitchFamily="18" charset="0"/>
              </a:rPr>
              <a:t>実行</a:t>
            </a:r>
            <a:r>
              <a:rPr lang="ja-JP" altLang="en-US" sz="2400" smtClean="0">
                <a:latin typeface="Times New Roman" panose="02020603050405020304" pitchFamily="18" charset="0"/>
                <a:cs typeface="Times New Roman" panose="02020603050405020304" pitchFamily="18" charset="0"/>
              </a:rPr>
              <a:t>。</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②</a:t>
            </a:r>
            <a:r>
              <a:rPr lang="en-US" altLang="ja-JP" sz="2400" b="1" u="sng" smtClean="0">
                <a:solidFill>
                  <a:srgbClr val="0000FF"/>
                </a:solidFill>
                <a:latin typeface="Times New Roman" panose="02020603050405020304" pitchFamily="18" charset="0"/>
                <a:cs typeface="Times New Roman" panose="02020603050405020304" pitchFamily="18" charset="0"/>
              </a:rPr>
              <a:t>PC</a:t>
            </a:r>
            <a:r>
              <a:rPr lang="ja-JP" altLang="en-US" sz="2400" b="1" u="sng" smtClean="0">
                <a:solidFill>
                  <a:srgbClr val="0000FF"/>
                </a:solidFill>
                <a:latin typeface="Times New Roman" panose="02020603050405020304" pitchFamily="18" charset="0"/>
                <a:cs typeface="Times New Roman" panose="02020603050405020304" pitchFamily="18" charset="0"/>
              </a:rPr>
              <a:t>でのシミュレーションで実行</a:t>
            </a:r>
            <a:r>
              <a:rPr lang="ja-JP" altLang="en-US" sz="2400" smtClean="0">
                <a:latin typeface="Times New Roman" panose="02020603050405020304" pitchFamily="18" charset="0"/>
                <a:cs typeface="Times New Roman" panose="02020603050405020304" pitchFamily="18" charset="0"/>
              </a:rPr>
              <a:t>。</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ワンボードでのプログラムに移行できるようなプログラミングスタイルが望ましい。</a:t>
            </a:r>
            <a:endParaRPr lang="en-US" altLang="ja-JP" sz="2400">
              <a:latin typeface="Times New Roman" panose="02020603050405020304" pitchFamily="18" charset="0"/>
              <a:cs typeface="Times New Roman" panose="02020603050405020304" pitchFamily="18" charset="0"/>
            </a:endParaRPr>
          </a:p>
          <a:p>
            <a:pPr marL="265113" indent="-265113" defTabSz="1169988"/>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単なる</a:t>
            </a:r>
            <a:r>
              <a:rPr lang="ja-JP" altLang="en-US" sz="2400" b="1" u="sng" smtClean="0">
                <a:solidFill>
                  <a:srgbClr val="FF0000"/>
                </a:solidFill>
                <a:latin typeface="Times New Roman" panose="02020603050405020304" pitchFamily="18" charset="0"/>
                <a:cs typeface="Times New Roman" panose="02020603050405020304" pitchFamily="18" charset="0"/>
              </a:rPr>
              <a:t>学習用のときはこれで十分</a:t>
            </a:r>
            <a:r>
              <a:rPr lang="ja-JP" altLang="en-US" sz="2400" smtClean="0">
                <a:latin typeface="Times New Roman" panose="02020603050405020304" pitchFamily="18" charset="0"/>
                <a:cs typeface="Times New Roman" panose="02020603050405020304" pitchFamily="18" charset="0"/>
              </a:rPr>
              <a:t>。</a:t>
            </a:r>
            <a:endParaRPr lang="en-US" altLang="ja-JP"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17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2800" smtClean="0"/>
              <a:t>実行サイクル</a:t>
            </a:r>
            <a:endParaRPr kumimoji="1" lang="ja-JP" altLang="en-US" sz="2800"/>
          </a:p>
        </p:txBody>
      </p:sp>
      <p:sp>
        <p:nvSpPr>
          <p:cNvPr id="29" name="テキスト ボックス 28"/>
          <p:cNvSpPr txBox="1"/>
          <p:nvPr/>
        </p:nvSpPr>
        <p:spPr>
          <a:xfrm>
            <a:off x="982133" y="2008119"/>
            <a:ext cx="8229599" cy="2677656"/>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①サンプリング間隔対応のタイマ割り込みで実行開始</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②信号入力と過去の入力記憶</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b="1" u="sng" smtClean="0">
                <a:solidFill>
                  <a:srgbClr val="FF0000"/>
                </a:solidFill>
                <a:latin typeface="Times New Roman" panose="02020603050405020304" pitchFamily="18" charset="0"/>
                <a:cs typeface="Times New Roman" panose="02020603050405020304" pitchFamily="18" charset="0"/>
              </a:rPr>
              <a:t>③信号処理</a:t>
            </a:r>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DSP</a:t>
            </a:r>
            <a:r>
              <a:rPr lang="ja-JP" altLang="en-US" sz="2400" smtClean="0">
                <a:latin typeface="Times New Roman" panose="02020603050405020304" pitchFamily="18" charset="0"/>
                <a:cs typeface="Times New Roman" panose="02020603050405020304" pitchFamily="18" charset="0"/>
              </a:rPr>
              <a:t>では「</a:t>
            </a:r>
            <a:r>
              <a:rPr lang="ja-JP" altLang="en-US" sz="2400" b="1" u="sng" smtClean="0">
                <a:solidFill>
                  <a:srgbClr val="FF0000"/>
                </a:solidFill>
                <a:latin typeface="Times New Roman" panose="02020603050405020304" pitchFamily="18" charset="0"/>
                <a:cs typeface="Times New Roman" panose="02020603050405020304" pitchFamily="18" charset="0"/>
              </a:rPr>
              <a:t>ユーザ処理</a:t>
            </a:r>
            <a:r>
              <a:rPr lang="ja-JP" altLang="en-US" sz="2400" smtClean="0">
                <a:latin typeface="Times New Roman" panose="02020603050405020304" pitchFamily="18" charset="0"/>
                <a:cs typeface="Times New Roman" panose="02020603050405020304" pitchFamily="18" charset="0"/>
              </a:rPr>
              <a:t>」という）</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④信号出力と過去の出力記憶</a:t>
            </a:r>
            <a:endParaRPr lang="en-US" altLang="ja-JP" sz="2400" smtClean="0">
              <a:latin typeface="Times New Roman" panose="02020603050405020304" pitchFamily="18" charset="0"/>
              <a:cs typeface="Times New Roman" panose="02020603050405020304" pitchFamily="18" charset="0"/>
            </a:endParaRPr>
          </a:p>
        </p:txBody>
      </p:sp>
      <p:sp>
        <p:nvSpPr>
          <p:cNvPr id="4" name="テキスト ボックス 3"/>
          <p:cNvSpPr txBox="1"/>
          <p:nvPr/>
        </p:nvSpPr>
        <p:spPr>
          <a:xfrm>
            <a:off x="967143" y="4983102"/>
            <a:ext cx="7847073" cy="830997"/>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通常，</a:t>
            </a:r>
            <a:r>
              <a:rPr lang="en-US" altLang="ja-JP" sz="2400" smtClean="0">
                <a:latin typeface="Times New Roman" panose="02020603050405020304" pitchFamily="18" charset="0"/>
                <a:cs typeface="Times New Roman" panose="02020603050405020304" pitchFamily="18" charset="0"/>
              </a:rPr>
              <a:t>DSP</a:t>
            </a:r>
            <a:r>
              <a:rPr lang="ja-JP" altLang="en-US" sz="2400" smtClean="0">
                <a:latin typeface="Times New Roman" panose="02020603050405020304" pitchFamily="18" charset="0"/>
                <a:cs typeface="Times New Roman" panose="02020603050405020304" pitchFamily="18" charset="0"/>
              </a:rPr>
              <a:t>では①，②，④は共通化され，</a:t>
            </a:r>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③と，②および④とのインターフェースが規定される。</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324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2800" smtClean="0"/>
              <a:t>プログラミング上での留意点</a:t>
            </a:r>
            <a:endParaRPr kumimoji="1" lang="ja-JP" altLang="en-US" sz="2800"/>
          </a:p>
        </p:txBody>
      </p:sp>
      <p:sp>
        <p:nvSpPr>
          <p:cNvPr id="29" name="テキスト ボックス 28"/>
          <p:cNvSpPr txBox="1"/>
          <p:nvPr/>
        </p:nvSpPr>
        <p:spPr>
          <a:xfrm>
            <a:off x="982133" y="2008119"/>
            <a:ext cx="8229599" cy="3785652"/>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①</a:t>
            </a:r>
            <a:r>
              <a:rPr lang="en-US" altLang="ja-JP" sz="2400" smtClean="0">
                <a:latin typeface="Times New Roman" panose="02020603050405020304" pitchFamily="18" charset="0"/>
                <a:cs typeface="Times New Roman" panose="02020603050405020304" pitchFamily="18" charset="0"/>
              </a:rPr>
              <a:t>DSP</a:t>
            </a:r>
            <a:r>
              <a:rPr lang="ja-JP" altLang="en-US" sz="2400" smtClean="0">
                <a:latin typeface="Times New Roman" panose="02020603050405020304" pitchFamily="18" charset="0"/>
                <a:cs typeface="Times New Roman" panose="02020603050405020304" pitchFamily="18" charset="0"/>
              </a:rPr>
              <a:t>では浮動小数点演算プロセッサ，乗除算が用意されていることが多いが，通常の </a:t>
            </a:r>
            <a:r>
              <a:rPr lang="en-US" altLang="ja-JP" sz="2400" smtClean="0">
                <a:latin typeface="Times New Roman" panose="02020603050405020304" pitchFamily="18" charset="0"/>
                <a:cs typeface="Times New Roman" panose="02020603050405020304" pitchFamily="18" charset="0"/>
              </a:rPr>
              <a:t>8 bits</a:t>
            </a:r>
            <a:r>
              <a:rPr lang="ja-JP" altLang="en-US" sz="2400" smtClean="0">
                <a:latin typeface="Times New Roman" panose="02020603050405020304" pitchFamily="18" charset="0"/>
                <a:cs typeface="Times New Roman" panose="02020603050405020304" pitchFamily="18" charset="0"/>
              </a:rPr>
              <a:t>ワンボードでは</a:t>
            </a:r>
            <a:r>
              <a:rPr lang="ja-JP" altLang="en-US" sz="2400" b="1" u="sng" smtClean="0">
                <a:solidFill>
                  <a:srgbClr val="FF0000"/>
                </a:solidFill>
                <a:latin typeface="Times New Roman" panose="02020603050405020304" pitchFamily="18" charset="0"/>
                <a:cs typeface="Times New Roman" panose="02020603050405020304" pitchFamily="18" charset="0"/>
              </a:rPr>
              <a:t>浮動小数点演算や乗除算演算が用意されていない</a:t>
            </a:r>
            <a:r>
              <a:rPr lang="ja-JP" altLang="en-US" sz="2400" smtClean="0">
                <a:latin typeface="Times New Roman" panose="02020603050405020304" pitchFamily="18" charset="0"/>
                <a:cs typeface="Times New Roman" panose="02020603050405020304" pitchFamily="18" charset="0"/>
              </a:rPr>
              <a:t>ことが多い。</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②</a:t>
            </a:r>
            <a:r>
              <a:rPr lang="ja-JP" altLang="en-US" sz="2400" b="1" u="sng" smtClean="0">
                <a:solidFill>
                  <a:srgbClr val="FF0000"/>
                </a:solidFill>
                <a:latin typeface="Times New Roman" panose="02020603050405020304" pitchFamily="18" charset="0"/>
                <a:cs typeface="Times New Roman" panose="02020603050405020304" pitchFamily="18" charset="0"/>
              </a:rPr>
              <a:t>整数の乗除算</a:t>
            </a:r>
            <a:r>
              <a:rPr lang="ja-JP" altLang="en-US" sz="2400" smtClean="0">
                <a:latin typeface="Times New Roman" panose="02020603050405020304" pitchFamily="18" charset="0"/>
                <a:cs typeface="Times New Roman" panose="02020603050405020304" pitchFamily="18" charset="0"/>
              </a:rPr>
              <a:t>は簡単なプログラムで可能。</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③浮動小数点のソフトによる演算も可能だが</a:t>
            </a:r>
            <a:r>
              <a:rPr lang="ja-JP" altLang="en-US" sz="2400" b="1" u="sng" smtClean="0">
                <a:solidFill>
                  <a:srgbClr val="FF0000"/>
                </a:solidFill>
                <a:latin typeface="Times New Roman" panose="02020603050405020304" pitchFamily="18" charset="0"/>
                <a:cs typeface="Times New Roman" panose="02020603050405020304" pitchFamily="18" charset="0"/>
              </a:rPr>
              <a:t>時間がかかる</a:t>
            </a:r>
            <a:r>
              <a:rPr lang="ja-JP" altLang="en-US" sz="2400" smtClean="0">
                <a:latin typeface="Times New Roman" panose="02020603050405020304" pitchFamily="18" charset="0"/>
                <a:cs typeface="Times New Roman" panose="02020603050405020304" pitchFamily="18" charset="0"/>
              </a:rPr>
              <a:t>。</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④浮動小数点の乗算の替わりに，</a:t>
            </a:r>
            <a:r>
              <a:rPr lang="ja-JP" altLang="en-US" sz="2400" b="1" u="sng" smtClean="0">
                <a:solidFill>
                  <a:srgbClr val="FF0000"/>
                </a:solidFill>
                <a:latin typeface="Times New Roman" panose="02020603050405020304" pitchFamily="18" charset="0"/>
                <a:cs typeface="Times New Roman" panose="02020603050405020304" pitchFamily="18" charset="0"/>
              </a:rPr>
              <a:t>元の値</a:t>
            </a:r>
            <a:r>
              <a:rPr lang="en-US" altLang="ja-JP" sz="2400" b="1" u="sng">
                <a:solidFill>
                  <a:srgbClr val="FF0000"/>
                </a:solidFill>
                <a:latin typeface="Times New Roman" panose="02020603050405020304" pitchFamily="18" charset="0"/>
                <a:cs typeface="Times New Roman" panose="02020603050405020304" pitchFamily="18" charset="0"/>
              </a:rPr>
              <a:t>×</a:t>
            </a:r>
            <a:r>
              <a:rPr lang="ja-JP" altLang="en-US" sz="2400" b="1" u="sng" smtClean="0">
                <a:solidFill>
                  <a:srgbClr val="FF0000"/>
                </a:solidFill>
                <a:latin typeface="Times New Roman" panose="02020603050405020304" pitchFamily="18" charset="0"/>
                <a:cs typeface="Times New Roman" panose="02020603050405020304" pitchFamily="18" charset="0"/>
              </a:rPr>
              <a:t>整数値／</a:t>
            </a:r>
            <a:r>
              <a:rPr lang="en-US" altLang="ja-JP" sz="2400" b="1" u="sng" smtClean="0">
                <a:solidFill>
                  <a:srgbClr val="FF0000"/>
                </a:solidFill>
                <a:latin typeface="Times New Roman" panose="02020603050405020304" pitchFamily="18" charset="0"/>
                <a:cs typeface="Times New Roman" panose="02020603050405020304" pitchFamily="18" charset="0"/>
              </a:rPr>
              <a:t>10</a:t>
            </a:r>
            <a:r>
              <a:rPr lang="ja-JP" altLang="en-US" sz="2400" b="1" i="1" u="sng">
                <a:solidFill>
                  <a:srgbClr val="FF0000"/>
                </a:solidFill>
                <a:latin typeface="Times New Roman" panose="02020603050405020304" pitchFamily="18" charset="0"/>
                <a:cs typeface="Times New Roman" panose="02020603050405020304" pitchFamily="18" charset="0"/>
              </a:rPr>
              <a:t> </a:t>
            </a:r>
            <a:r>
              <a:rPr lang="en-US" altLang="ja-JP" sz="2400" b="1" i="1" u="sng" baseline="30000" smtClean="0">
                <a:solidFill>
                  <a:srgbClr val="FF0000"/>
                </a:solidFill>
                <a:latin typeface="Times New Roman" panose="02020603050405020304" pitchFamily="18" charset="0"/>
                <a:cs typeface="Times New Roman" panose="02020603050405020304" pitchFamily="18" charset="0"/>
              </a:rPr>
              <a:t>n</a:t>
            </a:r>
            <a:r>
              <a:rPr lang="en-US" altLang="ja-JP" sz="2400" i="1" u="sng" baseline="300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で処理してもかまわない。</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2406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2800" smtClean="0"/>
              <a:t>実装上の留意点</a:t>
            </a:r>
            <a:endParaRPr kumimoji="1" lang="ja-JP" altLang="en-US" sz="2800"/>
          </a:p>
        </p:txBody>
      </p:sp>
      <p:sp>
        <p:nvSpPr>
          <p:cNvPr id="29" name="テキスト ボックス 28"/>
          <p:cNvSpPr txBox="1"/>
          <p:nvPr/>
        </p:nvSpPr>
        <p:spPr>
          <a:xfrm>
            <a:off x="982133" y="2008119"/>
            <a:ext cx="8229599" cy="3785652"/>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①電源投入直後の信号は捨てること。</a:t>
            </a:r>
            <a:r>
              <a:rPr lang="ja-JP" altLang="en-US" sz="2400" u="sng" smtClean="0">
                <a:solidFill>
                  <a:srgbClr val="0000FF"/>
                </a:solidFill>
                <a:latin typeface="Times New Roman" panose="02020603050405020304" pitchFamily="18" charset="0"/>
                <a:cs typeface="Times New Roman" panose="02020603050405020304" pitchFamily="18" charset="0"/>
              </a:rPr>
              <a:t>電圧が安定</a:t>
            </a:r>
            <a:r>
              <a:rPr lang="ja-JP" altLang="en-US" sz="2400" smtClean="0">
                <a:latin typeface="Times New Roman" panose="02020603050405020304" pitchFamily="18" charset="0"/>
                <a:cs typeface="Times New Roman" panose="02020603050405020304" pitchFamily="18" charset="0"/>
              </a:rPr>
              <a:t>するまで</a:t>
            </a:r>
            <a:r>
              <a:rPr lang="ja-JP" altLang="en-US" sz="2400" b="1" u="sng" smtClean="0">
                <a:solidFill>
                  <a:srgbClr val="FF0000"/>
                </a:solidFill>
                <a:latin typeface="Times New Roman" panose="02020603050405020304" pitchFamily="18" charset="0"/>
                <a:cs typeface="Times New Roman" panose="02020603050405020304" pitchFamily="18" charset="0"/>
              </a:rPr>
              <a:t>待つ</a:t>
            </a:r>
            <a:r>
              <a:rPr lang="ja-JP" altLang="en-US" sz="2400" smtClean="0">
                <a:latin typeface="Times New Roman" panose="02020603050405020304" pitchFamily="18" charset="0"/>
                <a:cs typeface="Times New Roman" panose="02020603050405020304" pitchFamily="18" charset="0"/>
              </a:rPr>
              <a:t>。（何秒待つかは回路特性による）</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smtClean="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②入力信号を待ち行列で表現し，処理を</a:t>
            </a:r>
            <a:r>
              <a:rPr lang="ja-JP" altLang="en-US" sz="2400" u="sng" smtClean="0">
                <a:solidFill>
                  <a:srgbClr val="0000FF"/>
                </a:solidFill>
                <a:latin typeface="Times New Roman" panose="02020603050405020304" pitchFamily="18" charset="0"/>
                <a:cs typeface="Times New Roman" panose="02020603050405020304" pitchFamily="18" charset="0"/>
              </a:rPr>
              <a:t>通常プログラムで処理</a:t>
            </a:r>
            <a:r>
              <a:rPr lang="ja-JP" altLang="en-US" sz="2400" smtClean="0">
                <a:latin typeface="Times New Roman" panose="02020603050405020304" pitchFamily="18" charset="0"/>
                <a:cs typeface="Times New Roman" panose="02020603050405020304" pitchFamily="18" charset="0"/>
              </a:rPr>
              <a:t>するか，タイマ割込み時に</a:t>
            </a:r>
            <a:r>
              <a:rPr lang="ja-JP" altLang="en-US" sz="2400" u="sng" smtClean="0">
                <a:solidFill>
                  <a:srgbClr val="0000FF"/>
                </a:solidFill>
                <a:latin typeface="Times New Roman" panose="02020603050405020304" pitchFamily="18" charset="0"/>
                <a:cs typeface="Times New Roman" panose="02020603050405020304" pitchFamily="18" charset="0"/>
              </a:rPr>
              <a:t>すべて信号処理を行う</a:t>
            </a:r>
            <a:r>
              <a:rPr lang="ja-JP" altLang="en-US" sz="2400" smtClean="0">
                <a:latin typeface="Times New Roman" panose="02020603050405020304" pitchFamily="18" charset="0"/>
                <a:cs typeface="Times New Roman" panose="02020603050405020304" pitchFamily="18" charset="0"/>
              </a:rPr>
              <a:t>かは，</a:t>
            </a:r>
            <a:r>
              <a:rPr lang="ja-JP" altLang="en-US" sz="2400" b="1" u="sng" smtClean="0">
                <a:solidFill>
                  <a:srgbClr val="FF0000"/>
                </a:solidFill>
                <a:latin typeface="Times New Roman" panose="02020603050405020304" pitchFamily="18" charset="0"/>
                <a:cs typeface="Times New Roman" panose="02020603050405020304" pitchFamily="18" charset="0"/>
              </a:rPr>
              <a:t>処理時間とのトレードオフ</a:t>
            </a:r>
            <a:r>
              <a:rPr lang="ja-JP" altLang="en-US" sz="2400" smtClean="0">
                <a:latin typeface="Times New Roman" panose="02020603050405020304" pitchFamily="18" charset="0"/>
                <a:cs typeface="Times New Roman" panose="02020603050405020304" pitchFamily="18" charset="0"/>
              </a:rPr>
              <a:t>。</a:t>
            </a:r>
            <a:endParaRPr lang="en-US" altLang="ja-JP" sz="2400" smtClean="0">
              <a:latin typeface="Times New Roman" panose="02020603050405020304" pitchFamily="18" charset="0"/>
              <a:cs typeface="Times New Roman" panose="02020603050405020304" pitchFamily="18" charset="0"/>
            </a:endParaRPr>
          </a:p>
          <a:p>
            <a:pPr marL="265113" indent="-265113" defTabSz="1169988"/>
            <a:endParaRPr lang="en-US" altLang="ja-JP" sz="2400">
              <a:latin typeface="Times New Roman" panose="02020603050405020304" pitchFamily="18" charset="0"/>
              <a:cs typeface="Times New Roman" panose="02020603050405020304" pitchFamily="18" charset="0"/>
            </a:endParaRPr>
          </a:p>
          <a:p>
            <a:pPr marL="265113" indent="-265113" defTabSz="1169988"/>
            <a:r>
              <a:rPr lang="ja-JP" altLang="en-US" sz="2400" smtClean="0">
                <a:latin typeface="Times New Roman" panose="02020603050405020304" pitchFamily="18" charset="0"/>
                <a:cs typeface="Times New Roman" panose="02020603050405020304" pitchFamily="18" charset="0"/>
              </a:rPr>
              <a:t>③信号処理時間が，</a:t>
            </a:r>
            <a:r>
              <a:rPr lang="ja-JP" altLang="en-US" sz="2400" b="1" u="sng" smtClean="0">
                <a:solidFill>
                  <a:srgbClr val="FF0000"/>
                </a:solidFill>
                <a:latin typeface="Times New Roman" panose="02020603050405020304" pitchFamily="18" charset="0"/>
                <a:cs typeface="Times New Roman" panose="02020603050405020304" pitchFamily="18" charset="0"/>
              </a:rPr>
              <a:t>許容処理時間の範囲内</a:t>
            </a:r>
            <a:r>
              <a:rPr lang="ja-JP" altLang="en-US" sz="2400" smtClean="0">
                <a:latin typeface="Times New Roman" panose="02020603050405020304" pitchFamily="18" charset="0"/>
                <a:cs typeface="Times New Roman" panose="02020603050405020304" pitchFamily="18" charset="0"/>
              </a:rPr>
              <a:t>に納まらない場合，</a:t>
            </a:r>
            <a:r>
              <a:rPr lang="ja-JP" altLang="en-US" sz="2400" u="sng" smtClean="0">
                <a:solidFill>
                  <a:srgbClr val="0000FF"/>
                </a:solidFill>
                <a:latin typeface="Times New Roman" panose="02020603050405020304" pitchFamily="18" charset="0"/>
                <a:cs typeface="Times New Roman" panose="02020603050405020304" pitchFamily="18" charset="0"/>
              </a:rPr>
              <a:t>プログラミングの改善</a:t>
            </a:r>
            <a:r>
              <a:rPr lang="ja-JP" altLang="en-US" sz="2400" smtClean="0">
                <a:latin typeface="Times New Roman" panose="02020603050405020304" pitchFamily="18" charset="0"/>
                <a:cs typeface="Times New Roman" panose="02020603050405020304" pitchFamily="18" charset="0"/>
              </a:rPr>
              <a:t>，</a:t>
            </a:r>
            <a:r>
              <a:rPr lang="ja-JP" altLang="en-US" sz="2400" u="sng" smtClean="0">
                <a:solidFill>
                  <a:srgbClr val="0000FF"/>
                </a:solidFill>
                <a:latin typeface="Times New Roman" panose="02020603050405020304" pitchFamily="18" charset="0"/>
                <a:cs typeface="Times New Roman" panose="02020603050405020304" pitchFamily="18" charset="0"/>
              </a:rPr>
              <a:t>アルゴリズムの改善</a:t>
            </a:r>
            <a:r>
              <a:rPr lang="ja-JP" altLang="en-US" sz="2400" smtClean="0">
                <a:latin typeface="Times New Roman" panose="02020603050405020304" pitchFamily="18" charset="0"/>
                <a:cs typeface="Times New Roman" panose="02020603050405020304" pitchFamily="18" charset="0"/>
              </a:rPr>
              <a:t>を行う必要がある。</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8786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0"/>
            <a:ext cx="7704667" cy="898926"/>
          </a:xfrm>
        </p:spPr>
        <p:txBody>
          <a:bodyPr>
            <a:normAutofit/>
          </a:bodyPr>
          <a:lstStyle/>
          <a:p>
            <a:pPr algn="r"/>
            <a:r>
              <a:rPr lang="ja-JP" altLang="en-US" sz="2800" smtClean="0"/>
              <a:t>（２）標準処理パターン</a:t>
            </a:r>
            <a:endParaRPr kumimoji="1" lang="ja-JP" altLang="en-US" sz="2800"/>
          </a:p>
        </p:txBody>
      </p:sp>
      <p:grpSp>
        <p:nvGrpSpPr>
          <p:cNvPr id="53" name="グループ化 52"/>
          <p:cNvGrpSpPr/>
          <p:nvPr/>
        </p:nvGrpSpPr>
        <p:grpSpPr>
          <a:xfrm>
            <a:off x="2287590" y="1154242"/>
            <a:ext cx="5237469" cy="4909778"/>
            <a:chOff x="1732954" y="1499016"/>
            <a:chExt cx="5237469" cy="4909778"/>
          </a:xfrm>
        </p:grpSpPr>
        <p:cxnSp>
          <p:nvCxnSpPr>
            <p:cNvPr id="15" name="直線コネクタ 14"/>
            <p:cNvCxnSpPr>
              <a:stCxn id="3" idx="2"/>
              <a:endCxn id="7" idx="0"/>
            </p:cNvCxnSpPr>
            <p:nvPr/>
          </p:nvCxnSpPr>
          <p:spPr>
            <a:xfrm flipH="1">
              <a:off x="5936103" y="2293495"/>
              <a:ext cx="1" cy="332082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角丸四角形 2"/>
            <p:cNvSpPr/>
            <p:nvPr/>
          </p:nvSpPr>
          <p:spPr>
            <a:xfrm>
              <a:off x="4961743" y="1499016"/>
              <a:ext cx="1948721" cy="79447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991861" y="2552324"/>
              <a:ext cx="1948721" cy="79447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961742" y="5614315"/>
              <a:ext cx="1948721" cy="79447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171604" y="1669419"/>
              <a:ext cx="1528996" cy="461665"/>
            </a:xfrm>
            <a:prstGeom prst="rect">
              <a:avLst/>
            </a:prstGeom>
            <a:noFill/>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信号入力</a:t>
              </a:r>
              <a:endParaRPr lang="en-US" altLang="ja-JP" sz="2400" smtClean="0">
                <a:latin typeface="Times New Roman" panose="02020603050405020304" pitchFamily="18" charset="0"/>
                <a:cs typeface="Times New Roman" panose="02020603050405020304" pitchFamily="18" charset="0"/>
              </a:endParaRPr>
            </a:p>
          </p:txBody>
        </p:sp>
        <p:sp>
          <p:nvSpPr>
            <p:cNvPr id="8" name="テキスト ボックス 7"/>
            <p:cNvSpPr txBox="1"/>
            <p:nvPr/>
          </p:nvSpPr>
          <p:spPr>
            <a:xfrm>
              <a:off x="5231566" y="5780721"/>
              <a:ext cx="1528996" cy="461665"/>
            </a:xfrm>
            <a:prstGeom prst="rect">
              <a:avLst/>
            </a:prstGeom>
            <a:noFill/>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信号出力</a:t>
              </a:r>
              <a:endParaRPr lang="en-US" altLang="ja-JP" sz="2400" smtClean="0">
                <a:latin typeface="Times New Roman" panose="02020603050405020304" pitchFamily="18" charset="0"/>
                <a:cs typeface="Times New Roman" panose="02020603050405020304" pitchFamily="18" charset="0"/>
              </a:endParaRPr>
            </a:p>
          </p:txBody>
        </p:sp>
        <p:sp>
          <p:nvSpPr>
            <p:cNvPr id="9" name="角丸四角形 8"/>
            <p:cNvSpPr/>
            <p:nvPr/>
          </p:nvSpPr>
          <p:spPr>
            <a:xfrm>
              <a:off x="4991860" y="4505800"/>
              <a:ext cx="1948721" cy="79447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021841" y="2743199"/>
              <a:ext cx="1858780" cy="369332"/>
            </a:xfrm>
            <a:prstGeom prst="rect">
              <a:avLst/>
            </a:prstGeom>
            <a:noFill/>
          </p:spPr>
          <p:txBody>
            <a:bodyPr wrap="square" rtlCol="0">
              <a:spAutoFit/>
            </a:bodyPr>
            <a:lstStyle/>
            <a:p>
              <a:pPr algn="ctr" defTabSz="1169988"/>
              <a:r>
                <a:rPr lang="ja-JP" altLang="en-US">
                  <a:latin typeface="Times New Roman" panose="02020603050405020304" pitchFamily="18" charset="0"/>
                  <a:cs typeface="Times New Roman" panose="02020603050405020304" pitchFamily="18" charset="0"/>
                </a:rPr>
                <a:t>入力</a:t>
              </a:r>
              <a:r>
                <a:rPr lang="ja-JP" altLang="en-US" smtClean="0">
                  <a:latin typeface="Times New Roman" panose="02020603050405020304" pitchFamily="18" charset="0"/>
                  <a:cs typeface="Times New Roman" panose="02020603050405020304" pitchFamily="18" charset="0"/>
                </a:rPr>
                <a:t>信号記憶</a:t>
              </a:r>
              <a:endParaRPr lang="en-US" altLang="ja-JP" smtClean="0">
                <a:latin typeface="Times New Roman" panose="02020603050405020304" pitchFamily="18" charset="0"/>
                <a:cs typeface="Times New Roman" panose="02020603050405020304" pitchFamily="18" charset="0"/>
              </a:endParaRPr>
            </a:p>
          </p:txBody>
        </p:sp>
        <p:sp>
          <p:nvSpPr>
            <p:cNvPr id="12" name="テキスト ボックス 11"/>
            <p:cNvSpPr txBox="1"/>
            <p:nvPr/>
          </p:nvSpPr>
          <p:spPr>
            <a:xfrm>
              <a:off x="4961741" y="4723305"/>
              <a:ext cx="1978840" cy="369332"/>
            </a:xfrm>
            <a:prstGeom prst="rect">
              <a:avLst/>
            </a:prstGeom>
            <a:noFill/>
          </p:spPr>
          <p:txBody>
            <a:bodyPr wrap="square" rtlCol="0">
              <a:spAutoFit/>
            </a:bodyPr>
            <a:lstStyle/>
            <a:p>
              <a:pPr algn="ctr" defTabSz="1169988"/>
              <a:r>
                <a:rPr lang="ja-JP" altLang="en-US" smtClean="0">
                  <a:latin typeface="Times New Roman" panose="02020603050405020304" pitchFamily="18" charset="0"/>
                  <a:cs typeface="Times New Roman" panose="02020603050405020304" pitchFamily="18" charset="0"/>
                </a:rPr>
                <a:t>出力信号記憶</a:t>
              </a:r>
              <a:endParaRPr lang="en-US" altLang="ja-JP" smtClean="0">
                <a:latin typeface="Times New Roman" panose="02020603050405020304" pitchFamily="18" charset="0"/>
                <a:cs typeface="Times New Roman" panose="02020603050405020304" pitchFamily="18" charset="0"/>
              </a:endParaRPr>
            </a:p>
          </p:txBody>
        </p:sp>
        <p:sp>
          <p:nvSpPr>
            <p:cNvPr id="13" name="角丸四角形 12"/>
            <p:cNvSpPr/>
            <p:nvPr/>
          </p:nvSpPr>
          <p:spPr>
            <a:xfrm>
              <a:off x="5021702" y="3517954"/>
              <a:ext cx="1948721" cy="794479"/>
            </a:xfrm>
            <a:prstGeom prst="round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231565" y="3684362"/>
              <a:ext cx="1528996" cy="461665"/>
            </a:xfrm>
            <a:prstGeom prst="rect">
              <a:avLst/>
            </a:prstGeom>
            <a:noFill/>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信号処理</a:t>
              </a:r>
              <a:endParaRPr lang="en-US" altLang="ja-JP" sz="2400" smtClean="0">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1978700" y="2756992"/>
              <a:ext cx="1978842" cy="369332"/>
            </a:xfrm>
            <a:prstGeom prst="rect">
              <a:avLst/>
            </a:prstGeom>
            <a:solidFill>
              <a:srgbClr val="FFFFD5"/>
            </a:solidFill>
            <a:ln>
              <a:solidFill>
                <a:srgbClr val="0000FF"/>
              </a:solidFill>
            </a:ln>
          </p:spPr>
          <p:txBody>
            <a:bodyPr wrap="square" rtlCol="0">
              <a:spAutoFit/>
            </a:bodyPr>
            <a:lstStyle/>
            <a:p>
              <a:pPr algn="ctr" defTabSz="1169988"/>
              <a:r>
                <a:rPr lang="ja-JP" altLang="en-US" smtClean="0">
                  <a:latin typeface="Times New Roman" panose="02020603050405020304" pitchFamily="18" charset="0"/>
                  <a:cs typeface="Times New Roman" panose="02020603050405020304" pitchFamily="18" charset="0"/>
                </a:rPr>
                <a:t>待ち行列　</a:t>
              </a: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19" name="テキスト ボックス 18"/>
            <p:cNvSpPr txBox="1"/>
            <p:nvPr/>
          </p:nvSpPr>
          <p:spPr>
            <a:xfrm>
              <a:off x="1978700" y="4672206"/>
              <a:ext cx="1978982" cy="369332"/>
            </a:xfrm>
            <a:prstGeom prst="rect">
              <a:avLst/>
            </a:prstGeom>
            <a:solidFill>
              <a:srgbClr val="FFFFD5"/>
            </a:solidFill>
            <a:ln>
              <a:solidFill>
                <a:srgbClr val="0000FF"/>
              </a:solidFill>
            </a:ln>
          </p:spPr>
          <p:txBody>
            <a:bodyPr wrap="square" rtlCol="0">
              <a:spAutoFit/>
            </a:bodyPr>
            <a:lstStyle/>
            <a:p>
              <a:pPr algn="ctr" defTabSz="1169988"/>
              <a:r>
                <a:rPr lang="ja-JP" altLang="en-US">
                  <a:latin typeface="Times New Roman" panose="02020603050405020304" pitchFamily="18" charset="0"/>
                  <a:cs typeface="Times New Roman" panose="02020603050405020304" pitchFamily="18" charset="0"/>
                </a:rPr>
                <a:t>待ち</a:t>
              </a:r>
              <a:r>
                <a:rPr lang="ja-JP" altLang="en-US" smtClean="0">
                  <a:latin typeface="Times New Roman" panose="02020603050405020304" pitchFamily="18" charset="0"/>
                  <a:cs typeface="Times New Roman" panose="02020603050405020304" pitchFamily="18" charset="0"/>
                </a:rPr>
                <a:t>行列  </a:t>
              </a:r>
              <a:r>
                <a:rPr lang="en-US" altLang="ja-JP" i="1" smtClean="0">
                  <a:latin typeface="Times New Roman" panose="02020603050405020304" pitchFamily="18" charset="0"/>
                  <a:cs typeface="Times New Roman" panose="02020603050405020304" pitchFamily="18" charset="0"/>
                </a:rPr>
                <a:t>y</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cxnSp>
          <p:nvCxnSpPr>
            <p:cNvPr id="20" name="直線矢印コネクタ 19"/>
            <p:cNvCxnSpPr>
              <a:stCxn id="6" idx="1"/>
              <a:endCxn id="18" idx="3"/>
            </p:cNvCxnSpPr>
            <p:nvPr/>
          </p:nvCxnSpPr>
          <p:spPr>
            <a:xfrm flipH="1" flipV="1">
              <a:off x="3957542" y="2941658"/>
              <a:ext cx="1034319" cy="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9" idx="1"/>
              <a:endCxn id="19" idx="3"/>
            </p:cNvCxnSpPr>
            <p:nvPr/>
          </p:nvCxnSpPr>
          <p:spPr>
            <a:xfrm flipH="1" flipV="1">
              <a:off x="3957682" y="4856872"/>
              <a:ext cx="1034178" cy="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3881963" y="4134271"/>
              <a:ext cx="1109623" cy="534495"/>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881963" y="3199303"/>
              <a:ext cx="1109623" cy="562731"/>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1732954" y="3494519"/>
              <a:ext cx="2477267" cy="923330"/>
            </a:xfrm>
            <a:prstGeom prst="rect">
              <a:avLst/>
            </a:prstGeom>
            <a:noFill/>
          </p:spPr>
          <p:txBody>
            <a:bodyPr wrap="square" rtlCol="0">
              <a:spAutoFit/>
            </a:bodyPr>
            <a:lstStyle/>
            <a:p>
              <a:pPr algn="ctr" defTabSz="1169988"/>
              <a:r>
                <a:rPr lang="ja-JP" altLang="en-US" smtClean="0">
                  <a:latin typeface="Times New Roman" panose="02020603050405020304" pitchFamily="18" charset="0"/>
                  <a:cs typeface="Times New Roman" panose="02020603050405020304" pitchFamily="18" charset="0"/>
                </a:rPr>
                <a:t>待ち行列と言っても</a:t>
              </a:r>
              <a:endParaRPr lang="en-US" altLang="ja-JP" smtClean="0">
                <a:latin typeface="Times New Roman" panose="02020603050405020304" pitchFamily="18" charset="0"/>
                <a:cs typeface="Times New Roman" panose="02020603050405020304" pitchFamily="18" charset="0"/>
              </a:endParaRPr>
            </a:p>
            <a:p>
              <a:pPr algn="ctr" defTabSz="1169988"/>
              <a:r>
                <a:rPr lang="ja-JP" altLang="en-US" smtClean="0">
                  <a:latin typeface="Times New Roman" panose="02020603050405020304" pitchFamily="18" charset="0"/>
                  <a:cs typeface="Times New Roman" panose="02020603050405020304" pitchFamily="18" charset="0"/>
                </a:rPr>
                <a:t>信号処理の場合</a:t>
              </a:r>
              <a:endParaRPr lang="en-US" altLang="ja-JP" smtClean="0">
                <a:latin typeface="Times New Roman" panose="02020603050405020304" pitchFamily="18" charset="0"/>
                <a:cs typeface="Times New Roman" panose="02020603050405020304" pitchFamily="18" charset="0"/>
              </a:endParaRPr>
            </a:p>
            <a:p>
              <a:pPr algn="ctr" defTabSz="1169988"/>
              <a:r>
                <a:rPr lang="ja-JP" altLang="en-US" smtClean="0">
                  <a:latin typeface="Times New Roman" panose="02020603050405020304" pitchFamily="18" charset="0"/>
                  <a:cs typeface="Times New Roman" panose="02020603050405020304" pitchFamily="18" charset="0"/>
                </a:rPr>
                <a:t>単なる上書き</a:t>
              </a:r>
              <a:endParaRPr lang="en-US" altLang="ja-JP" smtClean="0">
                <a:latin typeface="Times New Roman" panose="02020603050405020304" pitchFamily="18" charset="0"/>
                <a:cs typeface="Times New Roman" panose="02020603050405020304" pitchFamily="18" charset="0"/>
              </a:endParaRPr>
            </a:p>
          </p:txBody>
        </p:sp>
        <p:cxnSp>
          <p:nvCxnSpPr>
            <p:cNvPr id="44" name="直線矢印コネクタ 43"/>
            <p:cNvCxnSpPr>
              <a:stCxn id="41" idx="0"/>
              <a:endCxn id="18" idx="2"/>
            </p:cNvCxnSpPr>
            <p:nvPr/>
          </p:nvCxnSpPr>
          <p:spPr>
            <a:xfrm flipH="1" flipV="1">
              <a:off x="2968121" y="3126324"/>
              <a:ext cx="3467" cy="36819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41" idx="2"/>
              <a:endCxn id="19" idx="0"/>
            </p:cNvCxnSpPr>
            <p:nvPr/>
          </p:nvCxnSpPr>
          <p:spPr>
            <a:xfrm flipH="1">
              <a:off x="2968191" y="4417849"/>
              <a:ext cx="3397" cy="2543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24373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107429"/>
            <a:ext cx="7704667" cy="898926"/>
          </a:xfrm>
        </p:spPr>
        <p:txBody>
          <a:bodyPr>
            <a:normAutofit fontScale="90000"/>
          </a:bodyPr>
          <a:lstStyle/>
          <a:p>
            <a:pPr algn="r"/>
            <a:r>
              <a:rPr lang="ja-JP" altLang="en-US" sz="2800" smtClean="0"/>
              <a:t>高速化を図るならサボることが大事</a:t>
            </a:r>
            <a:r>
              <a:rPr lang="en-US" altLang="ja-JP" sz="2800" smtClean="0"/>
              <a:t/>
            </a:r>
            <a:br>
              <a:rPr lang="en-US" altLang="ja-JP" sz="2800" smtClean="0"/>
            </a:br>
            <a:r>
              <a:rPr lang="ja-JP" altLang="en-US" sz="2800" smtClean="0"/>
              <a:t>待ち</a:t>
            </a:r>
            <a:r>
              <a:rPr lang="ja-JP" altLang="en-US" sz="2800"/>
              <a:t>行列</a:t>
            </a:r>
            <a:r>
              <a:rPr lang="ja-JP" altLang="en-US" sz="2800" smtClean="0"/>
              <a:t>でオーバーフローチェックをしない</a:t>
            </a:r>
            <a:endParaRPr kumimoji="1" lang="ja-JP" altLang="en-US" sz="2800"/>
          </a:p>
        </p:txBody>
      </p:sp>
      <p:sp>
        <p:nvSpPr>
          <p:cNvPr id="28" name="タイトル 1"/>
          <p:cNvSpPr txBox="1">
            <a:spLocks/>
          </p:cNvSpPr>
          <p:nvPr/>
        </p:nvSpPr>
        <p:spPr>
          <a:xfrm>
            <a:off x="1439331" y="5346902"/>
            <a:ext cx="7704667" cy="495959"/>
          </a:xfrm>
          <a:prstGeom prst="rect">
            <a:avLst/>
          </a:prstGeom>
          <a:solidFill>
            <a:srgbClr val="FFFF00"/>
          </a:solidFill>
          <a:ln>
            <a:solidFill>
              <a:srgbClr val="FF0000"/>
            </a:solidFill>
          </a:ln>
          <a:effectLst/>
        </p:spPr>
        <p:txBody>
          <a:bodyPr vert="horz" lIns="91440" tIns="45720" rIns="91440" bIns="45720" rtlCol="0" anchor="t" anchorCtr="0">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smtClean="0">
                <a:latin typeface="ＭＳ ゴシック" panose="020B0609070205080204" pitchFamily="49" charset="-128"/>
                <a:ea typeface="ＭＳ ゴシック" panose="020B0609070205080204" pitchFamily="49" charset="-128"/>
              </a:rPr>
              <a:t>複素数演算を可能とするには上記 </a:t>
            </a:r>
            <a:r>
              <a:rPr lang="en-US" altLang="ja-JP" sz="2000" b="1" u="sng" smtClean="0">
                <a:solidFill>
                  <a:srgbClr val="FF0000"/>
                </a:solidFill>
                <a:latin typeface="ＭＳ ゴシック" panose="020B0609070205080204" pitchFamily="49" charset="-128"/>
                <a:ea typeface="ＭＳ ゴシック" panose="020B0609070205080204" pitchFamily="49" charset="-128"/>
              </a:rPr>
              <a:t>int </a:t>
            </a:r>
            <a:r>
              <a:rPr lang="ja-JP" altLang="en-US" sz="2000" smtClean="0">
                <a:latin typeface="ＭＳ ゴシック" panose="020B0609070205080204" pitchFamily="49" charset="-128"/>
                <a:ea typeface="ＭＳ ゴシック" panose="020B0609070205080204" pitchFamily="49" charset="-128"/>
              </a:rPr>
              <a:t>を </a:t>
            </a:r>
            <a:r>
              <a:rPr lang="en-US" altLang="ja-JP" sz="2000" b="1" u="sng" smtClean="0">
                <a:solidFill>
                  <a:srgbClr val="FF0000"/>
                </a:solidFill>
                <a:latin typeface="ＭＳ ゴシック" panose="020B0609070205080204" pitchFamily="49" charset="-128"/>
                <a:ea typeface="ＭＳ ゴシック" panose="020B0609070205080204" pitchFamily="49" charset="-128"/>
              </a:rPr>
              <a:t>Complex</a:t>
            </a:r>
            <a:r>
              <a:rPr lang="en-US" altLang="ja-JP" sz="2000" smtClean="0">
                <a:latin typeface="ＭＳ ゴシック" panose="020B0609070205080204" pitchFamily="49" charset="-128"/>
                <a:ea typeface="ＭＳ ゴシック" panose="020B0609070205080204" pitchFamily="49" charset="-128"/>
              </a:rPr>
              <a:t>	</a:t>
            </a:r>
            <a:r>
              <a:rPr lang="ja-JP" altLang="en-US" sz="2000" smtClean="0">
                <a:latin typeface="ＭＳ ゴシック" panose="020B0609070205080204" pitchFamily="49" charset="-128"/>
                <a:ea typeface="ＭＳ ゴシック" panose="020B0609070205080204" pitchFamily="49" charset="-128"/>
              </a:rPr>
              <a:t>にする</a:t>
            </a:r>
            <a:endParaRPr lang="fr-FR" altLang="ja-JP" sz="2000">
              <a:solidFill>
                <a:srgbClr val="FF0000"/>
              </a:solidFill>
              <a:latin typeface="ＭＳ ゴシック" panose="020B0609070205080204" pitchFamily="49" charset="-128"/>
              <a:ea typeface="ＭＳ ゴシック" panose="020B0609070205080204" pitchFamily="49" charset="-128"/>
            </a:endParaRPr>
          </a:p>
        </p:txBody>
      </p:sp>
      <p:sp>
        <p:nvSpPr>
          <p:cNvPr id="31" name="タイトル 1"/>
          <p:cNvSpPr txBox="1">
            <a:spLocks/>
          </p:cNvSpPr>
          <p:nvPr/>
        </p:nvSpPr>
        <p:spPr>
          <a:xfrm>
            <a:off x="1439332" y="1006355"/>
            <a:ext cx="7704667" cy="4239718"/>
          </a:xfrm>
          <a:prstGeom prst="rect">
            <a:avLst/>
          </a:prstGeom>
          <a:effectLst/>
        </p:spPr>
        <p:txBody>
          <a:bodyPr vert="horz" lIns="91440" tIns="45720" rIns="91440" bIns="45720" rtlCol="0" anchor="ctr">
            <a:normAutofit fontScale="85000" lnSpcReduction="20000"/>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fr-FR" altLang="ja-JP" sz="2800">
                <a:latin typeface="ＭＳ ゴシック" panose="020B0609070205080204" pitchFamily="49" charset="-128"/>
                <a:ea typeface="ＭＳ ゴシック" panose="020B0609070205080204" pitchFamily="49" charset="-128"/>
              </a:rPr>
              <a:t>int init(int Que[],int Qmax){</a:t>
            </a:r>
          </a:p>
          <a:p>
            <a:pPr algn="l"/>
            <a:r>
              <a:rPr lang="en-US" altLang="ja-JP" sz="2800" smtClean="0">
                <a:latin typeface="ＭＳ ゴシック" panose="020B0609070205080204" pitchFamily="49" charset="-128"/>
                <a:ea typeface="ＭＳ ゴシック" panose="020B0609070205080204" pitchFamily="49" charset="-128"/>
              </a:rPr>
              <a:t>	int </a:t>
            </a:r>
            <a:r>
              <a:rPr lang="en-US" altLang="ja-JP" sz="2800">
                <a:latin typeface="ＭＳ ゴシック" panose="020B0609070205080204" pitchFamily="49" charset="-128"/>
                <a:ea typeface="ＭＳ ゴシック" panose="020B0609070205080204" pitchFamily="49" charset="-128"/>
              </a:rPr>
              <a:t>i; </a:t>
            </a:r>
          </a:p>
          <a:p>
            <a:pPr algn="l"/>
            <a:r>
              <a:rPr lang="en-US" altLang="ja-JP" sz="2800" smtClean="0">
                <a:latin typeface="ＭＳ ゴシック" panose="020B0609070205080204" pitchFamily="49" charset="-128"/>
                <a:ea typeface="ＭＳ ゴシック" panose="020B0609070205080204" pitchFamily="49" charset="-128"/>
              </a:rPr>
              <a:t>	for(i=0;i&lt;Qmax;i</a:t>
            </a:r>
            <a:r>
              <a:rPr lang="en-US" altLang="ja-JP" sz="2800">
                <a:latin typeface="ＭＳ ゴシック" panose="020B0609070205080204" pitchFamily="49" charset="-128"/>
                <a:ea typeface="ＭＳ ゴシック" panose="020B0609070205080204" pitchFamily="49" charset="-128"/>
              </a:rPr>
              <a:t>++) Que[i]=0;</a:t>
            </a:r>
          </a:p>
          <a:p>
            <a:pPr algn="l"/>
            <a:r>
              <a:rPr lang="en-US" altLang="ja-JP" sz="2800" smtClean="0">
                <a:latin typeface="ＭＳ ゴシック" panose="020B0609070205080204" pitchFamily="49" charset="-128"/>
                <a:ea typeface="ＭＳ ゴシック" panose="020B0609070205080204" pitchFamily="49" charset="-128"/>
              </a:rPr>
              <a:t>	return </a:t>
            </a:r>
            <a:r>
              <a:rPr lang="en-US" altLang="ja-JP" sz="2800">
                <a:latin typeface="ＭＳ ゴシック" panose="020B0609070205080204" pitchFamily="49" charset="-128"/>
                <a:ea typeface="ＭＳ ゴシック" panose="020B0609070205080204" pitchFamily="49" charset="-128"/>
              </a:rPr>
              <a:t>0;</a:t>
            </a:r>
          </a:p>
          <a:p>
            <a:pPr algn="l"/>
            <a:r>
              <a:rPr lang="en-US" altLang="ja-JP" sz="2800">
                <a:latin typeface="ＭＳ ゴシック" panose="020B0609070205080204" pitchFamily="49" charset="-128"/>
                <a:ea typeface="ＭＳ ゴシック" panose="020B0609070205080204" pitchFamily="49" charset="-128"/>
              </a:rPr>
              <a:t>}</a:t>
            </a:r>
          </a:p>
          <a:p>
            <a:pPr algn="l"/>
            <a:r>
              <a:rPr lang="fr-FR" altLang="ja-JP" sz="2800">
                <a:latin typeface="ＭＳ ゴシック" panose="020B0609070205080204" pitchFamily="49" charset="-128"/>
                <a:ea typeface="ＭＳ ゴシック" panose="020B0609070205080204" pitchFamily="49" charset="-128"/>
              </a:rPr>
              <a:t>int enQue(int Que[], int pQue, int Qmax, int X){</a:t>
            </a:r>
          </a:p>
          <a:p>
            <a:pPr algn="l"/>
            <a:r>
              <a:rPr lang="en-US" altLang="ja-JP" sz="2800" smtClean="0">
                <a:latin typeface="ＭＳ ゴシック" panose="020B0609070205080204" pitchFamily="49" charset="-128"/>
                <a:ea typeface="ＭＳ ゴシック" panose="020B0609070205080204" pitchFamily="49" charset="-128"/>
              </a:rPr>
              <a:t>	pQue-</a:t>
            </a:r>
            <a:r>
              <a:rPr lang="en-US" altLang="ja-JP" sz="2800">
                <a:latin typeface="ＭＳ ゴシック" panose="020B0609070205080204" pitchFamily="49" charset="-128"/>
                <a:ea typeface="ＭＳ ゴシック" panose="020B0609070205080204" pitchFamily="49" charset="-128"/>
              </a:rPr>
              <a:t>-;if(pQue&lt;0) pQue=Qmax-1;</a:t>
            </a:r>
          </a:p>
          <a:p>
            <a:pPr algn="l"/>
            <a:r>
              <a:rPr lang="en-US" altLang="ja-JP" sz="2800" smtClean="0">
                <a:latin typeface="ＭＳ ゴシック" panose="020B0609070205080204" pitchFamily="49" charset="-128"/>
                <a:ea typeface="ＭＳ ゴシック" panose="020B0609070205080204" pitchFamily="49" charset="-128"/>
              </a:rPr>
              <a:t>	Que[pQue</a:t>
            </a:r>
            <a:r>
              <a:rPr lang="en-US" altLang="ja-JP" sz="2800">
                <a:latin typeface="ＭＳ ゴシック" panose="020B0609070205080204" pitchFamily="49" charset="-128"/>
                <a:ea typeface="ＭＳ ゴシック" panose="020B0609070205080204" pitchFamily="49" charset="-128"/>
              </a:rPr>
              <a:t>]=X;</a:t>
            </a:r>
          </a:p>
          <a:p>
            <a:pPr algn="l"/>
            <a:r>
              <a:rPr lang="en-US" altLang="ja-JP" sz="2800" smtClean="0">
                <a:latin typeface="ＭＳ ゴシック" panose="020B0609070205080204" pitchFamily="49" charset="-128"/>
                <a:ea typeface="ＭＳ ゴシック" panose="020B0609070205080204" pitchFamily="49" charset="-128"/>
              </a:rPr>
              <a:t>	return </a:t>
            </a:r>
            <a:r>
              <a:rPr lang="en-US" altLang="ja-JP" sz="2800">
                <a:latin typeface="ＭＳ ゴシック" panose="020B0609070205080204" pitchFamily="49" charset="-128"/>
                <a:ea typeface="ＭＳ ゴシック" panose="020B0609070205080204" pitchFamily="49" charset="-128"/>
              </a:rPr>
              <a:t>pQue;</a:t>
            </a:r>
          </a:p>
          <a:p>
            <a:pPr algn="l"/>
            <a:r>
              <a:rPr lang="en-US" altLang="ja-JP" sz="2800">
                <a:latin typeface="ＭＳ ゴシック" panose="020B0609070205080204" pitchFamily="49" charset="-128"/>
                <a:ea typeface="ＭＳ ゴシック" panose="020B0609070205080204" pitchFamily="49" charset="-128"/>
              </a:rPr>
              <a:t>}</a:t>
            </a:r>
          </a:p>
          <a:p>
            <a:pPr algn="l"/>
            <a:r>
              <a:rPr lang="fr-FR" altLang="ja-JP" sz="2800">
                <a:latin typeface="ＭＳ ゴシック" panose="020B0609070205080204" pitchFamily="49" charset="-128"/>
                <a:ea typeface="ＭＳ ゴシック" panose="020B0609070205080204" pitchFamily="49" charset="-128"/>
              </a:rPr>
              <a:t>int getQ(int Que[], int pQue, int Qmax, int k){</a:t>
            </a:r>
          </a:p>
          <a:p>
            <a:pPr algn="l"/>
            <a:r>
              <a:rPr lang="en-US" altLang="ja-JP" sz="2800" smtClean="0">
                <a:latin typeface="ＭＳ ゴシック" panose="020B0609070205080204" pitchFamily="49" charset="-128"/>
                <a:ea typeface="ＭＳ ゴシック" panose="020B0609070205080204" pitchFamily="49" charset="-128"/>
              </a:rPr>
              <a:t>	int </a:t>
            </a:r>
            <a:r>
              <a:rPr lang="en-US" altLang="ja-JP" sz="2800">
                <a:latin typeface="ＭＳ ゴシック" panose="020B0609070205080204" pitchFamily="49" charset="-128"/>
                <a:ea typeface="ＭＳ ゴシック" panose="020B0609070205080204" pitchFamily="49" charset="-128"/>
              </a:rPr>
              <a:t>i=pQue+k; if(i&gt;=Qmax) i-= Qmax;</a:t>
            </a:r>
          </a:p>
          <a:p>
            <a:pPr algn="l"/>
            <a:r>
              <a:rPr lang="en-US" altLang="ja-JP" sz="2800" smtClean="0">
                <a:latin typeface="ＭＳ ゴシック" panose="020B0609070205080204" pitchFamily="49" charset="-128"/>
                <a:ea typeface="ＭＳ ゴシック" panose="020B0609070205080204" pitchFamily="49" charset="-128"/>
              </a:rPr>
              <a:t>	return </a:t>
            </a:r>
            <a:r>
              <a:rPr lang="en-US" altLang="ja-JP" sz="2800">
                <a:latin typeface="ＭＳ ゴシック" panose="020B0609070205080204" pitchFamily="49" charset="-128"/>
                <a:ea typeface="ＭＳ ゴシック" panose="020B0609070205080204" pitchFamily="49" charset="-128"/>
              </a:rPr>
              <a:t>Que[i];</a:t>
            </a:r>
          </a:p>
          <a:p>
            <a:pPr algn="l"/>
            <a:r>
              <a:rPr lang="en-US" altLang="ja-JP" sz="2800" smtClean="0">
                <a:latin typeface="ＭＳ ゴシック" panose="020B0609070205080204" pitchFamily="49" charset="-128"/>
                <a:ea typeface="ＭＳ ゴシック" panose="020B0609070205080204" pitchFamily="49" charset="-128"/>
              </a:rPr>
              <a:t>}		</a:t>
            </a:r>
            <a:endParaRPr lang="ja-JP" altLang="en-US" sz="28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75087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2800" smtClean="0"/>
              <a:t>（３）ＦＩＲフィルタのベクトル表現</a:t>
            </a:r>
            <a:endParaRPr kumimoji="1" lang="ja-JP" altLang="en-US" sz="2800"/>
          </a:p>
        </p:txBody>
      </p:sp>
      <p:sp>
        <p:nvSpPr>
          <p:cNvPr id="29" name="テキスト ボックス 28"/>
          <p:cNvSpPr txBox="1"/>
          <p:nvPr/>
        </p:nvSpPr>
        <p:spPr>
          <a:xfrm>
            <a:off x="982133" y="2008119"/>
            <a:ext cx="8229599" cy="461665"/>
          </a:xfrm>
          <a:prstGeom prst="rect">
            <a:avLst/>
          </a:prstGeom>
          <a:noFill/>
        </p:spPr>
        <p:txBody>
          <a:bodyPr wrap="square" rtlCol="0">
            <a:spAutoFit/>
          </a:bodyPr>
          <a:lstStyle/>
          <a:p>
            <a:pPr marL="265113" indent="-265113" defTabSz="1169988"/>
            <a:r>
              <a:rPr lang="ja-JP" altLang="en-US" sz="2400" smtClean="0">
                <a:latin typeface="Times New Roman" panose="02020603050405020304" pitchFamily="18" charset="0"/>
                <a:cs typeface="Times New Roman" panose="02020603050405020304" pitchFamily="18" charset="0"/>
              </a:rPr>
              <a:t>畳み込みはインパルス応答</a:t>
            </a:r>
            <a:r>
              <a:rPr lang="en-US" altLang="ja-JP" sz="2400" smtClean="0">
                <a:latin typeface="Times New Roman" panose="02020603050405020304" pitchFamily="18" charset="0"/>
                <a:cs typeface="Times New Roman" panose="02020603050405020304" pitchFamily="18" charset="0"/>
              </a:rPr>
              <a:t>b</a:t>
            </a:r>
            <a:r>
              <a:rPr lang="ja-JP" altLang="en-US" sz="2400" smtClean="0">
                <a:latin typeface="Times New Roman" panose="02020603050405020304" pitchFamily="18" charset="0"/>
                <a:cs typeface="Times New Roman" panose="02020603050405020304" pitchFamily="18" charset="0"/>
              </a:rPr>
              <a:t>と</a:t>
            </a:r>
            <a:r>
              <a:rPr lang="en-US" altLang="ja-JP" sz="2400" smtClean="0">
                <a:latin typeface="Times New Roman" panose="02020603050405020304" pitchFamily="18" charset="0"/>
                <a:cs typeface="Times New Roman" panose="02020603050405020304" pitchFamily="18" charset="0"/>
              </a:rPr>
              <a:t>x</a:t>
            </a:r>
            <a:r>
              <a:rPr lang="ja-JP" altLang="en-US" sz="2400" smtClean="0">
                <a:latin typeface="Times New Roman" panose="02020603050405020304" pitchFamily="18" charset="0"/>
                <a:cs typeface="Times New Roman" panose="02020603050405020304" pitchFamily="18" charset="0"/>
              </a:rPr>
              <a:t>との内積演算</a:t>
            </a:r>
            <a:endParaRPr lang="en-US" altLang="ja-JP" sz="2400" smtClean="0">
              <a:latin typeface="Times New Roman" panose="02020603050405020304" pitchFamily="18" charset="0"/>
              <a:cs typeface="Times New Roman" panose="02020603050405020304" pitchFamily="18" charset="0"/>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623577932"/>
              </p:ext>
            </p:extLst>
          </p:nvPr>
        </p:nvGraphicFramePr>
        <p:xfrm>
          <a:off x="3043758" y="2505181"/>
          <a:ext cx="4619625" cy="3871912"/>
        </p:xfrm>
        <a:graphic>
          <a:graphicData uri="http://schemas.openxmlformats.org/presentationml/2006/ole">
            <mc:AlternateContent xmlns:mc="http://schemas.openxmlformats.org/markup-compatibility/2006">
              <mc:Choice xmlns:v="urn:schemas-microsoft-com:vml" Requires="v">
                <p:oleObj spid="_x0000_s55302" name="数式" r:id="rId3" imgW="2057400" imgH="1536480" progId="Equation.3">
                  <p:embed/>
                </p:oleObj>
              </mc:Choice>
              <mc:Fallback>
                <p:oleObj name="数式" r:id="rId3" imgW="2057400" imgH="1536480" progId="Equation.3">
                  <p:embed/>
                  <p:pic>
                    <p:nvPicPr>
                      <p:cNvPr id="0" name=""/>
                      <p:cNvPicPr>
                        <a:picLocks noChangeAspect="1" noChangeArrowheads="1"/>
                      </p:cNvPicPr>
                      <p:nvPr/>
                    </p:nvPicPr>
                    <p:blipFill>
                      <a:blip r:embed="rId4"/>
                      <a:srcRect/>
                      <a:stretch>
                        <a:fillRect/>
                      </a:stretch>
                    </p:blipFill>
                    <p:spPr bwMode="auto">
                      <a:xfrm>
                        <a:off x="3043758" y="2505181"/>
                        <a:ext cx="4619625" cy="3871912"/>
                      </a:xfrm>
                      <a:prstGeom prst="rect">
                        <a:avLst/>
                      </a:prstGeom>
                      <a:noFill/>
                    </p:spPr>
                  </p:pic>
                </p:oleObj>
              </mc:Fallback>
            </mc:AlternateContent>
          </a:graphicData>
        </a:graphic>
      </p:graphicFrame>
    </p:spTree>
    <p:extLst>
      <p:ext uri="{BB962C8B-B14F-4D97-AF65-F5344CB8AC3E}">
        <p14:creationId xmlns:p14="http://schemas.microsoft.com/office/powerpoint/2010/main" val="1246753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107429"/>
            <a:ext cx="7704667" cy="898926"/>
          </a:xfrm>
        </p:spPr>
        <p:txBody>
          <a:bodyPr>
            <a:normAutofit/>
          </a:bodyPr>
          <a:lstStyle/>
          <a:p>
            <a:pPr algn="r"/>
            <a:r>
              <a:rPr lang="ja-JP" altLang="en-US" sz="2800" smtClean="0"/>
              <a:t>畳み込み演算は単なるベクトル演算</a:t>
            </a:r>
            <a:endParaRPr kumimoji="1" lang="ja-JP" altLang="en-US" sz="2800"/>
          </a:p>
        </p:txBody>
      </p:sp>
      <p:sp>
        <p:nvSpPr>
          <p:cNvPr id="28" name="タイトル 1"/>
          <p:cNvSpPr txBox="1">
            <a:spLocks/>
          </p:cNvSpPr>
          <p:nvPr/>
        </p:nvSpPr>
        <p:spPr>
          <a:xfrm>
            <a:off x="1439331" y="5346902"/>
            <a:ext cx="7704667" cy="495959"/>
          </a:xfrm>
          <a:prstGeom prst="rect">
            <a:avLst/>
          </a:prstGeom>
          <a:solidFill>
            <a:srgbClr val="FFFF00"/>
          </a:solidFill>
          <a:ln>
            <a:solidFill>
              <a:srgbClr val="FF0000"/>
            </a:solidFill>
          </a:ln>
          <a:effectLst/>
        </p:spPr>
        <p:txBody>
          <a:bodyPr vert="horz" lIns="91440" tIns="45720" rIns="91440" bIns="45720" rtlCol="0" anchor="t" anchorCtr="0">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smtClean="0">
                <a:latin typeface="ＭＳ ゴシック" panose="020B0609070205080204" pitchFamily="49" charset="-128"/>
                <a:ea typeface="ＭＳ ゴシック" panose="020B0609070205080204" pitchFamily="49" charset="-128"/>
              </a:rPr>
              <a:t>複素数演算を可能とするにはＱとｂを </a:t>
            </a:r>
            <a:r>
              <a:rPr lang="en-US" altLang="ja-JP" sz="2000" b="1" u="sng" smtClean="0">
                <a:solidFill>
                  <a:srgbClr val="FF0000"/>
                </a:solidFill>
                <a:latin typeface="ＭＳ ゴシック" panose="020B0609070205080204" pitchFamily="49" charset="-128"/>
                <a:ea typeface="ＭＳ ゴシック" panose="020B0609070205080204" pitchFamily="49" charset="-128"/>
              </a:rPr>
              <a:t>Complex</a:t>
            </a:r>
            <a:r>
              <a:rPr lang="en-US" altLang="ja-JP" sz="2000" smtClean="0">
                <a:latin typeface="ＭＳ ゴシック" panose="020B0609070205080204" pitchFamily="49" charset="-128"/>
                <a:ea typeface="ＭＳ ゴシック" panose="020B0609070205080204" pitchFamily="49" charset="-128"/>
              </a:rPr>
              <a:t>	</a:t>
            </a:r>
            <a:r>
              <a:rPr lang="ja-JP" altLang="en-US" sz="2000" smtClean="0">
                <a:latin typeface="ＭＳ ゴシック" panose="020B0609070205080204" pitchFamily="49" charset="-128"/>
                <a:ea typeface="ＭＳ ゴシック" panose="020B0609070205080204" pitchFamily="49" charset="-128"/>
              </a:rPr>
              <a:t>にする</a:t>
            </a:r>
            <a:endParaRPr lang="fr-FR" altLang="ja-JP" sz="2000">
              <a:solidFill>
                <a:srgbClr val="FF0000"/>
              </a:solidFill>
              <a:latin typeface="ＭＳ ゴシック" panose="020B0609070205080204" pitchFamily="49" charset="-128"/>
              <a:ea typeface="ＭＳ ゴシック" panose="020B0609070205080204" pitchFamily="49" charset="-128"/>
            </a:endParaRPr>
          </a:p>
        </p:txBody>
      </p:sp>
      <p:sp>
        <p:nvSpPr>
          <p:cNvPr id="31" name="タイトル 1"/>
          <p:cNvSpPr txBox="1">
            <a:spLocks/>
          </p:cNvSpPr>
          <p:nvPr/>
        </p:nvSpPr>
        <p:spPr>
          <a:xfrm>
            <a:off x="1115878" y="1006355"/>
            <a:ext cx="8028121" cy="4239718"/>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fr-FR" altLang="ja-JP" sz="2000">
                <a:latin typeface="ＭＳ ゴシック" panose="020B0609070205080204" pitchFamily="49" charset="-128"/>
                <a:ea typeface="ＭＳ ゴシック" panose="020B0609070205080204" pitchFamily="49" charset="-128"/>
              </a:rPr>
              <a:t>int convol(int Q[], int pQ, int Qm, double b[], int N){</a:t>
            </a:r>
          </a:p>
          <a:p>
            <a:pPr algn="l"/>
            <a:r>
              <a:rPr lang="fr-FR" altLang="ja-JP" sz="2000">
                <a:latin typeface="ＭＳ ゴシック" panose="020B0609070205080204" pitchFamily="49" charset="-128"/>
                <a:ea typeface="ＭＳ ゴシック" panose="020B0609070205080204" pitchFamily="49" charset="-128"/>
              </a:rPr>
              <a:t>	int i;double T=0;</a:t>
            </a:r>
          </a:p>
          <a:p>
            <a:pPr algn="l"/>
            <a:r>
              <a:rPr lang="fr-FR" altLang="ja-JP" sz="2000">
                <a:latin typeface="ＭＳ ゴシック" panose="020B0609070205080204" pitchFamily="49" charset="-128"/>
                <a:ea typeface="ＭＳ ゴシック" panose="020B0609070205080204" pitchFamily="49" charset="-128"/>
              </a:rPr>
              <a:t>	for(i=0;i&lt;N; i++)T+=getQ(Q,pQ,Qm,i)*b[i];</a:t>
            </a:r>
          </a:p>
          <a:p>
            <a:pPr algn="l"/>
            <a:r>
              <a:rPr lang="fr-FR" altLang="ja-JP" sz="2000">
                <a:latin typeface="ＭＳ ゴシック" panose="020B0609070205080204" pitchFamily="49" charset="-128"/>
                <a:ea typeface="ＭＳ ゴシック" panose="020B0609070205080204" pitchFamily="49" charset="-128"/>
              </a:rPr>
              <a:t>	return (int)T;</a:t>
            </a:r>
          </a:p>
          <a:p>
            <a:pPr algn="l"/>
            <a:r>
              <a:rPr lang="fr-FR" altLang="ja-JP" sz="2000" smtClean="0">
                <a:latin typeface="ＭＳ ゴシック" panose="020B0609070205080204" pitchFamily="49" charset="-128"/>
                <a:ea typeface="ＭＳ ゴシック" panose="020B0609070205080204" pitchFamily="49" charset="-128"/>
              </a:rPr>
              <a:t>}</a:t>
            </a:r>
            <a:endParaRPr lang="ja-JP" altLang="en-US" sz="20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687585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視差</Template>
  <TotalTime>5437</TotalTime>
  <Words>613</Words>
  <Application>Microsoft Office PowerPoint</Application>
  <PresentationFormat>画面に合わせる (4:3)</PresentationFormat>
  <Paragraphs>154</Paragraphs>
  <Slides>15</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2" baseType="lpstr">
      <vt:lpstr>HGｺﾞｼｯｸM</vt:lpstr>
      <vt:lpstr>ＭＳ ゴシック</vt:lpstr>
      <vt:lpstr>Arial</vt:lpstr>
      <vt:lpstr>Corbel</vt:lpstr>
      <vt:lpstr>Times New Roman</vt:lpstr>
      <vt:lpstr>視差</vt:lpstr>
      <vt:lpstr>数式</vt:lpstr>
      <vt:lpstr>７．ディジタルフィルタ</vt:lpstr>
      <vt:lpstr>７．４　フィルタの実行 （１）考え方</vt:lpstr>
      <vt:lpstr>実行サイクル</vt:lpstr>
      <vt:lpstr>プログラミング上での留意点</vt:lpstr>
      <vt:lpstr>実装上の留意点</vt:lpstr>
      <vt:lpstr>（２）標準処理パターン</vt:lpstr>
      <vt:lpstr>高速化を図るならサボることが大事 待ち行列でオーバーフローチェックをしない</vt:lpstr>
      <vt:lpstr>（３）ＦＩＲフィルタのベクトル表現</vt:lpstr>
      <vt:lpstr>畳み込み演算は単なるベクトル演算</vt:lpstr>
      <vt:lpstr>（４）畳み込みとＤＦＴ</vt:lpstr>
      <vt:lpstr>ＤＦＴの積</vt:lpstr>
      <vt:lpstr>DFTを用いたFIRフィルタの実行（その１）</vt:lpstr>
      <vt:lpstr>DFTを用いたFIRフィルタの実行（その２）</vt:lpstr>
      <vt:lpstr>（５）時変フィルタ 代表的雑音抑制フィルタ</vt:lpstr>
      <vt:lpstr>時変フィルタの場合のDFTの適用</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431</cp:revision>
  <dcterms:created xsi:type="dcterms:W3CDTF">2018-02-09T02:09:57Z</dcterms:created>
  <dcterms:modified xsi:type="dcterms:W3CDTF">2018-03-20T05:30:36Z</dcterms:modified>
</cp:coreProperties>
</file>