
<file path=[Content_Types].xml><?xml version="1.0" encoding="utf-8"?>
<Types xmlns="http://schemas.openxmlformats.org/package/2006/content-types">
  <Default Extension="bin" ContentType="application/vnd.openxmlformats-officedocument.oleObject"/>
  <Default Extension="jpeg" ContentType="image/jpeg"/>
  <Default Extension="wmf" ContentType="image/x-wmf"/>
  <Default Extension="rels" ContentType="application/vnd.openxmlformats-package.relationships+xml"/>
  <Default Extension="xml" ContentType="application/xml"/>
  <Default Extension="vml" ContentType="application/vnd.openxmlformats-officedocument.vmlDrawin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08" r:id="rId1"/>
  </p:sldMasterIdLst>
  <p:sldIdLst>
    <p:sldId id="285" r:id="rId2"/>
    <p:sldId id="410" r:id="rId3"/>
    <p:sldId id="259" r:id="rId4"/>
    <p:sldId id="411" r:id="rId5"/>
    <p:sldId id="412" r:id="rId6"/>
    <p:sldId id="381" r:id="rId7"/>
    <p:sldId id="413" r:id="rId8"/>
    <p:sldId id="415" r:id="rId9"/>
    <p:sldId id="414" r:id="rId10"/>
    <p:sldId id="416" r:id="rId11"/>
    <p:sldId id="417" r:id="rId12"/>
    <p:sldId id="418" r:id="rId13"/>
    <p:sldId id="419" r:id="rId14"/>
    <p:sldId id="420" r:id="rId15"/>
    <p:sldId id="421" r:id="rId16"/>
  </p:sldIdLst>
  <p:sldSz cx="9144000" cy="6858000" type="screen4x3"/>
  <p:notesSz cx="6858000" cy="9144000"/>
  <p:defaultText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CCCC"/>
    <a:srgbClr val="0000FF"/>
    <a:srgbClr val="FFFFD5"/>
    <a:srgbClr val="BFE6F9"/>
    <a:srgbClr val="4C0000"/>
    <a:srgbClr val="FF9933"/>
    <a:srgbClr val="FFFF99"/>
    <a:srgbClr val="FF99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スタイルなし、表のグリッド線なし">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5940675A-B579-460E-94D1-54222C63F5DA}" styleName="スタイルなし、表のグリッド線あり">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499" autoAdjust="0"/>
    <p:restoredTop sz="94660"/>
  </p:normalViewPr>
  <p:slideViewPr>
    <p:cSldViewPr snapToGrid="0">
      <p:cViewPr varScale="1">
        <p:scale>
          <a:sx n="32" d="100"/>
          <a:sy n="32" d="100"/>
        </p:scale>
        <p:origin x="60" y="6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2.wmf"/></Relationships>
</file>

<file path=ppt/drawings/_rels/vmlDrawing2.vml.rels><?xml version="1.0" encoding="UTF-8" standalone="yes"?>
<Relationships xmlns="http://schemas.openxmlformats.org/package/2006/relationships"><Relationship Id="rId1" Type="http://schemas.openxmlformats.org/officeDocument/2006/relationships/image" Target="../media/image3.wmf"/></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grpSp>
        <p:nvGrpSpPr>
          <p:cNvPr id="25" name="Group 24"/>
          <p:cNvGrpSpPr/>
          <p:nvPr/>
        </p:nvGrpSpPr>
        <p:grpSpPr>
          <a:xfrm>
            <a:off x="203200" y="0"/>
            <a:ext cx="3778250" cy="6858001"/>
            <a:chOff x="203200" y="0"/>
            <a:chExt cx="3778250" cy="6858001"/>
          </a:xfrm>
        </p:grpSpPr>
        <p:sp>
          <p:nvSpPr>
            <p:cNvPr id="14" name="Freeform 6"/>
            <p:cNvSpPr/>
            <p:nvPr/>
          </p:nvSpPr>
          <p:spPr bwMode="auto">
            <a:xfrm>
              <a:off x="641350" y="0"/>
              <a:ext cx="1365250" cy="3971925"/>
            </a:xfrm>
            <a:custGeom>
              <a:avLst/>
              <a:gdLst/>
              <a:ahLst/>
              <a:cxnLst/>
              <a:rect l="0" t="0" r="r" b="b"/>
              <a:pathLst>
                <a:path w="860" h="2502">
                  <a:moveTo>
                    <a:pt x="0" y="2445"/>
                  </a:moveTo>
                  <a:lnTo>
                    <a:pt x="228" y="2502"/>
                  </a:lnTo>
                  <a:lnTo>
                    <a:pt x="860" y="0"/>
                  </a:lnTo>
                  <a:lnTo>
                    <a:pt x="620" y="0"/>
                  </a:lnTo>
                  <a:lnTo>
                    <a:pt x="0" y="2445"/>
                  </a:lnTo>
                  <a:close/>
                </a:path>
              </a:pathLst>
            </a:custGeom>
            <a:solidFill>
              <a:schemeClr val="accent1"/>
            </a:solidFill>
            <a:ln>
              <a:noFill/>
            </a:ln>
          </p:spPr>
        </p:sp>
        <p:sp>
          <p:nvSpPr>
            <p:cNvPr id="15" name="Freeform 7"/>
            <p:cNvSpPr/>
            <p:nvPr/>
          </p:nvSpPr>
          <p:spPr bwMode="auto">
            <a:xfrm>
              <a:off x="203200" y="0"/>
              <a:ext cx="1336675" cy="3862388"/>
            </a:xfrm>
            <a:custGeom>
              <a:avLst/>
              <a:gdLst/>
              <a:ahLst/>
              <a:cxnLst/>
              <a:rect l="0" t="0" r="r" b="b"/>
              <a:pathLst>
                <a:path w="842" h="2433">
                  <a:moveTo>
                    <a:pt x="842" y="0"/>
                  </a:moveTo>
                  <a:lnTo>
                    <a:pt x="602" y="0"/>
                  </a:lnTo>
                  <a:lnTo>
                    <a:pt x="0" y="2376"/>
                  </a:lnTo>
                  <a:lnTo>
                    <a:pt x="228" y="2433"/>
                  </a:lnTo>
                  <a:lnTo>
                    <a:pt x="842" y="0"/>
                  </a:lnTo>
                  <a:close/>
                </a:path>
              </a:pathLst>
            </a:custGeom>
            <a:solidFill>
              <a:schemeClr val="tx1">
                <a:lumMod val="65000"/>
                <a:lumOff val="35000"/>
              </a:schemeClr>
            </a:solidFill>
            <a:ln>
              <a:noFill/>
            </a:ln>
          </p:spPr>
        </p:sp>
        <p:sp>
          <p:nvSpPr>
            <p:cNvPr id="16" name="Freeform 8"/>
            <p:cNvSpPr/>
            <p:nvPr/>
          </p:nvSpPr>
          <p:spPr bwMode="auto">
            <a:xfrm>
              <a:off x="207963" y="3776663"/>
              <a:ext cx="1936750" cy="3081338"/>
            </a:xfrm>
            <a:custGeom>
              <a:avLst/>
              <a:gdLst/>
              <a:ahLst/>
              <a:cxnLst/>
              <a:rect l="0" t="0" r="r" b="b"/>
              <a:pathLst>
                <a:path w="1220" h="1941">
                  <a:moveTo>
                    <a:pt x="0" y="0"/>
                  </a:moveTo>
                  <a:lnTo>
                    <a:pt x="1166" y="1941"/>
                  </a:lnTo>
                  <a:lnTo>
                    <a:pt x="1220" y="1941"/>
                  </a:lnTo>
                  <a:lnTo>
                    <a:pt x="0" y="0"/>
                  </a:lnTo>
                  <a:close/>
                </a:path>
              </a:pathLst>
            </a:custGeom>
            <a:solidFill>
              <a:schemeClr val="tx1">
                <a:lumMod val="85000"/>
                <a:lumOff val="15000"/>
              </a:schemeClr>
            </a:solidFill>
            <a:ln>
              <a:noFill/>
            </a:ln>
          </p:spPr>
        </p:sp>
        <p:sp>
          <p:nvSpPr>
            <p:cNvPr id="20" name="Freeform 9"/>
            <p:cNvSpPr/>
            <p:nvPr/>
          </p:nvSpPr>
          <p:spPr bwMode="auto">
            <a:xfrm>
              <a:off x="646113" y="3886200"/>
              <a:ext cx="2373313" cy="2971800"/>
            </a:xfrm>
            <a:custGeom>
              <a:avLst/>
              <a:gdLst/>
              <a:ahLst/>
              <a:cxnLst/>
              <a:rect l="0" t="0" r="r" b="b"/>
              <a:pathLst>
                <a:path w="1495" h="1872">
                  <a:moveTo>
                    <a:pt x="1495" y="1872"/>
                  </a:moveTo>
                  <a:lnTo>
                    <a:pt x="0" y="0"/>
                  </a:lnTo>
                  <a:lnTo>
                    <a:pt x="1442" y="1872"/>
                  </a:lnTo>
                  <a:lnTo>
                    <a:pt x="1495" y="1872"/>
                  </a:lnTo>
                  <a:close/>
                </a:path>
              </a:pathLst>
            </a:custGeom>
            <a:solidFill>
              <a:schemeClr val="accent1">
                <a:lumMod val="50000"/>
              </a:schemeClr>
            </a:solidFill>
            <a:ln>
              <a:noFill/>
            </a:ln>
          </p:spPr>
        </p:sp>
        <p:sp>
          <p:nvSpPr>
            <p:cNvPr id="21" name="Freeform 10"/>
            <p:cNvSpPr/>
            <p:nvPr/>
          </p:nvSpPr>
          <p:spPr bwMode="auto">
            <a:xfrm>
              <a:off x="641350" y="3881438"/>
              <a:ext cx="3340100" cy="2976563"/>
            </a:xfrm>
            <a:custGeom>
              <a:avLst/>
              <a:gdLst/>
              <a:ahLst/>
              <a:cxnLst/>
              <a:rect l="0" t="0" r="r" b="b"/>
              <a:pathLst>
                <a:path w="2104" h="1875">
                  <a:moveTo>
                    <a:pt x="0" y="0"/>
                  </a:moveTo>
                  <a:lnTo>
                    <a:pt x="3" y="3"/>
                  </a:lnTo>
                  <a:lnTo>
                    <a:pt x="1498" y="1875"/>
                  </a:lnTo>
                  <a:lnTo>
                    <a:pt x="2104" y="1875"/>
                  </a:lnTo>
                  <a:lnTo>
                    <a:pt x="228" y="57"/>
                  </a:lnTo>
                  <a:lnTo>
                    <a:pt x="0" y="0"/>
                  </a:lnTo>
                  <a:close/>
                </a:path>
              </a:pathLst>
            </a:custGeom>
            <a:solidFill>
              <a:schemeClr val="accent1">
                <a:lumMod val="75000"/>
              </a:schemeClr>
            </a:solidFill>
            <a:ln>
              <a:noFill/>
            </a:ln>
          </p:spPr>
        </p:sp>
        <p:sp>
          <p:nvSpPr>
            <p:cNvPr id="22" name="Freeform 11"/>
            <p:cNvSpPr/>
            <p:nvPr/>
          </p:nvSpPr>
          <p:spPr bwMode="auto">
            <a:xfrm>
              <a:off x="203200" y="3771900"/>
              <a:ext cx="2660650" cy="3086100"/>
            </a:xfrm>
            <a:custGeom>
              <a:avLst/>
              <a:gdLst/>
              <a:ahLst/>
              <a:cxnLst/>
              <a:rect l="0" t="0" r="r" b="b"/>
              <a:pathLst>
                <a:path w="1676" h="1944">
                  <a:moveTo>
                    <a:pt x="1676" y="1944"/>
                  </a:moveTo>
                  <a:lnTo>
                    <a:pt x="264" y="111"/>
                  </a:lnTo>
                  <a:lnTo>
                    <a:pt x="225" y="60"/>
                  </a:lnTo>
                  <a:lnTo>
                    <a:pt x="228" y="60"/>
                  </a:lnTo>
                  <a:lnTo>
                    <a:pt x="264" y="111"/>
                  </a:lnTo>
                  <a:lnTo>
                    <a:pt x="234" y="69"/>
                  </a:lnTo>
                  <a:lnTo>
                    <a:pt x="228" y="57"/>
                  </a:lnTo>
                  <a:lnTo>
                    <a:pt x="222" y="54"/>
                  </a:lnTo>
                  <a:lnTo>
                    <a:pt x="0" y="0"/>
                  </a:lnTo>
                  <a:lnTo>
                    <a:pt x="3" y="3"/>
                  </a:lnTo>
                  <a:lnTo>
                    <a:pt x="1223" y="1944"/>
                  </a:lnTo>
                  <a:lnTo>
                    <a:pt x="1676" y="1944"/>
                  </a:lnTo>
                  <a:close/>
                </a:path>
              </a:pathLst>
            </a:custGeom>
            <a:solidFill>
              <a:schemeClr val="tx1">
                <a:lumMod val="75000"/>
                <a:lumOff val="25000"/>
              </a:schemeClr>
            </a:solidFill>
            <a:ln>
              <a:noFill/>
            </a:ln>
          </p:spPr>
        </p:sp>
      </p:grpSp>
      <p:sp>
        <p:nvSpPr>
          <p:cNvPr id="2" name="Title 1"/>
          <p:cNvSpPr>
            <a:spLocks noGrp="1"/>
          </p:cNvSpPr>
          <p:nvPr>
            <p:ph type="ctrTitle"/>
          </p:nvPr>
        </p:nvSpPr>
        <p:spPr>
          <a:xfrm>
            <a:off x="1739673" y="914401"/>
            <a:ext cx="6947127" cy="3488266"/>
          </a:xfrm>
        </p:spPr>
        <p:txBody>
          <a:bodyPr anchor="b">
            <a:normAutofit/>
          </a:bodyPr>
          <a:lstStyle>
            <a:lvl1pPr algn="r">
              <a:defRPr sz="5400">
                <a:effectLst/>
              </a:defRPr>
            </a:lvl1pPr>
          </a:lstStyle>
          <a:p>
            <a:r>
              <a:rPr lang="ja-JP" altLang="en-US" smtClean="0"/>
              <a:t>マスター タイトルの書式設定</a:t>
            </a:r>
            <a:endParaRPr lang="en-US" dirty="0"/>
          </a:p>
        </p:txBody>
      </p:sp>
      <p:sp>
        <p:nvSpPr>
          <p:cNvPr id="3" name="Subtitle 2"/>
          <p:cNvSpPr>
            <a:spLocks noGrp="1"/>
          </p:cNvSpPr>
          <p:nvPr>
            <p:ph type="subTitle" idx="1"/>
          </p:nvPr>
        </p:nvSpPr>
        <p:spPr>
          <a:xfrm>
            <a:off x="2924238" y="4402666"/>
            <a:ext cx="5762563" cy="1364531"/>
          </a:xfrm>
        </p:spPr>
        <p:txBody>
          <a:bodyPr anchor="t">
            <a:normAutofit/>
          </a:bodyPr>
          <a:lstStyle>
            <a:lvl1pPr marL="0" indent="0" algn="r">
              <a:buNone/>
              <a:defRPr sz="18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ja-JP" altLang="en-US" smtClean="0"/>
              <a:t>マスター サブタイトルの書式設定</a:t>
            </a:r>
            <a:endParaRPr lang="en-US" dirty="0"/>
          </a:p>
        </p:txBody>
      </p:sp>
      <p:sp>
        <p:nvSpPr>
          <p:cNvPr id="4" name="Date Placeholder 3"/>
          <p:cNvSpPr>
            <a:spLocks noGrp="1"/>
          </p:cNvSpPr>
          <p:nvPr>
            <p:ph type="dt" sz="half" idx="10"/>
          </p:nvPr>
        </p:nvSpPr>
        <p:spPr>
          <a:xfrm>
            <a:off x="7325773" y="6117336"/>
            <a:ext cx="857473" cy="365125"/>
          </a:xfrm>
        </p:spPr>
        <p:txBody>
          <a:bodyPr/>
          <a:lstStyle/>
          <a:p>
            <a:fld id="{7D0168DC-5DFC-43B8-AF79-8B8051FBFACE}" type="datetimeFigureOut">
              <a:rPr kumimoji="1" lang="ja-JP" altLang="en-US" smtClean="0"/>
              <a:t>2018/3/20</a:t>
            </a:fld>
            <a:endParaRPr kumimoji="1" lang="ja-JP" altLang="en-US"/>
          </a:p>
        </p:txBody>
      </p:sp>
      <p:sp>
        <p:nvSpPr>
          <p:cNvPr id="5" name="Footer Placeholder 4"/>
          <p:cNvSpPr>
            <a:spLocks noGrp="1"/>
          </p:cNvSpPr>
          <p:nvPr>
            <p:ph type="ftr" sz="quarter" idx="11"/>
          </p:nvPr>
        </p:nvSpPr>
        <p:spPr>
          <a:xfrm>
            <a:off x="3623733" y="6117336"/>
            <a:ext cx="3609438" cy="365125"/>
          </a:xfrm>
        </p:spPr>
        <p:txBody>
          <a:bodyPr/>
          <a:lstStyle/>
          <a:p>
            <a:endParaRPr kumimoji="1" lang="ja-JP" altLang="en-US"/>
          </a:p>
        </p:txBody>
      </p:sp>
      <p:sp>
        <p:nvSpPr>
          <p:cNvPr id="6" name="Slide Number Placeholder 5"/>
          <p:cNvSpPr>
            <a:spLocks noGrp="1"/>
          </p:cNvSpPr>
          <p:nvPr>
            <p:ph type="sldNum" sz="quarter" idx="12"/>
          </p:nvPr>
        </p:nvSpPr>
        <p:spPr>
          <a:xfrm>
            <a:off x="8275320" y="6117336"/>
            <a:ext cx="411480" cy="365125"/>
          </a:xfrm>
        </p:spPr>
        <p:txBody>
          <a:bodyPr/>
          <a:lstStyle/>
          <a:p>
            <a:fld id="{B522EE74-471A-4423-BE20-447C472005FE}" type="slidenum">
              <a:rPr kumimoji="1" lang="ja-JP" altLang="en-US" smtClean="0"/>
              <a:t>‹#›</a:t>
            </a:fld>
            <a:endParaRPr kumimoji="1" lang="ja-JP" altLang="en-US"/>
          </a:p>
        </p:txBody>
      </p:sp>
      <p:sp>
        <p:nvSpPr>
          <p:cNvPr id="23" name="Freeform 12"/>
          <p:cNvSpPr/>
          <p:nvPr/>
        </p:nvSpPr>
        <p:spPr bwMode="auto">
          <a:xfrm>
            <a:off x="203200" y="3771900"/>
            <a:ext cx="361950" cy="90488"/>
          </a:xfrm>
          <a:custGeom>
            <a:avLst/>
            <a:gdLst/>
            <a:ahLst/>
            <a:cxnLst/>
            <a:rect l="0" t="0" r="r" b="b"/>
            <a:pathLst>
              <a:path w="228" h="57">
                <a:moveTo>
                  <a:pt x="228" y="57"/>
                </a:moveTo>
                <a:lnTo>
                  <a:pt x="0" y="0"/>
                </a:lnTo>
                <a:lnTo>
                  <a:pt x="222" y="54"/>
                </a:lnTo>
                <a:lnTo>
                  <a:pt x="228" y="57"/>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
        <p:nvSpPr>
          <p:cNvPr id="24" name="Freeform 13"/>
          <p:cNvSpPr/>
          <p:nvPr/>
        </p:nvSpPr>
        <p:spPr bwMode="auto">
          <a:xfrm>
            <a:off x="560388" y="3867150"/>
            <a:ext cx="61913" cy="80963"/>
          </a:xfrm>
          <a:custGeom>
            <a:avLst/>
            <a:gdLst/>
            <a:ahLst/>
            <a:cxnLst/>
            <a:rect l="0" t="0" r="r" b="b"/>
            <a:pathLst>
              <a:path w="39" h="51">
                <a:moveTo>
                  <a:pt x="0" y="0"/>
                </a:moveTo>
                <a:lnTo>
                  <a:pt x="39" y="51"/>
                </a:lnTo>
                <a:lnTo>
                  <a:pt x="3" y="0"/>
                </a:lnTo>
                <a:lnTo>
                  <a:pt x="0" y="0"/>
                </a:lnTo>
                <a:close/>
              </a:path>
            </a:pathLst>
          </a:custGeom>
          <a:solidFill>
            <a:srgbClr val="29ABE2"/>
          </a:solidFill>
          <a:ln>
            <a:noFill/>
          </a:ln>
          <a:extLst>
            <a:ext uri="{91240B29-F687-4f45-9708-019B960494DF}">
              <a14:hiddenLine xmlns:a14="http://schemas.microsoft.com/office/drawing/2010/main" xmlns="" w="9525">
                <a:solidFill>
                  <a:srgbClr val="000000"/>
                </a:solidFill>
                <a:round/>
                <a:headEnd/>
                <a:tailEnd/>
              </a14:hiddenLine>
            </a:ext>
          </a:extLst>
        </p:spPr>
      </p:sp>
    </p:spTree>
    <p:extLst>
      <p:ext uri="{BB962C8B-B14F-4D97-AF65-F5344CB8AC3E}">
        <p14:creationId xmlns:p14="http://schemas.microsoft.com/office/powerpoint/2010/main" val="2343880222"/>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パノラマ写真 (キャプション付き)">
    <p:spTree>
      <p:nvGrpSpPr>
        <p:cNvPr id="1" name=""/>
        <p:cNvGrpSpPr/>
        <p:nvPr/>
      </p:nvGrpSpPr>
      <p:grpSpPr>
        <a:xfrm>
          <a:off x="0" y="0"/>
          <a:ext cx="0" cy="0"/>
          <a:chOff x="0" y="0"/>
          <a:chExt cx="0" cy="0"/>
        </a:xfrm>
      </p:grpSpPr>
      <p:sp>
        <p:nvSpPr>
          <p:cNvPr id="2" name="Title 1"/>
          <p:cNvSpPr>
            <a:spLocks noGrp="1"/>
          </p:cNvSpPr>
          <p:nvPr>
            <p:ph type="title"/>
          </p:nvPr>
        </p:nvSpPr>
        <p:spPr>
          <a:xfrm>
            <a:off x="1113523" y="4732865"/>
            <a:ext cx="7515991" cy="566738"/>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Picture Placeholder 2"/>
          <p:cNvSpPr>
            <a:spLocks noGrp="1" noChangeAspect="1"/>
          </p:cNvSpPr>
          <p:nvPr>
            <p:ph type="pic" idx="1"/>
          </p:nvPr>
        </p:nvSpPr>
        <p:spPr>
          <a:xfrm>
            <a:off x="1789975" y="932112"/>
            <a:ext cx="6171065" cy="3164976"/>
          </a:xfrm>
          <a:prstGeom prst="roundRect">
            <a:avLst>
              <a:gd name="adj" fmla="val 43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113523" y="5299603"/>
            <a:ext cx="7515991" cy="493712"/>
          </a:xfrm>
        </p:spPr>
        <p:txBody>
          <a:bodyPr>
            <a:normAutofit/>
          </a:bodyPr>
          <a:lstStyle>
            <a:lvl1pPr marL="0" indent="0" algn="ctr">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327259880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p:cSld name="タイトルとキャプション">
    <p:spTree>
      <p:nvGrpSpPr>
        <p:cNvPr id="1" name=""/>
        <p:cNvGrpSpPr/>
        <p:nvPr/>
      </p:nvGrpSpPr>
      <p:grpSpPr>
        <a:xfrm>
          <a:off x="0" y="0"/>
          <a:ext cx="0" cy="0"/>
          <a:chOff x="0" y="0"/>
          <a:chExt cx="0" cy="0"/>
        </a:xfrm>
      </p:grpSpPr>
      <p:sp>
        <p:nvSpPr>
          <p:cNvPr id="2" name="Title 1"/>
          <p:cNvSpPr>
            <a:spLocks noGrp="1"/>
          </p:cNvSpPr>
          <p:nvPr>
            <p:ph type="title"/>
          </p:nvPr>
        </p:nvSpPr>
        <p:spPr>
          <a:xfrm>
            <a:off x="1113524" y="685800"/>
            <a:ext cx="7515991" cy="3048000"/>
          </a:xfrm>
        </p:spPr>
        <p:txBody>
          <a:bodyPr anchor="ctr">
            <a:normAutofit/>
          </a:bodyPr>
          <a:lstStyle>
            <a:lvl1pPr algn="ct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13524" y="4343400"/>
            <a:ext cx="7515992"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8685462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p:cSld name="引用 (キャプション付き)">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598235" y="3428999"/>
            <a:ext cx="6631128" cy="381000"/>
          </a:xfrm>
        </p:spPr>
        <p:txBody>
          <a:bodyPr anchor="ctr">
            <a:normAutofit/>
          </a:bodyPr>
          <a:lstStyle>
            <a:lvl1pPr marL="0" indent="0">
              <a:buFontTx/>
              <a:buNone/>
              <a:defRPr sz="1800"/>
            </a:lvl1pPr>
            <a:lvl2pPr marL="457200" indent="0">
              <a:buFontTx/>
              <a:buNone/>
              <a:defRPr/>
            </a:lvl2pPr>
            <a:lvl3pPr marL="914400" indent="0">
              <a:buFontTx/>
              <a:buNone/>
              <a:defRPr/>
            </a:lvl3pPr>
            <a:lvl4pPr marL="1371600" indent="0">
              <a:buFontTx/>
              <a:buNone/>
              <a:defRPr/>
            </a:lvl4pPr>
            <a:lvl5pPr marL="1828800" indent="0">
              <a:buFontTx/>
              <a:buNone/>
              <a:defRPr/>
            </a:lvl5pPr>
          </a:lstStyle>
          <a:p>
            <a:pPr lvl="0"/>
            <a:r>
              <a:rPr lang="ja-JP" altLang="en-US" smtClean="0"/>
              <a:t>マスター テキストの書式設定</a:t>
            </a:r>
          </a:p>
        </p:txBody>
      </p:sp>
      <p:sp>
        <p:nvSpPr>
          <p:cNvPr id="3" name="Text Placeholder 2"/>
          <p:cNvSpPr>
            <a:spLocks noGrp="1"/>
          </p:cNvSpPr>
          <p:nvPr>
            <p:ph type="body" idx="1"/>
          </p:nvPr>
        </p:nvSpPr>
        <p:spPr>
          <a:xfrm>
            <a:off x="1113523" y="4343400"/>
            <a:ext cx="7515991" cy="1447800"/>
          </a:xfrm>
        </p:spPr>
        <p:txBody>
          <a:bodyPr anchor="ctr">
            <a:normAutofit/>
          </a:bodyPr>
          <a:lstStyle>
            <a:lvl1pPr marL="0" indent="0" algn="ct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578212453"/>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p:cSld name="名札">
    <p:spTree>
      <p:nvGrpSpPr>
        <p:cNvPr id="1" name=""/>
        <p:cNvGrpSpPr/>
        <p:nvPr/>
      </p:nvGrpSpPr>
      <p:grpSpPr>
        <a:xfrm>
          <a:off x="0" y="0"/>
          <a:ext cx="0" cy="0"/>
          <a:chOff x="0" y="0"/>
          <a:chExt cx="0" cy="0"/>
        </a:xfrm>
      </p:grpSpPr>
      <p:sp>
        <p:nvSpPr>
          <p:cNvPr id="2" name="Title 1"/>
          <p:cNvSpPr>
            <a:spLocks noGrp="1"/>
          </p:cNvSpPr>
          <p:nvPr>
            <p:ph type="title"/>
          </p:nvPr>
        </p:nvSpPr>
        <p:spPr>
          <a:xfrm>
            <a:off x="1113525" y="3308581"/>
            <a:ext cx="7515989" cy="1468800"/>
          </a:xfrm>
        </p:spPr>
        <p:txBody>
          <a:bodyPr anchor="b">
            <a:normAutofit/>
          </a:bodyPr>
          <a:lstStyle>
            <a:lvl1pPr algn="r">
              <a:defRPr sz="32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113524" y="4777381"/>
            <a:ext cx="7515990"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4139799622"/>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引用付きの名札">
    <p:spTree>
      <p:nvGrpSpPr>
        <p:cNvPr id="1" name=""/>
        <p:cNvGrpSpPr/>
        <p:nvPr/>
      </p:nvGrpSpPr>
      <p:grpSpPr>
        <a:xfrm>
          <a:off x="0" y="0"/>
          <a:ext cx="0" cy="0"/>
          <a:chOff x="0" y="0"/>
          <a:chExt cx="0" cy="0"/>
        </a:xfrm>
      </p:grpSpPr>
      <p:sp>
        <p:nvSpPr>
          <p:cNvPr id="14" name="TextBox 13"/>
          <p:cNvSpPr txBox="1"/>
          <p:nvPr/>
        </p:nvSpPr>
        <p:spPr>
          <a:xfrm>
            <a:off x="969421" y="863023"/>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r>
              <a:rPr lang="en-US" sz="8000" dirty="0">
                <a:solidFill>
                  <a:schemeClr val="tx1"/>
                </a:solidFill>
                <a:effectLst/>
              </a:rPr>
              <a:t>“</a:t>
            </a:r>
          </a:p>
        </p:txBody>
      </p:sp>
      <p:sp>
        <p:nvSpPr>
          <p:cNvPr id="15" name="TextBox 14"/>
          <p:cNvSpPr txBox="1"/>
          <p:nvPr/>
        </p:nvSpPr>
        <p:spPr>
          <a:xfrm>
            <a:off x="8172197" y="2819399"/>
            <a:ext cx="457319" cy="584776"/>
          </a:xfrm>
          <a:prstGeom prst="rect">
            <a:avLst/>
          </a:prstGeom>
        </p:spPr>
        <p:txBody>
          <a:bodyPr vert="horz" lIns="91440" tIns="45720" rIns="91440" bIns="45720" rtlCol="0" anchor="ctr">
            <a:noAutofit/>
          </a:bodyPr>
          <a:lstStyle>
            <a:lvl1pPr>
              <a:spcBef>
                <a:spcPct val="0"/>
              </a:spcBef>
              <a:buNone/>
              <a:defRPr sz="3200" b="0" cap="all">
                <a:ln w="3175" cmpd="sng">
                  <a:noFill/>
                </a:ln>
                <a:effectLst>
                  <a:glow rad="38100">
                    <a:schemeClr val="bg1">
                      <a:lumMod val="65000"/>
                      <a:lumOff val="35000"/>
                      <a:alpha val="40000"/>
                    </a:schemeClr>
                  </a:glow>
                  <a:outerShdw blurRad="28575" dist="38100" dir="14040000" algn="tl" rotWithShape="0">
                    <a:srgbClr val="000000">
                      <a:alpha val="25000"/>
                    </a:srgbClr>
                  </a:outerShdw>
                </a:effectLst>
              </a:defRPr>
            </a:lvl1pPr>
            <a:lvl2pPr>
              <a:defRPr>
                <a:solidFill>
                  <a:schemeClr val="tx2"/>
                </a:solidFill>
              </a:defRPr>
            </a:lvl2pPr>
            <a:lvl3pPr>
              <a:defRPr>
                <a:solidFill>
                  <a:schemeClr val="tx2"/>
                </a:solidFill>
              </a:defRPr>
            </a:lvl3pPr>
            <a:lvl4pPr>
              <a:defRPr>
                <a:solidFill>
                  <a:schemeClr val="tx2"/>
                </a:solidFill>
              </a:defRPr>
            </a:lvl4pPr>
            <a:lvl5pPr>
              <a:defRPr>
                <a:solidFill>
                  <a:schemeClr val="tx2"/>
                </a:solidFill>
              </a:defRPr>
            </a:lvl5pPr>
            <a:lvl6pPr>
              <a:defRPr>
                <a:solidFill>
                  <a:schemeClr val="tx2"/>
                </a:solidFill>
              </a:defRPr>
            </a:lvl6pPr>
            <a:lvl7pPr>
              <a:defRPr>
                <a:solidFill>
                  <a:schemeClr val="tx2"/>
                </a:solidFill>
              </a:defRPr>
            </a:lvl7pPr>
            <a:lvl8pPr>
              <a:defRPr>
                <a:solidFill>
                  <a:schemeClr val="tx2"/>
                </a:solidFill>
              </a:defRPr>
            </a:lvl8pPr>
            <a:lvl9pPr>
              <a:defRPr>
                <a:solidFill>
                  <a:schemeClr val="tx2"/>
                </a:solidFill>
              </a:defRPr>
            </a:lvl9pPr>
          </a:lstStyle>
          <a:p>
            <a:pPr lvl="0" algn="r"/>
            <a:r>
              <a:rPr lang="en-US" sz="8000" dirty="0">
                <a:solidFill>
                  <a:schemeClr val="tx1"/>
                </a:solidFill>
                <a:effectLst/>
              </a:rPr>
              <a:t>”</a:t>
            </a:r>
          </a:p>
        </p:txBody>
      </p:sp>
      <p:sp>
        <p:nvSpPr>
          <p:cNvPr id="2" name="Title 1"/>
          <p:cNvSpPr>
            <a:spLocks noGrp="1"/>
          </p:cNvSpPr>
          <p:nvPr>
            <p:ph type="title"/>
          </p:nvPr>
        </p:nvSpPr>
        <p:spPr>
          <a:xfrm>
            <a:off x="1426741" y="685801"/>
            <a:ext cx="6974115" cy="2743199"/>
          </a:xfrm>
        </p:spPr>
        <p:txBody>
          <a:bodyPr anchor="ctr">
            <a:normAutofit/>
          </a:bodyPr>
          <a:lstStyle>
            <a:lvl1pPr algn="ctr">
              <a:defRPr sz="3200" b="0" cap="none">
                <a:solidFill>
                  <a:schemeClr val="tx1"/>
                </a:solidFill>
              </a:defRPr>
            </a:lvl1pPr>
          </a:lstStyle>
          <a:p>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113525" y="3886200"/>
            <a:ext cx="7515990" cy="889000"/>
          </a:xfrm>
        </p:spPr>
        <p:txBody>
          <a:bodyPr vert="horz" lIns="91440" tIns="45720" rIns="91440" bIns="45720" rtlCol="0" anchor="b">
            <a:normAutofit/>
          </a:bodyPr>
          <a:lstStyle>
            <a:lvl1pPr algn="r">
              <a:buNone/>
              <a:defRPr lang="en-US" sz="24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113524" y="4775200"/>
            <a:ext cx="7515990" cy="1016000"/>
          </a:xfrm>
        </p:spPr>
        <p:txBody>
          <a:bodyPr anchor="t">
            <a:normAutofit/>
          </a:bodyPr>
          <a:lstStyle>
            <a:lvl1pPr marL="0" indent="0" algn="r">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67174152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真または偽">
    <p:spTree>
      <p:nvGrpSpPr>
        <p:cNvPr id="1" name=""/>
        <p:cNvGrpSpPr/>
        <p:nvPr/>
      </p:nvGrpSpPr>
      <p:grpSpPr>
        <a:xfrm>
          <a:off x="0" y="0"/>
          <a:ext cx="0" cy="0"/>
          <a:chOff x="0" y="0"/>
          <a:chExt cx="0" cy="0"/>
        </a:xfrm>
      </p:grpSpPr>
      <p:sp>
        <p:nvSpPr>
          <p:cNvPr id="2" name="Title 1"/>
          <p:cNvSpPr>
            <a:spLocks noGrp="1"/>
          </p:cNvSpPr>
          <p:nvPr>
            <p:ph type="title"/>
          </p:nvPr>
        </p:nvSpPr>
        <p:spPr>
          <a:xfrm>
            <a:off x="1113525" y="685801"/>
            <a:ext cx="7515991" cy="2727325"/>
          </a:xfrm>
        </p:spPr>
        <p:txBody>
          <a:bodyPr vert="horz" lIns="91440" tIns="45720" rIns="91440" bIns="45720" rtlCol="0" anchor="ctr">
            <a:normAutofit/>
          </a:bodyPr>
          <a:lstStyle>
            <a:lvl1pPr>
              <a:defRPr lang="en-US" b="0" dirty="0"/>
            </a:lvl1pPr>
          </a:lstStyle>
          <a:p>
            <a:pPr marL="0" lvl="0"/>
            <a:r>
              <a:rPr lang="ja-JP" altLang="en-US" smtClean="0"/>
              <a:t>マスター タイトルの書式設定</a:t>
            </a:r>
            <a:endParaRPr lang="en-US" dirty="0"/>
          </a:p>
        </p:txBody>
      </p:sp>
      <p:sp>
        <p:nvSpPr>
          <p:cNvPr id="10" name="Text Placeholder 9"/>
          <p:cNvSpPr>
            <a:spLocks noGrp="1"/>
          </p:cNvSpPr>
          <p:nvPr>
            <p:ph type="body" sz="quarter" idx="13"/>
          </p:nvPr>
        </p:nvSpPr>
        <p:spPr>
          <a:xfrm>
            <a:off x="1113524" y="3505200"/>
            <a:ext cx="7515992" cy="838200"/>
          </a:xfrm>
        </p:spPr>
        <p:txBody>
          <a:bodyPr vert="horz" lIns="91440" tIns="45720" rIns="91440" bIns="45720" rtlCol="0" anchor="b">
            <a:normAutofit/>
          </a:bodyPr>
          <a:lstStyle>
            <a:lvl1pPr>
              <a:buNone/>
              <a:defRPr lang="en-US" sz="2800" b="0" cap="none" dirty="0">
                <a:ln w="3175" cmpd="sng">
                  <a:noFill/>
                </a:ln>
                <a:solidFill>
                  <a:schemeClr val="tx1"/>
                </a:solidFill>
                <a:effectLst/>
              </a:defRPr>
            </a:lvl1pPr>
          </a:lstStyle>
          <a:p>
            <a:pPr marL="0" lvl="0">
              <a:spcBef>
                <a:spcPct val="0"/>
              </a:spcBef>
              <a:buNone/>
            </a:pPr>
            <a:r>
              <a:rPr lang="ja-JP" altLang="en-US" smtClean="0"/>
              <a:t>マスター テキストの書式設定</a:t>
            </a:r>
          </a:p>
        </p:txBody>
      </p:sp>
      <p:sp>
        <p:nvSpPr>
          <p:cNvPr id="3" name="Text Placeholder 2"/>
          <p:cNvSpPr>
            <a:spLocks noGrp="1"/>
          </p:cNvSpPr>
          <p:nvPr>
            <p:ph type="body" idx="1"/>
          </p:nvPr>
        </p:nvSpPr>
        <p:spPr>
          <a:xfrm>
            <a:off x="1113524" y="4343400"/>
            <a:ext cx="7515992" cy="1447800"/>
          </a:xfrm>
        </p:spPr>
        <p:txBody>
          <a:bodyPr anchor="t">
            <a:normAutofit/>
          </a:bodyPr>
          <a:lstStyle>
            <a:lvl1pPr marL="0" indent="0" algn="l">
              <a:buNone/>
              <a:defRPr sz="18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859896129"/>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lgn="ctr">
              <a:defRPr/>
            </a:lvl1pPr>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47576484"/>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301393" y="685800"/>
            <a:ext cx="1328123" cy="5105400"/>
          </a:xfrm>
        </p:spPr>
        <p:txBody>
          <a:bodyPr vert="eaVert"/>
          <a:lstStyle/>
          <a:p>
            <a:r>
              <a:rPr lang="ja-JP" altLang="en-US" smtClean="0"/>
              <a:t>マスター タイトルの書式設定</a:t>
            </a:r>
            <a:endParaRPr lang="en-US" dirty="0"/>
          </a:p>
        </p:txBody>
      </p:sp>
      <p:sp>
        <p:nvSpPr>
          <p:cNvPr id="3" name="Vertical Text Placeholder 2"/>
          <p:cNvSpPr>
            <a:spLocks noGrp="1"/>
          </p:cNvSpPr>
          <p:nvPr>
            <p:ph type="body" orient="vert" idx="1"/>
          </p:nvPr>
        </p:nvSpPr>
        <p:spPr>
          <a:xfrm>
            <a:off x="1113524" y="685800"/>
            <a:ext cx="6016373" cy="5105400"/>
          </a:xfrm>
        </p:spPr>
        <p:txBody>
          <a:bodyPr vert="eaVert" anchor="t"/>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65820682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82133" y="457201"/>
            <a:ext cx="7704667" cy="1981200"/>
          </a:xfrm>
        </p:spPr>
        <p:txBody>
          <a:bodyPr/>
          <a:lstStyle/>
          <a:p>
            <a:r>
              <a:rPr lang="ja-JP" altLang="en-US" smtClean="0"/>
              <a:t>マスター タイトルの書式設定</a:t>
            </a:r>
            <a:endParaRPr lang="en-US" dirty="0"/>
          </a:p>
        </p:txBody>
      </p:sp>
      <p:sp>
        <p:nvSpPr>
          <p:cNvPr id="3" name="Content Placeholder 2"/>
          <p:cNvSpPr>
            <a:spLocks noGrp="1"/>
          </p:cNvSpPr>
          <p:nvPr>
            <p:ph idx="1"/>
          </p:nvPr>
        </p:nvSpPr>
        <p:spPr>
          <a:xfrm>
            <a:off x="982133" y="2667000"/>
            <a:ext cx="7704667" cy="3332816"/>
          </a:xfrm>
        </p:spPr>
        <p:txBody>
          <a:bodyPr anchor="ct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10"/>
          </p:nvPr>
        </p:nvSpPr>
        <p:spPr>
          <a:xfrm>
            <a:off x="7344329" y="6108173"/>
            <a:ext cx="857473" cy="365125"/>
          </a:xfrm>
        </p:spPr>
        <p:txBody>
          <a:bodyPr/>
          <a:lstStyle/>
          <a:p>
            <a:fld id="{7D0168DC-5DFC-43B8-AF79-8B8051FBFACE}" type="datetimeFigureOut">
              <a:rPr kumimoji="1" lang="ja-JP" altLang="en-US" smtClean="0"/>
              <a:t>2018/3/20</a:t>
            </a:fld>
            <a:endParaRPr kumimoji="1" lang="ja-JP" altLang="en-US"/>
          </a:p>
        </p:txBody>
      </p:sp>
      <p:sp>
        <p:nvSpPr>
          <p:cNvPr id="5" name="Footer Placeholder 4"/>
          <p:cNvSpPr>
            <a:spLocks noGrp="1"/>
          </p:cNvSpPr>
          <p:nvPr>
            <p:ph type="ftr" sz="quarter" idx="11"/>
          </p:nvPr>
        </p:nvSpPr>
        <p:spPr>
          <a:xfrm>
            <a:off x="1972647" y="6108173"/>
            <a:ext cx="5314517" cy="365125"/>
          </a:xfrm>
        </p:spPr>
        <p:txBody>
          <a:bodyPr/>
          <a:lstStyle/>
          <a:p>
            <a:endParaRPr kumimoji="1" lang="ja-JP" altLang="en-US"/>
          </a:p>
        </p:txBody>
      </p:sp>
      <p:sp>
        <p:nvSpPr>
          <p:cNvPr id="6" name="Slide Number Placeholder 5"/>
          <p:cNvSpPr>
            <a:spLocks noGrp="1"/>
          </p:cNvSpPr>
          <p:nvPr>
            <p:ph type="sldNum" sz="quarter" idx="12"/>
          </p:nvPr>
        </p:nvSpPr>
        <p:spPr>
          <a:xfrm>
            <a:off x="8258967" y="6108173"/>
            <a:ext cx="427833" cy="365125"/>
          </a:xfrm>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389247473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1986995" y="2666998"/>
            <a:ext cx="6699805" cy="2360071"/>
          </a:xfrm>
        </p:spPr>
        <p:txBody>
          <a:bodyPr anchor="b"/>
          <a:lstStyle>
            <a:lvl1pPr algn="r">
              <a:defRPr sz="4000" b="0" cap="none"/>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986998" y="5027070"/>
            <a:ext cx="6699802" cy="860400"/>
          </a:xfrm>
        </p:spPr>
        <p:txBody>
          <a:bodyPr anchor="t">
            <a:normAutofit/>
          </a:bodyPr>
          <a:lstStyle>
            <a:lvl1pPr marL="0" indent="0" algn="r">
              <a:buNone/>
              <a:defRPr sz="2000">
                <a:solidFill>
                  <a:schemeClr val="tx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ja-JP" altLang="en-US" smtClean="0"/>
              <a:t>マスター テキストの書式設定</a:t>
            </a:r>
          </a:p>
        </p:txBody>
      </p:sp>
      <p:sp>
        <p:nvSpPr>
          <p:cNvPr id="4" name="Date Placeholder 3"/>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a:xfrm>
            <a:off x="8273317" y="6116070"/>
            <a:ext cx="413483" cy="365125"/>
          </a:xfrm>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29767083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982133" y="685801"/>
            <a:ext cx="7704667" cy="1752599"/>
          </a:xfrm>
        </p:spPr>
        <p:txBody>
          <a:bodyPr/>
          <a:lstStyle/>
          <a:p>
            <a:r>
              <a:rPr lang="ja-JP" altLang="en-US" smtClean="0"/>
              <a:t>マスター タイトルの書式設定</a:t>
            </a:r>
            <a:endParaRPr lang="en-US" dirty="0"/>
          </a:p>
        </p:txBody>
      </p:sp>
      <p:sp>
        <p:nvSpPr>
          <p:cNvPr id="3" name="Content Placeholder 2"/>
          <p:cNvSpPr>
            <a:spLocks noGrp="1"/>
          </p:cNvSpPr>
          <p:nvPr>
            <p:ph sz="half" idx="1"/>
          </p:nvPr>
        </p:nvSpPr>
        <p:spPr>
          <a:xfrm>
            <a:off x="982133" y="2667000"/>
            <a:ext cx="3739896" cy="336867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Content Placeholder 3"/>
          <p:cNvSpPr>
            <a:spLocks noGrp="1"/>
          </p:cNvSpPr>
          <p:nvPr>
            <p:ph sz="half" idx="2"/>
          </p:nvPr>
        </p:nvSpPr>
        <p:spPr>
          <a:xfrm>
            <a:off x="4946904" y="2667000"/>
            <a:ext cx="3739896" cy="3346824"/>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Date Placeholder 4"/>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360368561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1329481" y="2658533"/>
            <a:ext cx="3456291"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Content Placeholder 3"/>
          <p:cNvSpPr>
            <a:spLocks noGrp="1"/>
          </p:cNvSpPr>
          <p:nvPr>
            <p:ph sz="half" idx="2"/>
          </p:nvPr>
        </p:nvSpPr>
        <p:spPr>
          <a:xfrm>
            <a:off x="1113523"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5" name="Text Placeholder 4"/>
          <p:cNvSpPr>
            <a:spLocks noGrp="1"/>
          </p:cNvSpPr>
          <p:nvPr>
            <p:ph type="body" sz="quarter" idx="3"/>
          </p:nvPr>
        </p:nvSpPr>
        <p:spPr>
          <a:xfrm>
            <a:off x="5161710" y="2667000"/>
            <a:ext cx="3467806" cy="576262"/>
          </a:xfrm>
        </p:spPr>
        <p:txBody>
          <a:bodyPr anchor="b">
            <a:noAutofit/>
          </a:bodyPr>
          <a:lstStyle>
            <a:lvl1pPr marL="0" indent="0">
              <a:buNone/>
              <a:defRPr sz="2800" b="0">
                <a:solidFill>
                  <a:schemeClr val="accent1">
                    <a:lumMod val="7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Content Placeholder 5"/>
          <p:cNvSpPr>
            <a:spLocks noGrp="1"/>
          </p:cNvSpPr>
          <p:nvPr>
            <p:ph sz="quarter" idx="4"/>
          </p:nvPr>
        </p:nvSpPr>
        <p:spPr>
          <a:xfrm>
            <a:off x="4957266" y="3335336"/>
            <a:ext cx="3672248" cy="2665259"/>
          </a:xfrm>
        </p:spPr>
        <p:txBody>
          <a:bodyPr anchor="t">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7" name="Date Placeholder 6"/>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422877267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smtClean="0"/>
              <a:t>マスター タイトルの書式設定</a:t>
            </a:r>
            <a:endParaRPr lang="en-US" dirty="0"/>
          </a:p>
        </p:txBody>
      </p:sp>
      <p:sp>
        <p:nvSpPr>
          <p:cNvPr id="3" name="Date Placeholder 2"/>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7103536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172907283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1113524" y="1600200"/>
            <a:ext cx="2662534" cy="1371600"/>
          </a:xfrm>
        </p:spPr>
        <p:txBody>
          <a:bodyPr anchor="b">
            <a:normAutofit/>
          </a:bodyPr>
          <a:lstStyle>
            <a:lvl1pPr algn="ctr">
              <a:defRPr sz="2400" b="0"/>
            </a:lvl1pPr>
          </a:lstStyle>
          <a:p>
            <a:r>
              <a:rPr lang="ja-JP" altLang="en-US" smtClean="0"/>
              <a:t>マスター タイトルの書式設定</a:t>
            </a:r>
            <a:endParaRPr lang="en-US" dirty="0"/>
          </a:p>
        </p:txBody>
      </p:sp>
      <p:sp>
        <p:nvSpPr>
          <p:cNvPr id="3" name="Content Placeholder 2"/>
          <p:cNvSpPr>
            <a:spLocks noGrp="1"/>
          </p:cNvSpPr>
          <p:nvPr>
            <p:ph idx="1"/>
          </p:nvPr>
        </p:nvSpPr>
        <p:spPr>
          <a:xfrm>
            <a:off x="3947553" y="685800"/>
            <a:ext cx="4681962" cy="5105401"/>
          </a:xfrm>
        </p:spPr>
        <p:txBody>
          <a:bodyPr anchor="ctr">
            <a:normAutofit/>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Text Placeholder 3"/>
          <p:cNvSpPr>
            <a:spLocks noGrp="1"/>
          </p:cNvSpPr>
          <p:nvPr>
            <p:ph type="body" sz="half" idx="2"/>
          </p:nvPr>
        </p:nvSpPr>
        <p:spPr>
          <a:xfrm>
            <a:off x="1113524" y="2971800"/>
            <a:ext cx="2662534" cy="1828800"/>
          </a:xfrm>
        </p:spPr>
        <p:txBody>
          <a:bodyPr>
            <a:normAutofit/>
          </a:bodyPr>
          <a:lstStyle>
            <a:lvl1pPr marL="0" indent="0" algn="ctr">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40013808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1112332" y="1752599"/>
            <a:ext cx="4070679" cy="1371600"/>
          </a:xfrm>
        </p:spPr>
        <p:txBody>
          <a:bodyPr anchor="b">
            <a:normAutofit/>
          </a:bodyPr>
          <a:lstStyle>
            <a:lvl1pPr algn="ctr">
              <a:defRPr sz="2800" b="0"/>
            </a:lvl1pPr>
          </a:lstStyle>
          <a:p>
            <a:r>
              <a:rPr lang="ja-JP" altLang="en-US" smtClean="0"/>
              <a:t>マスター タイトルの書式設定</a:t>
            </a:r>
            <a:endParaRPr lang="en-US" dirty="0"/>
          </a:p>
        </p:txBody>
      </p:sp>
      <p:sp>
        <p:nvSpPr>
          <p:cNvPr id="14" name="Picture Placeholder 2"/>
          <p:cNvSpPr>
            <a:spLocks noGrp="1" noChangeAspect="1"/>
          </p:cNvSpPr>
          <p:nvPr>
            <p:ph type="pic" idx="1"/>
          </p:nvPr>
        </p:nvSpPr>
        <p:spPr>
          <a:xfrm>
            <a:off x="5697495" y="914400"/>
            <a:ext cx="2461371" cy="4572000"/>
          </a:xfrm>
          <a:prstGeom prst="roundRect">
            <a:avLst>
              <a:gd name="adj" fmla="val 4280"/>
            </a:avLst>
          </a:prstGeom>
          <a:ln w="38100">
            <a:gradFill flip="none" rotWithShape="1">
              <a:gsLst>
                <a:gs pos="0">
                  <a:schemeClr val="bg2"/>
                </a:gs>
                <a:gs pos="100000">
                  <a:schemeClr val="bg2">
                    <a:lumMod val="75000"/>
                  </a:schemeClr>
                </a:gs>
              </a:gsLst>
              <a:lin ang="5400000" scaled="0"/>
              <a:tileRect/>
            </a:gradFill>
          </a:ln>
          <a:effectLst>
            <a:innerShdw blurRad="57150" dist="38100" dir="14460000">
              <a:srgbClr val="000000">
                <a:alpha val="70000"/>
              </a:srgbClr>
            </a:inn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ja-JP" altLang="en-US" smtClean="0"/>
              <a:t>図を追加</a:t>
            </a:r>
            <a:endParaRPr lang="en-US" dirty="0"/>
          </a:p>
        </p:txBody>
      </p:sp>
      <p:sp>
        <p:nvSpPr>
          <p:cNvPr id="4" name="Text Placeholder 3"/>
          <p:cNvSpPr>
            <a:spLocks noGrp="1"/>
          </p:cNvSpPr>
          <p:nvPr>
            <p:ph type="body" sz="half" idx="2"/>
          </p:nvPr>
        </p:nvSpPr>
        <p:spPr>
          <a:xfrm>
            <a:off x="1112332" y="3124199"/>
            <a:ext cx="4070679" cy="1828800"/>
          </a:xfrm>
        </p:spPr>
        <p:txBody>
          <a:bodyPr>
            <a:normAutofit/>
          </a:bodyPr>
          <a:lstStyle>
            <a:lvl1pPr marL="0" indent="0" algn="ctr">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smtClean="0"/>
              <a:t>マスター テキストの書式設定</a:t>
            </a:r>
          </a:p>
        </p:txBody>
      </p:sp>
      <p:sp>
        <p:nvSpPr>
          <p:cNvPr id="5" name="Date Placeholder 4"/>
          <p:cNvSpPr>
            <a:spLocks noGrp="1"/>
          </p:cNvSpPr>
          <p:nvPr>
            <p:ph type="dt" sz="half" idx="10"/>
          </p:nvPr>
        </p:nvSpPr>
        <p:spPr/>
        <p:txBody>
          <a:bodyPr/>
          <a:lstStyle/>
          <a:p>
            <a:fld id="{7D0168DC-5DFC-43B8-AF79-8B8051FBFACE}" type="datetimeFigureOut">
              <a:rPr kumimoji="1" lang="ja-JP" altLang="en-US" smtClean="0"/>
              <a:t>2018/3/20</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331441228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14" name="Group 13"/>
          <p:cNvGrpSpPr/>
          <p:nvPr/>
        </p:nvGrpSpPr>
        <p:grpSpPr>
          <a:xfrm>
            <a:off x="0" y="0"/>
            <a:ext cx="2132013" cy="6858001"/>
            <a:chOff x="0" y="0"/>
            <a:chExt cx="2132013" cy="6858001"/>
          </a:xfrm>
        </p:grpSpPr>
        <p:sp>
          <p:nvSpPr>
            <p:cNvPr id="15" name="Freeform 6"/>
            <p:cNvSpPr/>
            <p:nvPr/>
          </p:nvSpPr>
          <p:spPr bwMode="auto">
            <a:xfrm>
              <a:off x="0" y="0"/>
              <a:ext cx="1073150" cy="5291138"/>
            </a:xfrm>
            <a:custGeom>
              <a:avLst/>
              <a:gdLst/>
              <a:ahLst/>
              <a:cxnLst/>
              <a:rect l="0" t="0" r="r" b="b"/>
              <a:pathLst>
                <a:path w="676" h="3333">
                  <a:moveTo>
                    <a:pt x="0" y="3132"/>
                  </a:moveTo>
                  <a:lnTo>
                    <a:pt x="0" y="3312"/>
                  </a:lnTo>
                  <a:lnTo>
                    <a:pt x="126" y="3333"/>
                  </a:lnTo>
                  <a:lnTo>
                    <a:pt x="676" y="0"/>
                  </a:lnTo>
                  <a:lnTo>
                    <a:pt x="514" y="0"/>
                  </a:lnTo>
                  <a:lnTo>
                    <a:pt x="0" y="3132"/>
                  </a:lnTo>
                  <a:close/>
                </a:path>
              </a:pathLst>
            </a:custGeom>
            <a:solidFill>
              <a:schemeClr val="accent1"/>
            </a:solidFill>
            <a:ln>
              <a:noFill/>
            </a:ln>
          </p:spPr>
        </p:sp>
        <p:sp>
          <p:nvSpPr>
            <p:cNvPr id="16" name="Freeform 7"/>
            <p:cNvSpPr/>
            <p:nvPr/>
          </p:nvSpPr>
          <p:spPr bwMode="auto">
            <a:xfrm>
              <a:off x="0" y="0"/>
              <a:ext cx="758825" cy="4624388"/>
            </a:xfrm>
            <a:custGeom>
              <a:avLst/>
              <a:gdLst/>
              <a:ahLst/>
              <a:cxnLst/>
              <a:rect l="0" t="0" r="r" b="b"/>
              <a:pathLst>
                <a:path w="478" h="2913">
                  <a:moveTo>
                    <a:pt x="478" y="0"/>
                  </a:moveTo>
                  <a:lnTo>
                    <a:pt x="318" y="0"/>
                  </a:lnTo>
                  <a:lnTo>
                    <a:pt x="0" y="1938"/>
                  </a:lnTo>
                  <a:lnTo>
                    <a:pt x="0" y="2913"/>
                  </a:lnTo>
                  <a:lnTo>
                    <a:pt x="478" y="0"/>
                  </a:lnTo>
                  <a:close/>
                </a:path>
              </a:pathLst>
            </a:custGeom>
            <a:solidFill>
              <a:schemeClr val="tx1">
                <a:lumMod val="65000"/>
                <a:lumOff val="35000"/>
              </a:schemeClr>
            </a:solidFill>
            <a:ln>
              <a:noFill/>
            </a:ln>
          </p:spPr>
        </p:sp>
        <p:sp>
          <p:nvSpPr>
            <p:cNvPr id="17" name="Freeform 8"/>
            <p:cNvSpPr/>
            <p:nvPr/>
          </p:nvSpPr>
          <p:spPr bwMode="auto">
            <a:xfrm>
              <a:off x="0" y="5662613"/>
              <a:ext cx="906463" cy="1195388"/>
            </a:xfrm>
            <a:custGeom>
              <a:avLst/>
              <a:gdLst/>
              <a:ahLst/>
              <a:cxnLst/>
              <a:rect l="0" t="0" r="r" b="b"/>
              <a:pathLst>
                <a:path w="571" h="753">
                  <a:moveTo>
                    <a:pt x="0" y="0"/>
                  </a:moveTo>
                  <a:lnTo>
                    <a:pt x="0" y="12"/>
                  </a:lnTo>
                  <a:lnTo>
                    <a:pt x="538" y="753"/>
                  </a:lnTo>
                  <a:lnTo>
                    <a:pt x="571" y="753"/>
                  </a:lnTo>
                  <a:lnTo>
                    <a:pt x="0" y="0"/>
                  </a:lnTo>
                  <a:close/>
                </a:path>
              </a:pathLst>
            </a:custGeom>
            <a:solidFill>
              <a:schemeClr val="tx1">
                <a:lumMod val="85000"/>
                <a:lumOff val="15000"/>
              </a:schemeClr>
            </a:solidFill>
            <a:ln>
              <a:noFill/>
            </a:ln>
          </p:spPr>
        </p:sp>
        <p:sp>
          <p:nvSpPr>
            <p:cNvPr id="18" name="Freeform 9"/>
            <p:cNvSpPr/>
            <p:nvPr/>
          </p:nvSpPr>
          <p:spPr bwMode="auto">
            <a:xfrm>
              <a:off x="0" y="5295900"/>
              <a:ext cx="1487488" cy="1562100"/>
            </a:xfrm>
            <a:custGeom>
              <a:avLst/>
              <a:gdLst/>
              <a:ahLst/>
              <a:cxnLst/>
              <a:rect l="0" t="0" r="r" b="b"/>
              <a:pathLst>
                <a:path w="937" h="984">
                  <a:moveTo>
                    <a:pt x="0" y="0"/>
                  </a:moveTo>
                  <a:lnTo>
                    <a:pt x="0" y="3"/>
                  </a:lnTo>
                  <a:lnTo>
                    <a:pt x="901" y="984"/>
                  </a:lnTo>
                  <a:lnTo>
                    <a:pt x="937" y="984"/>
                  </a:lnTo>
                  <a:lnTo>
                    <a:pt x="0" y="0"/>
                  </a:lnTo>
                  <a:close/>
                </a:path>
              </a:pathLst>
            </a:custGeom>
            <a:solidFill>
              <a:schemeClr val="accent1">
                <a:lumMod val="50000"/>
              </a:schemeClr>
            </a:solidFill>
            <a:ln>
              <a:noFill/>
            </a:ln>
          </p:spPr>
        </p:sp>
        <p:sp>
          <p:nvSpPr>
            <p:cNvPr id="19" name="Freeform 10"/>
            <p:cNvSpPr/>
            <p:nvPr/>
          </p:nvSpPr>
          <p:spPr bwMode="auto">
            <a:xfrm>
              <a:off x="0" y="5257800"/>
              <a:ext cx="2132013" cy="1600200"/>
            </a:xfrm>
            <a:custGeom>
              <a:avLst/>
              <a:gdLst/>
              <a:ahLst/>
              <a:cxnLst/>
              <a:rect l="0" t="0" r="r" b="b"/>
              <a:pathLst>
                <a:path w="1343" h="1008">
                  <a:moveTo>
                    <a:pt x="0" y="24"/>
                  </a:moveTo>
                  <a:lnTo>
                    <a:pt x="937" y="1008"/>
                  </a:lnTo>
                  <a:lnTo>
                    <a:pt x="1343" y="1008"/>
                  </a:lnTo>
                  <a:lnTo>
                    <a:pt x="126" y="21"/>
                  </a:lnTo>
                  <a:lnTo>
                    <a:pt x="0" y="0"/>
                  </a:lnTo>
                  <a:lnTo>
                    <a:pt x="0" y="24"/>
                  </a:lnTo>
                  <a:close/>
                </a:path>
              </a:pathLst>
            </a:custGeom>
            <a:solidFill>
              <a:schemeClr val="accent1">
                <a:lumMod val="75000"/>
              </a:schemeClr>
            </a:solidFill>
            <a:ln>
              <a:noFill/>
            </a:ln>
          </p:spPr>
        </p:sp>
        <p:sp>
          <p:nvSpPr>
            <p:cNvPr id="20" name="Freeform 11"/>
            <p:cNvSpPr/>
            <p:nvPr/>
          </p:nvSpPr>
          <p:spPr bwMode="auto">
            <a:xfrm>
              <a:off x="0" y="5357813"/>
              <a:ext cx="1377950" cy="1500188"/>
            </a:xfrm>
            <a:custGeom>
              <a:avLst/>
              <a:gdLst/>
              <a:ahLst/>
              <a:cxnLst/>
              <a:rect l="0" t="0" r="r" b="b"/>
              <a:pathLst>
                <a:path w="868" h="945">
                  <a:moveTo>
                    <a:pt x="0" y="192"/>
                  </a:moveTo>
                  <a:lnTo>
                    <a:pt x="571" y="945"/>
                  </a:lnTo>
                  <a:lnTo>
                    <a:pt x="868" y="945"/>
                  </a:lnTo>
                  <a:lnTo>
                    <a:pt x="0" y="0"/>
                  </a:lnTo>
                  <a:lnTo>
                    <a:pt x="0" y="192"/>
                  </a:lnTo>
                  <a:close/>
                </a:path>
              </a:pathLst>
            </a:custGeom>
            <a:solidFill>
              <a:schemeClr val="tx1">
                <a:lumMod val="75000"/>
                <a:lumOff val="25000"/>
              </a:schemeClr>
            </a:solidFill>
            <a:ln>
              <a:noFill/>
            </a:ln>
          </p:spPr>
        </p:sp>
      </p:grpSp>
      <p:sp>
        <p:nvSpPr>
          <p:cNvPr id="2" name="Title Placeholder 1"/>
          <p:cNvSpPr>
            <a:spLocks noGrp="1"/>
          </p:cNvSpPr>
          <p:nvPr>
            <p:ph type="title"/>
          </p:nvPr>
        </p:nvSpPr>
        <p:spPr>
          <a:xfrm>
            <a:off x="982133" y="457201"/>
            <a:ext cx="7704667" cy="1981200"/>
          </a:xfrm>
          <a:prstGeom prst="rect">
            <a:avLst/>
          </a:prstGeom>
          <a:effectLst/>
        </p:spPr>
        <p:txBody>
          <a:bodyPr vert="horz" lIns="91440" tIns="45720" rIns="91440" bIns="45720" rtlCol="0" anchor="ctr">
            <a:normAutofit/>
          </a:bodyPr>
          <a:lstStyle/>
          <a:p>
            <a:r>
              <a:rPr lang="ja-JP" altLang="en-US" smtClean="0"/>
              <a:t>マスター タイトルの書式設定</a:t>
            </a:r>
            <a:endParaRPr lang="en-US" dirty="0"/>
          </a:p>
        </p:txBody>
      </p:sp>
      <p:sp>
        <p:nvSpPr>
          <p:cNvPr id="3" name="Text Placeholder 2"/>
          <p:cNvSpPr>
            <a:spLocks noGrp="1"/>
          </p:cNvSpPr>
          <p:nvPr>
            <p:ph type="body" idx="1"/>
          </p:nvPr>
        </p:nvSpPr>
        <p:spPr>
          <a:xfrm>
            <a:off x="982134" y="2667000"/>
            <a:ext cx="7704666" cy="3356995"/>
          </a:xfrm>
          <a:prstGeom prst="rect">
            <a:avLst/>
          </a:prstGeom>
        </p:spPr>
        <p:txBody>
          <a:bodyPr vert="horz" lIns="91440" tIns="45720" rIns="91440" bIns="45720" rtlCol="0" anchor="ctr">
            <a:normAutofit/>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dirty="0"/>
          </a:p>
        </p:txBody>
      </p:sp>
      <p:sp>
        <p:nvSpPr>
          <p:cNvPr id="4" name="Date Placeholder 3"/>
          <p:cNvSpPr>
            <a:spLocks noGrp="1"/>
          </p:cNvSpPr>
          <p:nvPr>
            <p:ph type="dt" sz="half" idx="2"/>
          </p:nvPr>
        </p:nvSpPr>
        <p:spPr>
          <a:xfrm>
            <a:off x="7358679" y="6116070"/>
            <a:ext cx="85747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7D0168DC-5DFC-43B8-AF79-8B8051FBFACE}" type="datetimeFigureOut">
              <a:rPr kumimoji="1" lang="ja-JP" altLang="en-US" smtClean="0"/>
              <a:t>2018/3/20</a:t>
            </a:fld>
            <a:endParaRPr kumimoji="1" lang="ja-JP" altLang="en-US"/>
          </a:p>
        </p:txBody>
      </p:sp>
      <p:sp>
        <p:nvSpPr>
          <p:cNvPr id="5" name="Footer Placeholder 4"/>
          <p:cNvSpPr>
            <a:spLocks noGrp="1"/>
          </p:cNvSpPr>
          <p:nvPr>
            <p:ph type="ftr" sz="quarter" idx="3"/>
          </p:nvPr>
        </p:nvSpPr>
        <p:spPr>
          <a:xfrm>
            <a:off x="1986997" y="6116070"/>
            <a:ext cx="5314517" cy="365125"/>
          </a:xfrm>
          <a:prstGeom prst="rect">
            <a:avLst/>
          </a:prstGeom>
        </p:spPr>
        <p:txBody>
          <a:bodyPr vert="horz" lIns="91440" tIns="45720" rIns="91440" bIns="45720" rtlCol="0" anchor="ctr"/>
          <a:lstStyle>
            <a:lvl1pPr algn="l">
              <a:defRPr sz="1000" b="0" i="0">
                <a:solidFill>
                  <a:schemeClr val="tx1"/>
                </a:solidFill>
                <a:effectLst/>
                <a:latin typeface="+mn-lt"/>
              </a:defRPr>
            </a:lvl1pPr>
          </a:lstStyle>
          <a:p>
            <a:endParaRPr kumimoji="1" lang="ja-JP" altLang="en-US"/>
          </a:p>
        </p:txBody>
      </p:sp>
      <p:sp>
        <p:nvSpPr>
          <p:cNvPr id="6" name="Slide Number Placeholder 5"/>
          <p:cNvSpPr>
            <a:spLocks noGrp="1"/>
          </p:cNvSpPr>
          <p:nvPr>
            <p:ph type="sldNum" sz="quarter" idx="4"/>
          </p:nvPr>
        </p:nvSpPr>
        <p:spPr>
          <a:xfrm>
            <a:off x="8273317" y="6116070"/>
            <a:ext cx="413483" cy="365125"/>
          </a:xfrm>
          <a:prstGeom prst="rect">
            <a:avLst/>
          </a:prstGeom>
        </p:spPr>
        <p:txBody>
          <a:bodyPr vert="horz" lIns="91440" tIns="45720" rIns="91440" bIns="45720" rtlCol="0" anchor="ctr"/>
          <a:lstStyle>
            <a:lvl1pPr algn="r">
              <a:defRPr sz="1000" b="0" i="0">
                <a:solidFill>
                  <a:schemeClr val="tx1"/>
                </a:solidFill>
                <a:effectLst/>
                <a:latin typeface="+mn-lt"/>
              </a:defRPr>
            </a:lvl1pPr>
          </a:lstStyle>
          <a:p>
            <a:fld id="{B522EE74-471A-4423-BE20-447C472005FE}" type="slidenum">
              <a:rPr kumimoji="1" lang="ja-JP" altLang="en-US" smtClean="0"/>
              <a:t>‹#›</a:t>
            </a:fld>
            <a:endParaRPr kumimoji="1" lang="ja-JP" altLang="en-US"/>
          </a:p>
        </p:txBody>
      </p:sp>
    </p:spTree>
    <p:extLst>
      <p:ext uri="{BB962C8B-B14F-4D97-AF65-F5344CB8AC3E}">
        <p14:creationId xmlns:p14="http://schemas.microsoft.com/office/powerpoint/2010/main" val="2776287315"/>
      </p:ext>
    </p:extLst>
  </p:cSld>
  <p:clrMap bg1="lt1" tx1="dk1" bg2="lt2" tx2="dk2" accent1="accent1" accent2="accent2" accent3="accent3" accent4="accent4" accent5="accent5" accent6="accent6" hlink="hlink" folHlink="folHlink"/>
  <p:sldLayoutIdLst>
    <p:sldLayoutId id="2147483709" r:id="rId1"/>
    <p:sldLayoutId id="2147483710" r:id="rId2"/>
    <p:sldLayoutId id="2147483711" r:id="rId3"/>
    <p:sldLayoutId id="2147483712" r:id="rId4"/>
    <p:sldLayoutId id="2147483713" r:id="rId5"/>
    <p:sldLayoutId id="2147483714" r:id="rId6"/>
    <p:sldLayoutId id="2147483715" r:id="rId7"/>
    <p:sldLayoutId id="2147483716" r:id="rId8"/>
    <p:sldLayoutId id="2147483717" r:id="rId9"/>
    <p:sldLayoutId id="2147483718" r:id="rId10"/>
    <p:sldLayoutId id="2147483719" r:id="rId11"/>
    <p:sldLayoutId id="2147483720" r:id="rId12"/>
    <p:sldLayoutId id="2147483721" r:id="rId13"/>
    <p:sldLayoutId id="2147483722" r:id="rId14"/>
    <p:sldLayoutId id="2147483723" r:id="rId15"/>
    <p:sldLayoutId id="2147483724" r:id="rId16"/>
    <p:sldLayoutId id="2147483725" r:id="rId17"/>
  </p:sldLayoutIdLst>
  <p:txStyles>
    <p:titleStyle>
      <a:lvl1pPr algn="ctr" defTabSz="457200" rtl="0" eaLnBrk="1" latinLnBrk="0" hangingPunct="1">
        <a:spcBef>
          <a:spcPct val="0"/>
        </a:spcBef>
        <a:buNone/>
        <a:defRPr kumimoji="1" sz="4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p:titleStyle>
    <p:bodyStyle>
      <a:lvl1pPr marL="2857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400" kern="1200" cap="none">
          <a:solidFill>
            <a:schemeClr val="tx1"/>
          </a:solidFill>
          <a:effectLst/>
          <a:latin typeface="+mn-lt"/>
          <a:ea typeface="+mn-ea"/>
          <a:cs typeface="+mn-cs"/>
        </a:defRPr>
      </a:lvl1pPr>
      <a:lvl2pPr marL="742950" indent="-285750" algn="l" defTabSz="457200" rtl="0" eaLnBrk="1" latinLnBrk="0" hangingPunct="1">
        <a:spcBef>
          <a:spcPct val="20000"/>
        </a:spcBef>
        <a:spcAft>
          <a:spcPts val="600"/>
        </a:spcAft>
        <a:buClr>
          <a:schemeClr val="accent1">
            <a:lumMod val="75000"/>
          </a:schemeClr>
        </a:buClr>
        <a:buSzPct val="145000"/>
        <a:buFont typeface="Arial"/>
        <a:buChar char="•"/>
        <a:defRPr kumimoji="1" sz="2000" kern="1200" cap="none">
          <a:solidFill>
            <a:schemeClr val="tx1"/>
          </a:solidFill>
          <a:effectLst/>
          <a:latin typeface="+mn-lt"/>
          <a:ea typeface="+mn-ea"/>
          <a:cs typeface="+mn-cs"/>
        </a:defRPr>
      </a:lvl2pPr>
      <a:lvl3pPr marL="1200150" indent="-285750" algn="l" defTabSz="457200" rtl="0" eaLnBrk="1" latinLnBrk="0" hangingPunct="1">
        <a:spcBef>
          <a:spcPct val="20000"/>
        </a:spcBef>
        <a:spcAft>
          <a:spcPts val="600"/>
        </a:spcAft>
        <a:buClr>
          <a:schemeClr val="accent1">
            <a:lumMod val="75000"/>
          </a:schemeClr>
        </a:buClr>
        <a:buSzPct val="145000"/>
        <a:buFont typeface="Arial"/>
        <a:buChar char="•"/>
        <a:defRPr kumimoji="1" sz="1800" kern="1200" cap="none">
          <a:solidFill>
            <a:schemeClr val="tx1"/>
          </a:solidFill>
          <a:effectLst/>
          <a:latin typeface="+mn-lt"/>
          <a:ea typeface="+mn-ea"/>
          <a:cs typeface="+mn-cs"/>
        </a:defRPr>
      </a:lvl3pPr>
      <a:lvl4pPr marL="15430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600" kern="1200" cap="none">
          <a:solidFill>
            <a:schemeClr val="tx1"/>
          </a:solidFill>
          <a:effectLst/>
          <a:latin typeface="+mn-lt"/>
          <a:ea typeface="+mn-ea"/>
          <a:cs typeface="+mn-cs"/>
        </a:defRPr>
      </a:lvl4pPr>
      <a:lvl5pPr marL="2000250" indent="-17145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5pPr>
      <a:lvl6pPr marL="25146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6pPr>
      <a:lvl7pPr marL="29718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7pPr>
      <a:lvl8pPr marL="34290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8pPr>
      <a:lvl9pPr marL="3886200" indent="-228600" algn="l" defTabSz="457200" rtl="0" eaLnBrk="1" latinLnBrk="0" hangingPunct="1">
        <a:spcBef>
          <a:spcPct val="20000"/>
        </a:spcBef>
        <a:spcAft>
          <a:spcPts val="600"/>
        </a:spcAft>
        <a:buClr>
          <a:schemeClr val="accent1">
            <a:lumMod val="75000"/>
          </a:schemeClr>
        </a:buClr>
        <a:buSzPct val="145000"/>
        <a:buFont typeface="Arial"/>
        <a:buChar char="•"/>
        <a:defRPr kumimoji="1" sz="1400" kern="1200" cap="none">
          <a:solidFill>
            <a:schemeClr val="tx1"/>
          </a:solidFill>
          <a:effectLst/>
          <a:latin typeface="+mn-lt"/>
          <a:ea typeface="+mn-ea"/>
          <a:cs typeface="+mn-cs"/>
        </a:defRPr>
      </a:lvl9pPr>
    </p:bodyStyle>
    <p:otherStyle>
      <a:defPPr>
        <a:defRPr lang="en-US"/>
      </a:defPPr>
      <a:lvl1pPr marL="0" algn="l" defTabSz="457200" rtl="0" eaLnBrk="1" latinLnBrk="0" hangingPunct="1">
        <a:defRPr kumimoji="1" sz="1800" kern="1200">
          <a:solidFill>
            <a:schemeClr val="tx1"/>
          </a:solidFill>
          <a:latin typeface="+mn-lt"/>
          <a:ea typeface="+mn-ea"/>
          <a:cs typeface="+mn-cs"/>
        </a:defRPr>
      </a:lvl1pPr>
      <a:lvl2pPr marL="457200" algn="l" defTabSz="457200" rtl="0" eaLnBrk="1" latinLnBrk="0" hangingPunct="1">
        <a:defRPr kumimoji="1" sz="1800" kern="1200">
          <a:solidFill>
            <a:schemeClr val="tx1"/>
          </a:solidFill>
          <a:latin typeface="+mn-lt"/>
          <a:ea typeface="+mn-ea"/>
          <a:cs typeface="+mn-cs"/>
        </a:defRPr>
      </a:lvl2pPr>
      <a:lvl3pPr marL="914400" algn="l" defTabSz="457200" rtl="0" eaLnBrk="1" latinLnBrk="0" hangingPunct="1">
        <a:defRPr kumimoji="1" sz="1800" kern="1200">
          <a:solidFill>
            <a:schemeClr val="tx1"/>
          </a:solidFill>
          <a:latin typeface="+mn-lt"/>
          <a:ea typeface="+mn-ea"/>
          <a:cs typeface="+mn-cs"/>
        </a:defRPr>
      </a:lvl3pPr>
      <a:lvl4pPr marL="1371600" algn="l" defTabSz="457200" rtl="0" eaLnBrk="1" latinLnBrk="0" hangingPunct="1">
        <a:defRPr kumimoji="1" sz="1800" kern="1200">
          <a:solidFill>
            <a:schemeClr val="tx1"/>
          </a:solidFill>
          <a:latin typeface="+mn-lt"/>
          <a:ea typeface="+mn-ea"/>
          <a:cs typeface="+mn-cs"/>
        </a:defRPr>
      </a:lvl4pPr>
      <a:lvl5pPr marL="1828800" algn="l" defTabSz="457200" rtl="0" eaLnBrk="1" latinLnBrk="0" hangingPunct="1">
        <a:defRPr kumimoji="1" sz="1800" kern="1200">
          <a:solidFill>
            <a:schemeClr val="tx1"/>
          </a:solidFill>
          <a:latin typeface="+mn-lt"/>
          <a:ea typeface="+mn-ea"/>
          <a:cs typeface="+mn-cs"/>
        </a:defRPr>
      </a:lvl5pPr>
      <a:lvl6pPr marL="2286000" algn="l" defTabSz="457200" rtl="0" eaLnBrk="1" latinLnBrk="0" hangingPunct="1">
        <a:defRPr kumimoji="1" sz="1800" kern="1200">
          <a:solidFill>
            <a:schemeClr val="tx1"/>
          </a:solidFill>
          <a:latin typeface="+mn-lt"/>
          <a:ea typeface="+mn-ea"/>
          <a:cs typeface="+mn-cs"/>
        </a:defRPr>
      </a:lvl6pPr>
      <a:lvl7pPr marL="2743200" algn="l" defTabSz="457200" rtl="0" eaLnBrk="1" latinLnBrk="0" hangingPunct="1">
        <a:defRPr kumimoji="1" sz="1800" kern="1200">
          <a:solidFill>
            <a:schemeClr val="tx1"/>
          </a:solidFill>
          <a:latin typeface="+mn-lt"/>
          <a:ea typeface="+mn-ea"/>
          <a:cs typeface="+mn-cs"/>
        </a:defRPr>
      </a:lvl7pPr>
      <a:lvl8pPr marL="3200400" algn="l" defTabSz="457200" rtl="0" eaLnBrk="1" latinLnBrk="0" hangingPunct="1">
        <a:defRPr kumimoji="1" sz="1800" kern="1200">
          <a:solidFill>
            <a:schemeClr val="tx1"/>
          </a:solidFill>
          <a:latin typeface="+mn-lt"/>
          <a:ea typeface="+mn-ea"/>
          <a:cs typeface="+mn-cs"/>
        </a:defRPr>
      </a:lvl8pPr>
      <a:lvl9pPr marL="3657600" algn="l" defTabSz="4572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oleObject" Target="../embeddings/oleObject2.bin"/><Relationship Id="rId2" Type="http://schemas.openxmlformats.org/officeDocument/2006/relationships/slideLayout" Target="../slideLayouts/slideLayout2.xml"/><Relationship Id="rId1" Type="http://schemas.openxmlformats.org/officeDocument/2006/relationships/vmlDrawing" Target="../drawings/vmlDrawing2.vml"/><Relationship Id="rId4" Type="http://schemas.openxmlformats.org/officeDocument/2006/relationships/image" Target="../media/image3.wmf"/></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oleObject" Target="../embeddings/oleObject1.bin"/><Relationship Id="rId2" Type="http://schemas.openxmlformats.org/officeDocument/2006/relationships/slideLayout" Target="../slideLayouts/slideLayout2.xml"/><Relationship Id="rId1" Type="http://schemas.openxmlformats.org/officeDocument/2006/relationships/vmlDrawing" Target="../drawings/vmlDrawing1.vml"/><Relationship Id="rId4" Type="http://schemas.openxmlformats.org/officeDocument/2006/relationships/image" Target="../media/image2.wmf"/></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pPr algn="r"/>
            <a:r>
              <a:rPr lang="ja-JP" altLang="en-US" smtClean="0"/>
              <a:t>７．ディジタルフィルタ</a:t>
            </a:r>
            <a:endParaRPr kumimoji="1" lang="ja-JP" altLang="en-US"/>
          </a:p>
        </p:txBody>
      </p:sp>
      <p:sp>
        <p:nvSpPr>
          <p:cNvPr id="3" name="コンテンツ プレースホルダー 2"/>
          <p:cNvSpPr>
            <a:spLocks noGrp="1"/>
          </p:cNvSpPr>
          <p:nvPr>
            <p:ph idx="1"/>
          </p:nvPr>
        </p:nvSpPr>
        <p:spPr>
          <a:xfrm>
            <a:off x="982132" y="2313038"/>
            <a:ext cx="7704667" cy="3332816"/>
          </a:xfrm>
        </p:spPr>
        <p:txBody>
          <a:bodyPr/>
          <a:lstStyle/>
          <a:p>
            <a:pPr marL="0" indent="0">
              <a:buNone/>
            </a:pPr>
            <a:r>
              <a:rPr kumimoji="1" lang="ja-JP" altLang="en-US" smtClean="0"/>
              <a:t>７．</a:t>
            </a:r>
            <a:r>
              <a:rPr lang="ja-JP" altLang="en-US" smtClean="0"/>
              <a:t>１</a:t>
            </a:r>
            <a:r>
              <a:rPr kumimoji="1" lang="ja-JP" altLang="en-US" smtClean="0"/>
              <a:t>　ディジタルフィルタとは</a:t>
            </a:r>
            <a:endParaRPr kumimoji="1" lang="en-US" altLang="ja-JP" smtClean="0"/>
          </a:p>
          <a:p>
            <a:pPr marL="0" indent="0">
              <a:buNone/>
            </a:pPr>
            <a:r>
              <a:rPr kumimoji="1" lang="ja-JP" altLang="en-US" smtClean="0"/>
              <a:t>７．２　フィルタの種類と伝達関数</a:t>
            </a:r>
            <a:endParaRPr kumimoji="1" lang="en-US" altLang="ja-JP" smtClean="0"/>
          </a:p>
          <a:p>
            <a:pPr marL="0" indent="0">
              <a:buNone/>
            </a:pPr>
            <a:r>
              <a:rPr lang="ja-JP" altLang="en-US" smtClean="0"/>
              <a:t>７．３　極と零点によるフィルタの特性解析</a:t>
            </a:r>
            <a:endParaRPr lang="en-US" altLang="ja-JP" smtClean="0"/>
          </a:p>
          <a:p>
            <a:pPr marL="0" indent="0">
              <a:buNone/>
            </a:pPr>
            <a:r>
              <a:rPr lang="ja-JP" altLang="en-US" u="sng" smtClean="0">
                <a:solidFill>
                  <a:srgbClr val="FF0000"/>
                </a:solidFill>
              </a:rPr>
              <a:t>７．４</a:t>
            </a:r>
            <a:r>
              <a:rPr lang="ja-JP" altLang="en-US" u="sng">
                <a:solidFill>
                  <a:srgbClr val="FF0000"/>
                </a:solidFill>
              </a:rPr>
              <a:t>　</a:t>
            </a:r>
            <a:r>
              <a:rPr lang="ja-JP" altLang="en-US" u="sng" smtClean="0">
                <a:solidFill>
                  <a:srgbClr val="FF0000"/>
                </a:solidFill>
              </a:rPr>
              <a:t>フィルタの実行</a:t>
            </a:r>
            <a:endParaRPr lang="en-US" altLang="ja-JP" u="sng">
              <a:solidFill>
                <a:srgbClr val="FF0000"/>
              </a:solidFill>
            </a:endParaRPr>
          </a:p>
          <a:p>
            <a:pPr marL="0" indent="0">
              <a:buNone/>
            </a:pPr>
            <a:r>
              <a:rPr lang="ja-JP" altLang="en-US" smtClean="0"/>
              <a:t>７．５</a:t>
            </a:r>
            <a:r>
              <a:rPr lang="ja-JP" altLang="en-US"/>
              <a:t>　</a:t>
            </a:r>
            <a:r>
              <a:rPr lang="ja-JP" altLang="en-US" smtClean="0"/>
              <a:t>フィルタの設計</a:t>
            </a:r>
            <a:endParaRPr lang="en-US" altLang="ja-JP"/>
          </a:p>
        </p:txBody>
      </p:sp>
    </p:spTree>
    <p:extLst>
      <p:ext uri="{BB962C8B-B14F-4D97-AF65-F5344CB8AC3E}">
        <p14:creationId xmlns:p14="http://schemas.microsoft.com/office/powerpoint/2010/main" val="64092153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r"/>
            <a:r>
              <a:rPr lang="ja-JP" altLang="en-US" sz="2800" smtClean="0"/>
              <a:t>（４）畳み込みとＤＦＴ</a:t>
            </a:r>
            <a:endParaRPr kumimoji="1" lang="ja-JP" altLang="en-US" sz="2800"/>
          </a:p>
        </p:txBody>
      </p:sp>
      <p:sp>
        <p:nvSpPr>
          <p:cNvPr id="29" name="テキスト ボックス 28"/>
          <p:cNvSpPr txBox="1"/>
          <p:nvPr/>
        </p:nvSpPr>
        <p:spPr>
          <a:xfrm>
            <a:off x="982133" y="2008119"/>
            <a:ext cx="8229599" cy="3416320"/>
          </a:xfrm>
          <a:prstGeom prst="rect">
            <a:avLst/>
          </a:prstGeom>
          <a:noFill/>
        </p:spPr>
        <p:txBody>
          <a:bodyPr wrap="square" rtlCol="0">
            <a:spAutoFit/>
          </a:bodyPr>
          <a:lstStyle/>
          <a:p>
            <a:pPr marL="265113" indent="-265113" defTabSz="1169988"/>
            <a:r>
              <a:rPr lang="ja-JP" altLang="en-US" sz="2400" smtClean="0">
                <a:latin typeface="Times New Roman" panose="02020603050405020304" pitchFamily="18" charset="0"/>
                <a:cs typeface="Times New Roman" panose="02020603050405020304" pitchFamily="18" charset="0"/>
              </a:rPr>
              <a:t>■畳み込みは計算量が多い</a:t>
            </a:r>
            <a:endParaRPr lang="en-US" altLang="ja-JP" sz="2400" smtClean="0">
              <a:latin typeface="Times New Roman" panose="02020603050405020304" pitchFamily="18" charset="0"/>
              <a:cs typeface="Times New Roman" panose="02020603050405020304" pitchFamily="18" charset="0"/>
            </a:endParaRPr>
          </a:p>
          <a:p>
            <a:pPr marL="265113" indent="-265113" defTabSz="1169988"/>
            <a:r>
              <a:rPr lang="ja-JP" altLang="en-US" sz="2400">
                <a:latin typeface="Times New Roman" panose="02020603050405020304" pitchFamily="18" charset="0"/>
                <a:cs typeface="Times New Roman" panose="02020603050405020304" pitchFamily="18" charset="0"/>
              </a:rPr>
              <a:t>　</a:t>
            </a:r>
            <a:r>
              <a:rPr lang="ja-JP" altLang="en-US" sz="2400" smtClean="0">
                <a:latin typeface="Times New Roman" panose="02020603050405020304" pitchFamily="18" charset="0"/>
                <a:cs typeface="Times New Roman" panose="02020603050405020304" pitchFamily="18" charset="0"/>
              </a:rPr>
              <a:t>　　　　（時間領域）　　　　　（周波数領域）</a:t>
            </a:r>
            <a:endParaRPr lang="en-US" altLang="ja-JP" sz="2400" smtClean="0">
              <a:latin typeface="Times New Roman" panose="02020603050405020304" pitchFamily="18" charset="0"/>
              <a:cs typeface="Times New Roman" panose="02020603050405020304" pitchFamily="18" charset="0"/>
            </a:endParaRPr>
          </a:p>
          <a:p>
            <a:pPr marL="265113" indent="-265113" defTabSz="1169988"/>
            <a:r>
              <a:rPr lang="ja-JP" altLang="en-US" sz="2400">
                <a:latin typeface="Times New Roman" panose="02020603050405020304" pitchFamily="18" charset="0"/>
                <a:cs typeface="Times New Roman" panose="02020603050405020304" pitchFamily="18" charset="0"/>
              </a:rPr>
              <a:t>　</a:t>
            </a:r>
            <a:r>
              <a:rPr lang="ja-JP" altLang="en-US" sz="2400" smtClean="0">
                <a:latin typeface="Times New Roman" panose="02020603050405020304" pitchFamily="18" charset="0"/>
                <a:cs typeface="Times New Roman" panose="02020603050405020304" pitchFamily="18" charset="0"/>
              </a:rPr>
              <a:t>　　　　　畳み込み　　　　　　　　積</a:t>
            </a:r>
            <a:endParaRPr lang="en-US" altLang="ja-JP" sz="2400" smtClean="0">
              <a:latin typeface="Times New Roman" panose="02020603050405020304" pitchFamily="18" charset="0"/>
              <a:cs typeface="Times New Roman" panose="02020603050405020304" pitchFamily="18" charset="0"/>
            </a:endParaRPr>
          </a:p>
          <a:p>
            <a:pPr marL="265113" indent="-265113" defTabSz="1169988"/>
            <a:endParaRPr lang="en-US" altLang="ja-JP" sz="2400" smtClean="0">
              <a:latin typeface="Times New Roman" panose="02020603050405020304" pitchFamily="18" charset="0"/>
              <a:cs typeface="Times New Roman" panose="02020603050405020304" pitchFamily="18" charset="0"/>
            </a:endParaRPr>
          </a:p>
          <a:p>
            <a:pPr marL="265113" indent="-265113" defTabSz="1169988"/>
            <a:r>
              <a:rPr lang="ja-JP" altLang="en-US" sz="2400" smtClean="0">
                <a:latin typeface="Times New Roman" panose="02020603050405020304" pitchFamily="18" charset="0"/>
                <a:cs typeface="Times New Roman" panose="02020603050405020304" pitchFamily="18" charset="0"/>
              </a:rPr>
              <a:t>■</a:t>
            </a:r>
            <a:r>
              <a:rPr lang="en-US" altLang="ja-JP" sz="2400" smtClean="0">
                <a:latin typeface="Times New Roman" panose="02020603050405020304" pitchFamily="18" charset="0"/>
                <a:cs typeface="Times New Roman" panose="02020603050405020304" pitchFamily="18" charset="0"/>
              </a:rPr>
              <a:t>DFT</a:t>
            </a:r>
            <a:r>
              <a:rPr lang="ja-JP" altLang="en-US" sz="2400" smtClean="0">
                <a:latin typeface="Times New Roman" panose="02020603050405020304" pitchFamily="18" charset="0"/>
                <a:cs typeface="Times New Roman" panose="02020603050405020304" pitchFamily="18" charset="0"/>
              </a:rPr>
              <a:t>を使って周波数領域で「積」として計算すれば，</a:t>
            </a:r>
            <a:endParaRPr lang="en-US" altLang="ja-JP" sz="2400" smtClean="0">
              <a:latin typeface="Times New Roman" panose="02020603050405020304" pitchFamily="18" charset="0"/>
              <a:cs typeface="Times New Roman" panose="02020603050405020304" pitchFamily="18" charset="0"/>
            </a:endParaRPr>
          </a:p>
          <a:p>
            <a:pPr marL="265113" indent="-265113" defTabSz="1169988"/>
            <a:r>
              <a:rPr lang="ja-JP" altLang="en-US" sz="2400">
                <a:latin typeface="Times New Roman" panose="02020603050405020304" pitchFamily="18" charset="0"/>
                <a:cs typeface="Times New Roman" panose="02020603050405020304" pitchFamily="18" charset="0"/>
              </a:rPr>
              <a:t>　</a:t>
            </a:r>
            <a:r>
              <a:rPr lang="en-US" altLang="ja-JP" sz="2400" smtClean="0">
                <a:latin typeface="Times New Roman" panose="02020603050405020304" pitchFamily="18" charset="0"/>
                <a:cs typeface="Times New Roman" panose="02020603050405020304" pitchFamily="18" charset="0"/>
              </a:rPr>
              <a:t>DFT</a:t>
            </a:r>
            <a:r>
              <a:rPr lang="ja-JP" altLang="en-US" sz="2400" smtClean="0">
                <a:latin typeface="Times New Roman" panose="02020603050405020304" pitchFamily="18" charset="0"/>
                <a:cs typeface="Times New Roman" panose="02020603050405020304" pitchFamily="18" charset="0"/>
              </a:rPr>
              <a:t>の計算量はかかるが，計算量は</a:t>
            </a:r>
            <a:r>
              <a:rPr lang="en-US" altLang="ja-JP" sz="2400" i="1" smtClean="0">
                <a:latin typeface="Times New Roman" panose="02020603050405020304" pitchFamily="18" charset="0"/>
                <a:cs typeface="Times New Roman" panose="02020603050405020304" pitchFamily="18" charset="0"/>
              </a:rPr>
              <a:t>Q</a:t>
            </a:r>
            <a:r>
              <a:rPr lang="en-US" altLang="ja-JP" sz="2400" smtClean="0">
                <a:latin typeface="Times New Roman" panose="02020603050405020304" pitchFamily="18" charset="0"/>
                <a:cs typeface="Times New Roman" panose="02020603050405020304" pitchFamily="18" charset="0"/>
              </a:rPr>
              <a:t> </a:t>
            </a:r>
            <a:r>
              <a:rPr lang="ja-JP" altLang="en-US" sz="2400" smtClean="0">
                <a:latin typeface="Times New Roman" panose="02020603050405020304" pitchFamily="18" charset="0"/>
                <a:cs typeface="Times New Roman" panose="02020603050405020304" pitchFamily="18" charset="0"/>
              </a:rPr>
              <a:t>⇒ </a:t>
            </a:r>
            <a:r>
              <a:rPr lang="en-US" altLang="ja-JP" sz="2400" smtClean="0">
                <a:latin typeface="Times New Roman" panose="02020603050405020304" pitchFamily="18" charset="0"/>
                <a:cs typeface="Times New Roman" panose="02020603050405020304" pitchFamily="18" charset="0"/>
              </a:rPr>
              <a:t>log2 </a:t>
            </a:r>
            <a:r>
              <a:rPr lang="en-US" altLang="ja-JP" sz="2400" i="1" smtClean="0">
                <a:latin typeface="Times New Roman" panose="02020603050405020304" pitchFamily="18" charset="0"/>
                <a:cs typeface="Times New Roman" panose="02020603050405020304" pitchFamily="18" charset="0"/>
              </a:rPr>
              <a:t>Q</a:t>
            </a:r>
          </a:p>
          <a:p>
            <a:pPr marL="265113" indent="-265113" defTabSz="1169988"/>
            <a:endParaRPr lang="en-US" altLang="ja-JP" sz="2400">
              <a:latin typeface="Times New Roman" panose="02020603050405020304" pitchFamily="18" charset="0"/>
              <a:cs typeface="Times New Roman" panose="02020603050405020304" pitchFamily="18" charset="0"/>
            </a:endParaRPr>
          </a:p>
          <a:p>
            <a:pPr marL="265113" indent="-265113" defTabSz="1169988"/>
            <a:r>
              <a:rPr lang="ja-JP" altLang="en-US" sz="2400" smtClean="0">
                <a:latin typeface="Times New Roman" panose="02020603050405020304" pitchFamily="18" charset="0"/>
                <a:cs typeface="Times New Roman" panose="02020603050405020304" pitchFamily="18" charset="0"/>
              </a:rPr>
              <a:t>■ただし，</a:t>
            </a:r>
            <a:r>
              <a:rPr lang="en-US" altLang="ja-JP" sz="2400" smtClean="0">
                <a:latin typeface="Times New Roman" panose="02020603050405020304" pitchFamily="18" charset="0"/>
                <a:cs typeface="Times New Roman" panose="02020603050405020304" pitchFamily="18" charset="0"/>
              </a:rPr>
              <a:t>DFT</a:t>
            </a:r>
            <a:r>
              <a:rPr lang="ja-JP" altLang="en-US" sz="2400" smtClean="0">
                <a:latin typeface="Times New Roman" panose="02020603050405020304" pitchFamily="18" charset="0"/>
                <a:cs typeface="Times New Roman" panose="02020603050405020304" pitchFamily="18" charset="0"/>
              </a:rPr>
              <a:t>計算のための遅延時間発生</a:t>
            </a:r>
            <a:endParaRPr lang="en-US" altLang="ja-JP" sz="2400">
              <a:latin typeface="Times New Roman" panose="02020603050405020304" pitchFamily="18" charset="0"/>
              <a:cs typeface="Times New Roman" panose="02020603050405020304" pitchFamily="18" charset="0"/>
            </a:endParaRPr>
          </a:p>
          <a:p>
            <a:pPr marL="265113" indent="-265113" defTabSz="1169988"/>
            <a:endParaRPr lang="en-US" altLang="ja-JP" sz="2400" smtClean="0">
              <a:latin typeface="Times New Roman" panose="02020603050405020304" pitchFamily="18" charset="0"/>
              <a:cs typeface="Times New Roman" panose="02020603050405020304" pitchFamily="18" charset="0"/>
            </a:endParaRPr>
          </a:p>
        </p:txBody>
      </p:sp>
      <p:sp>
        <p:nvSpPr>
          <p:cNvPr id="3" name="左右矢印 2"/>
          <p:cNvSpPr/>
          <p:nvPr/>
        </p:nvSpPr>
        <p:spPr>
          <a:xfrm>
            <a:off x="4781862" y="2698230"/>
            <a:ext cx="989351" cy="359763"/>
          </a:xfrm>
          <a:prstGeom prst="lef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82696558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r"/>
            <a:r>
              <a:rPr lang="ja-JP" altLang="en-US" sz="2800" smtClean="0"/>
              <a:t>ＤＦＴの積</a:t>
            </a:r>
            <a:endParaRPr kumimoji="1" lang="ja-JP" altLang="en-US" sz="2800"/>
          </a:p>
        </p:txBody>
      </p:sp>
      <p:sp>
        <p:nvSpPr>
          <p:cNvPr id="29" name="テキスト ボックス 28"/>
          <p:cNvSpPr txBox="1"/>
          <p:nvPr/>
        </p:nvSpPr>
        <p:spPr>
          <a:xfrm>
            <a:off x="982133" y="2008119"/>
            <a:ext cx="8229599" cy="830997"/>
          </a:xfrm>
          <a:prstGeom prst="rect">
            <a:avLst/>
          </a:prstGeom>
          <a:noFill/>
        </p:spPr>
        <p:txBody>
          <a:bodyPr wrap="square" rtlCol="0">
            <a:spAutoFit/>
          </a:bodyPr>
          <a:lstStyle/>
          <a:p>
            <a:pPr marL="265113" indent="-265113" defTabSz="1169988"/>
            <a:r>
              <a:rPr lang="ja-JP" altLang="en-US" sz="2400" smtClean="0">
                <a:latin typeface="Times New Roman" panose="02020603050405020304" pitchFamily="18" charset="0"/>
                <a:cs typeface="Times New Roman" panose="02020603050405020304" pitchFamily="18" charset="0"/>
              </a:rPr>
              <a:t>■</a:t>
            </a:r>
            <a:r>
              <a:rPr lang="en-US" altLang="ja-JP" sz="2400" smtClean="0">
                <a:latin typeface="Times New Roman" panose="02020603050405020304" pitchFamily="18" charset="0"/>
                <a:cs typeface="Times New Roman" panose="02020603050405020304" pitchFamily="18" charset="0"/>
              </a:rPr>
              <a:t>DFT</a:t>
            </a:r>
            <a:r>
              <a:rPr lang="ja-JP" altLang="en-US" sz="2400" smtClean="0">
                <a:latin typeface="Times New Roman" panose="02020603050405020304" pitchFamily="18" charset="0"/>
                <a:cs typeface="Times New Roman" panose="02020603050405020304" pitchFamily="18" charset="0"/>
              </a:rPr>
              <a:t>の積は，時間領域では円状畳み込みに相当する。すなわち回り込みが発生するのは，前述したとおり。</a:t>
            </a:r>
            <a:endParaRPr lang="en-US" altLang="ja-JP" sz="2400" smtClean="0">
              <a:latin typeface="Times New Roman" panose="02020603050405020304" pitchFamily="18" charset="0"/>
              <a:cs typeface="Times New Roman" panose="02020603050405020304" pitchFamily="18" charset="0"/>
            </a:endParaRPr>
          </a:p>
        </p:txBody>
      </p:sp>
      <p:sp>
        <p:nvSpPr>
          <p:cNvPr id="4" name="下矢印 3"/>
          <p:cNvSpPr/>
          <p:nvPr/>
        </p:nvSpPr>
        <p:spPr>
          <a:xfrm>
            <a:off x="4542020" y="3057993"/>
            <a:ext cx="434714" cy="749509"/>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テキスト ボックス 5"/>
          <p:cNvSpPr txBox="1"/>
          <p:nvPr/>
        </p:nvSpPr>
        <p:spPr>
          <a:xfrm>
            <a:off x="982132" y="4071349"/>
            <a:ext cx="8229599" cy="1200329"/>
          </a:xfrm>
          <a:prstGeom prst="rect">
            <a:avLst/>
          </a:prstGeom>
          <a:noFill/>
        </p:spPr>
        <p:txBody>
          <a:bodyPr wrap="square" rtlCol="0">
            <a:spAutoFit/>
          </a:bodyPr>
          <a:lstStyle/>
          <a:p>
            <a:pPr marL="265113" indent="-265113" defTabSz="1169988"/>
            <a:r>
              <a:rPr lang="ja-JP" altLang="en-US" sz="2400" smtClean="0">
                <a:latin typeface="Times New Roman" panose="02020603050405020304" pitchFamily="18" charset="0"/>
                <a:cs typeface="Times New Roman" panose="02020603050405020304" pitchFamily="18" charset="0"/>
              </a:rPr>
              <a:t>■</a:t>
            </a:r>
            <a:r>
              <a:rPr lang="en-US" altLang="ja-JP" sz="2400" smtClean="0">
                <a:latin typeface="Times New Roman" panose="02020603050405020304" pitchFamily="18" charset="0"/>
                <a:cs typeface="Times New Roman" panose="02020603050405020304" pitchFamily="18" charset="0"/>
              </a:rPr>
              <a:t>DFT</a:t>
            </a:r>
            <a:r>
              <a:rPr lang="ja-JP" altLang="en-US" sz="2400" smtClean="0">
                <a:latin typeface="Times New Roman" panose="02020603050405020304" pitchFamily="18" charset="0"/>
                <a:cs typeface="Times New Roman" panose="02020603050405020304" pitchFamily="18" charset="0"/>
              </a:rPr>
              <a:t>を</a:t>
            </a:r>
            <a:r>
              <a:rPr lang="en-US" altLang="ja-JP" sz="2400" smtClean="0">
                <a:latin typeface="Times New Roman" panose="02020603050405020304" pitchFamily="18" charset="0"/>
                <a:cs typeface="Times New Roman" panose="02020603050405020304" pitchFamily="18" charset="0"/>
              </a:rPr>
              <a:t>2N</a:t>
            </a:r>
            <a:r>
              <a:rPr lang="ja-JP" altLang="en-US" sz="2400" smtClean="0">
                <a:latin typeface="Times New Roman" panose="02020603050405020304" pitchFamily="18" charset="0"/>
                <a:cs typeface="Times New Roman" panose="02020603050405020304" pitchFamily="18" charset="0"/>
              </a:rPr>
              <a:t>点で行えば，回り込みの影響はなくなる。</a:t>
            </a:r>
            <a:endParaRPr lang="en-US" altLang="ja-JP" sz="2400" smtClean="0">
              <a:latin typeface="Times New Roman" panose="02020603050405020304" pitchFamily="18" charset="0"/>
              <a:cs typeface="Times New Roman" panose="02020603050405020304" pitchFamily="18" charset="0"/>
            </a:endParaRPr>
          </a:p>
          <a:p>
            <a:pPr marL="265113" indent="-265113" defTabSz="1169988"/>
            <a:r>
              <a:rPr lang="ja-JP" altLang="en-US" sz="2400">
                <a:latin typeface="Times New Roman" panose="02020603050405020304" pitchFamily="18" charset="0"/>
                <a:cs typeface="Times New Roman" panose="02020603050405020304" pitchFamily="18" charset="0"/>
              </a:rPr>
              <a:t>　</a:t>
            </a:r>
            <a:r>
              <a:rPr lang="ja-JP" altLang="en-US" sz="2400" smtClean="0">
                <a:latin typeface="Times New Roman" panose="02020603050405020304" pitchFamily="18" charset="0"/>
                <a:cs typeface="Times New Roman" panose="02020603050405020304" pitchFamily="18" charset="0"/>
              </a:rPr>
              <a:t>予め，後に時間信号 </a:t>
            </a:r>
            <a:r>
              <a:rPr lang="en-US" altLang="ja-JP" sz="2400" smtClean="0">
                <a:latin typeface="Times New Roman" panose="02020603050405020304" pitchFamily="18" charset="0"/>
                <a:cs typeface="Times New Roman" panose="02020603050405020304" pitchFamily="18" charset="0"/>
              </a:rPr>
              <a:t>0 </a:t>
            </a:r>
            <a:r>
              <a:rPr lang="ja-JP" altLang="en-US" sz="2400" smtClean="0">
                <a:latin typeface="Times New Roman" panose="02020603050405020304" pitchFamily="18" charset="0"/>
                <a:cs typeface="Times New Roman" panose="02020603050405020304" pitchFamily="18" charset="0"/>
              </a:rPr>
              <a:t>を付加して長さを</a:t>
            </a:r>
            <a:r>
              <a:rPr lang="en-US" altLang="ja-JP" sz="2400" smtClean="0">
                <a:latin typeface="Times New Roman" panose="02020603050405020304" pitchFamily="18" charset="0"/>
                <a:cs typeface="Times New Roman" panose="02020603050405020304" pitchFamily="18" charset="0"/>
              </a:rPr>
              <a:t>2</a:t>
            </a:r>
            <a:r>
              <a:rPr lang="ja-JP" altLang="en-US" sz="2400" smtClean="0">
                <a:latin typeface="Times New Roman" panose="02020603050405020304" pitchFamily="18" charset="0"/>
                <a:cs typeface="Times New Roman" panose="02020603050405020304" pitchFamily="18" charset="0"/>
              </a:rPr>
              <a:t>倍にし，</a:t>
            </a:r>
            <a:endParaRPr lang="en-US" altLang="ja-JP" sz="2400" smtClean="0">
              <a:latin typeface="Times New Roman" panose="02020603050405020304" pitchFamily="18" charset="0"/>
              <a:cs typeface="Times New Roman" panose="02020603050405020304" pitchFamily="18" charset="0"/>
            </a:endParaRPr>
          </a:p>
          <a:p>
            <a:pPr marL="265113" indent="-265113" defTabSz="1169988"/>
            <a:r>
              <a:rPr lang="ja-JP" altLang="en-US" sz="2400">
                <a:latin typeface="Times New Roman" panose="02020603050405020304" pitchFamily="18" charset="0"/>
                <a:cs typeface="Times New Roman" panose="02020603050405020304" pitchFamily="18" charset="0"/>
              </a:rPr>
              <a:t>　</a:t>
            </a:r>
            <a:r>
              <a:rPr lang="en-US" altLang="ja-JP" sz="2400" smtClean="0">
                <a:latin typeface="Times New Roman" panose="02020603050405020304" pitchFamily="18" charset="0"/>
                <a:cs typeface="Times New Roman" panose="02020603050405020304" pitchFamily="18" charset="0"/>
              </a:rPr>
              <a:t>DFT</a:t>
            </a:r>
            <a:r>
              <a:rPr lang="ja-JP" altLang="en-US" sz="2400" smtClean="0">
                <a:latin typeface="Times New Roman" panose="02020603050405020304" pitchFamily="18" charset="0"/>
                <a:cs typeface="Times New Roman" panose="02020603050405020304" pitchFamily="18" charset="0"/>
              </a:rPr>
              <a:t>を実行　⇒　直線状畳み込みと同等の結果</a:t>
            </a:r>
            <a:endParaRPr lang="en-US" altLang="ja-JP" sz="24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991855512"/>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9333" y="0"/>
            <a:ext cx="7704667" cy="794479"/>
          </a:xfrm>
        </p:spPr>
        <p:txBody>
          <a:bodyPr>
            <a:normAutofit/>
          </a:bodyPr>
          <a:lstStyle/>
          <a:p>
            <a:pPr algn="r"/>
            <a:r>
              <a:rPr lang="en-US" altLang="ja-JP" sz="2800" smtClean="0"/>
              <a:t>DFT</a:t>
            </a:r>
            <a:r>
              <a:rPr lang="ja-JP" altLang="en-US" sz="2800" smtClean="0"/>
              <a:t>を用いた</a:t>
            </a:r>
            <a:r>
              <a:rPr lang="en-US" altLang="ja-JP" sz="2800" smtClean="0"/>
              <a:t>FIR</a:t>
            </a:r>
            <a:r>
              <a:rPr lang="ja-JP" altLang="en-US" sz="2800" smtClean="0"/>
              <a:t>フィルタの実行（その１）</a:t>
            </a:r>
            <a:endParaRPr kumimoji="1" lang="ja-JP" altLang="en-US" sz="2800"/>
          </a:p>
        </p:txBody>
      </p:sp>
      <p:sp>
        <p:nvSpPr>
          <p:cNvPr id="29" name="テキスト ボックス 28"/>
          <p:cNvSpPr txBox="1"/>
          <p:nvPr/>
        </p:nvSpPr>
        <p:spPr>
          <a:xfrm>
            <a:off x="982132" y="827493"/>
            <a:ext cx="8229599" cy="461665"/>
          </a:xfrm>
          <a:prstGeom prst="rect">
            <a:avLst/>
          </a:prstGeom>
          <a:noFill/>
        </p:spPr>
        <p:txBody>
          <a:bodyPr wrap="square" rtlCol="0">
            <a:spAutoFit/>
          </a:bodyPr>
          <a:lstStyle/>
          <a:p>
            <a:pPr marL="265113" indent="-265113" defTabSz="1169988"/>
            <a:r>
              <a:rPr lang="ja-JP" altLang="en-US" sz="2400" smtClean="0">
                <a:latin typeface="Times New Roman" panose="02020603050405020304" pitchFamily="18" charset="0"/>
                <a:cs typeface="Times New Roman" panose="02020603050405020304" pitchFamily="18" charset="0"/>
              </a:rPr>
              <a:t>■フィルタは時不変（固定係数）とする</a:t>
            </a:r>
            <a:endParaRPr lang="en-US" altLang="ja-JP" sz="2400" smtClean="0">
              <a:latin typeface="Times New Roman" panose="02020603050405020304" pitchFamily="18" charset="0"/>
              <a:cs typeface="Times New Roman" panose="02020603050405020304" pitchFamily="18" charset="0"/>
            </a:endParaRPr>
          </a:p>
        </p:txBody>
      </p:sp>
      <p:grpSp>
        <p:nvGrpSpPr>
          <p:cNvPr id="12" name="グループ化 11"/>
          <p:cNvGrpSpPr/>
          <p:nvPr/>
        </p:nvGrpSpPr>
        <p:grpSpPr>
          <a:xfrm>
            <a:off x="982132" y="2010967"/>
            <a:ext cx="3754759" cy="284814"/>
            <a:chOff x="982133" y="1484025"/>
            <a:chExt cx="3754759" cy="284814"/>
          </a:xfrm>
        </p:grpSpPr>
        <p:grpSp>
          <p:nvGrpSpPr>
            <p:cNvPr id="5" name="グループ化 4"/>
            <p:cNvGrpSpPr/>
            <p:nvPr/>
          </p:nvGrpSpPr>
          <p:grpSpPr>
            <a:xfrm>
              <a:off x="982133" y="1484025"/>
              <a:ext cx="2915310" cy="284814"/>
              <a:chOff x="982133" y="1484025"/>
              <a:chExt cx="4031250" cy="239844"/>
            </a:xfrm>
          </p:grpSpPr>
          <p:sp>
            <p:nvSpPr>
              <p:cNvPr id="3" name="正方形/長方形 2"/>
              <p:cNvSpPr/>
              <p:nvPr/>
            </p:nvSpPr>
            <p:spPr>
              <a:xfrm>
                <a:off x="982133" y="1484026"/>
                <a:ext cx="1011560" cy="23984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993693" y="1484025"/>
                <a:ext cx="1011560" cy="23984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2990263" y="1484026"/>
                <a:ext cx="1011560" cy="23984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9" name="正方形/長方形 8"/>
              <p:cNvSpPr/>
              <p:nvPr/>
            </p:nvSpPr>
            <p:spPr>
              <a:xfrm>
                <a:off x="4001823" y="1484025"/>
                <a:ext cx="1011560" cy="23984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1" name="直線コネクタ 10"/>
            <p:cNvCxnSpPr/>
            <p:nvPr/>
          </p:nvCxnSpPr>
          <p:spPr>
            <a:xfrm>
              <a:off x="4137285" y="1588957"/>
              <a:ext cx="599607" cy="0"/>
            </a:xfrm>
            <a:prstGeom prst="line">
              <a:avLst/>
            </a:prstGeom>
            <a:ln w="762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4" name="正方形/長方形 13"/>
          <p:cNvSpPr/>
          <p:nvPr/>
        </p:nvSpPr>
        <p:spPr>
          <a:xfrm>
            <a:off x="982131" y="2987828"/>
            <a:ext cx="731538" cy="284813"/>
          </a:xfrm>
          <a:prstGeom prst="rect">
            <a:avLst/>
          </a:prstGeom>
          <a:pattFill prst="dk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3" name="下矢印 12"/>
          <p:cNvSpPr/>
          <p:nvPr/>
        </p:nvSpPr>
        <p:spPr>
          <a:xfrm>
            <a:off x="1229192" y="2490647"/>
            <a:ext cx="210140" cy="2848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矢印コネクタ 15"/>
          <p:cNvCxnSpPr/>
          <p:nvPr/>
        </p:nvCxnSpPr>
        <p:spPr>
          <a:xfrm>
            <a:off x="951135" y="3467509"/>
            <a:ext cx="7920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1197093" y="3485002"/>
            <a:ext cx="484477" cy="369332"/>
          </a:xfrm>
          <a:prstGeom prst="rect">
            <a:avLst/>
          </a:prstGeom>
          <a:noFill/>
        </p:spPr>
        <p:txBody>
          <a:bodyPr wrap="square" rtlCol="0">
            <a:spAutoFit/>
          </a:bodyPr>
          <a:lstStyle/>
          <a:p>
            <a:pPr marL="265113" indent="-265113" defTabSz="1169988"/>
            <a:r>
              <a:rPr lang="en-US" altLang="ja-JP" i="1" smtClean="0">
                <a:latin typeface="Times New Roman" panose="02020603050405020304" pitchFamily="18" charset="0"/>
                <a:cs typeface="Times New Roman" panose="02020603050405020304" pitchFamily="18" charset="0"/>
              </a:rPr>
              <a:t>N</a:t>
            </a:r>
          </a:p>
        </p:txBody>
      </p:sp>
      <p:sp>
        <p:nvSpPr>
          <p:cNvPr id="19" name="正方形/長方形 18"/>
          <p:cNvSpPr/>
          <p:nvPr/>
        </p:nvSpPr>
        <p:spPr>
          <a:xfrm>
            <a:off x="968493" y="4612566"/>
            <a:ext cx="731538" cy="284813"/>
          </a:xfrm>
          <a:prstGeom prst="rect">
            <a:avLst/>
          </a:prstGeom>
          <a:pattFill prst="dk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0" name="正方形/長方形 19"/>
          <p:cNvSpPr/>
          <p:nvPr/>
        </p:nvSpPr>
        <p:spPr>
          <a:xfrm>
            <a:off x="1707027" y="4612566"/>
            <a:ext cx="731538" cy="28481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1" name="テキスト ボックス 20"/>
          <p:cNvSpPr txBox="1"/>
          <p:nvPr/>
        </p:nvSpPr>
        <p:spPr>
          <a:xfrm>
            <a:off x="7540712" y="1778546"/>
            <a:ext cx="891148" cy="369332"/>
          </a:xfrm>
          <a:prstGeom prst="rect">
            <a:avLst/>
          </a:prstGeom>
          <a:noFill/>
        </p:spPr>
        <p:txBody>
          <a:bodyPr wrap="square" rtlCol="0">
            <a:spAutoFit/>
          </a:bodyPr>
          <a:lstStyle/>
          <a:p>
            <a:pPr marL="265113" indent="-265113" defTabSz="1169988"/>
            <a:r>
              <a:rPr lang="en-US" altLang="ja-JP" smtClean="0">
                <a:latin typeface="Times New Roman" panose="02020603050405020304" pitchFamily="18" charset="0"/>
                <a:cs typeface="Times New Roman" panose="02020603050405020304" pitchFamily="18" charset="0"/>
              </a:rPr>
              <a:t>0</a:t>
            </a:r>
            <a:r>
              <a:rPr lang="ja-JP" altLang="en-US" smtClean="0">
                <a:latin typeface="Times New Roman" panose="02020603050405020304" pitchFamily="18" charset="0"/>
                <a:cs typeface="Times New Roman" panose="02020603050405020304" pitchFamily="18" charset="0"/>
              </a:rPr>
              <a:t>詰め</a:t>
            </a:r>
            <a:endParaRPr lang="en-US" altLang="ja-JP" smtClean="0">
              <a:latin typeface="Times New Roman" panose="02020603050405020304" pitchFamily="18" charset="0"/>
              <a:cs typeface="Times New Roman" panose="02020603050405020304" pitchFamily="18" charset="0"/>
            </a:endParaRPr>
          </a:p>
        </p:txBody>
      </p:sp>
      <p:cxnSp>
        <p:nvCxnSpPr>
          <p:cNvPr id="22" name="直線矢印コネクタ 21"/>
          <p:cNvCxnSpPr/>
          <p:nvPr/>
        </p:nvCxnSpPr>
        <p:spPr>
          <a:xfrm flipH="1">
            <a:off x="2055290" y="4378566"/>
            <a:ext cx="0" cy="360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p:nvPr/>
        </p:nvCxnSpPr>
        <p:spPr>
          <a:xfrm>
            <a:off x="982131" y="5169865"/>
            <a:ext cx="14400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25" name="テキスト ボックス 24"/>
          <p:cNvSpPr txBox="1"/>
          <p:nvPr/>
        </p:nvSpPr>
        <p:spPr>
          <a:xfrm>
            <a:off x="1500896" y="5187358"/>
            <a:ext cx="484477" cy="369332"/>
          </a:xfrm>
          <a:prstGeom prst="rect">
            <a:avLst/>
          </a:prstGeom>
          <a:noFill/>
        </p:spPr>
        <p:txBody>
          <a:bodyPr wrap="square" rtlCol="0">
            <a:spAutoFit/>
          </a:bodyPr>
          <a:lstStyle/>
          <a:p>
            <a:pPr marL="265113" indent="-265113" defTabSz="1169988"/>
            <a:r>
              <a:rPr lang="en-US" altLang="ja-JP" smtClean="0">
                <a:latin typeface="Times New Roman" panose="02020603050405020304" pitchFamily="18" charset="0"/>
                <a:cs typeface="Times New Roman" panose="02020603050405020304" pitchFamily="18" charset="0"/>
              </a:rPr>
              <a:t>2</a:t>
            </a:r>
            <a:r>
              <a:rPr lang="en-US" altLang="ja-JP" i="1" smtClean="0">
                <a:latin typeface="Times New Roman" panose="02020603050405020304" pitchFamily="18" charset="0"/>
                <a:cs typeface="Times New Roman" panose="02020603050405020304" pitchFamily="18" charset="0"/>
              </a:rPr>
              <a:t>N</a:t>
            </a:r>
          </a:p>
        </p:txBody>
      </p:sp>
      <p:sp>
        <p:nvSpPr>
          <p:cNvPr id="26" name="下矢印 25"/>
          <p:cNvSpPr/>
          <p:nvPr/>
        </p:nvSpPr>
        <p:spPr>
          <a:xfrm>
            <a:off x="1290756" y="3979634"/>
            <a:ext cx="210140" cy="2848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7" name="テキスト ボックス 26"/>
          <p:cNvSpPr txBox="1"/>
          <p:nvPr/>
        </p:nvSpPr>
        <p:spPr>
          <a:xfrm>
            <a:off x="1670518" y="2444440"/>
            <a:ext cx="1495386" cy="646331"/>
          </a:xfrm>
          <a:prstGeom prst="rect">
            <a:avLst/>
          </a:prstGeom>
          <a:noFill/>
        </p:spPr>
        <p:txBody>
          <a:bodyPr wrap="square" rtlCol="0">
            <a:spAutoFit/>
          </a:bodyPr>
          <a:lstStyle/>
          <a:p>
            <a:pPr marL="265113" indent="-265113" algn="ctr" defTabSz="1169988"/>
            <a:r>
              <a:rPr lang="ja-JP" altLang="en-US" smtClean="0">
                <a:latin typeface="Times New Roman" panose="02020603050405020304" pitchFamily="18" charset="0"/>
                <a:cs typeface="Times New Roman" panose="02020603050405020304" pitchFamily="18" charset="0"/>
              </a:rPr>
              <a:t>切り出し</a:t>
            </a:r>
            <a:endParaRPr lang="en-US" altLang="ja-JP" smtClean="0">
              <a:latin typeface="Times New Roman" panose="02020603050405020304" pitchFamily="18" charset="0"/>
              <a:cs typeface="Times New Roman" panose="02020603050405020304" pitchFamily="18" charset="0"/>
            </a:endParaRPr>
          </a:p>
          <a:p>
            <a:pPr marL="265113" indent="-265113" algn="ctr" defTabSz="1169988"/>
            <a:r>
              <a:rPr lang="ja-JP" altLang="en-US" smtClean="0">
                <a:latin typeface="Times New Roman" panose="02020603050405020304" pitchFamily="18" charset="0"/>
                <a:cs typeface="Times New Roman" panose="02020603050405020304" pitchFamily="18" charset="0"/>
              </a:rPr>
              <a:t>（方形窓）</a:t>
            </a:r>
            <a:endParaRPr lang="en-US" altLang="ja-JP" smtClean="0">
              <a:latin typeface="Times New Roman" panose="02020603050405020304" pitchFamily="18" charset="0"/>
              <a:cs typeface="Times New Roman" panose="02020603050405020304" pitchFamily="18" charset="0"/>
            </a:endParaRPr>
          </a:p>
        </p:txBody>
      </p:sp>
      <p:sp>
        <p:nvSpPr>
          <p:cNvPr id="28" name="正方形/長方形 27"/>
          <p:cNvSpPr/>
          <p:nvPr/>
        </p:nvSpPr>
        <p:spPr>
          <a:xfrm>
            <a:off x="3925423" y="4612565"/>
            <a:ext cx="1440000" cy="284813"/>
          </a:xfrm>
          <a:prstGeom prst="rect">
            <a:avLst/>
          </a:prstGeom>
          <a:pattFill prst="wave">
            <a:fgClr>
              <a:schemeClr val="accent6">
                <a:lumMod val="50000"/>
              </a:schemeClr>
            </a:fgClr>
            <a:bgClr>
              <a:schemeClr val="accent1">
                <a:lumMod val="40000"/>
                <a:lumOff val="60000"/>
              </a:schemeClr>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3" name="右矢印 22"/>
          <p:cNvSpPr/>
          <p:nvPr/>
        </p:nvSpPr>
        <p:spPr>
          <a:xfrm>
            <a:off x="2572718" y="4633307"/>
            <a:ext cx="1146874" cy="28156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0" name="テキスト ボックス 29"/>
          <p:cNvSpPr txBox="1"/>
          <p:nvPr/>
        </p:nvSpPr>
        <p:spPr>
          <a:xfrm>
            <a:off x="2786828" y="4264535"/>
            <a:ext cx="891148" cy="369332"/>
          </a:xfrm>
          <a:prstGeom prst="rect">
            <a:avLst/>
          </a:prstGeom>
          <a:noFill/>
        </p:spPr>
        <p:txBody>
          <a:bodyPr wrap="square" rtlCol="0">
            <a:spAutoFit/>
          </a:bodyPr>
          <a:lstStyle/>
          <a:p>
            <a:pPr marL="265113" indent="-265113" defTabSz="1169988"/>
            <a:r>
              <a:rPr lang="en-US" altLang="ja-JP" smtClean="0">
                <a:latin typeface="Times New Roman" panose="02020603050405020304" pitchFamily="18" charset="0"/>
                <a:cs typeface="Times New Roman" panose="02020603050405020304" pitchFamily="18" charset="0"/>
              </a:rPr>
              <a:t>DFT</a:t>
            </a:r>
          </a:p>
        </p:txBody>
      </p:sp>
      <p:sp>
        <p:nvSpPr>
          <p:cNvPr id="31" name="テキスト ボックス 30"/>
          <p:cNvSpPr txBox="1"/>
          <p:nvPr/>
        </p:nvSpPr>
        <p:spPr>
          <a:xfrm>
            <a:off x="4026239" y="4181111"/>
            <a:ext cx="1137563" cy="369332"/>
          </a:xfrm>
          <a:prstGeom prst="rect">
            <a:avLst/>
          </a:prstGeom>
          <a:noFill/>
        </p:spPr>
        <p:txBody>
          <a:bodyPr wrap="square" rtlCol="0">
            <a:spAutoFit/>
          </a:bodyPr>
          <a:lstStyle/>
          <a:p>
            <a:pPr marL="265113" indent="-265113" algn="ctr" defTabSz="1169988"/>
            <a:r>
              <a:rPr lang="en-US" altLang="ja-JP" i="1" smtClean="0">
                <a:latin typeface="Times New Roman" panose="02020603050405020304" pitchFamily="18" charset="0"/>
                <a:cs typeface="Times New Roman" panose="02020603050405020304" pitchFamily="18" charset="0"/>
              </a:rPr>
              <a:t>X</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p</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 k</a:t>
            </a:r>
            <a:r>
              <a:rPr lang="en-US" altLang="ja-JP" smtClean="0">
                <a:latin typeface="Times New Roman" panose="02020603050405020304" pitchFamily="18" charset="0"/>
                <a:cs typeface="Times New Roman" panose="02020603050405020304" pitchFamily="18" charset="0"/>
              </a:rPr>
              <a:t>)</a:t>
            </a:r>
          </a:p>
        </p:txBody>
      </p:sp>
      <p:sp>
        <p:nvSpPr>
          <p:cNvPr id="32" name="テキスト ボックス 31"/>
          <p:cNvSpPr txBox="1"/>
          <p:nvPr/>
        </p:nvSpPr>
        <p:spPr>
          <a:xfrm>
            <a:off x="788225" y="1668478"/>
            <a:ext cx="1137563" cy="369332"/>
          </a:xfrm>
          <a:prstGeom prst="rect">
            <a:avLst/>
          </a:prstGeom>
          <a:noFill/>
        </p:spPr>
        <p:txBody>
          <a:bodyPr wrap="square" rtlCol="0">
            <a:spAutoFit/>
          </a:bodyPr>
          <a:lstStyle/>
          <a:p>
            <a:pPr marL="265113" indent="-265113" algn="ctr" defTabSz="1169988"/>
            <a:r>
              <a:rPr lang="en-US" altLang="ja-JP" i="1" smtClean="0">
                <a:latin typeface="Times New Roman" panose="02020603050405020304" pitchFamily="18" charset="0"/>
                <a:cs typeface="Times New Roman" panose="02020603050405020304" pitchFamily="18" charset="0"/>
              </a:rPr>
              <a:t>x</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k</a:t>
            </a:r>
            <a:r>
              <a:rPr lang="en-US" altLang="ja-JP" smtClean="0">
                <a:latin typeface="Times New Roman" panose="02020603050405020304" pitchFamily="18" charset="0"/>
                <a:cs typeface="Times New Roman" panose="02020603050405020304" pitchFamily="18" charset="0"/>
              </a:rPr>
              <a:t>)</a:t>
            </a:r>
          </a:p>
        </p:txBody>
      </p:sp>
      <p:sp>
        <p:nvSpPr>
          <p:cNvPr id="33" name="正方形/長方形 32"/>
          <p:cNvSpPr/>
          <p:nvPr/>
        </p:nvSpPr>
        <p:spPr>
          <a:xfrm>
            <a:off x="6809174" y="2367612"/>
            <a:ext cx="731538" cy="284813"/>
          </a:xfrm>
          <a:prstGeom prst="rect">
            <a:avLst/>
          </a:prstGeom>
          <a:pattFill prst="pct50">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4" name="正方形/長方形 33"/>
          <p:cNvSpPr/>
          <p:nvPr/>
        </p:nvSpPr>
        <p:spPr>
          <a:xfrm>
            <a:off x="7547708" y="2367612"/>
            <a:ext cx="731538" cy="28481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5" name="テキスト ボックス 34"/>
          <p:cNvSpPr txBox="1"/>
          <p:nvPr/>
        </p:nvSpPr>
        <p:spPr>
          <a:xfrm>
            <a:off x="1786859" y="4035087"/>
            <a:ext cx="891148" cy="369332"/>
          </a:xfrm>
          <a:prstGeom prst="rect">
            <a:avLst/>
          </a:prstGeom>
          <a:noFill/>
        </p:spPr>
        <p:txBody>
          <a:bodyPr wrap="square" rtlCol="0">
            <a:spAutoFit/>
          </a:bodyPr>
          <a:lstStyle/>
          <a:p>
            <a:pPr marL="265113" indent="-265113" defTabSz="1169988"/>
            <a:r>
              <a:rPr lang="en-US" altLang="ja-JP" smtClean="0">
                <a:latin typeface="Times New Roman" panose="02020603050405020304" pitchFamily="18" charset="0"/>
                <a:cs typeface="Times New Roman" panose="02020603050405020304" pitchFamily="18" charset="0"/>
              </a:rPr>
              <a:t>0</a:t>
            </a:r>
            <a:r>
              <a:rPr lang="ja-JP" altLang="en-US" smtClean="0">
                <a:latin typeface="Times New Roman" panose="02020603050405020304" pitchFamily="18" charset="0"/>
                <a:cs typeface="Times New Roman" panose="02020603050405020304" pitchFamily="18" charset="0"/>
              </a:rPr>
              <a:t>詰め</a:t>
            </a:r>
            <a:endParaRPr lang="en-US" altLang="ja-JP" smtClean="0">
              <a:latin typeface="Times New Roman" panose="02020603050405020304" pitchFamily="18" charset="0"/>
              <a:cs typeface="Times New Roman" panose="02020603050405020304" pitchFamily="18" charset="0"/>
            </a:endParaRPr>
          </a:p>
        </p:txBody>
      </p:sp>
      <p:cxnSp>
        <p:nvCxnSpPr>
          <p:cNvPr id="36" name="直線矢印コネクタ 35"/>
          <p:cNvCxnSpPr/>
          <p:nvPr/>
        </p:nvCxnSpPr>
        <p:spPr>
          <a:xfrm flipH="1">
            <a:off x="7913477" y="2109602"/>
            <a:ext cx="0" cy="360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37" name="テキスト ボックス 36"/>
          <p:cNvSpPr txBox="1"/>
          <p:nvPr/>
        </p:nvSpPr>
        <p:spPr>
          <a:xfrm>
            <a:off x="6802178" y="1998280"/>
            <a:ext cx="658349" cy="369332"/>
          </a:xfrm>
          <a:prstGeom prst="rect">
            <a:avLst/>
          </a:prstGeom>
          <a:noFill/>
        </p:spPr>
        <p:txBody>
          <a:bodyPr wrap="square" rtlCol="0">
            <a:spAutoFit/>
          </a:bodyPr>
          <a:lstStyle/>
          <a:p>
            <a:pPr marL="265113" indent="-265113" defTabSz="1169988"/>
            <a:r>
              <a:rPr lang="en-US" altLang="ja-JP" i="1" smtClean="0">
                <a:latin typeface="Times New Roman" panose="02020603050405020304" pitchFamily="18" charset="0"/>
                <a:cs typeface="Times New Roman" panose="02020603050405020304" pitchFamily="18" charset="0"/>
              </a:rPr>
              <a:t>b</a:t>
            </a:r>
            <a:r>
              <a:rPr lang="en-US" altLang="ja-JP" i="1" baseline="-25000" smtClean="0">
                <a:latin typeface="Times New Roman" panose="02020603050405020304" pitchFamily="18" charset="0"/>
                <a:cs typeface="Times New Roman" panose="02020603050405020304" pitchFamily="18" charset="0"/>
              </a:rPr>
              <a:t>i</a:t>
            </a:r>
            <a:endParaRPr lang="en-US" altLang="ja-JP" baseline="-25000" smtClean="0">
              <a:latin typeface="Times New Roman" panose="02020603050405020304" pitchFamily="18" charset="0"/>
              <a:cs typeface="Times New Roman" panose="02020603050405020304" pitchFamily="18" charset="0"/>
            </a:endParaRPr>
          </a:p>
        </p:txBody>
      </p:sp>
      <p:sp>
        <p:nvSpPr>
          <p:cNvPr id="38" name="正方形/長方形 37"/>
          <p:cNvSpPr/>
          <p:nvPr/>
        </p:nvSpPr>
        <p:spPr>
          <a:xfrm>
            <a:off x="6821736" y="3214013"/>
            <a:ext cx="1440000" cy="284813"/>
          </a:xfrm>
          <a:prstGeom prst="rect">
            <a:avLst/>
          </a:prstGeom>
          <a:pattFill prst="dashHorz">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39" name="テキスト ボックス 38"/>
          <p:cNvSpPr txBox="1"/>
          <p:nvPr/>
        </p:nvSpPr>
        <p:spPr>
          <a:xfrm>
            <a:off x="6801143" y="2841663"/>
            <a:ext cx="698895" cy="369332"/>
          </a:xfrm>
          <a:prstGeom prst="rect">
            <a:avLst/>
          </a:prstGeom>
          <a:noFill/>
        </p:spPr>
        <p:txBody>
          <a:bodyPr wrap="square" rtlCol="0">
            <a:spAutoFit/>
          </a:bodyPr>
          <a:lstStyle/>
          <a:p>
            <a:pPr marL="265113" indent="-265113" defTabSz="1169988"/>
            <a:r>
              <a:rPr lang="en-US" altLang="ja-JP" i="1" smtClean="0">
                <a:latin typeface="Times New Roman" panose="02020603050405020304" pitchFamily="18" charset="0"/>
                <a:cs typeface="Times New Roman" panose="02020603050405020304" pitchFamily="18" charset="0"/>
              </a:rPr>
              <a:t>B</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p</a:t>
            </a:r>
            <a:r>
              <a:rPr lang="en-US" altLang="ja-JP" smtClean="0">
                <a:latin typeface="Times New Roman" panose="02020603050405020304" pitchFamily="18" charset="0"/>
                <a:cs typeface="Times New Roman" panose="02020603050405020304" pitchFamily="18" charset="0"/>
              </a:rPr>
              <a:t>)</a:t>
            </a:r>
          </a:p>
        </p:txBody>
      </p:sp>
      <p:sp>
        <p:nvSpPr>
          <p:cNvPr id="40" name="下矢印 39"/>
          <p:cNvSpPr/>
          <p:nvPr/>
        </p:nvSpPr>
        <p:spPr>
          <a:xfrm>
            <a:off x="7435642" y="2872159"/>
            <a:ext cx="210140" cy="2848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1" name="下矢印 40"/>
          <p:cNvSpPr/>
          <p:nvPr/>
        </p:nvSpPr>
        <p:spPr>
          <a:xfrm>
            <a:off x="7442638" y="3999630"/>
            <a:ext cx="210140" cy="2848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2" name="テキスト ボックス 41"/>
          <p:cNvSpPr txBox="1"/>
          <p:nvPr/>
        </p:nvSpPr>
        <p:spPr>
          <a:xfrm>
            <a:off x="7672899" y="2755131"/>
            <a:ext cx="891148" cy="369332"/>
          </a:xfrm>
          <a:prstGeom prst="rect">
            <a:avLst/>
          </a:prstGeom>
          <a:noFill/>
        </p:spPr>
        <p:txBody>
          <a:bodyPr wrap="square" rtlCol="0">
            <a:spAutoFit/>
          </a:bodyPr>
          <a:lstStyle/>
          <a:p>
            <a:pPr marL="265113" indent="-265113" defTabSz="1169988"/>
            <a:r>
              <a:rPr lang="en-US" altLang="ja-JP" smtClean="0">
                <a:latin typeface="Times New Roman" panose="02020603050405020304" pitchFamily="18" charset="0"/>
                <a:cs typeface="Times New Roman" panose="02020603050405020304" pitchFamily="18" charset="0"/>
              </a:rPr>
              <a:t>DFT</a:t>
            </a:r>
          </a:p>
        </p:txBody>
      </p:sp>
      <p:cxnSp>
        <p:nvCxnSpPr>
          <p:cNvPr id="43" name="直線矢印コネクタ 42"/>
          <p:cNvCxnSpPr/>
          <p:nvPr/>
        </p:nvCxnSpPr>
        <p:spPr>
          <a:xfrm>
            <a:off x="6801143" y="3623576"/>
            <a:ext cx="14400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7319908" y="3641069"/>
            <a:ext cx="484477" cy="369332"/>
          </a:xfrm>
          <a:prstGeom prst="rect">
            <a:avLst/>
          </a:prstGeom>
          <a:noFill/>
        </p:spPr>
        <p:txBody>
          <a:bodyPr wrap="square" rtlCol="0">
            <a:spAutoFit/>
          </a:bodyPr>
          <a:lstStyle/>
          <a:p>
            <a:pPr marL="265113" indent="-265113" defTabSz="1169988"/>
            <a:r>
              <a:rPr lang="en-US" altLang="ja-JP" smtClean="0">
                <a:latin typeface="Times New Roman" panose="02020603050405020304" pitchFamily="18" charset="0"/>
                <a:cs typeface="Times New Roman" panose="02020603050405020304" pitchFamily="18" charset="0"/>
              </a:rPr>
              <a:t>2</a:t>
            </a:r>
            <a:r>
              <a:rPr lang="en-US" altLang="ja-JP" i="1" smtClean="0">
                <a:latin typeface="Times New Roman" panose="02020603050405020304" pitchFamily="18" charset="0"/>
                <a:cs typeface="Times New Roman" panose="02020603050405020304" pitchFamily="18" charset="0"/>
              </a:rPr>
              <a:t>N</a:t>
            </a:r>
          </a:p>
        </p:txBody>
      </p:sp>
      <p:sp>
        <p:nvSpPr>
          <p:cNvPr id="45" name="右矢印 44"/>
          <p:cNvSpPr/>
          <p:nvPr/>
        </p:nvSpPr>
        <p:spPr>
          <a:xfrm>
            <a:off x="5579933" y="4597784"/>
            <a:ext cx="727877" cy="299594"/>
          </a:xfrm>
          <a:prstGeom prst="right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6" name="テキスト ボックス 45"/>
          <p:cNvSpPr txBox="1"/>
          <p:nvPr/>
        </p:nvSpPr>
        <p:spPr>
          <a:xfrm>
            <a:off x="6423404" y="4503740"/>
            <a:ext cx="2720596" cy="369332"/>
          </a:xfrm>
          <a:prstGeom prst="rect">
            <a:avLst/>
          </a:prstGeom>
          <a:noFill/>
        </p:spPr>
        <p:txBody>
          <a:bodyPr wrap="square" rtlCol="0">
            <a:spAutoFit/>
          </a:bodyPr>
          <a:lstStyle/>
          <a:p>
            <a:pPr marL="265113" indent="-265113" algn="ctr" defTabSz="1169988"/>
            <a:r>
              <a:rPr lang="en-US" altLang="ja-JP" i="1" smtClean="0">
                <a:latin typeface="Times New Roman" panose="02020603050405020304" pitchFamily="18" charset="0"/>
                <a:cs typeface="Times New Roman" panose="02020603050405020304" pitchFamily="18" charset="0"/>
              </a:rPr>
              <a:t>Y</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p</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 k</a:t>
            </a:r>
            <a:r>
              <a:rPr lang="en-US" altLang="ja-JP" smtClean="0">
                <a:latin typeface="Times New Roman" panose="02020603050405020304" pitchFamily="18" charset="0"/>
                <a:cs typeface="Times New Roman" panose="02020603050405020304" pitchFamily="18" charset="0"/>
              </a:rPr>
              <a:t>) = </a:t>
            </a:r>
            <a:r>
              <a:rPr lang="en-US" altLang="ja-JP" i="1" smtClean="0">
                <a:latin typeface="Times New Roman" panose="02020603050405020304" pitchFamily="18" charset="0"/>
                <a:cs typeface="Times New Roman" panose="02020603050405020304" pitchFamily="18" charset="0"/>
              </a:rPr>
              <a:t>B</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p</a:t>
            </a:r>
            <a:r>
              <a:rPr lang="en-US" altLang="ja-JP" smtClean="0">
                <a:latin typeface="Times New Roman" panose="02020603050405020304" pitchFamily="18" charset="0"/>
                <a:cs typeface="Times New Roman" panose="02020603050405020304" pitchFamily="18" charset="0"/>
              </a:rPr>
              <a:t>)</a:t>
            </a:r>
            <a:r>
              <a:rPr lang="ja-JP" altLang="en-US"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X(p</a:t>
            </a:r>
            <a:r>
              <a:rPr lang="en-US" altLang="ja-JP" smtClean="0">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k</a:t>
            </a:r>
            <a:r>
              <a:rPr lang="en-US" altLang="ja-JP" smtClean="0">
                <a:latin typeface="Times New Roman" panose="02020603050405020304" pitchFamily="18" charset="0"/>
                <a:cs typeface="Times New Roman" panose="02020603050405020304" pitchFamily="18" charset="0"/>
              </a:rPr>
              <a:t>)</a:t>
            </a:r>
          </a:p>
        </p:txBody>
      </p:sp>
      <p:sp>
        <p:nvSpPr>
          <p:cNvPr id="47" name="下矢印 46"/>
          <p:cNvSpPr/>
          <p:nvPr/>
        </p:nvSpPr>
        <p:spPr>
          <a:xfrm>
            <a:off x="7498417" y="5468415"/>
            <a:ext cx="210140" cy="284820"/>
          </a:xfrm>
          <a:prstGeom prst="downArrow">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8" name="テキスト ボックス 47"/>
          <p:cNvSpPr txBox="1"/>
          <p:nvPr/>
        </p:nvSpPr>
        <p:spPr>
          <a:xfrm>
            <a:off x="7829606" y="5383903"/>
            <a:ext cx="891148" cy="369332"/>
          </a:xfrm>
          <a:prstGeom prst="rect">
            <a:avLst/>
          </a:prstGeom>
          <a:noFill/>
        </p:spPr>
        <p:txBody>
          <a:bodyPr wrap="square" rtlCol="0">
            <a:spAutoFit/>
          </a:bodyPr>
          <a:lstStyle/>
          <a:p>
            <a:pPr marL="265113" indent="-265113" defTabSz="1169988"/>
            <a:r>
              <a:rPr lang="ja-JP" altLang="en-US">
                <a:latin typeface="Times New Roman" panose="02020603050405020304" pitchFamily="18" charset="0"/>
                <a:cs typeface="Times New Roman" panose="02020603050405020304" pitchFamily="18" charset="0"/>
              </a:rPr>
              <a:t>逆</a:t>
            </a:r>
            <a:r>
              <a:rPr lang="en-US" altLang="ja-JP" smtClean="0">
                <a:latin typeface="Times New Roman" panose="02020603050405020304" pitchFamily="18" charset="0"/>
                <a:cs typeface="Times New Roman" panose="02020603050405020304" pitchFamily="18" charset="0"/>
              </a:rPr>
              <a:t>DFT</a:t>
            </a:r>
          </a:p>
        </p:txBody>
      </p:sp>
      <p:sp>
        <p:nvSpPr>
          <p:cNvPr id="49" name="正方形/長方形 48"/>
          <p:cNvSpPr/>
          <p:nvPr/>
        </p:nvSpPr>
        <p:spPr>
          <a:xfrm>
            <a:off x="6835180" y="4986081"/>
            <a:ext cx="1440000" cy="284813"/>
          </a:xfrm>
          <a:prstGeom prst="rect">
            <a:avLst/>
          </a:prstGeom>
          <a:pattFill prst="ltDn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0" name="正方形/長方形 49"/>
          <p:cNvSpPr/>
          <p:nvPr/>
        </p:nvSpPr>
        <p:spPr>
          <a:xfrm>
            <a:off x="6846576" y="6054312"/>
            <a:ext cx="1440000" cy="284813"/>
          </a:xfrm>
          <a:prstGeom prst="rect">
            <a:avLst/>
          </a:prstGeom>
          <a:pattFill prst="zigZ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121853692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9333" y="0"/>
            <a:ext cx="7704667" cy="794479"/>
          </a:xfrm>
        </p:spPr>
        <p:txBody>
          <a:bodyPr>
            <a:normAutofit/>
          </a:bodyPr>
          <a:lstStyle/>
          <a:p>
            <a:pPr algn="r"/>
            <a:r>
              <a:rPr lang="en-US" altLang="ja-JP" sz="2800" smtClean="0"/>
              <a:t>DFT</a:t>
            </a:r>
            <a:r>
              <a:rPr lang="ja-JP" altLang="en-US" sz="2800" smtClean="0"/>
              <a:t>を用いた</a:t>
            </a:r>
            <a:r>
              <a:rPr lang="en-US" altLang="ja-JP" sz="2800" smtClean="0"/>
              <a:t>FIR</a:t>
            </a:r>
            <a:r>
              <a:rPr lang="ja-JP" altLang="en-US" sz="2800" smtClean="0"/>
              <a:t>フィルタの実行（その２）</a:t>
            </a:r>
            <a:endParaRPr kumimoji="1" lang="ja-JP" altLang="en-US" sz="2800"/>
          </a:p>
        </p:txBody>
      </p:sp>
      <p:sp>
        <p:nvSpPr>
          <p:cNvPr id="29" name="テキスト ボックス 28"/>
          <p:cNvSpPr txBox="1"/>
          <p:nvPr/>
        </p:nvSpPr>
        <p:spPr>
          <a:xfrm>
            <a:off x="982132" y="827493"/>
            <a:ext cx="8229599" cy="461665"/>
          </a:xfrm>
          <a:prstGeom prst="rect">
            <a:avLst/>
          </a:prstGeom>
          <a:noFill/>
        </p:spPr>
        <p:txBody>
          <a:bodyPr wrap="square" rtlCol="0">
            <a:spAutoFit/>
          </a:bodyPr>
          <a:lstStyle/>
          <a:p>
            <a:pPr marL="265113" indent="-265113" defTabSz="1169988"/>
            <a:r>
              <a:rPr lang="ja-JP" altLang="en-US" sz="2400" smtClean="0">
                <a:latin typeface="Times New Roman" panose="02020603050405020304" pitchFamily="18" charset="0"/>
                <a:cs typeface="Times New Roman" panose="02020603050405020304" pitchFamily="18" charset="0"/>
              </a:rPr>
              <a:t>（</a:t>
            </a:r>
            <a:r>
              <a:rPr lang="en-US" altLang="ja-JP" sz="2400" smtClean="0">
                <a:latin typeface="Times New Roman" panose="02020603050405020304" pitchFamily="18" charset="0"/>
                <a:cs typeface="Times New Roman" panose="02020603050405020304" pitchFamily="18" charset="0"/>
              </a:rPr>
              <a:t>overlap &amp; add</a:t>
            </a:r>
            <a:r>
              <a:rPr lang="ja-JP" altLang="en-US" sz="2400" smtClean="0">
                <a:latin typeface="Times New Roman" panose="02020603050405020304" pitchFamily="18" charset="0"/>
                <a:cs typeface="Times New Roman" panose="02020603050405020304" pitchFamily="18" charset="0"/>
              </a:rPr>
              <a:t>法）</a:t>
            </a:r>
            <a:endParaRPr lang="en-US" altLang="ja-JP" sz="2400" smtClean="0">
              <a:latin typeface="Times New Roman" panose="02020603050405020304" pitchFamily="18" charset="0"/>
              <a:cs typeface="Times New Roman" panose="02020603050405020304" pitchFamily="18" charset="0"/>
            </a:endParaRPr>
          </a:p>
        </p:txBody>
      </p:sp>
      <p:grpSp>
        <p:nvGrpSpPr>
          <p:cNvPr id="119" name="グループ化 118"/>
          <p:cNvGrpSpPr/>
          <p:nvPr/>
        </p:nvGrpSpPr>
        <p:grpSpPr>
          <a:xfrm>
            <a:off x="1269509" y="1714973"/>
            <a:ext cx="7654843" cy="4738182"/>
            <a:chOff x="1269509" y="1714973"/>
            <a:chExt cx="7654843" cy="4738182"/>
          </a:xfrm>
        </p:grpSpPr>
        <p:grpSp>
          <p:nvGrpSpPr>
            <p:cNvPr id="115" name="グループ化 114"/>
            <p:cNvGrpSpPr/>
            <p:nvPr/>
          </p:nvGrpSpPr>
          <p:grpSpPr>
            <a:xfrm>
              <a:off x="1269509" y="1714973"/>
              <a:ext cx="7654843" cy="4738182"/>
              <a:chOff x="1269509" y="1714973"/>
              <a:chExt cx="7654843" cy="4738182"/>
            </a:xfrm>
          </p:grpSpPr>
          <p:grpSp>
            <p:nvGrpSpPr>
              <p:cNvPr id="113" name="グループ化 112"/>
              <p:cNvGrpSpPr/>
              <p:nvPr/>
            </p:nvGrpSpPr>
            <p:grpSpPr>
              <a:xfrm>
                <a:off x="1269509" y="1714973"/>
                <a:ext cx="7654843" cy="4695924"/>
                <a:chOff x="788225" y="1668478"/>
                <a:chExt cx="7654843" cy="4695924"/>
              </a:xfrm>
            </p:grpSpPr>
            <p:sp>
              <p:nvSpPr>
                <p:cNvPr id="61" name="正方形/長方形 60"/>
                <p:cNvSpPr/>
                <p:nvPr/>
              </p:nvSpPr>
              <p:spPr>
                <a:xfrm>
                  <a:off x="5408652" y="3972416"/>
                  <a:ext cx="1440000" cy="284813"/>
                </a:xfrm>
                <a:prstGeom prst="rect">
                  <a:avLst/>
                </a:prstGeom>
                <a:pattFill prst="ltDn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a:off x="6123746" y="5007878"/>
                  <a:ext cx="1440000" cy="284813"/>
                </a:xfrm>
                <a:prstGeom prst="rect">
                  <a:avLst/>
                </a:prstGeom>
                <a:pattFill prst="ltDn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4679088" y="2986289"/>
                  <a:ext cx="1440000" cy="284813"/>
                </a:xfrm>
                <a:prstGeom prst="rect">
                  <a:avLst/>
                </a:prstGeom>
                <a:pattFill prst="ltDn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nvGrpSpPr>
                <p:cNvPr id="12" name="グループ化 11"/>
                <p:cNvGrpSpPr/>
                <p:nvPr/>
              </p:nvGrpSpPr>
              <p:grpSpPr>
                <a:xfrm>
                  <a:off x="982132" y="1979971"/>
                  <a:ext cx="2948847" cy="284814"/>
                  <a:chOff x="982133" y="1484025"/>
                  <a:chExt cx="2948847" cy="284814"/>
                </a:xfrm>
              </p:grpSpPr>
              <p:grpSp>
                <p:nvGrpSpPr>
                  <p:cNvPr id="5" name="グループ化 4"/>
                  <p:cNvGrpSpPr/>
                  <p:nvPr/>
                </p:nvGrpSpPr>
                <p:grpSpPr>
                  <a:xfrm>
                    <a:off x="982133" y="1484025"/>
                    <a:ext cx="2183772" cy="284814"/>
                    <a:chOff x="982133" y="1484025"/>
                    <a:chExt cx="3019690" cy="239844"/>
                  </a:xfrm>
                </p:grpSpPr>
                <p:sp>
                  <p:nvSpPr>
                    <p:cNvPr id="3" name="正方形/長方形 2"/>
                    <p:cNvSpPr/>
                    <p:nvPr/>
                  </p:nvSpPr>
                  <p:spPr>
                    <a:xfrm>
                      <a:off x="982133" y="1484026"/>
                      <a:ext cx="1011560" cy="23984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正方形/長方形 6"/>
                    <p:cNvSpPr/>
                    <p:nvPr/>
                  </p:nvSpPr>
                  <p:spPr>
                    <a:xfrm>
                      <a:off x="1993693" y="1484025"/>
                      <a:ext cx="1011560" cy="23984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8" name="正方形/長方形 7"/>
                    <p:cNvSpPr/>
                    <p:nvPr/>
                  </p:nvSpPr>
                  <p:spPr>
                    <a:xfrm>
                      <a:off x="2990263" y="1484026"/>
                      <a:ext cx="1011560" cy="23984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11" name="直線コネクタ 10"/>
                  <p:cNvCxnSpPr/>
                  <p:nvPr/>
                </p:nvCxnSpPr>
                <p:spPr>
                  <a:xfrm>
                    <a:off x="3331373" y="1621786"/>
                    <a:ext cx="599607" cy="0"/>
                  </a:xfrm>
                  <a:prstGeom prst="line">
                    <a:avLst/>
                  </a:prstGeom>
                  <a:ln w="762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sp>
              <p:nvSpPr>
                <p:cNvPr id="14" name="正方形/長方形 13"/>
                <p:cNvSpPr/>
                <p:nvPr/>
              </p:nvSpPr>
              <p:spPr>
                <a:xfrm>
                  <a:off x="982131" y="2987828"/>
                  <a:ext cx="731538" cy="284813"/>
                </a:xfrm>
                <a:prstGeom prst="rect">
                  <a:avLst/>
                </a:prstGeom>
                <a:pattFill prst="dk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矢印コネクタ 15"/>
                <p:cNvCxnSpPr/>
                <p:nvPr/>
              </p:nvCxnSpPr>
              <p:spPr>
                <a:xfrm>
                  <a:off x="997629" y="2411010"/>
                  <a:ext cx="7200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1104105" y="2428503"/>
                  <a:ext cx="484477" cy="369332"/>
                </a:xfrm>
                <a:prstGeom prst="rect">
                  <a:avLst/>
                </a:prstGeom>
                <a:noFill/>
              </p:spPr>
              <p:txBody>
                <a:bodyPr wrap="square" rtlCol="0">
                  <a:spAutoFit/>
                </a:bodyPr>
                <a:lstStyle/>
                <a:p>
                  <a:pPr marL="265113" indent="-265113" defTabSz="1169988"/>
                  <a:r>
                    <a:rPr lang="en-US" altLang="ja-JP" i="1" smtClean="0">
                      <a:latin typeface="Times New Roman" panose="02020603050405020304" pitchFamily="18" charset="0"/>
                      <a:cs typeface="Times New Roman" panose="02020603050405020304" pitchFamily="18" charset="0"/>
                    </a:rPr>
                    <a:t>N</a:t>
                  </a:r>
                </a:p>
              </p:txBody>
            </p:sp>
            <p:sp>
              <p:nvSpPr>
                <p:cNvPr id="32" name="テキスト ボックス 31"/>
                <p:cNvSpPr txBox="1"/>
                <p:nvPr/>
              </p:nvSpPr>
              <p:spPr>
                <a:xfrm>
                  <a:off x="788225" y="1668478"/>
                  <a:ext cx="1137563" cy="369332"/>
                </a:xfrm>
                <a:prstGeom prst="rect">
                  <a:avLst/>
                </a:prstGeom>
                <a:noFill/>
              </p:spPr>
              <p:txBody>
                <a:bodyPr wrap="square" rtlCol="0">
                  <a:spAutoFit/>
                </a:bodyPr>
                <a:lstStyle/>
                <a:p>
                  <a:pPr marL="265113" indent="-265113" algn="ctr" defTabSz="1169988"/>
                  <a:r>
                    <a:rPr lang="en-US" altLang="ja-JP" i="1" smtClean="0">
                      <a:latin typeface="Times New Roman" panose="02020603050405020304" pitchFamily="18" charset="0"/>
                      <a:cs typeface="Times New Roman" panose="02020603050405020304" pitchFamily="18" charset="0"/>
                    </a:rPr>
                    <a:t>x</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k</a:t>
                  </a:r>
                  <a:r>
                    <a:rPr lang="en-US" altLang="ja-JP" smtClean="0">
                      <a:latin typeface="Times New Roman" panose="02020603050405020304" pitchFamily="18" charset="0"/>
                      <a:cs typeface="Times New Roman" panose="02020603050405020304" pitchFamily="18" charset="0"/>
                    </a:rPr>
                    <a:t>)</a:t>
                  </a:r>
                </a:p>
              </p:txBody>
            </p:sp>
            <p:cxnSp>
              <p:nvCxnSpPr>
                <p:cNvPr id="43" name="直線矢印コネクタ 42"/>
                <p:cNvCxnSpPr/>
                <p:nvPr/>
              </p:nvCxnSpPr>
              <p:spPr>
                <a:xfrm>
                  <a:off x="4688309" y="2885003"/>
                  <a:ext cx="14400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5216888" y="2525578"/>
                  <a:ext cx="484477" cy="369332"/>
                </a:xfrm>
                <a:prstGeom prst="rect">
                  <a:avLst/>
                </a:prstGeom>
                <a:noFill/>
              </p:spPr>
              <p:txBody>
                <a:bodyPr wrap="square" rtlCol="0">
                  <a:spAutoFit/>
                </a:bodyPr>
                <a:lstStyle/>
                <a:p>
                  <a:pPr marL="265113" indent="-265113" defTabSz="1169988"/>
                  <a:r>
                    <a:rPr lang="en-US" altLang="ja-JP" smtClean="0">
                      <a:latin typeface="Times New Roman" panose="02020603050405020304" pitchFamily="18" charset="0"/>
                      <a:cs typeface="Times New Roman" panose="02020603050405020304" pitchFamily="18" charset="0"/>
                    </a:rPr>
                    <a:t>2</a:t>
                  </a:r>
                  <a:r>
                    <a:rPr lang="en-US" altLang="ja-JP" i="1" smtClean="0">
                      <a:latin typeface="Times New Roman" panose="02020603050405020304" pitchFamily="18" charset="0"/>
                      <a:cs typeface="Times New Roman" panose="02020603050405020304" pitchFamily="18" charset="0"/>
                    </a:rPr>
                    <a:t>N</a:t>
                  </a:r>
                </a:p>
              </p:txBody>
            </p:sp>
            <p:cxnSp>
              <p:nvCxnSpPr>
                <p:cNvPr id="51" name="直線矢印コネクタ 50"/>
                <p:cNvCxnSpPr/>
                <p:nvPr/>
              </p:nvCxnSpPr>
              <p:spPr>
                <a:xfrm>
                  <a:off x="1722097" y="2420612"/>
                  <a:ext cx="7200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52" name="テキスト ボックス 51"/>
                <p:cNvSpPr txBox="1"/>
                <p:nvPr/>
              </p:nvSpPr>
              <p:spPr>
                <a:xfrm>
                  <a:off x="1828573" y="2453603"/>
                  <a:ext cx="484477" cy="369332"/>
                </a:xfrm>
                <a:prstGeom prst="rect">
                  <a:avLst/>
                </a:prstGeom>
                <a:noFill/>
              </p:spPr>
              <p:txBody>
                <a:bodyPr wrap="square" rtlCol="0">
                  <a:spAutoFit/>
                </a:bodyPr>
                <a:lstStyle/>
                <a:p>
                  <a:pPr marL="265113" indent="-265113" defTabSz="1169988"/>
                  <a:r>
                    <a:rPr lang="en-US" altLang="ja-JP" i="1" smtClean="0">
                      <a:latin typeface="Times New Roman" panose="02020603050405020304" pitchFamily="18" charset="0"/>
                      <a:cs typeface="Times New Roman" panose="02020603050405020304" pitchFamily="18" charset="0"/>
                    </a:rPr>
                    <a:t>N</a:t>
                  </a:r>
                </a:p>
              </p:txBody>
            </p:sp>
            <p:cxnSp>
              <p:nvCxnSpPr>
                <p:cNvPr id="6" name="直線コネクタ 5"/>
                <p:cNvCxnSpPr>
                  <a:stCxn id="3" idx="1"/>
                </p:cNvCxnSpPr>
                <p:nvPr/>
              </p:nvCxnSpPr>
              <p:spPr>
                <a:xfrm flipH="1">
                  <a:off x="982131" y="2122379"/>
                  <a:ext cx="1" cy="49905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a:stCxn id="7" idx="1"/>
                </p:cNvCxnSpPr>
                <p:nvPr/>
              </p:nvCxnSpPr>
              <p:spPr>
                <a:xfrm>
                  <a:off x="1713670" y="2122378"/>
                  <a:ext cx="0" cy="283270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2434367" y="2109602"/>
                  <a:ext cx="0" cy="283270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5" name="直線コネクタ 54"/>
                <p:cNvCxnSpPr/>
                <p:nvPr/>
              </p:nvCxnSpPr>
              <p:spPr>
                <a:xfrm>
                  <a:off x="3165904" y="2295780"/>
                  <a:ext cx="0" cy="283270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a:xfrm>
                  <a:off x="1702829" y="3973955"/>
                  <a:ext cx="731538" cy="284813"/>
                </a:xfrm>
                <a:prstGeom prst="rect">
                  <a:avLst/>
                </a:prstGeom>
                <a:pattFill prst="dk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2434366" y="5008413"/>
                  <a:ext cx="731538" cy="284813"/>
                </a:xfrm>
                <a:prstGeom prst="rect">
                  <a:avLst/>
                </a:prstGeom>
                <a:pattFill prst="dk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58" name="直線コネクタ 57"/>
                <p:cNvCxnSpPr/>
                <p:nvPr/>
              </p:nvCxnSpPr>
              <p:spPr>
                <a:xfrm>
                  <a:off x="4682352" y="2981769"/>
                  <a:ext cx="0" cy="283270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5403049" y="2968993"/>
                  <a:ext cx="0" cy="283270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6119088" y="3000191"/>
                  <a:ext cx="0" cy="283270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6842381" y="3013964"/>
                  <a:ext cx="0" cy="283270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4" name="直線コネクタ 63"/>
                <p:cNvCxnSpPr/>
                <p:nvPr/>
              </p:nvCxnSpPr>
              <p:spPr>
                <a:xfrm>
                  <a:off x="7558420" y="3014166"/>
                  <a:ext cx="0" cy="283270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grpSp>
              <p:nvGrpSpPr>
                <p:cNvPr id="71" name="グループ化 70"/>
                <p:cNvGrpSpPr/>
                <p:nvPr/>
              </p:nvGrpSpPr>
              <p:grpSpPr>
                <a:xfrm>
                  <a:off x="4688309" y="6079588"/>
                  <a:ext cx="3754759" cy="284814"/>
                  <a:chOff x="982133" y="1484025"/>
                  <a:chExt cx="3754759" cy="284814"/>
                </a:xfrm>
              </p:grpSpPr>
              <p:grpSp>
                <p:nvGrpSpPr>
                  <p:cNvPr id="72" name="グループ化 71"/>
                  <p:cNvGrpSpPr/>
                  <p:nvPr/>
                </p:nvGrpSpPr>
                <p:grpSpPr>
                  <a:xfrm>
                    <a:off x="982133" y="1484025"/>
                    <a:ext cx="2915310" cy="284814"/>
                    <a:chOff x="982133" y="1484025"/>
                    <a:chExt cx="4031250" cy="239844"/>
                  </a:xfrm>
                </p:grpSpPr>
                <p:sp>
                  <p:nvSpPr>
                    <p:cNvPr id="74" name="正方形/長方形 73"/>
                    <p:cNvSpPr/>
                    <p:nvPr/>
                  </p:nvSpPr>
                  <p:spPr>
                    <a:xfrm>
                      <a:off x="982133" y="1484026"/>
                      <a:ext cx="1011560" cy="23984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5" name="正方形/長方形 74"/>
                    <p:cNvSpPr/>
                    <p:nvPr/>
                  </p:nvSpPr>
                  <p:spPr>
                    <a:xfrm>
                      <a:off x="1993693" y="1484025"/>
                      <a:ext cx="1011560" cy="23984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6" name="正方形/長方形 75"/>
                    <p:cNvSpPr/>
                    <p:nvPr/>
                  </p:nvSpPr>
                  <p:spPr>
                    <a:xfrm>
                      <a:off x="2990263" y="1484026"/>
                      <a:ext cx="1011560" cy="23984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7" name="正方形/長方形 76"/>
                    <p:cNvSpPr/>
                    <p:nvPr/>
                  </p:nvSpPr>
                  <p:spPr>
                    <a:xfrm>
                      <a:off x="4001823" y="1484025"/>
                      <a:ext cx="1011560" cy="239843"/>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grpSp>
              <p:cxnSp>
                <p:nvCxnSpPr>
                  <p:cNvPr id="73" name="直線コネクタ 72"/>
                  <p:cNvCxnSpPr/>
                  <p:nvPr/>
                </p:nvCxnSpPr>
                <p:spPr>
                  <a:xfrm>
                    <a:off x="4137285" y="1588957"/>
                    <a:ext cx="599607" cy="0"/>
                  </a:xfrm>
                  <a:prstGeom prst="line">
                    <a:avLst/>
                  </a:prstGeom>
                  <a:ln w="76200">
                    <a:solidFill>
                      <a:schemeClr val="tx1"/>
                    </a:solidFill>
                    <a:prstDash val="sysDot"/>
                  </a:ln>
                </p:spPr>
                <p:style>
                  <a:lnRef idx="1">
                    <a:schemeClr val="accent1"/>
                  </a:lnRef>
                  <a:fillRef idx="0">
                    <a:schemeClr val="accent1"/>
                  </a:fillRef>
                  <a:effectRef idx="0">
                    <a:schemeClr val="accent1"/>
                  </a:effectRef>
                  <a:fontRef idx="minor">
                    <a:schemeClr val="tx1"/>
                  </a:fontRef>
                </p:style>
              </p:cxnSp>
            </p:grpSp>
            <p:cxnSp>
              <p:nvCxnSpPr>
                <p:cNvPr id="78" name="直線矢印コネクタ 77"/>
                <p:cNvCxnSpPr>
                  <a:stCxn id="18" idx="2"/>
                  <a:endCxn id="14" idx="0"/>
                </p:cNvCxnSpPr>
                <p:nvPr/>
              </p:nvCxnSpPr>
              <p:spPr>
                <a:xfrm>
                  <a:off x="1346344" y="2797835"/>
                  <a:ext cx="1556" cy="189993"/>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0" name="直線矢印コネクタ 79"/>
                <p:cNvCxnSpPr>
                  <a:stCxn id="14" idx="3"/>
                  <a:endCxn id="49" idx="1"/>
                </p:cNvCxnSpPr>
                <p:nvPr/>
              </p:nvCxnSpPr>
              <p:spPr>
                <a:xfrm flipV="1">
                  <a:off x="1713669" y="3128696"/>
                  <a:ext cx="2965419" cy="15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3" name="直線矢印コネクタ 82"/>
                <p:cNvCxnSpPr/>
                <p:nvPr/>
              </p:nvCxnSpPr>
              <p:spPr>
                <a:xfrm>
                  <a:off x="2432898" y="2415506"/>
                  <a:ext cx="7200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84" name="テキスト ボックス 83"/>
                <p:cNvSpPr txBox="1"/>
                <p:nvPr/>
              </p:nvSpPr>
              <p:spPr>
                <a:xfrm>
                  <a:off x="2554872" y="2448497"/>
                  <a:ext cx="484477" cy="369332"/>
                </a:xfrm>
                <a:prstGeom prst="rect">
                  <a:avLst/>
                </a:prstGeom>
                <a:noFill/>
              </p:spPr>
              <p:txBody>
                <a:bodyPr wrap="square" rtlCol="0">
                  <a:spAutoFit/>
                </a:bodyPr>
                <a:lstStyle/>
                <a:p>
                  <a:pPr marL="265113" indent="-265113" defTabSz="1169988"/>
                  <a:r>
                    <a:rPr lang="en-US" altLang="ja-JP" i="1" smtClean="0">
                      <a:latin typeface="Times New Roman" panose="02020603050405020304" pitchFamily="18" charset="0"/>
                      <a:cs typeface="Times New Roman" panose="02020603050405020304" pitchFamily="18" charset="0"/>
                    </a:rPr>
                    <a:t>N</a:t>
                  </a:r>
                </a:p>
              </p:txBody>
            </p:sp>
            <p:cxnSp>
              <p:nvCxnSpPr>
                <p:cNvPr id="85" name="直線矢印コネクタ 84"/>
                <p:cNvCxnSpPr>
                  <a:stCxn id="84" idx="2"/>
                  <a:endCxn id="57" idx="0"/>
                </p:cNvCxnSpPr>
                <p:nvPr/>
              </p:nvCxnSpPr>
              <p:spPr>
                <a:xfrm>
                  <a:off x="2797111" y="2817829"/>
                  <a:ext cx="0" cy="2190584"/>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7" name="直線矢印コネクタ 86"/>
                <p:cNvCxnSpPr>
                  <a:endCxn id="74" idx="0"/>
                </p:cNvCxnSpPr>
                <p:nvPr/>
              </p:nvCxnSpPr>
              <p:spPr>
                <a:xfrm flipH="1">
                  <a:off x="5054078" y="3271102"/>
                  <a:ext cx="533" cy="2808487"/>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8" name="直線矢印コネクタ 87"/>
                <p:cNvCxnSpPr>
                  <a:endCxn id="75" idx="0"/>
                </p:cNvCxnSpPr>
                <p:nvPr/>
              </p:nvCxnSpPr>
              <p:spPr>
                <a:xfrm>
                  <a:off x="5765936" y="4257229"/>
                  <a:ext cx="0" cy="182235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89" name="直線矢印コネクタ 88"/>
                <p:cNvCxnSpPr/>
                <p:nvPr/>
              </p:nvCxnSpPr>
              <p:spPr>
                <a:xfrm flipH="1">
                  <a:off x="6506340" y="5291687"/>
                  <a:ext cx="0" cy="756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99" name="直線矢印コネクタ 98"/>
                <p:cNvCxnSpPr/>
                <p:nvPr/>
              </p:nvCxnSpPr>
              <p:spPr>
                <a:xfrm>
                  <a:off x="7175715" y="5608847"/>
                  <a:ext cx="0" cy="470741"/>
                </a:xfrm>
                <a:prstGeom prst="straightConnector1">
                  <a:avLst/>
                </a:prstGeom>
                <a:ln>
                  <a:solidFill>
                    <a:schemeClr val="tx1"/>
                  </a:solidFill>
                  <a:prstDash val="dash"/>
                  <a:tailEnd type="triangle"/>
                </a:ln>
              </p:spPr>
              <p:style>
                <a:lnRef idx="1">
                  <a:schemeClr val="accent1"/>
                </a:lnRef>
                <a:fillRef idx="0">
                  <a:schemeClr val="accent1"/>
                </a:fillRef>
                <a:effectRef idx="0">
                  <a:schemeClr val="accent1"/>
                </a:effectRef>
                <a:fontRef idx="minor">
                  <a:schemeClr val="tx1"/>
                </a:fontRef>
              </p:style>
            </p:cxnSp>
            <p:cxnSp>
              <p:nvCxnSpPr>
                <p:cNvPr id="103" name="直線矢印コネクタ 102"/>
                <p:cNvCxnSpPr>
                  <a:stCxn id="56" idx="3"/>
                  <a:endCxn id="61" idx="1"/>
                </p:cNvCxnSpPr>
                <p:nvPr/>
              </p:nvCxnSpPr>
              <p:spPr>
                <a:xfrm flipV="1">
                  <a:off x="2434367" y="4114823"/>
                  <a:ext cx="2974285" cy="1539"/>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直線矢印コネクタ 105"/>
                <p:cNvCxnSpPr>
                  <a:stCxn id="57" idx="3"/>
                  <a:endCxn id="62" idx="1"/>
                </p:cNvCxnSpPr>
                <p:nvPr/>
              </p:nvCxnSpPr>
              <p:spPr>
                <a:xfrm flipV="1">
                  <a:off x="3165904" y="5150285"/>
                  <a:ext cx="2957842" cy="535"/>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2" name="テキスト ボックス 111"/>
                <p:cNvSpPr txBox="1"/>
                <p:nvPr/>
              </p:nvSpPr>
              <p:spPr>
                <a:xfrm>
                  <a:off x="3325691" y="2685901"/>
                  <a:ext cx="1395054" cy="369332"/>
                </a:xfrm>
                <a:prstGeom prst="rect">
                  <a:avLst/>
                </a:prstGeom>
                <a:noFill/>
              </p:spPr>
              <p:txBody>
                <a:bodyPr wrap="square" rtlCol="0">
                  <a:spAutoFit/>
                </a:bodyPr>
                <a:lstStyle/>
                <a:p>
                  <a:pPr marL="265113" indent="-265113" defTabSz="1169988"/>
                  <a:r>
                    <a:rPr lang="en-US" altLang="ja-JP" i="1" smtClean="0">
                      <a:latin typeface="Times New Roman" panose="02020603050405020304" pitchFamily="18" charset="0"/>
                      <a:cs typeface="Times New Roman" panose="02020603050405020304" pitchFamily="18" charset="0"/>
                    </a:rPr>
                    <a:t>F </a:t>
                  </a:r>
                  <a:r>
                    <a:rPr lang="en-US" altLang="ja-JP" baseline="30000" smtClean="0">
                      <a:latin typeface="Times New Roman" panose="02020603050405020304" pitchFamily="18" charset="0"/>
                      <a:cs typeface="Times New Roman" panose="02020603050405020304" pitchFamily="18" charset="0"/>
                    </a:rPr>
                    <a:t>- 1</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B</a:t>
                  </a:r>
                  <a:r>
                    <a:rPr lang="ja-JP" altLang="en-US"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X </a:t>
                  </a:r>
                  <a:r>
                    <a:rPr lang="en-US" altLang="ja-JP" smtClean="0">
                      <a:latin typeface="Times New Roman" panose="02020603050405020304" pitchFamily="18" charset="0"/>
                      <a:cs typeface="Times New Roman" panose="02020603050405020304" pitchFamily="18" charset="0"/>
                    </a:rPr>
                    <a:t>)</a:t>
                  </a:r>
                  <a:endParaRPr lang="en-US" altLang="ja-JP" i="1" smtClean="0">
                    <a:latin typeface="Times New Roman" panose="02020603050405020304" pitchFamily="18" charset="0"/>
                    <a:cs typeface="Times New Roman" panose="02020603050405020304" pitchFamily="18" charset="0"/>
                  </a:endParaRPr>
                </a:p>
              </p:txBody>
            </p:sp>
          </p:grpSp>
          <p:sp>
            <p:nvSpPr>
              <p:cNvPr id="114" name="テキスト ボックス 113"/>
              <p:cNvSpPr txBox="1"/>
              <p:nvPr/>
            </p:nvSpPr>
            <p:spPr>
              <a:xfrm>
                <a:off x="4240463" y="6083823"/>
                <a:ext cx="1137563" cy="369332"/>
              </a:xfrm>
              <a:prstGeom prst="rect">
                <a:avLst/>
              </a:prstGeom>
              <a:noFill/>
            </p:spPr>
            <p:txBody>
              <a:bodyPr wrap="square" rtlCol="0">
                <a:spAutoFit/>
              </a:bodyPr>
              <a:lstStyle/>
              <a:p>
                <a:pPr marL="265113" indent="-265113" algn="ctr" defTabSz="1169988"/>
                <a:r>
                  <a:rPr lang="en-US" altLang="ja-JP" i="1" smtClean="0">
                    <a:latin typeface="Times New Roman" panose="02020603050405020304" pitchFamily="18" charset="0"/>
                    <a:cs typeface="Times New Roman" panose="02020603050405020304" pitchFamily="18" charset="0"/>
                  </a:rPr>
                  <a:t>y</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k</a:t>
                </a:r>
                <a:r>
                  <a:rPr lang="en-US" altLang="ja-JP" smtClean="0">
                    <a:latin typeface="Times New Roman" panose="02020603050405020304" pitchFamily="18" charset="0"/>
                    <a:cs typeface="Times New Roman" panose="02020603050405020304" pitchFamily="18" charset="0"/>
                  </a:rPr>
                  <a:t>)</a:t>
                </a:r>
              </a:p>
            </p:txBody>
          </p:sp>
        </p:grpSp>
        <p:sp>
          <p:nvSpPr>
            <p:cNvPr id="117" name="テキスト ボックス 116"/>
            <p:cNvSpPr txBox="1"/>
            <p:nvPr/>
          </p:nvSpPr>
          <p:spPr>
            <a:xfrm>
              <a:off x="6006103" y="3572450"/>
              <a:ext cx="634780" cy="369332"/>
            </a:xfrm>
            <a:prstGeom prst="rect">
              <a:avLst/>
            </a:prstGeom>
            <a:noFill/>
          </p:spPr>
          <p:txBody>
            <a:bodyPr wrap="square" rtlCol="0">
              <a:spAutoFit/>
            </a:bodyPr>
            <a:lstStyle/>
            <a:p>
              <a:pPr marL="265113" indent="-265113" defTabSz="1169988"/>
              <a:r>
                <a:rPr lang="ja-JP" altLang="en-US" b="1" smtClean="0">
                  <a:solidFill>
                    <a:srgbClr val="FF0000"/>
                  </a:solidFill>
                  <a:latin typeface="Times New Roman" panose="02020603050405020304" pitchFamily="18" charset="0"/>
                  <a:cs typeface="Times New Roman" panose="02020603050405020304" pitchFamily="18" charset="0"/>
                </a:rPr>
                <a:t>＋</a:t>
              </a:r>
              <a:endParaRPr lang="en-US" altLang="ja-JP" b="1" i="1" smtClean="0">
                <a:solidFill>
                  <a:srgbClr val="FF0000"/>
                </a:solidFill>
                <a:latin typeface="Times New Roman" panose="02020603050405020304" pitchFamily="18" charset="0"/>
                <a:cs typeface="Times New Roman" panose="02020603050405020304" pitchFamily="18" charset="0"/>
              </a:endParaRPr>
            </a:p>
          </p:txBody>
        </p:sp>
        <p:sp>
          <p:nvSpPr>
            <p:cNvPr id="118" name="テキスト ボックス 117"/>
            <p:cNvSpPr txBox="1"/>
            <p:nvPr/>
          </p:nvSpPr>
          <p:spPr>
            <a:xfrm>
              <a:off x="6784235" y="4507043"/>
              <a:ext cx="634780" cy="369332"/>
            </a:xfrm>
            <a:prstGeom prst="rect">
              <a:avLst/>
            </a:prstGeom>
            <a:noFill/>
          </p:spPr>
          <p:txBody>
            <a:bodyPr wrap="square" rtlCol="0">
              <a:spAutoFit/>
            </a:bodyPr>
            <a:lstStyle/>
            <a:p>
              <a:pPr marL="265113" indent="-265113" defTabSz="1169988"/>
              <a:r>
                <a:rPr lang="ja-JP" altLang="en-US" b="1" smtClean="0">
                  <a:solidFill>
                    <a:srgbClr val="FF0000"/>
                  </a:solidFill>
                  <a:latin typeface="Times New Roman" panose="02020603050405020304" pitchFamily="18" charset="0"/>
                  <a:cs typeface="Times New Roman" panose="02020603050405020304" pitchFamily="18" charset="0"/>
                </a:rPr>
                <a:t>＋</a:t>
              </a:r>
              <a:endParaRPr lang="en-US" altLang="ja-JP" b="1" i="1" smtClean="0">
                <a:solidFill>
                  <a:srgbClr val="FF0000"/>
                </a:solidFill>
                <a:latin typeface="Times New Roman" panose="02020603050405020304" pitchFamily="18" charset="0"/>
                <a:cs typeface="Times New Roman" panose="02020603050405020304" pitchFamily="18" charset="0"/>
              </a:endParaRPr>
            </a:p>
          </p:txBody>
        </p:sp>
      </p:grpSp>
    </p:spTree>
    <p:extLst>
      <p:ext uri="{BB962C8B-B14F-4D97-AF65-F5344CB8AC3E}">
        <p14:creationId xmlns:p14="http://schemas.microsoft.com/office/powerpoint/2010/main" val="2000218663"/>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r"/>
            <a:r>
              <a:rPr lang="ja-JP" altLang="en-US" sz="2800" smtClean="0"/>
              <a:t>（５）時変フィルタ</a:t>
            </a:r>
            <a:r>
              <a:rPr lang="en-US" altLang="ja-JP" sz="2800" smtClean="0"/>
              <a:t/>
            </a:r>
            <a:br>
              <a:rPr lang="en-US" altLang="ja-JP" sz="2800" smtClean="0"/>
            </a:br>
            <a:r>
              <a:rPr lang="ja-JP" altLang="en-US" sz="2800" smtClean="0"/>
              <a:t>代表的雑音抑制フィルタ</a:t>
            </a:r>
            <a:endParaRPr kumimoji="1" lang="ja-JP" altLang="en-US" sz="2800"/>
          </a:p>
        </p:txBody>
      </p:sp>
      <p:sp>
        <p:nvSpPr>
          <p:cNvPr id="29" name="テキスト ボックス 28"/>
          <p:cNvSpPr txBox="1"/>
          <p:nvPr/>
        </p:nvSpPr>
        <p:spPr>
          <a:xfrm>
            <a:off x="982133" y="2008119"/>
            <a:ext cx="8229599" cy="3046988"/>
          </a:xfrm>
          <a:prstGeom prst="rect">
            <a:avLst/>
          </a:prstGeom>
          <a:noFill/>
        </p:spPr>
        <p:txBody>
          <a:bodyPr wrap="square" rtlCol="0">
            <a:spAutoFit/>
          </a:bodyPr>
          <a:lstStyle/>
          <a:p>
            <a:pPr marL="265113" indent="-265113" defTabSz="1169988"/>
            <a:r>
              <a:rPr lang="ja-JP" altLang="en-US" sz="2400" smtClean="0">
                <a:latin typeface="Times New Roman" panose="02020603050405020304" pitchFamily="18" charset="0"/>
                <a:cs typeface="Times New Roman" panose="02020603050405020304" pitchFamily="18" charset="0"/>
              </a:rPr>
              <a:t>■ウイナー</a:t>
            </a:r>
            <a:r>
              <a:rPr lang="ja-JP" altLang="en-US" sz="2400">
                <a:latin typeface="Times New Roman" panose="02020603050405020304" pitchFamily="18" charset="0"/>
                <a:cs typeface="Times New Roman" panose="02020603050405020304" pitchFamily="18" charset="0"/>
              </a:rPr>
              <a:t>（</a:t>
            </a:r>
            <a:r>
              <a:rPr lang="en-US" altLang="ja-JP" sz="2400" smtClean="0">
                <a:latin typeface="Times New Roman" panose="02020603050405020304" pitchFamily="18" charset="0"/>
                <a:cs typeface="Times New Roman" panose="02020603050405020304" pitchFamily="18" charset="0"/>
              </a:rPr>
              <a:t>Wiener</a:t>
            </a:r>
            <a:r>
              <a:rPr lang="ja-JP" altLang="en-US" sz="2400" smtClean="0">
                <a:latin typeface="Times New Roman" panose="02020603050405020304" pitchFamily="18" charset="0"/>
                <a:cs typeface="Times New Roman" panose="02020603050405020304" pitchFamily="18" charset="0"/>
              </a:rPr>
              <a:t>）フィルタ</a:t>
            </a:r>
            <a:endParaRPr lang="en-US" altLang="ja-JP" sz="2400" smtClean="0">
              <a:latin typeface="Times New Roman" panose="02020603050405020304" pitchFamily="18" charset="0"/>
              <a:cs typeface="Times New Roman" panose="02020603050405020304" pitchFamily="18" charset="0"/>
            </a:endParaRPr>
          </a:p>
          <a:p>
            <a:pPr marL="265113" indent="-265113" defTabSz="1169988"/>
            <a:endParaRPr lang="en-US" altLang="ja-JP" sz="2400" smtClean="0">
              <a:latin typeface="Times New Roman" panose="02020603050405020304" pitchFamily="18" charset="0"/>
              <a:cs typeface="Times New Roman" panose="02020603050405020304" pitchFamily="18" charset="0"/>
            </a:endParaRPr>
          </a:p>
          <a:p>
            <a:pPr marL="265113" indent="-265113" defTabSz="1169988"/>
            <a:r>
              <a:rPr lang="ja-JP" altLang="en-US" sz="2400">
                <a:latin typeface="Times New Roman" panose="02020603050405020304" pitchFamily="18" charset="0"/>
                <a:cs typeface="Times New Roman" panose="02020603050405020304" pitchFamily="18" charset="0"/>
              </a:rPr>
              <a:t>　</a:t>
            </a:r>
            <a:endParaRPr lang="en-US" altLang="ja-JP" sz="2400" smtClean="0">
              <a:latin typeface="Times New Roman" panose="02020603050405020304" pitchFamily="18" charset="0"/>
              <a:cs typeface="Times New Roman" panose="02020603050405020304" pitchFamily="18" charset="0"/>
            </a:endParaRPr>
          </a:p>
          <a:p>
            <a:pPr marL="265113" indent="-265113" defTabSz="1169988"/>
            <a:endParaRPr lang="en-US" altLang="ja-JP" sz="2400">
              <a:latin typeface="Times New Roman" panose="02020603050405020304" pitchFamily="18" charset="0"/>
              <a:cs typeface="Times New Roman" panose="02020603050405020304" pitchFamily="18" charset="0"/>
            </a:endParaRPr>
          </a:p>
          <a:p>
            <a:pPr marL="265113" indent="-265113" defTabSz="1169988"/>
            <a:r>
              <a:rPr lang="ja-JP" altLang="en-US" sz="2400" smtClean="0">
                <a:latin typeface="Times New Roman" panose="02020603050405020304" pitchFamily="18" charset="0"/>
                <a:cs typeface="Times New Roman" panose="02020603050405020304" pitchFamily="18" charset="0"/>
              </a:rPr>
              <a:t>　　　　</a:t>
            </a:r>
            <a:endParaRPr lang="en-US" altLang="ja-JP" sz="2400" smtClean="0">
              <a:latin typeface="Times New Roman" panose="02020603050405020304" pitchFamily="18" charset="0"/>
              <a:cs typeface="Times New Roman" panose="02020603050405020304" pitchFamily="18" charset="0"/>
            </a:endParaRPr>
          </a:p>
          <a:p>
            <a:pPr marL="265113" indent="-265113" defTabSz="1169988"/>
            <a:r>
              <a:rPr lang="en-US" altLang="ja-JP" sz="2400" i="1" smtClean="0">
                <a:latin typeface="Times New Roman" panose="02020603050405020304" pitchFamily="18" charset="0"/>
                <a:cs typeface="Times New Roman" panose="02020603050405020304" pitchFamily="18" charset="0"/>
              </a:rPr>
              <a:t>P</a:t>
            </a:r>
            <a:r>
              <a:rPr lang="en-US" altLang="ja-JP" sz="2400" i="1" baseline="-25000" smtClean="0">
                <a:latin typeface="Times New Roman" panose="02020603050405020304" pitchFamily="18" charset="0"/>
                <a:cs typeface="Times New Roman" panose="02020603050405020304" pitchFamily="18" charset="0"/>
              </a:rPr>
              <a:t>N </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p</a:t>
            </a:r>
            <a:r>
              <a:rPr lang="en-US" altLang="ja-JP" sz="2400" smtClean="0">
                <a:latin typeface="Times New Roman" panose="02020603050405020304" pitchFamily="18" charset="0"/>
                <a:cs typeface="Times New Roman" panose="02020603050405020304" pitchFamily="18" charset="0"/>
              </a:rPr>
              <a:t>, </a:t>
            </a:r>
            <a:r>
              <a:rPr lang="en-US" altLang="ja-JP" sz="2400" i="1" smtClean="0">
                <a:latin typeface="Times New Roman" panose="02020603050405020304" pitchFamily="18" charset="0"/>
                <a:cs typeface="Times New Roman" panose="02020603050405020304" pitchFamily="18" charset="0"/>
              </a:rPr>
              <a:t>k</a:t>
            </a:r>
            <a:r>
              <a:rPr lang="en-US" altLang="ja-JP" sz="2400" smtClean="0">
                <a:latin typeface="Times New Roman" panose="02020603050405020304" pitchFamily="18" charset="0"/>
                <a:cs typeface="Times New Roman" panose="02020603050405020304" pitchFamily="18" charset="0"/>
              </a:rPr>
              <a:t>)</a:t>
            </a:r>
            <a:r>
              <a:rPr lang="ja-JP" altLang="en-US" sz="2400" smtClean="0">
                <a:latin typeface="Times New Roman" panose="02020603050405020304" pitchFamily="18" charset="0"/>
                <a:cs typeface="Times New Roman" panose="02020603050405020304" pitchFamily="18" charset="0"/>
              </a:rPr>
              <a:t>：</a:t>
            </a:r>
            <a:r>
              <a:rPr lang="en-US" altLang="ja-JP" sz="2400" smtClean="0">
                <a:latin typeface="Times New Roman" panose="02020603050405020304" pitchFamily="18" charset="0"/>
                <a:cs typeface="Times New Roman" panose="02020603050405020304" pitchFamily="18" charset="0"/>
              </a:rPr>
              <a:t> </a:t>
            </a:r>
            <a:r>
              <a:rPr lang="ja-JP" altLang="en-US" sz="2400" smtClean="0">
                <a:latin typeface="Times New Roman" panose="02020603050405020304" pitchFamily="18" charset="0"/>
                <a:cs typeface="Times New Roman" panose="02020603050405020304" pitchFamily="18" charset="0"/>
              </a:rPr>
              <a:t>定常雑音のパワースペクトル（実測</a:t>
            </a:r>
            <a:r>
              <a:rPr lang="en-US" altLang="ja-JP" sz="2400" smtClean="0">
                <a:latin typeface="Times New Roman" panose="02020603050405020304" pitchFamily="18" charset="0"/>
                <a:cs typeface="Times New Roman" panose="02020603050405020304" pitchFamily="18" charset="0"/>
              </a:rPr>
              <a:t>)</a:t>
            </a:r>
          </a:p>
          <a:p>
            <a:pPr marL="265113" indent="-265113" defTabSz="1169988"/>
            <a:r>
              <a:rPr lang="en-US" altLang="ja-JP" sz="2400" i="1" smtClean="0">
                <a:latin typeface="Times New Roman" panose="02020603050405020304" pitchFamily="18" charset="0"/>
                <a:cs typeface="Times New Roman" panose="02020603050405020304" pitchFamily="18" charset="0"/>
              </a:rPr>
              <a:t>P</a:t>
            </a:r>
            <a:r>
              <a:rPr lang="en-US" altLang="ja-JP" sz="2400" i="1" baseline="-25000" smtClean="0">
                <a:latin typeface="Times New Roman" panose="02020603050405020304" pitchFamily="18" charset="0"/>
                <a:cs typeface="Times New Roman" panose="02020603050405020304" pitchFamily="18" charset="0"/>
              </a:rPr>
              <a:t>S </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p</a:t>
            </a:r>
            <a:r>
              <a:rPr lang="en-US" altLang="ja-JP" sz="2400" smtClean="0">
                <a:latin typeface="Times New Roman" panose="02020603050405020304" pitchFamily="18" charset="0"/>
                <a:cs typeface="Times New Roman" panose="02020603050405020304" pitchFamily="18" charset="0"/>
              </a:rPr>
              <a:t>, </a:t>
            </a:r>
            <a:r>
              <a:rPr lang="en-US" altLang="ja-JP" sz="2400" i="1" smtClean="0">
                <a:latin typeface="Times New Roman" panose="02020603050405020304" pitchFamily="18" charset="0"/>
                <a:cs typeface="Times New Roman" panose="02020603050405020304" pitchFamily="18" charset="0"/>
              </a:rPr>
              <a:t>k</a:t>
            </a:r>
            <a:r>
              <a:rPr lang="en-US" altLang="ja-JP" sz="2400" smtClean="0">
                <a:latin typeface="Times New Roman" panose="02020603050405020304" pitchFamily="18" charset="0"/>
                <a:cs typeface="Times New Roman" panose="02020603050405020304" pitchFamily="18" charset="0"/>
              </a:rPr>
              <a:t>)</a:t>
            </a:r>
            <a:r>
              <a:rPr lang="ja-JP" altLang="en-US" sz="2400" smtClean="0">
                <a:latin typeface="Times New Roman" panose="02020603050405020304" pitchFamily="18" charset="0"/>
                <a:cs typeface="Times New Roman" panose="02020603050405020304" pitchFamily="18" charset="0"/>
              </a:rPr>
              <a:t>：信号のパワースペクトル</a:t>
            </a:r>
            <a:endParaRPr lang="en-US" altLang="ja-JP" sz="2400" smtClean="0">
              <a:latin typeface="Times New Roman" panose="02020603050405020304" pitchFamily="18" charset="0"/>
              <a:cs typeface="Times New Roman" panose="02020603050405020304" pitchFamily="18" charset="0"/>
            </a:endParaRPr>
          </a:p>
          <a:p>
            <a:pPr marL="265113" indent="-265113" defTabSz="1169988"/>
            <a:r>
              <a:rPr lang="ja-JP" altLang="en-US" sz="2400" smtClean="0">
                <a:latin typeface="Times New Roman" panose="02020603050405020304" pitchFamily="18" charset="0"/>
                <a:cs typeface="Times New Roman" panose="02020603050405020304" pitchFamily="18" charset="0"/>
              </a:rPr>
              <a:t>（受信信号のパワーから</a:t>
            </a:r>
            <a:r>
              <a:rPr lang="en-US" altLang="ja-JP" sz="2400" i="1" smtClean="0">
                <a:latin typeface="Times New Roman" panose="02020603050405020304" pitchFamily="18" charset="0"/>
                <a:cs typeface="Times New Roman" panose="02020603050405020304" pitchFamily="18" charset="0"/>
              </a:rPr>
              <a:t>P</a:t>
            </a:r>
            <a:r>
              <a:rPr lang="en-US" altLang="ja-JP" sz="2400" i="1" baseline="-25000" smtClean="0">
                <a:latin typeface="Times New Roman" panose="02020603050405020304" pitchFamily="18" charset="0"/>
                <a:cs typeface="Times New Roman" panose="02020603050405020304" pitchFamily="18" charset="0"/>
              </a:rPr>
              <a:t>N </a:t>
            </a:r>
            <a:r>
              <a:rPr lang="en-US" altLang="ja-JP" sz="2400" smtClean="0">
                <a:latin typeface="Times New Roman" panose="02020603050405020304" pitchFamily="18" charset="0"/>
                <a:cs typeface="Times New Roman" panose="02020603050405020304" pitchFamily="18" charset="0"/>
              </a:rPr>
              <a:t>(</a:t>
            </a:r>
            <a:r>
              <a:rPr lang="en-US" altLang="ja-JP" sz="2400" i="1" smtClean="0">
                <a:latin typeface="Times New Roman" panose="02020603050405020304" pitchFamily="18" charset="0"/>
                <a:cs typeface="Times New Roman" panose="02020603050405020304" pitchFamily="18" charset="0"/>
              </a:rPr>
              <a:t>p</a:t>
            </a:r>
            <a:r>
              <a:rPr lang="en-US" altLang="ja-JP" sz="2400" smtClean="0">
                <a:latin typeface="Times New Roman" panose="02020603050405020304" pitchFamily="18" charset="0"/>
                <a:cs typeface="Times New Roman" panose="02020603050405020304" pitchFamily="18" charset="0"/>
              </a:rPr>
              <a:t>, </a:t>
            </a:r>
            <a:r>
              <a:rPr lang="en-US" altLang="ja-JP" sz="2400" i="1" smtClean="0">
                <a:latin typeface="Times New Roman" panose="02020603050405020304" pitchFamily="18" charset="0"/>
                <a:cs typeface="Times New Roman" panose="02020603050405020304" pitchFamily="18" charset="0"/>
              </a:rPr>
              <a:t>k</a:t>
            </a:r>
            <a:r>
              <a:rPr lang="en-US" altLang="ja-JP" sz="2400" smtClean="0">
                <a:latin typeface="Times New Roman" panose="02020603050405020304" pitchFamily="18" charset="0"/>
                <a:cs typeface="Times New Roman" panose="02020603050405020304" pitchFamily="18" charset="0"/>
              </a:rPr>
              <a:t>)</a:t>
            </a:r>
            <a:r>
              <a:rPr lang="ja-JP" altLang="en-US" sz="2400" smtClean="0">
                <a:latin typeface="Times New Roman" panose="02020603050405020304" pitchFamily="18" charset="0"/>
                <a:cs typeface="Times New Roman" panose="02020603050405020304" pitchFamily="18" charset="0"/>
              </a:rPr>
              <a:t>を減算して推定）</a:t>
            </a:r>
            <a:endParaRPr lang="en-US" altLang="ja-JP" sz="2400" smtClean="0">
              <a:latin typeface="Times New Roman" panose="02020603050405020304" pitchFamily="18" charset="0"/>
              <a:cs typeface="Times New Roman" panose="02020603050405020304" pitchFamily="18" charset="0"/>
            </a:endParaRPr>
          </a:p>
        </p:txBody>
      </p:sp>
      <p:graphicFrame>
        <p:nvGraphicFramePr>
          <p:cNvPr id="5" name="オブジェクト 4"/>
          <p:cNvGraphicFramePr>
            <a:graphicFrameLocks noChangeAspect="1"/>
          </p:cNvGraphicFramePr>
          <p:nvPr>
            <p:extLst>
              <p:ext uri="{D42A27DB-BD31-4B8C-83A1-F6EECF244321}">
                <p14:modId xmlns:p14="http://schemas.microsoft.com/office/powerpoint/2010/main" val="2311691848"/>
              </p:ext>
            </p:extLst>
          </p:nvPr>
        </p:nvGraphicFramePr>
        <p:xfrm>
          <a:off x="2814955" y="2507676"/>
          <a:ext cx="3763963" cy="1023937"/>
        </p:xfrm>
        <a:graphic>
          <a:graphicData uri="http://schemas.openxmlformats.org/presentationml/2006/ole">
            <mc:AlternateContent xmlns:mc="http://schemas.openxmlformats.org/markup-compatibility/2006">
              <mc:Choice xmlns:v="urn:schemas-microsoft-com:vml" Requires="v">
                <p:oleObj spid="_x0000_s56325" name="数式" r:id="rId3" imgW="1676160" imgH="406080" progId="Equation.3">
                  <p:embed/>
                </p:oleObj>
              </mc:Choice>
              <mc:Fallback>
                <p:oleObj name="数式" r:id="rId3" imgW="1676160" imgH="406080" progId="Equation.3">
                  <p:embed/>
                  <p:pic>
                    <p:nvPicPr>
                      <p:cNvPr id="0" name=""/>
                      <p:cNvPicPr>
                        <a:picLocks noChangeAspect="1" noChangeArrowheads="1"/>
                      </p:cNvPicPr>
                      <p:nvPr/>
                    </p:nvPicPr>
                    <p:blipFill>
                      <a:blip r:embed="rId4"/>
                      <a:srcRect/>
                      <a:stretch>
                        <a:fillRect/>
                      </a:stretch>
                    </p:blipFill>
                    <p:spPr bwMode="auto">
                      <a:xfrm>
                        <a:off x="2814955" y="2507676"/>
                        <a:ext cx="3763963" cy="1023937"/>
                      </a:xfrm>
                      <a:prstGeom prst="rect">
                        <a:avLst/>
                      </a:prstGeom>
                      <a:noFill/>
                    </p:spPr>
                  </p:pic>
                </p:oleObj>
              </mc:Fallback>
            </mc:AlternateContent>
          </a:graphicData>
        </a:graphic>
      </p:graphicFrame>
    </p:spTree>
    <p:extLst>
      <p:ext uri="{BB962C8B-B14F-4D97-AF65-F5344CB8AC3E}">
        <p14:creationId xmlns:p14="http://schemas.microsoft.com/office/powerpoint/2010/main" val="152778954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9333" y="0"/>
            <a:ext cx="7704667" cy="794479"/>
          </a:xfrm>
        </p:spPr>
        <p:txBody>
          <a:bodyPr>
            <a:normAutofit/>
          </a:bodyPr>
          <a:lstStyle/>
          <a:p>
            <a:pPr algn="r"/>
            <a:r>
              <a:rPr lang="ja-JP" altLang="en-US" sz="2800" smtClean="0"/>
              <a:t>時変フィルタの場合の</a:t>
            </a:r>
            <a:r>
              <a:rPr lang="en-US" altLang="ja-JP" sz="2800" smtClean="0"/>
              <a:t>DFT</a:t>
            </a:r>
            <a:r>
              <a:rPr lang="ja-JP" altLang="en-US" sz="2800" smtClean="0"/>
              <a:t>の適用</a:t>
            </a:r>
            <a:endParaRPr kumimoji="1" lang="ja-JP" altLang="en-US" sz="2800"/>
          </a:p>
        </p:txBody>
      </p:sp>
      <p:sp>
        <p:nvSpPr>
          <p:cNvPr id="29" name="テキスト ボックス 28"/>
          <p:cNvSpPr txBox="1"/>
          <p:nvPr/>
        </p:nvSpPr>
        <p:spPr>
          <a:xfrm>
            <a:off x="982132" y="827493"/>
            <a:ext cx="8229599" cy="461665"/>
          </a:xfrm>
          <a:prstGeom prst="rect">
            <a:avLst/>
          </a:prstGeom>
          <a:noFill/>
        </p:spPr>
        <p:txBody>
          <a:bodyPr wrap="square" rtlCol="0">
            <a:spAutoFit/>
          </a:bodyPr>
          <a:lstStyle/>
          <a:p>
            <a:pPr marL="265113" indent="-265113" defTabSz="1169988"/>
            <a:r>
              <a:rPr lang="ja-JP" altLang="en-US" sz="2400" smtClean="0">
                <a:latin typeface="Times New Roman" panose="02020603050405020304" pitchFamily="18" charset="0"/>
                <a:cs typeface="Times New Roman" panose="02020603050405020304" pitchFamily="18" charset="0"/>
              </a:rPr>
              <a:t>（</a:t>
            </a:r>
            <a:r>
              <a:rPr lang="en-US" altLang="ja-JP" sz="2400" smtClean="0">
                <a:latin typeface="Times New Roman" panose="02020603050405020304" pitchFamily="18" charset="0"/>
                <a:cs typeface="Times New Roman" panose="02020603050405020304" pitchFamily="18" charset="0"/>
              </a:rPr>
              <a:t>overlap &amp; add</a:t>
            </a:r>
            <a:r>
              <a:rPr lang="ja-JP" altLang="en-US" sz="2400" smtClean="0">
                <a:latin typeface="Times New Roman" panose="02020603050405020304" pitchFamily="18" charset="0"/>
                <a:cs typeface="Times New Roman" panose="02020603050405020304" pitchFamily="18" charset="0"/>
              </a:rPr>
              <a:t>法）</a:t>
            </a:r>
            <a:endParaRPr lang="en-US" altLang="ja-JP" sz="2400" smtClean="0">
              <a:latin typeface="Times New Roman" panose="02020603050405020304" pitchFamily="18" charset="0"/>
              <a:cs typeface="Times New Roman" panose="02020603050405020304" pitchFamily="18" charset="0"/>
            </a:endParaRPr>
          </a:p>
        </p:txBody>
      </p:sp>
      <p:sp>
        <p:nvSpPr>
          <p:cNvPr id="3" name="正方形/長方形 2"/>
          <p:cNvSpPr/>
          <p:nvPr/>
        </p:nvSpPr>
        <p:spPr>
          <a:xfrm>
            <a:off x="945256" y="2026468"/>
            <a:ext cx="2636144" cy="293127"/>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正方形/長方形 13"/>
          <p:cNvSpPr/>
          <p:nvPr/>
        </p:nvSpPr>
        <p:spPr>
          <a:xfrm>
            <a:off x="945255" y="3034323"/>
            <a:ext cx="731538" cy="284813"/>
          </a:xfrm>
          <a:prstGeom prst="rect">
            <a:avLst/>
          </a:prstGeom>
          <a:pattFill prst="dk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6" name="直線矢印コネクタ 15"/>
          <p:cNvCxnSpPr/>
          <p:nvPr/>
        </p:nvCxnSpPr>
        <p:spPr>
          <a:xfrm>
            <a:off x="960753" y="1939345"/>
            <a:ext cx="720000"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18" name="テキスト ボックス 17"/>
          <p:cNvSpPr txBox="1"/>
          <p:nvPr/>
        </p:nvSpPr>
        <p:spPr>
          <a:xfrm>
            <a:off x="1078514" y="1596221"/>
            <a:ext cx="484477" cy="369332"/>
          </a:xfrm>
          <a:prstGeom prst="rect">
            <a:avLst/>
          </a:prstGeom>
          <a:noFill/>
        </p:spPr>
        <p:txBody>
          <a:bodyPr wrap="square" rtlCol="0">
            <a:spAutoFit/>
          </a:bodyPr>
          <a:lstStyle/>
          <a:p>
            <a:pPr marL="265113" indent="-265113" defTabSz="1169988"/>
            <a:r>
              <a:rPr lang="en-US" altLang="ja-JP" i="1" smtClean="0">
                <a:latin typeface="Times New Roman" panose="02020603050405020304" pitchFamily="18" charset="0"/>
                <a:cs typeface="Times New Roman" panose="02020603050405020304" pitchFamily="18" charset="0"/>
              </a:rPr>
              <a:t>N</a:t>
            </a:r>
          </a:p>
        </p:txBody>
      </p:sp>
      <p:sp>
        <p:nvSpPr>
          <p:cNvPr id="32" name="テキスト ボックス 31"/>
          <p:cNvSpPr txBox="1"/>
          <p:nvPr/>
        </p:nvSpPr>
        <p:spPr>
          <a:xfrm>
            <a:off x="624003" y="1329702"/>
            <a:ext cx="1137563" cy="369332"/>
          </a:xfrm>
          <a:prstGeom prst="rect">
            <a:avLst/>
          </a:prstGeom>
          <a:noFill/>
        </p:spPr>
        <p:txBody>
          <a:bodyPr wrap="square" rtlCol="0">
            <a:spAutoFit/>
          </a:bodyPr>
          <a:lstStyle/>
          <a:p>
            <a:pPr marL="265113" indent="-265113" algn="ctr" defTabSz="1169988"/>
            <a:r>
              <a:rPr lang="en-US" altLang="ja-JP" i="1" smtClean="0">
                <a:latin typeface="Times New Roman" panose="02020603050405020304" pitchFamily="18" charset="0"/>
                <a:cs typeface="Times New Roman" panose="02020603050405020304" pitchFamily="18" charset="0"/>
              </a:rPr>
              <a:t>x</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k</a:t>
            </a:r>
            <a:r>
              <a:rPr lang="en-US" altLang="ja-JP" smtClean="0">
                <a:latin typeface="Times New Roman" panose="02020603050405020304" pitchFamily="18" charset="0"/>
                <a:cs typeface="Times New Roman" panose="02020603050405020304" pitchFamily="18" charset="0"/>
              </a:rPr>
              <a:t>)</a:t>
            </a:r>
          </a:p>
        </p:txBody>
      </p:sp>
      <p:cxnSp>
        <p:nvCxnSpPr>
          <p:cNvPr id="6" name="直線コネクタ 5"/>
          <p:cNvCxnSpPr>
            <a:stCxn id="3" idx="1"/>
          </p:cNvCxnSpPr>
          <p:nvPr/>
        </p:nvCxnSpPr>
        <p:spPr>
          <a:xfrm>
            <a:off x="945256" y="2173032"/>
            <a:ext cx="0" cy="14760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3" name="直線コネクタ 52"/>
          <p:cNvCxnSpPr/>
          <p:nvPr/>
        </p:nvCxnSpPr>
        <p:spPr>
          <a:xfrm>
            <a:off x="1124234" y="2342275"/>
            <a:ext cx="0" cy="2196000"/>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56" name="正方形/長方形 55"/>
          <p:cNvSpPr/>
          <p:nvPr/>
        </p:nvSpPr>
        <p:spPr>
          <a:xfrm>
            <a:off x="1132553" y="4020450"/>
            <a:ext cx="731538" cy="284813"/>
          </a:xfrm>
          <a:prstGeom prst="rect">
            <a:avLst/>
          </a:prstGeom>
          <a:pattFill prst="dk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7" name="正方形/長方形 56"/>
          <p:cNvSpPr/>
          <p:nvPr/>
        </p:nvSpPr>
        <p:spPr>
          <a:xfrm>
            <a:off x="1315450" y="5054908"/>
            <a:ext cx="731538" cy="284813"/>
          </a:xfrm>
          <a:prstGeom prst="rect">
            <a:avLst/>
          </a:prstGeom>
          <a:pattFill prst="dkUp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80" name="直線矢印コネクタ 79"/>
          <p:cNvCxnSpPr/>
          <p:nvPr/>
        </p:nvCxnSpPr>
        <p:spPr>
          <a:xfrm flipV="1">
            <a:off x="1676793" y="3155431"/>
            <a:ext cx="522692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61" name="正方形/長方形 60"/>
          <p:cNvSpPr/>
          <p:nvPr/>
        </p:nvSpPr>
        <p:spPr>
          <a:xfrm>
            <a:off x="7079580" y="4036645"/>
            <a:ext cx="1410794" cy="283622"/>
          </a:xfrm>
          <a:prstGeom prst="rect">
            <a:avLst/>
          </a:prstGeom>
          <a:pattFill prst="ltDn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2" name="正方形/長方形 61"/>
          <p:cNvSpPr/>
          <p:nvPr/>
        </p:nvSpPr>
        <p:spPr>
          <a:xfrm>
            <a:off x="7290331" y="5037804"/>
            <a:ext cx="1379758" cy="290382"/>
          </a:xfrm>
          <a:prstGeom prst="rect">
            <a:avLst/>
          </a:prstGeom>
          <a:pattFill prst="ltDn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9" name="正方形/長方形 48"/>
          <p:cNvSpPr/>
          <p:nvPr/>
        </p:nvSpPr>
        <p:spPr>
          <a:xfrm>
            <a:off x="6903370" y="3079575"/>
            <a:ext cx="1338508" cy="268046"/>
          </a:xfrm>
          <a:prstGeom prst="rect">
            <a:avLst/>
          </a:prstGeom>
          <a:pattFill prst="ltDnDiag">
            <a:fgClr>
              <a:schemeClr val="tx1"/>
            </a:fgClr>
            <a:bgClr>
              <a:schemeClr val="bg1"/>
            </a:bgClr>
          </a:patt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43" name="直線矢印コネクタ 42"/>
          <p:cNvCxnSpPr/>
          <p:nvPr/>
        </p:nvCxnSpPr>
        <p:spPr>
          <a:xfrm>
            <a:off x="6909634" y="2978288"/>
            <a:ext cx="1332244" cy="0"/>
          </a:xfrm>
          <a:prstGeom prst="straightConnector1">
            <a:avLst/>
          </a:prstGeom>
          <a:ln>
            <a:solidFill>
              <a:schemeClr val="tx1"/>
            </a:solidFill>
            <a:headEnd type="triangle"/>
            <a:tailEnd type="triangle"/>
          </a:ln>
        </p:spPr>
        <p:style>
          <a:lnRef idx="1">
            <a:schemeClr val="accent1"/>
          </a:lnRef>
          <a:fillRef idx="0">
            <a:schemeClr val="accent1"/>
          </a:fillRef>
          <a:effectRef idx="0">
            <a:schemeClr val="accent1"/>
          </a:effectRef>
          <a:fontRef idx="minor">
            <a:schemeClr val="tx1"/>
          </a:fontRef>
        </p:style>
      </p:cxnSp>
      <p:sp>
        <p:nvSpPr>
          <p:cNvPr id="44" name="テキスト ボックス 43"/>
          <p:cNvSpPr txBox="1"/>
          <p:nvPr/>
        </p:nvSpPr>
        <p:spPr>
          <a:xfrm>
            <a:off x="7238532" y="2544111"/>
            <a:ext cx="634780" cy="369332"/>
          </a:xfrm>
          <a:prstGeom prst="rect">
            <a:avLst/>
          </a:prstGeom>
          <a:noFill/>
        </p:spPr>
        <p:txBody>
          <a:bodyPr wrap="square" rtlCol="0">
            <a:spAutoFit/>
          </a:bodyPr>
          <a:lstStyle/>
          <a:p>
            <a:pPr marL="265113" indent="-265113" defTabSz="1169988"/>
            <a:r>
              <a:rPr lang="en-US" altLang="ja-JP" smtClean="0">
                <a:latin typeface="Times New Roman" panose="02020603050405020304" pitchFamily="18" charset="0"/>
                <a:cs typeface="Times New Roman" panose="02020603050405020304" pitchFamily="18" charset="0"/>
              </a:rPr>
              <a:t>2</a:t>
            </a:r>
            <a:r>
              <a:rPr lang="en-US" altLang="ja-JP" i="1" smtClean="0">
                <a:latin typeface="Times New Roman" panose="02020603050405020304" pitchFamily="18" charset="0"/>
                <a:cs typeface="Times New Roman" panose="02020603050405020304" pitchFamily="18" charset="0"/>
              </a:rPr>
              <a:t>N</a:t>
            </a:r>
          </a:p>
        </p:txBody>
      </p:sp>
      <p:cxnSp>
        <p:nvCxnSpPr>
          <p:cNvPr id="58" name="直線コネクタ 57"/>
          <p:cNvCxnSpPr/>
          <p:nvPr/>
        </p:nvCxnSpPr>
        <p:spPr>
          <a:xfrm>
            <a:off x="6905587" y="3075054"/>
            <a:ext cx="0" cy="283270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59" name="直線コネクタ 58"/>
          <p:cNvCxnSpPr/>
          <p:nvPr/>
        </p:nvCxnSpPr>
        <p:spPr>
          <a:xfrm>
            <a:off x="7090339" y="3092758"/>
            <a:ext cx="0" cy="283270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0" name="直線コネクタ 59"/>
          <p:cNvCxnSpPr/>
          <p:nvPr/>
        </p:nvCxnSpPr>
        <p:spPr>
          <a:xfrm>
            <a:off x="7286720" y="3081791"/>
            <a:ext cx="0" cy="283270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cxnSp>
        <p:nvCxnSpPr>
          <p:cNvPr id="63" name="直線コネクタ 62"/>
          <p:cNvCxnSpPr/>
          <p:nvPr/>
        </p:nvCxnSpPr>
        <p:spPr>
          <a:xfrm>
            <a:off x="7473940" y="3104795"/>
            <a:ext cx="0" cy="283270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74" name="正方形/長方形 73"/>
          <p:cNvSpPr/>
          <p:nvPr/>
        </p:nvSpPr>
        <p:spPr>
          <a:xfrm>
            <a:off x="6802560" y="5989563"/>
            <a:ext cx="1964834" cy="271084"/>
          </a:xfrm>
          <a:prstGeom prst="rect">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cxnSp>
        <p:nvCxnSpPr>
          <p:cNvPr id="103" name="直線矢印コネクタ 102"/>
          <p:cNvCxnSpPr/>
          <p:nvPr/>
        </p:nvCxnSpPr>
        <p:spPr>
          <a:xfrm flipV="1">
            <a:off x="1864091" y="4166791"/>
            <a:ext cx="5230404"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6" name="直線矢印コネクタ 105"/>
          <p:cNvCxnSpPr/>
          <p:nvPr/>
        </p:nvCxnSpPr>
        <p:spPr>
          <a:xfrm flipV="1">
            <a:off x="2046988" y="5174982"/>
            <a:ext cx="5240082"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12" name="テキスト ボックス 111"/>
          <p:cNvSpPr txBox="1"/>
          <p:nvPr/>
        </p:nvSpPr>
        <p:spPr>
          <a:xfrm>
            <a:off x="3319003" y="2456051"/>
            <a:ext cx="937245" cy="369332"/>
          </a:xfrm>
          <a:prstGeom prst="rect">
            <a:avLst/>
          </a:prstGeom>
          <a:noFill/>
        </p:spPr>
        <p:txBody>
          <a:bodyPr wrap="square" rtlCol="0">
            <a:spAutoFit/>
          </a:bodyPr>
          <a:lstStyle/>
          <a:p>
            <a:pPr marL="265113" indent="-265113" algn="ctr" defTabSz="1169988"/>
            <a:r>
              <a:rPr lang="en-US" altLang="ja-JP" i="1" smtClean="0">
                <a:latin typeface="Times New Roman" panose="02020603050405020304" pitchFamily="18" charset="0"/>
                <a:cs typeface="Times New Roman" panose="02020603050405020304" pitchFamily="18" charset="0"/>
              </a:rPr>
              <a:t>X</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p</a:t>
            </a:r>
            <a:r>
              <a:rPr lang="en-US" altLang="ja-JP" smtClean="0">
                <a:latin typeface="Times New Roman" panose="02020603050405020304" pitchFamily="18" charset="0"/>
                <a:cs typeface="Times New Roman" panose="02020603050405020304" pitchFamily="18" charset="0"/>
              </a:rPr>
              <a:t>, </a:t>
            </a:r>
            <a:r>
              <a:rPr lang="en-US" altLang="ja-JP" i="1" smtClean="0">
                <a:latin typeface="Times New Roman" panose="02020603050405020304" pitchFamily="18" charset="0"/>
                <a:cs typeface="Times New Roman" panose="02020603050405020304" pitchFamily="18" charset="0"/>
              </a:rPr>
              <a:t>k </a:t>
            </a:r>
            <a:r>
              <a:rPr lang="en-US" altLang="ja-JP" smtClean="0">
                <a:latin typeface="Times New Roman" panose="02020603050405020304" pitchFamily="18" charset="0"/>
                <a:cs typeface="Times New Roman" panose="02020603050405020304" pitchFamily="18" charset="0"/>
              </a:rPr>
              <a:t>)</a:t>
            </a:r>
            <a:endParaRPr lang="en-US" altLang="ja-JP" i="1" smtClean="0">
              <a:latin typeface="Times New Roman" panose="02020603050405020304" pitchFamily="18" charset="0"/>
              <a:cs typeface="Times New Roman" panose="02020603050405020304" pitchFamily="18" charset="0"/>
            </a:endParaRPr>
          </a:p>
        </p:txBody>
      </p:sp>
      <p:sp>
        <p:nvSpPr>
          <p:cNvPr id="114" name="テキスト ボックス 113"/>
          <p:cNvSpPr txBox="1"/>
          <p:nvPr/>
        </p:nvSpPr>
        <p:spPr>
          <a:xfrm>
            <a:off x="5658733" y="5920171"/>
            <a:ext cx="1137563" cy="369332"/>
          </a:xfrm>
          <a:prstGeom prst="rect">
            <a:avLst/>
          </a:prstGeom>
          <a:noFill/>
        </p:spPr>
        <p:txBody>
          <a:bodyPr wrap="square" rtlCol="0">
            <a:spAutoFit/>
          </a:bodyPr>
          <a:lstStyle/>
          <a:p>
            <a:pPr marL="265113" indent="-265113" algn="ctr" defTabSz="1169988"/>
            <a:r>
              <a:rPr lang="en-US" altLang="ja-JP" i="1" smtClean="0">
                <a:latin typeface="Times New Roman" panose="02020603050405020304" pitchFamily="18" charset="0"/>
                <a:cs typeface="Times New Roman" panose="02020603050405020304" pitchFamily="18" charset="0"/>
              </a:rPr>
              <a:t>y</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k</a:t>
            </a:r>
            <a:r>
              <a:rPr lang="en-US" altLang="ja-JP" smtClean="0">
                <a:latin typeface="Times New Roman" panose="02020603050405020304" pitchFamily="18" charset="0"/>
                <a:cs typeface="Times New Roman" panose="02020603050405020304" pitchFamily="18" charset="0"/>
              </a:rPr>
              <a:t>)</a:t>
            </a:r>
          </a:p>
        </p:txBody>
      </p:sp>
      <p:cxnSp>
        <p:nvCxnSpPr>
          <p:cNvPr id="66" name="直線矢印コネクタ 65"/>
          <p:cNvCxnSpPr/>
          <p:nvPr/>
        </p:nvCxnSpPr>
        <p:spPr>
          <a:xfrm>
            <a:off x="533793" y="3496771"/>
            <a:ext cx="39306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67" name="直線矢印コネクタ 66"/>
          <p:cNvCxnSpPr/>
          <p:nvPr/>
        </p:nvCxnSpPr>
        <p:spPr>
          <a:xfrm flipH="1">
            <a:off x="1112913" y="3496771"/>
            <a:ext cx="393067" cy="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54" name="直線コネクタ 53"/>
          <p:cNvCxnSpPr/>
          <p:nvPr/>
        </p:nvCxnSpPr>
        <p:spPr>
          <a:xfrm>
            <a:off x="1311024" y="2342275"/>
            <a:ext cx="0" cy="2832707"/>
          </a:xfrm>
          <a:prstGeom prst="line">
            <a:avLst/>
          </a:prstGeom>
          <a:ln>
            <a:solidFill>
              <a:schemeClr val="tx1"/>
            </a:solidFill>
            <a:prstDash val="dash"/>
          </a:ln>
        </p:spPr>
        <p:style>
          <a:lnRef idx="1">
            <a:schemeClr val="accent1"/>
          </a:lnRef>
          <a:fillRef idx="0">
            <a:schemeClr val="accent1"/>
          </a:fillRef>
          <a:effectRef idx="0">
            <a:schemeClr val="accent1"/>
          </a:effectRef>
          <a:fontRef idx="minor">
            <a:schemeClr val="tx1"/>
          </a:fontRef>
        </p:style>
      </p:cxnSp>
      <p:sp>
        <p:nvSpPr>
          <p:cNvPr id="68" name="テキスト ボックス 67"/>
          <p:cNvSpPr txBox="1"/>
          <p:nvPr/>
        </p:nvSpPr>
        <p:spPr>
          <a:xfrm>
            <a:off x="479833" y="3572317"/>
            <a:ext cx="1305440" cy="338554"/>
          </a:xfrm>
          <a:prstGeom prst="rect">
            <a:avLst/>
          </a:prstGeom>
          <a:solidFill>
            <a:schemeClr val="bg1"/>
          </a:solidFill>
        </p:spPr>
        <p:txBody>
          <a:bodyPr wrap="square" rtlCol="0">
            <a:spAutoFit/>
          </a:bodyPr>
          <a:lstStyle/>
          <a:p>
            <a:pPr marL="265113" indent="-265113" defTabSz="1169988"/>
            <a:r>
              <a:rPr lang="en-US" altLang="ja-JP" sz="1600" b="1" smtClean="0">
                <a:solidFill>
                  <a:srgbClr val="FF0000"/>
                </a:solidFill>
                <a:latin typeface="Times New Roman" panose="02020603050405020304" pitchFamily="18" charset="0"/>
                <a:cs typeface="Times New Roman" panose="02020603050405020304" pitchFamily="18" charset="0"/>
              </a:rPr>
              <a:t>2</a:t>
            </a:r>
            <a:r>
              <a:rPr lang="en-US" altLang="ja-JP" sz="1600" b="1" i="1" smtClean="0">
                <a:solidFill>
                  <a:srgbClr val="FF0000"/>
                </a:solidFill>
                <a:latin typeface="Times New Roman" panose="02020603050405020304" pitchFamily="18" charset="0"/>
                <a:cs typeface="Times New Roman" panose="02020603050405020304" pitchFamily="18" charset="0"/>
              </a:rPr>
              <a:t>N</a:t>
            </a:r>
            <a:r>
              <a:rPr lang="ja-JP" altLang="en-US" sz="1600" b="1" i="1">
                <a:solidFill>
                  <a:srgbClr val="FF0000"/>
                </a:solidFill>
                <a:latin typeface="Times New Roman" panose="02020603050405020304" pitchFamily="18" charset="0"/>
                <a:cs typeface="Times New Roman" panose="02020603050405020304" pitchFamily="18" charset="0"/>
              </a:rPr>
              <a:t> </a:t>
            </a:r>
            <a:r>
              <a:rPr lang="en-US" altLang="ja-JP" sz="1600" b="1" smtClean="0">
                <a:solidFill>
                  <a:srgbClr val="FF0000"/>
                </a:solidFill>
                <a:latin typeface="Times New Roman" panose="02020603050405020304" pitchFamily="18" charset="0"/>
                <a:cs typeface="Times New Roman" panose="02020603050405020304" pitchFamily="18" charset="0"/>
              </a:rPr>
              <a:t>/ 4</a:t>
            </a:r>
            <a:r>
              <a:rPr lang="ja-JP" altLang="en-US" sz="1600" b="1" smtClean="0">
                <a:solidFill>
                  <a:srgbClr val="FF0000"/>
                </a:solidFill>
                <a:latin typeface="Times New Roman" panose="02020603050405020304" pitchFamily="18" charset="0"/>
                <a:cs typeface="Times New Roman" panose="02020603050405020304" pitchFamily="18" charset="0"/>
              </a:rPr>
              <a:t>シフト</a:t>
            </a:r>
            <a:endParaRPr lang="en-US" altLang="ja-JP" sz="1600" b="1" smtClean="0">
              <a:solidFill>
                <a:srgbClr val="FF0000"/>
              </a:solidFill>
              <a:latin typeface="Times New Roman" panose="02020603050405020304" pitchFamily="18" charset="0"/>
              <a:cs typeface="Times New Roman" panose="02020603050405020304" pitchFamily="18" charset="0"/>
            </a:endParaRPr>
          </a:p>
        </p:txBody>
      </p:sp>
      <p:sp>
        <p:nvSpPr>
          <p:cNvPr id="69" name="テキスト ボックス 68"/>
          <p:cNvSpPr txBox="1"/>
          <p:nvPr/>
        </p:nvSpPr>
        <p:spPr>
          <a:xfrm>
            <a:off x="2220257" y="3013024"/>
            <a:ext cx="840030" cy="338554"/>
          </a:xfrm>
          <a:prstGeom prst="rect">
            <a:avLst/>
          </a:prstGeom>
          <a:solidFill>
            <a:srgbClr val="FFCCCC"/>
          </a:solidFill>
          <a:ln>
            <a:solidFill>
              <a:srgbClr val="FF0000"/>
            </a:solidFill>
          </a:ln>
        </p:spPr>
        <p:txBody>
          <a:bodyPr wrap="square" rtlCol="0">
            <a:spAutoFit/>
          </a:bodyPr>
          <a:lstStyle/>
          <a:p>
            <a:pPr marL="265113" indent="-265113" algn="ctr" defTabSz="1169988"/>
            <a:r>
              <a:rPr lang="en-US" altLang="ja-JP" sz="1600" b="1" smtClean="0">
                <a:latin typeface="Times New Roman" panose="02020603050405020304" pitchFamily="18" charset="0"/>
                <a:cs typeface="Times New Roman" panose="02020603050405020304" pitchFamily="18" charset="0"/>
              </a:rPr>
              <a:t>0 </a:t>
            </a:r>
            <a:r>
              <a:rPr lang="ja-JP" altLang="en-US" sz="1600" b="1" smtClean="0">
                <a:latin typeface="Times New Roman" panose="02020603050405020304" pitchFamily="18" charset="0"/>
                <a:cs typeface="Times New Roman" panose="02020603050405020304" pitchFamily="18" charset="0"/>
              </a:rPr>
              <a:t>詰め</a:t>
            </a:r>
            <a:endParaRPr lang="en-US" altLang="ja-JP" sz="1600" b="1" smtClean="0">
              <a:latin typeface="Times New Roman" panose="02020603050405020304" pitchFamily="18" charset="0"/>
              <a:cs typeface="Times New Roman" panose="02020603050405020304" pitchFamily="18" charset="0"/>
            </a:endParaRPr>
          </a:p>
        </p:txBody>
      </p:sp>
      <p:sp>
        <p:nvSpPr>
          <p:cNvPr id="70" name="テキスト ボックス 69"/>
          <p:cNvSpPr txBox="1"/>
          <p:nvPr/>
        </p:nvSpPr>
        <p:spPr>
          <a:xfrm>
            <a:off x="2220257" y="3995667"/>
            <a:ext cx="840030" cy="338554"/>
          </a:xfrm>
          <a:prstGeom prst="rect">
            <a:avLst/>
          </a:prstGeom>
          <a:solidFill>
            <a:srgbClr val="FFCCCC"/>
          </a:solidFill>
          <a:ln>
            <a:solidFill>
              <a:srgbClr val="FF0000"/>
            </a:solidFill>
          </a:ln>
        </p:spPr>
        <p:txBody>
          <a:bodyPr wrap="square" rtlCol="0">
            <a:spAutoFit/>
          </a:bodyPr>
          <a:lstStyle/>
          <a:p>
            <a:pPr marL="265113" indent="-265113" algn="ctr" defTabSz="1169988"/>
            <a:r>
              <a:rPr lang="en-US" altLang="ja-JP" sz="1600" b="1" smtClean="0">
                <a:latin typeface="Times New Roman" panose="02020603050405020304" pitchFamily="18" charset="0"/>
                <a:cs typeface="Times New Roman" panose="02020603050405020304" pitchFamily="18" charset="0"/>
              </a:rPr>
              <a:t>0 </a:t>
            </a:r>
            <a:r>
              <a:rPr lang="ja-JP" altLang="en-US" sz="1600" b="1" smtClean="0">
                <a:latin typeface="Times New Roman" panose="02020603050405020304" pitchFamily="18" charset="0"/>
                <a:cs typeface="Times New Roman" panose="02020603050405020304" pitchFamily="18" charset="0"/>
              </a:rPr>
              <a:t>詰め</a:t>
            </a:r>
            <a:endParaRPr lang="en-US" altLang="ja-JP" sz="1600" b="1" smtClean="0">
              <a:latin typeface="Times New Roman" panose="02020603050405020304" pitchFamily="18" charset="0"/>
              <a:cs typeface="Times New Roman" panose="02020603050405020304" pitchFamily="18" charset="0"/>
            </a:endParaRPr>
          </a:p>
        </p:txBody>
      </p:sp>
      <p:sp>
        <p:nvSpPr>
          <p:cNvPr id="79" name="テキスト ボックス 78"/>
          <p:cNvSpPr txBox="1"/>
          <p:nvPr/>
        </p:nvSpPr>
        <p:spPr>
          <a:xfrm>
            <a:off x="2220257" y="5022713"/>
            <a:ext cx="840030" cy="338554"/>
          </a:xfrm>
          <a:prstGeom prst="rect">
            <a:avLst/>
          </a:prstGeom>
          <a:solidFill>
            <a:srgbClr val="FFCCCC"/>
          </a:solidFill>
          <a:ln>
            <a:solidFill>
              <a:srgbClr val="FF0000"/>
            </a:solidFill>
          </a:ln>
        </p:spPr>
        <p:txBody>
          <a:bodyPr wrap="square" rtlCol="0">
            <a:spAutoFit/>
          </a:bodyPr>
          <a:lstStyle/>
          <a:p>
            <a:pPr marL="265113" indent="-265113" algn="ctr" defTabSz="1169988"/>
            <a:r>
              <a:rPr lang="en-US" altLang="ja-JP" sz="1600" b="1" smtClean="0">
                <a:latin typeface="Times New Roman" panose="02020603050405020304" pitchFamily="18" charset="0"/>
                <a:cs typeface="Times New Roman" panose="02020603050405020304" pitchFamily="18" charset="0"/>
              </a:rPr>
              <a:t>0 </a:t>
            </a:r>
            <a:r>
              <a:rPr lang="ja-JP" altLang="en-US" sz="1600" b="1" smtClean="0">
                <a:latin typeface="Times New Roman" panose="02020603050405020304" pitchFamily="18" charset="0"/>
                <a:cs typeface="Times New Roman" panose="02020603050405020304" pitchFamily="18" charset="0"/>
              </a:rPr>
              <a:t>詰め</a:t>
            </a:r>
            <a:endParaRPr lang="en-US" altLang="ja-JP" sz="1600" b="1" smtClean="0">
              <a:latin typeface="Times New Roman" panose="02020603050405020304" pitchFamily="18" charset="0"/>
              <a:cs typeface="Times New Roman" panose="02020603050405020304" pitchFamily="18" charset="0"/>
            </a:endParaRPr>
          </a:p>
        </p:txBody>
      </p:sp>
      <p:sp>
        <p:nvSpPr>
          <p:cNvPr id="82" name="テキスト ボックス 81"/>
          <p:cNvSpPr txBox="1"/>
          <p:nvPr/>
        </p:nvSpPr>
        <p:spPr>
          <a:xfrm>
            <a:off x="3358259" y="2887127"/>
            <a:ext cx="840030" cy="584775"/>
          </a:xfrm>
          <a:prstGeom prst="rect">
            <a:avLst/>
          </a:prstGeom>
          <a:solidFill>
            <a:schemeClr val="accent6">
              <a:lumMod val="60000"/>
              <a:lumOff val="40000"/>
            </a:schemeClr>
          </a:solidFill>
          <a:ln>
            <a:solidFill>
              <a:srgbClr val="0000FF"/>
            </a:solidFill>
          </a:ln>
        </p:spPr>
        <p:txBody>
          <a:bodyPr wrap="square" rtlCol="0">
            <a:spAutoFit/>
          </a:bodyPr>
          <a:lstStyle/>
          <a:p>
            <a:pPr marL="265113" indent="-265113" algn="ctr" defTabSz="1169988"/>
            <a:r>
              <a:rPr lang="en-US" altLang="ja-JP" sz="1600" b="1" smtClean="0">
                <a:latin typeface="Times New Roman" panose="02020603050405020304" pitchFamily="18" charset="0"/>
                <a:cs typeface="Times New Roman" panose="02020603050405020304" pitchFamily="18" charset="0"/>
              </a:rPr>
              <a:t>2N</a:t>
            </a:r>
          </a:p>
          <a:p>
            <a:pPr marL="265113" indent="-265113" algn="ctr" defTabSz="1169988"/>
            <a:r>
              <a:rPr lang="en-US" altLang="ja-JP" sz="1600" b="1" smtClean="0">
                <a:latin typeface="Times New Roman" panose="02020603050405020304" pitchFamily="18" charset="0"/>
                <a:cs typeface="Times New Roman" panose="02020603050405020304" pitchFamily="18" charset="0"/>
              </a:rPr>
              <a:t>DFT</a:t>
            </a:r>
          </a:p>
        </p:txBody>
      </p:sp>
      <p:sp>
        <p:nvSpPr>
          <p:cNvPr id="86" name="テキスト ボックス 85"/>
          <p:cNvSpPr txBox="1"/>
          <p:nvPr/>
        </p:nvSpPr>
        <p:spPr>
          <a:xfrm>
            <a:off x="3367611" y="3864409"/>
            <a:ext cx="840030" cy="584775"/>
          </a:xfrm>
          <a:prstGeom prst="rect">
            <a:avLst/>
          </a:prstGeom>
          <a:solidFill>
            <a:schemeClr val="accent6">
              <a:lumMod val="60000"/>
              <a:lumOff val="40000"/>
            </a:schemeClr>
          </a:solidFill>
          <a:ln>
            <a:solidFill>
              <a:srgbClr val="0000FF"/>
            </a:solidFill>
          </a:ln>
        </p:spPr>
        <p:txBody>
          <a:bodyPr wrap="square" rtlCol="0">
            <a:spAutoFit/>
          </a:bodyPr>
          <a:lstStyle/>
          <a:p>
            <a:pPr marL="265113" indent="-265113" algn="ctr" defTabSz="1169988"/>
            <a:r>
              <a:rPr lang="en-US" altLang="ja-JP" sz="1600" b="1" smtClean="0">
                <a:latin typeface="Times New Roman" panose="02020603050405020304" pitchFamily="18" charset="0"/>
                <a:cs typeface="Times New Roman" panose="02020603050405020304" pitchFamily="18" charset="0"/>
              </a:rPr>
              <a:t>2N</a:t>
            </a:r>
          </a:p>
          <a:p>
            <a:pPr marL="265113" indent="-265113" algn="ctr" defTabSz="1169988"/>
            <a:r>
              <a:rPr lang="en-US" altLang="ja-JP" sz="1600" b="1" smtClean="0">
                <a:latin typeface="Times New Roman" panose="02020603050405020304" pitchFamily="18" charset="0"/>
                <a:cs typeface="Times New Roman" panose="02020603050405020304" pitchFamily="18" charset="0"/>
              </a:rPr>
              <a:t>DFT</a:t>
            </a:r>
          </a:p>
        </p:txBody>
      </p:sp>
      <p:sp>
        <p:nvSpPr>
          <p:cNvPr id="90" name="テキスト ボックス 89"/>
          <p:cNvSpPr txBox="1"/>
          <p:nvPr/>
        </p:nvSpPr>
        <p:spPr>
          <a:xfrm>
            <a:off x="4473616" y="3016513"/>
            <a:ext cx="840030" cy="338554"/>
          </a:xfrm>
          <a:prstGeom prst="rect">
            <a:avLst/>
          </a:prstGeom>
          <a:solidFill>
            <a:srgbClr val="FFFF00"/>
          </a:solidFill>
          <a:ln>
            <a:solidFill>
              <a:srgbClr val="FF0000"/>
            </a:solidFill>
          </a:ln>
        </p:spPr>
        <p:txBody>
          <a:bodyPr wrap="square" rtlCol="0">
            <a:spAutoFit/>
          </a:bodyPr>
          <a:lstStyle/>
          <a:p>
            <a:pPr marL="265113" indent="-265113" algn="ctr" defTabSz="1169988"/>
            <a:r>
              <a:rPr lang="en-US" altLang="ja-JP" sz="1600" b="1" i="1" smtClean="0">
                <a:latin typeface="Times New Roman" panose="02020603050405020304" pitchFamily="18" charset="0"/>
                <a:cs typeface="Times New Roman" panose="02020603050405020304" pitchFamily="18" charset="0"/>
              </a:rPr>
              <a:t>B</a:t>
            </a:r>
            <a:r>
              <a:rPr lang="ja-JP" altLang="en-US" sz="1600" b="1" smtClean="0">
                <a:latin typeface="Times New Roman" panose="02020603050405020304" pitchFamily="18" charset="0"/>
                <a:cs typeface="Times New Roman" panose="02020603050405020304" pitchFamily="18" charset="0"/>
              </a:rPr>
              <a:t>・</a:t>
            </a:r>
            <a:r>
              <a:rPr lang="en-US" altLang="ja-JP" sz="1600" b="1" i="1" smtClean="0">
                <a:latin typeface="Times New Roman" panose="02020603050405020304" pitchFamily="18" charset="0"/>
                <a:cs typeface="Times New Roman" panose="02020603050405020304" pitchFamily="18" charset="0"/>
              </a:rPr>
              <a:t>X</a:t>
            </a:r>
          </a:p>
        </p:txBody>
      </p:sp>
      <p:sp>
        <p:nvSpPr>
          <p:cNvPr id="91" name="テキスト ボックス 90"/>
          <p:cNvSpPr txBox="1"/>
          <p:nvPr/>
        </p:nvSpPr>
        <p:spPr>
          <a:xfrm>
            <a:off x="5536797" y="3044893"/>
            <a:ext cx="840030" cy="338554"/>
          </a:xfrm>
          <a:prstGeom prst="rect">
            <a:avLst/>
          </a:prstGeom>
          <a:solidFill>
            <a:schemeClr val="accent1">
              <a:lumMod val="40000"/>
              <a:lumOff val="60000"/>
            </a:schemeClr>
          </a:solidFill>
          <a:ln>
            <a:solidFill>
              <a:srgbClr val="0000FF"/>
            </a:solidFill>
          </a:ln>
        </p:spPr>
        <p:txBody>
          <a:bodyPr wrap="square" rtlCol="0">
            <a:spAutoFit/>
          </a:bodyPr>
          <a:lstStyle/>
          <a:p>
            <a:pPr marL="265113" indent="-265113" algn="ctr" defTabSz="1169988"/>
            <a:r>
              <a:rPr lang="ja-JP" altLang="en-US" sz="1600" b="1" smtClean="0">
                <a:latin typeface="Times New Roman" panose="02020603050405020304" pitchFamily="18" charset="0"/>
                <a:cs typeface="Times New Roman" panose="02020603050405020304" pitchFamily="18" charset="0"/>
              </a:rPr>
              <a:t>逆</a:t>
            </a:r>
            <a:r>
              <a:rPr lang="en-US" altLang="ja-JP" sz="1600" b="1" smtClean="0">
                <a:latin typeface="Times New Roman" panose="02020603050405020304" pitchFamily="18" charset="0"/>
                <a:cs typeface="Times New Roman" panose="02020603050405020304" pitchFamily="18" charset="0"/>
              </a:rPr>
              <a:t>DFT</a:t>
            </a:r>
          </a:p>
        </p:txBody>
      </p:sp>
      <p:sp>
        <p:nvSpPr>
          <p:cNvPr id="92" name="テキスト ボックス 91"/>
          <p:cNvSpPr txBox="1"/>
          <p:nvPr/>
        </p:nvSpPr>
        <p:spPr>
          <a:xfrm>
            <a:off x="4475427" y="3974026"/>
            <a:ext cx="840030" cy="338554"/>
          </a:xfrm>
          <a:prstGeom prst="rect">
            <a:avLst/>
          </a:prstGeom>
          <a:solidFill>
            <a:srgbClr val="FFFF00"/>
          </a:solidFill>
          <a:ln>
            <a:solidFill>
              <a:srgbClr val="FF0000"/>
            </a:solidFill>
          </a:ln>
        </p:spPr>
        <p:txBody>
          <a:bodyPr wrap="square" rtlCol="0">
            <a:spAutoFit/>
          </a:bodyPr>
          <a:lstStyle/>
          <a:p>
            <a:pPr marL="265113" indent="-265113" algn="ctr" defTabSz="1169988"/>
            <a:r>
              <a:rPr lang="en-US" altLang="ja-JP" sz="1600" b="1" i="1" smtClean="0">
                <a:latin typeface="Times New Roman" panose="02020603050405020304" pitchFamily="18" charset="0"/>
                <a:cs typeface="Times New Roman" panose="02020603050405020304" pitchFamily="18" charset="0"/>
              </a:rPr>
              <a:t>B</a:t>
            </a:r>
            <a:r>
              <a:rPr lang="ja-JP" altLang="en-US" sz="1600" b="1" smtClean="0">
                <a:latin typeface="Times New Roman" panose="02020603050405020304" pitchFamily="18" charset="0"/>
                <a:cs typeface="Times New Roman" panose="02020603050405020304" pitchFamily="18" charset="0"/>
              </a:rPr>
              <a:t>・</a:t>
            </a:r>
            <a:r>
              <a:rPr lang="en-US" altLang="ja-JP" sz="1600" b="1" i="1" smtClean="0">
                <a:latin typeface="Times New Roman" panose="02020603050405020304" pitchFamily="18" charset="0"/>
                <a:cs typeface="Times New Roman" panose="02020603050405020304" pitchFamily="18" charset="0"/>
              </a:rPr>
              <a:t>X</a:t>
            </a:r>
          </a:p>
        </p:txBody>
      </p:sp>
      <p:sp>
        <p:nvSpPr>
          <p:cNvPr id="93" name="テキスト ボックス 92"/>
          <p:cNvSpPr txBox="1"/>
          <p:nvPr/>
        </p:nvSpPr>
        <p:spPr>
          <a:xfrm>
            <a:off x="5538608" y="4002406"/>
            <a:ext cx="840030" cy="338554"/>
          </a:xfrm>
          <a:prstGeom prst="rect">
            <a:avLst/>
          </a:prstGeom>
          <a:solidFill>
            <a:schemeClr val="accent1">
              <a:lumMod val="40000"/>
              <a:lumOff val="60000"/>
            </a:schemeClr>
          </a:solidFill>
          <a:ln>
            <a:solidFill>
              <a:srgbClr val="0000FF"/>
            </a:solidFill>
          </a:ln>
        </p:spPr>
        <p:txBody>
          <a:bodyPr wrap="square" rtlCol="0">
            <a:spAutoFit/>
          </a:bodyPr>
          <a:lstStyle/>
          <a:p>
            <a:pPr marL="265113" indent="-265113" algn="ctr" defTabSz="1169988"/>
            <a:r>
              <a:rPr lang="ja-JP" altLang="en-US" sz="1600" b="1" smtClean="0">
                <a:latin typeface="Times New Roman" panose="02020603050405020304" pitchFamily="18" charset="0"/>
                <a:cs typeface="Times New Roman" panose="02020603050405020304" pitchFamily="18" charset="0"/>
              </a:rPr>
              <a:t>逆</a:t>
            </a:r>
            <a:r>
              <a:rPr lang="en-US" altLang="ja-JP" sz="1600" b="1" smtClean="0">
                <a:latin typeface="Times New Roman" panose="02020603050405020304" pitchFamily="18" charset="0"/>
                <a:cs typeface="Times New Roman" panose="02020603050405020304" pitchFamily="18" charset="0"/>
              </a:rPr>
              <a:t>DFT</a:t>
            </a:r>
          </a:p>
        </p:txBody>
      </p:sp>
      <p:sp>
        <p:nvSpPr>
          <p:cNvPr id="94" name="テキスト ボックス 93"/>
          <p:cNvSpPr txBox="1"/>
          <p:nvPr/>
        </p:nvSpPr>
        <p:spPr>
          <a:xfrm>
            <a:off x="3382730" y="4930146"/>
            <a:ext cx="840030" cy="584775"/>
          </a:xfrm>
          <a:prstGeom prst="rect">
            <a:avLst/>
          </a:prstGeom>
          <a:solidFill>
            <a:schemeClr val="accent6">
              <a:lumMod val="60000"/>
              <a:lumOff val="40000"/>
            </a:schemeClr>
          </a:solidFill>
          <a:ln>
            <a:solidFill>
              <a:srgbClr val="0000FF"/>
            </a:solidFill>
          </a:ln>
        </p:spPr>
        <p:txBody>
          <a:bodyPr wrap="square" rtlCol="0">
            <a:spAutoFit/>
          </a:bodyPr>
          <a:lstStyle/>
          <a:p>
            <a:pPr marL="265113" indent="-265113" algn="ctr" defTabSz="1169988"/>
            <a:r>
              <a:rPr lang="en-US" altLang="ja-JP" sz="1600" b="1" smtClean="0">
                <a:latin typeface="Times New Roman" panose="02020603050405020304" pitchFamily="18" charset="0"/>
                <a:cs typeface="Times New Roman" panose="02020603050405020304" pitchFamily="18" charset="0"/>
              </a:rPr>
              <a:t>2N</a:t>
            </a:r>
          </a:p>
          <a:p>
            <a:pPr marL="265113" indent="-265113" algn="ctr" defTabSz="1169988"/>
            <a:r>
              <a:rPr lang="en-US" altLang="ja-JP" sz="1600" b="1" smtClean="0">
                <a:latin typeface="Times New Roman" panose="02020603050405020304" pitchFamily="18" charset="0"/>
                <a:cs typeface="Times New Roman" panose="02020603050405020304" pitchFamily="18" charset="0"/>
              </a:rPr>
              <a:t>DFT</a:t>
            </a:r>
          </a:p>
        </p:txBody>
      </p:sp>
      <p:sp>
        <p:nvSpPr>
          <p:cNvPr id="95" name="テキスト ボックス 94"/>
          <p:cNvSpPr txBox="1"/>
          <p:nvPr/>
        </p:nvSpPr>
        <p:spPr>
          <a:xfrm>
            <a:off x="4490546" y="5039763"/>
            <a:ext cx="840030" cy="338554"/>
          </a:xfrm>
          <a:prstGeom prst="rect">
            <a:avLst/>
          </a:prstGeom>
          <a:solidFill>
            <a:srgbClr val="FFFF00"/>
          </a:solidFill>
          <a:ln>
            <a:solidFill>
              <a:srgbClr val="FF0000"/>
            </a:solidFill>
          </a:ln>
        </p:spPr>
        <p:txBody>
          <a:bodyPr wrap="square" rtlCol="0">
            <a:spAutoFit/>
          </a:bodyPr>
          <a:lstStyle/>
          <a:p>
            <a:pPr marL="265113" indent="-265113" algn="ctr" defTabSz="1169988"/>
            <a:r>
              <a:rPr lang="en-US" altLang="ja-JP" sz="1600" b="1" i="1" smtClean="0">
                <a:latin typeface="Times New Roman" panose="02020603050405020304" pitchFamily="18" charset="0"/>
                <a:cs typeface="Times New Roman" panose="02020603050405020304" pitchFamily="18" charset="0"/>
              </a:rPr>
              <a:t>B</a:t>
            </a:r>
            <a:r>
              <a:rPr lang="ja-JP" altLang="en-US" sz="1600" b="1" smtClean="0">
                <a:latin typeface="Times New Roman" panose="02020603050405020304" pitchFamily="18" charset="0"/>
                <a:cs typeface="Times New Roman" panose="02020603050405020304" pitchFamily="18" charset="0"/>
              </a:rPr>
              <a:t>・</a:t>
            </a:r>
            <a:r>
              <a:rPr lang="en-US" altLang="ja-JP" sz="1600" b="1" i="1" smtClean="0">
                <a:latin typeface="Times New Roman" panose="02020603050405020304" pitchFamily="18" charset="0"/>
                <a:cs typeface="Times New Roman" panose="02020603050405020304" pitchFamily="18" charset="0"/>
              </a:rPr>
              <a:t>X</a:t>
            </a:r>
          </a:p>
        </p:txBody>
      </p:sp>
      <p:sp>
        <p:nvSpPr>
          <p:cNvPr id="96" name="テキスト ボックス 95"/>
          <p:cNvSpPr txBox="1"/>
          <p:nvPr/>
        </p:nvSpPr>
        <p:spPr>
          <a:xfrm>
            <a:off x="5553727" y="5068143"/>
            <a:ext cx="840030" cy="338554"/>
          </a:xfrm>
          <a:prstGeom prst="rect">
            <a:avLst/>
          </a:prstGeom>
          <a:solidFill>
            <a:schemeClr val="accent1">
              <a:lumMod val="40000"/>
              <a:lumOff val="60000"/>
            </a:schemeClr>
          </a:solidFill>
          <a:ln>
            <a:solidFill>
              <a:srgbClr val="0000FF"/>
            </a:solidFill>
          </a:ln>
        </p:spPr>
        <p:txBody>
          <a:bodyPr wrap="square" rtlCol="0">
            <a:spAutoFit/>
          </a:bodyPr>
          <a:lstStyle/>
          <a:p>
            <a:pPr marL="265113" indent="-265113" algn="ctr" defTabSz="1169988"/>
            <a:r>
              <a:rPr lang="ja-JP" altLang="en-US" sz="1600" b="1" smtClean="0">
                <a:latin typeface="Times New Roman" panose="02020603050405020304" pitchFamily="18" charset="0"/>
                <a:cs typeface="Times New Roman" panose="02020603050405020304" pitchFamily="18" charset="0"/>
              </a:rPr>
              <a:t>逆</a:t>
            </a:r>
            <a:r>
              <a:rPr lang="en-US" altLang="ja-JP" sz="1600" b="1" smtClean="0">
                <a:latin typeface="Times New Roman" panose="02020603050405020304" pitchFamily="18" charset="0"/>
                <a:cs typeface="Times New Roman" panose="02020603050405020304" pitchFamily="18" charset="0"/>
              </a:rPr>
              <a:t>DFT</a:t>
            </a:r>
          </a:p>
        </p:txBody>
      </p:sp>
      <p:sp>
        <p:nvSpPr>
          <p:cNvPr id="97" name="テキスト ボックス 96"/>
          <p:cNvSpPr txBox="1"/>
          <p:nvPr/>
        </p:nvSpPr>
        <p:spPr>
          <a:xfrm>
            <a:off x="4256248" y="2503954"/>
            <a:ext cx="1529788" cy="523220"/>
          </a:xfrm>
          <a:prstGeom prst="rect">
            <a:avLst/>
          </a:prstGeom>
          <a:noFill/>
        </p:spPr>
        <p:txBody>
          <a:bodyPr wrap="square" rtlCol="0">
            <a:spAutoFit/>
          </a:bodyPr>
          <a:lstStyle/>
          <a:p>
            <a:pPr marL="265113" indent="-265113" algn="ctr" defTabSz="1169988"/>
            <a:r>
              <a:rPr lang="ja-JP" altLang="en-US" sz="1400" smtClean="0">
                <a:latin typeface="Times New Roman" panose="02020603050405020304" pitchFamily="18" charset="0"/>
                <a:cs typeface="Times New Roman" panose="02020603050405020304" pitchFamily="18" charset="0"/>
              </a:rPr>
              <a:t>フィルタリング</a:t>
            </a:r>
            <a:endParaRPr lang="en-US" altLang="ja-JP" sz="1400" smtClean="0">
              <a:latin typeface="Times New Roman" panose="02020603050405020304" pitchFamily="18" charset="0"/>
              <a:cs typeface="Times New Roman" panose="02020603050405020304" pitchFamily="18" charset="0"/>
            </a:endParaRPr>
          </a:p>
          <a:p>
            <a:pPr marL="265113" indent="-265113" algn="ctr" defTabSz="1169988"/>
            <a:r>
              <a:rPr lang="en-US" altLang="ja-JP" sz="1400" i="1" smtClean="0">
                <a:latin typeface="Times New Roman" panose="02020603050405020304" pitchFamily="18" charset="0"/>
                <a:cs typeface="Times New Roman" panose="02020603050405020304" pitchFamily="18" charset="0"/>
              </a:rPr>
              <a:t>B</a:t>
            </a:r>
            <a:r>
              <a:rPr lang="en-US" altLang="ja-JP" sz="1400" smtClean="0">
                <a:latin typeface="Times New Roman" panose="02020603050405020304" pitchFamily="18" charset="0"/>
                <a:cs typeface="Times New Roman" panose="02020603050405020304" pitchFamily="18" charset="0"/>
              </a:rPr>
              <a:t>(</a:t>
            </a:r>
            <a:r>
              <a:rPr lang="en-US" altLang="ja-JP" sz="1400" i="1" smtClean="0">
                <a:latin typeface="Times New Roman" panose="02020603050405020304" pitchFamily="18" charset="0"/>
                <a:cs typeface="Times New Roman" panose="02020603050405020304" pitchFamily="18" charset="0"/>
              </a:rPr>
              <a:t>p</a:t>
            </a:r>
            <a:r>
              <a:rPr lang="en-US" altLang="ja-JP" sz="1400" smtClean="0">
                <a:latin typeface="Times New Roman" panose="02020603050405020304" pitchFamily="18" charset="0"/>
                <a:cs typeface="Times New Roman" panose="02020603050405020304" pitchFamily="18" charset="0"/>
              </a:rPr>
              <a:t>,</a:t>
            </a:r>
            <a:r>
              <a:rPr lang="en-US" altLang="ja-JP" sz="1400" i="1" smtClean="0">
                <a:latin typeface="Times New Roman" panose="02020603050405020304" pitchFamily="18" charset="0"/>
                <a:cs typeface="Times New Roman" panose="02020603050405020304" pitchFamily="18" charset="0"/>
              </a:rPr>
              <a:t> k</a:t>
            </a:r>
            <a:r>
              <a:rPr lang="en-US" altLang="ja-JP" sz="1400" smtClean="0">
                <a:latin typeface="Times New Roman" panose="02020603050405020304" pitchFamily="18" charset="0"/>
                <a:cs typeface="Times New Roman" panose="02020603050405020304" pitchFamily="18" charset="0"/>
              </a:rPr>
              <a:t>)</a:t>
            </a:r>
          </a:p>
        </p:txBody>
      </p:sp>
      <p:sp>
        <p:nvSpPr>
          <p:cNvPr id="98" name="テキスト ボックス 97"/>
          <p:cNvSpPr txBox="1"/>
          <p:nvPr/>
        </p:nvSpPr>
        <p:spPr>
          <a:xfrm>
            <a:off x="7607098" y="3507467"/>
            <a:ext cx="634780" cy="369332"/>
          </a:xfrm>
          <a:prstGeom prst="rect">
            <a:avLst/>
          </a:prstGeom>
          <a:noFill/>
        </p:spPr>
        <p:txBody>
          <a:bodyPr wrap="square" rtlCol="0">
            <a:spAutoFit/>
          </a:bodyPr>
          <a:lstStyle/>
          <a:p>
            <a:pPr marL="265113" indent="-265113" defTabSz="1169988"/>
            <a:r>
              <a:rPr lang="ja-JP" altLang="en-US" b="1" smtClean="0">
                <a:solidFill>
                  <a:srgbClr val="FF0000"/>
                </a:solidFill>
                <a:latin typeface="Times New Roman" panose="02020603050405020304" pitchFamily="18" charset="0"/>
                <a:cs typeface="Times New Roman" panose="02020603050405020304" pitchFamily="18" charset="0"/>
              </a:rPr>
              <a:t>＋</a:t>
            </a:r>
            <a:endParaRPr lang="en-US" altLang="ja-JP" b="1" i="1" smtClean="0">
              <a:solidFill>
                <a:srgbClr val="FF0000"/>
              </a:solidFill>
              <a:latin typeface="Times New Roman" panose="02020603050405020304" pitchFamily="18" charset="0"/>
              <a:cs typeface="Times New Roman" panose="02020603050405020304" pitchFamily="18" charset="0"/>
            </a:endParaRPr>
          </a:p>
        </p:txBody>
      </p:sp>
      <p:sp>
        <p:nvSpPr>
          <p:cNvPr id="100" name="テキスト ボックス 99"/>
          <p:cNvSpPr txBox="1"/>
          <p:nvPr/>
        </p:nvSpPr>
        <p:spPr>
          <a:xfrm>
            <a:off x="7924488" y="4535482"/>
            <a:ext cx="634780" cy="369332"/>
          </a:xfrm>
          <a:prstGeom prst="rect">
            <a:avLst/>
          </a:prstGeom>
          <a:noFill/>
        </p:spPr>
        <p:txBody>
          <a:bodyPr wrap="square" rtlCol="0">
            <a:spAutoFit/>
          </a:bodyPr>
          <a:lstStyle/>
          <a:p>
            <a:pPr marL="265113" indent="-265113" defTabSz="1169988"/>
            <a:r>
              <a:rPr lang="ja-JP" altLang="en-US" b="1" smtClean="0">
                <a:solidFill>
                  <a:srgbClr val="FF0000"/>
                </a:solidFill>
                <a:latin typeface="Times New Roman" panose="02020603050405020304" pitchFamily="18" charset="0"/>
                <a:cs typeface="Times New Roman" panose="02020603050405020304" pitchFamily="18" charset="0"/>
              </a:rPr>
              <a:t>＋</a:t>
            </a:r>
            <a:endParaRPr lang="en-US" altLang="ja-JP" b="1" i="1" smtClean="0">
              <a:solidFill>
                <a:srgbClr val="FF0000"/>
              </a:solidFill>
              <a:latin typeface="Times New Roman" panose="02020603050405020304" pitchFamily="18" charset="0"/>
              <a:cs typeface="Times New Roman" panose="02020603050405020304" pitchFamily="18" charset="0"/>
            </a:endParaRPr>
          </a:p>
        </p:txBody>
      </p:sp>
      <p:cxnSp>
        <p:nvCxnSpPr>
          <p:cNvPr id="101" name="直線矢印コネクタ 100"/>
          <p:cNvCxnSpPr/>
          <p:nvPr/>
        </p:nvCxnSpPr>
        <p:spPr>
          <a:xfrm flipH="1">
            <a:off x="7641550" y="3422686"/>
            <a:ext cx="1" cy="2491812"/>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2" name="直線矢印コネクタ 101"/>
          <p:cNvCxnSpPr/>
          <p:nvPr/>
        </p:nvCxnSpPr>
        <p:spPr>
          <a:xfrm flipH="1">
            <a:off x="7819962" y="4399605"/>
            <a:ext cx="1" cy="1512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cxnSp>
        <p:nvCxnSpPr>
          <p:cNvPr id="104" name="直線矢印コネクタ 103"/>
          <p:cNvCxnSpPr/>
          <p:nvPr/>
        </p:nvCxnSpPr>
        <p:spPr>
          <a:xfrm flipH="1">
            <a:off x="8065962" y="5406697"/>
            <a:ext cx="1" cy="504000"/>
          </a:xfrm>
          <a:prstGeom prst="straightConnector1">
            <a:avLst/>
          </a:prstGeom>
          <a:ln>
            <a:solidFill>
              <a:schemeClr val="tx1"/>
            </a:solidFill>
            <a:tailEnd type="triangle"/>
          </a:ln>
        </p:spPr>
        <p:style>
          <a:lnRef idx="1">
            <a:schemeClr val="accent1"/>
          </a:lnRef>
          <a:fillRef idx="0">
            <a:schemeClr val="accent1"/>
          </a:fillRef>
          <a:effectRef idx="0">
            <a:schemeClr val="accent1"/>
          </a:effectRef>
          <a:fontRef idx="minor">
            <a:schemeClr val="tx1"/>
          </a:fontRef>
        </p:style>
      </p:cxnSp>
      <p:sp>
        <p:nvSpPr>
          <p:cNvPr id="105" name="テキスト ボックス 104"/>
          <p:cNvSpPr txBox="1"/>
          <p:nvPr/>
        </p:nvSpPr>
        <p:spPr>
          <a:xfrm>
            <a:off x="1785272" y="2443241"/>
            <a:ext cx="1275007" cy="307777"/>
          </a:xfrm>
          <a:prstGeom prst="rect">
            <a:avLst/>
          </a:prstGeom>
          <a:noFill/>
        </p:spPr>
        <p:txBody>
          <a:bodyPr wrap="square" rtlCol="0">
            <a:spAutoFit/>
          </a:bodyPr>
          <a:lstStyle/>
          <a:p>
            <a:pPr marL="265113" indent="-265113" defTabSz="1169988"/>
            <a:r>
              <a:rPr lang="ja-JP" altLang="en-US" sz="1400" smtClean="0">
                <a:latin typeface="Times New Roman" panose="02020603050405020304" pitchFamily="18" charset="0"/>
                <a:cs typeface="Times New Roman" panose="02020603050405020304" pitchFamily="18" charset="0"/>
              </a:rPr>
              <a:t>窓かけ</a:t>
            </a:r>
            <a:endParaRPr lang="en-US" altLang="ja-JP" sz="1400" smtClean="0">
              <a:latin typeface="Times New Roman" panose="02020603050405020304" pitchFamily="18" charset="0"/>
              <a:cs typeface="Times New Roman" panose="02020603050405020304" pitchFamily="18" charset="0"/>
            </a:endParaRPr>
          </a:p>
        </p:txBody>
      </p:sp>
      <p:sp>
        <p:nvSpPr>
          <p:cNvPr id="41" name="フリーフォーム 40"/>
          <p:cNvSpPr/>
          <p:nvPr/>
        </p:nvSpPr>
        <p:spPr>
          <a:xfrm>
            <a:off x="945255" y="2702597"/>
            <a:ext cx="731538" cy="210845"/>
          </a:xfrm>
          <a:custGeom>
            <a:avLst/>
            <a:gdLst>
              <a:gd name="connsiteX0" fmla="*/ 0 w 1508760"/>
              <a:gd name="connsiteY0" fmla="*/ 853440 h 853440"/>
              <a:gd name="connsiteX1" fmla="*/ 792480 w 1508760"/>
              <a:gd name="connsiteY1" fmla="*/ 0 h 853440"/>
              <a:gd name="connsiteX2" fmla="*/ 1508760 w 1508760"/>
              <a:gd name="connsiteY2" fmla="*/ 853440 h 853440"/>
              <a:gd name="connsiteX0" fmla="*/ 0 w 1508760"/>
              <a:gd name="connsiteY0" fmla="*/ 853440 h 853440"/>
              <a:gd name="connsiteX1" fmla="*/ 792480 w 1508760"/>
              <a:gd name="connsiteY1" fmla="*/ 0 h 853440"/>
              <a:gd name="connsiteX2" fmla="*/ 1508760 w 1508760"/>
              <a:gd name="connsiteY2" fmla="*/ 853440 h 853440"/>
            </a:gdLst>
            <a:ahLst/>
            <a:cxnLst>
              <a:cxn ang="0">
                <a:pos x="connsiteX0" y="connsiteY0"/>
              </a:cxn>
              <a:cxn ang="0">
                <a:pos x="connsiteX1" y="connsiteY1"/>
              </a:cxn>
              <a:cxn ang="0">
                <a:pos x="connsiteX2" y="connsiteY2"/>
              </a:cxn>
            </a:cxnLst>
            <a:rect l="l" t="t" r="r" b="b"/>
            <a:pathLst>
              <a:path w="1508760" h="853440">
                <a:moveTo>
                  <a:pt x="0" y="853440"/>
                </a:moveTo>
                <a:cubicBezTo>
                  <a:pt x="264160" y="568960"/>
                  <a:pt x="541020" y="0"/>
                  <a:pt x="792480" y="0"/>
                </a:cubicBezTo>
                <a:cubicBezTo>
                  <a:pt x="1043940" y="0"/>
                  <a:pt x="1270000" y="568960"/>
                  <a:pt x="1508760" y="853440"/>
                </a:cubicBezTo>
              </a:path>
            </a:pathLst>
          </a:custGeom>
          <a:no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Tree>
    <p:extLst>
      <p:ext uri="{BB962C8B-B14F-4D97-AF65-F5344CB8AC3E}">
        <p14:creationId xmlns:p14="http://schemas.microsoft.com/office/powerpoint/2010/main" val="352315407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r"/>
            <a:r>
              <a:rPr lang="ja-JP" altLang="en-US" sz="3600" smtClean="0"/>
              <a:t>７．４　フィルタの実行</a:t>
            </a:r>
            <a:r>
              <a:rPr lang="en-US" altLang="ja-JP" sz="3600" smtClean="0"/>
              <a:t/>
            </a:r>
            <a:br>
              <a:rPr lang="en-US" altLang="ja-JP" sz="3600" smtClean="0"/>
            </a:br>
            <a:r>
              <a:rPr lang="ja-JP" altLang="en-US" sz="2800" smtClean="0"/>
              <a:t>（１）考え方</a:t>
            </a:r>
            <a:endParaRPr kumimoji="1" lang="ja-JP" altLang="en-US" sz="2800"/>
          </a:p>
        </p:txBody>
      </p:sp>
      <p:sp>
        <p:nvSpPr>
          <p:cNvPr id="29" name="テキスト ボックス 28"/>
          <p:cNvSpPr txBox="1"/>
          <p:nvPr/>
        </p:nvSpPr>
        <p:spPr>
          <a:xfrm>
            <a:off x="914401" y="2472815"/>
            <a:ext cx="8229599" cy="3416320"/>
          </a:xfrm>
          <a:prstGeom prst="rect">
            <a:avLst/>
          </a:prstGeom>
          <a:noFill/>
        </p:spPr>
        <p:txBody>
          <a:bodyPr wrap="square" rtlCol="0">
            <a:spAutoFit/>
          </a:bodyPr>
          <a:lstStyle/>
          <a:p>
            <a:pPr marL="265113" indent="-265113" defTabSz="1169988"/>
            <a:r>
              <a:rPr lang="ja-JP" altLang="en-US" sz="2400" smtClean="0">
                <a:latin typeface="Times New Roman" panose="02020603050405020304" pitchFamily="18" charset="0"/>
                <a:cs typeface="Times New Roman" panose="02020603050405020304" pitchFamily="18" charset="0"/>
              </a:rPr>
              <a:t>①基本的には</a:t>
            </a:r>
            <a:r>
              <a:rPr lang="ja-JP" altLang="en-US" sz="2400" u="sng" smtClean="0">
                <a:solidFill>
                  <a:srgbClr val="FF0000"/>
                </a:solidFill>
                <a:latin typeface="Times New Roman" panose="02020603050405020304" pitchFamily="18" charset="0"/>
                <a:cs typeface="Times New Roman" panose="02020603050405020304" pitchFamily="18" charset="0"/>
              </a:rPr>
              <a:t>差分方程式</a:t>
            </a:r>
            <a:r>
              <a:rPr lang="ja-JP" altLang="en-US" sz="2400" smtClean="0">
                <a:latin typeface="Times New Roman" panose="02020603050405020304" pitchFamily="18" charset="0"/>
                <a:cs typeface="Times New Roman" panose="02020603050405020304" pitchFamily="18" charset="0"/>
              </a:rPr>
              <a:t>を</a:t>
            </a:r>
            <a:endParaRPr lang="en-US" altLang="ja-JP" sz="2400" smtClean="0">
              <a:latin typeface="Times New Roman" panose="02020603050405020304" pitchFamily="18" charset="0"/>
              <a:cs typeface="Times New Roman" panose="02020603050405020304" pitchFamily="18" charset="0"/>
            </a:endParaRPr>
          </a:p>
          <a:p>
            <a:pPr marL="265113" indent="-265113" defTabSz="1169988"/>
            <a:r>
              <a:rPr lang="ja-JP" altLang="en-US" sz="2400">
                <a:latin typeface="Times New Roman" panose="02020603050405020304" pitchFamily="18" charset="0"/>
                <a:cs typeface="Times New Roman" panose="02020603050405020304" pitchFamily="18" charset="0"/>
              </a:rPr>
              <a:t>　</a:t>
            </a:r>
            <a:r>
              <a:rPr lang="en-US" altLang="ja-JP" sz="2400" smtClean="0">
                <a:latin typeface="Times New Roman" panose="02020603050405020304" pitchFamily="18" charset="0"/>
                <a:cs typeface="Times New Roman" panose="02020603050405020304" pitchFamily="18" charset="0"/>
              </a:rPr>
              <a:t>DSP</a:t>
            </a:r>
            <a:r>
              <a:rPr lang="ja-JP" altLang="en-US" sz="2400" smtClean="0">
                <a:latin typeface="Times New Roman" panose="02020603050405020304" pitchFamily="18" charset="0"/>
                <a:cs typeface="Times New Roman" panose="02020603050405020304" pitchFamily="18" charset="0"/>
              </a:rPr>
              <a:t>やワンボードのプログラムで</a:t>
            </a:r>
            <a:r>
              <a:rPr lang="ja-JP" altLang="en-US" sz="2400" b="1" u="sng" smtClean="0">
                <a:solidFill>
                  <a:srgbClr val="FF0000"/>
                </a:solidFill>
                <a:latin typeface="Times New Roman" panose="02020603050405020304" pitchFamily="18" charset="0"/>
                <a:cs typeface="Times New Roman" panose="02020603050405020304" pitchFamily="18" charset="0"/>
              </a:rPr>
              <a:t>実行</a:t>
            </a:r>
            <a:r>
              <a:rPr lang="ja-JP" altLang="en-US" sz="2400" smtClean="0">
                <a:latin typeface="Times New Roman" panose="02020603050405020304" pitchFamily="18" charset="0"/>
                <a:cs typeface="Times New Roman" panose="02020603050405020304" pitchFamily="18" charset="0"/>
              </a:rPr>
              <a:t>。</a:t>
            </a:r>
            <a:endParaRPr lang="en-US" altLang="ja-JP" sz="2400" smtClean="0">
              <a:latin typeface="Times New Roman" panose="02020603050405020304" pitchFamily="18" charset="0"/>
              <a:cs typeface="Times New Roman" panose="02020603050405020304" pitchFamily="18" charset="0"/>
            </a:endParaRPr>
          </a:p>
          <a:p>
            <a:pPr marL="265113" indent="-265113" defTabSz="1169988"/>
            <a:endParaRPr lang="en-US" altLang="ja-JP" sz="2400">
              <a:latin typeface="Times New Roman" panose="02020603050405020304" pitchFamily="18" charset="0"/>
              <a:cs typeface="Times New Roman" panose="02020603050405020304" pitchFamily="18" charset="0"/>
            </a:endParaRPr>
          </a:p>
          <a:p>
            <a:pPr marL="265113" indent="-265113" defTabSz="1169988"/>
            <a:r>
              <a:rPr lang="ja-JP" altLang="en-US" sz="2400" smtClean="0">
                <a:latin typeface="Times New Roman" panose="02020603050405020304" pitchFamily="18" charset="0"/>
                <a:cs typeface="Times New Roman" panose="02020603050405020304" pitchFamily="18" charset="0"/>
              </a:rPr>
              <a:t>②</a:t>
            </a:r>
            <a:r>
              <a:rPr lang="en-US" altLang="ja-JP" sz="2400" b="1" u="sng" smtClean="0">
                <a:solidFill>
                  <a:srgbClr val="0000FF"/>
                </a:solidFill>
                <a:latin typeface="Times New Roman" panose="02020603050405020304" pitchFamily="18" charset="0"/>
                <a:cs typeface="Times New Roman" panose="02020603050405020304" pitchFamily="18" charset="0"/>
              </a:rPr>
              <a:t>PC</a:t>
            </a:r>
            <a:r>
              <a:rPr lang="ja-JP" altLang="en-US" sz="2400" b="1" u="sng" smtClean="0">
                <a:solidFill>
                  <a:srgbClr val="0000FF"/>
                </a:solidFill>
                <a:latin typeface="Times New Roman" panose="02020603050405020304" pitchFamily="18" charset="0"/>
                <a:cs typeface="Times New Roman" panose="02020603050405020304" pitchFamily="18" charset="0"/>
              </a:rPr>
              <a:t>でのシミュレーションで実行</a:t>
            </a:r>
            <a:r>
              <a:rPr lang="ja-JP" altLang="en-US" sz="2400" smtClean="0">
                <a:latin typeface="Times New Roman" panose="02020603050405020304" pitchFamily="18" charset="0"/>
                <a:cs typeface="Times New Roman" panose="02020603050405020304" pitchFamily="18" charset="0"/>
              </a:rPr>
              <a:t>。</a:t>
            </a:r>
            <a:endParaRPr lang="en-US" altLang="ja-JP" sz="2400" smtClean="0">
              <a:latin typeface="Times New Roman" panose="02020603050405020304" pitchFamily="18" charset="0"/>
              <a:cs typeface="Times New Roman" panose="02020603050405020304" pitchFamily="18" charset="0"/>
            </a:endParaRPr>
          </a:p>
          <a:p>
            <a:pPr marL="265113" indent="-265113" defTabSz="1169988"/>
            <a:r>
              <a:rPr lang="ja-JP" altLang="en-US" sz="2400">
                <a:latin typeface="Times New Roman" panose="02020603050405020304" pitchFamily="18" charset="0"/>
                <a:cs typeface="Times New Roman" panose="02020603050405020304" pitchFamily="18" charset="0"/>
              </a:rPr>
              <a:t>　</a:t>
            </a:r>
            <a:endParaRPr lang="en-US" altLang="ja-JP" sz="2400" smtClean="0">
              <a:latin typeface="Times New Roman" panose="02020603050405020304" pitchFamily="18" charset="0"/>
              <a:cs typeface="Times New Roman" panose="02020603050405020304" pitchFamily="18" charset="0"/>
            </a:endParaRPr>
          </a:p>
          <a:p>
            <a:pPr marL="265113" indent="-265113" defTabSz="1169988"/>
            <a:r>
              <a:rPr lang="ja-JP" altLang="en-US" sz="2400">
                <a:latin typeface="Times New Roman" panose="02020603050405020304" pitchFamily="18" charset="0"/>
                <a:cs typeface="Times New Roman" panose="02020603050405020304" pitchFamily="18" charset="0"/>
              </a:rPr>
              <a:t>　</a:t>
            </a:r>
            <a:r>
              <a:rPr lang="ja-JP" altLang="en-US" sz="2400" smtClean="0">
                <a:latin typeface="Times New Roman" panose="02020603050405020304" pitchFamily="18" charset="0"/>
                <a:cs typeface="Times New Roman" panose="02020603050405020304" pitchFamily="18" charset="0"/>
              </a:rPr>
              <a:t>ワンボードでのプログラムに移行できるようなプログラミングスタイルが望ましい。</a:t>
            </a:r>
            <a:endParaRPr lang="en-US" altLang="ja-JP" sz="2400">
              <a:latin typeface="Times New Roman" panose="02020603050405020304" pitchFamily="18" charset="0"/>
              <a:cs typeface="Times New Roman" panose="02020603050405020304" pitchFamily="18" charset="0"/>
            </a:endParaRPr>
          </a:p>
          <a:p>
            <a:pPr marL="265113" indent="-265113" defTabSz="1169988"/>
            <a:endParaRPr lang="en-US" altLang="ja-JP" sz="2400" smtClean="0">
              <a:latin typeface="Times New Roman" panose="02020603050405020304" pitchFamily="18" charset="0"/>
              <a:cs typeface="Times New Roman" panose="02020603050405020304" pitchFamily="18" charset="0"/>
            </a:endParaRPr>
          </a:p>
          <a:p>
            <a:pPr marL="265113" indent="-265113" defTabSz="1169988"/>
            <a:r>
              <a:rPr lang="ja-JP" altLang="en-US" sz="2400">
                <a:latin typeface="Times New Roman" panose="02020603050405020304" pitchFamily="18" charset="0"/>
                <a:cs typeface="Times New Roman" panose="02020603050405020304" pitchFamily="18" charset="0"/>
              </a:rPr>
              <a:t>　</a:t>
            </a:r>
            <a:r>
              <a:rPr lang="ja-JP" altLang="en-US" sz="2400" smtClean="0">
                <a:latin typeface="Times New Roman" panose="02020603050405020304" pitchFamily="18" charset="0"/>
                <a:cs typeface="Times New Roman" panose="02020603050405020304" pitchFamily="18" charset="0"/>
              </a:rPr>
              <a:t>単なる</a:t>
            </a:r>
            <a:r>
              <a:rPr lang="ja-JP" altLang="en-US" sz="2400" b="1" u="sng" smtClean="0">
                <a:solidFill>
                  <a:srgbClr val="FF0000"/>
                </a:solidFill>
                <a:latin typeface="Times New Roman" panose="02020603050405020304" pitchFamily="18" charset="0"/>
                <a:cs typeface="Times New Roman" panose="02020603050405020304" pitchFamily="18" charset="0"/>
              </a:rPr>
              <a:t>学習用のときはこれで十分</a:t>
            </a:r>
            <a:r>
              <a:rPr lang="ja-JP" altLang="en-US" sz="2400" smtClean="0">
                <a:latin typeface="Times New Roman" panose="02020603050405020304" pitchFamily="18" charset="0"/>
                <a:cs typeface="Times New Roman" panose="02020603050405020304" pitchFamily="18" charset="0"/>
              </a:rPr>
              <a:t>。</a:t>
            </a:r>
            <a:endParaRPr lang="en-US" altLang="ja-JP" sz="240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1717552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r"/>
            <a:r>
              <a:rPr lang="ja-JP" altLang="en-US" sz="2800" smtClean="0"/>
              <a:t>実行サイクル</a:t>
            </a:r>
            <a:endParaRPr kumimoji="1" lang="ja-JP" altLang="en-US" sz="2800"/>
          </a:p>
        </p:txBody>
      </p:sp>
      <p:sp>
        <p:nvSpPr>
          <p:cNvPr id="29" name="テキスト ボックス 28"/>
          <p:cNvSpPr txBox="1"/>
          <p:nvPr/>
        </p:nvSpPr>
        <p:spPr>
          <a:xfrm>
            <a:off x="982133" y="2008119"/>
            <a:ext cx="8229599" cy="2677656"/>
          </a:xfrm>
          <a:prstGeom prst="rect">
            <a:avLst/>
          </a:prstGeom>
          <a:noFill/>
        </p:spPr>
        <p:txBody>
          <a:bodyPr wrap="square" rtlCol="0">
            <a:spAutoFit/>
          </a:bodyPr>
          <a:lstStyle/>
          <a:p>
            <a:pPr marL="265113" indent="-265113" defTabSz="1169988"/>
            <a:r>
              <a:rPr lang="ja-JP" altLang="en-US" sz="2400" smtClean="0">
                <a:latin typeface="Times New Roman" panose="02020603050405020304" pitchFamily="18" charset="0"/>
                <a:cs typeface="Times New Roman" panose="02020603050405020304" pitchFamily="18" charset="0"/>
              </a:rPr>
              <a:t>①サンプリング間隔対応のタイマ割り込みで実行開始</a:t>
            </a:r>
            <a:endParaRPr lang="en-US" altLang="ja-JP" sz="2400" smtClean="0">
              <a:latin typeface="Times New Roman" panose="02020603050405020304" pitchFamily="18" charset="0"/>
              <a:cs typeface="Times New Roman" panose="02020603050405020304" pitchFamily="18" charset="0"/>
            </a:endParaRPr>
          </a:p>
          <a:p>
            <a:pPr marL="265113" indent="-265113" defTabSz="1169988"/>
            <a:endParaRPr lang="en-US" altLang="ja-JP" sz="2400" smtClean="0">
              <a:latin typeface="Times New Roman" panose="02020603050405020304" pitchFamily="18" charset="0"/>
              <a:cs typeface="Times New Roman" panose="02020603050405020304" pitchFamily="18" charset="0"/>
            </a:endParaRPr>
          </a:p>
          <a:p>
            <a:pPr marL="265113" indent="-265113" defTabSz="1169988"/>
            <a:r>
              <a:rPr lang="ja-JP" altLang="en-US" sz="2400" smtClean="0">
                <a:latin typeface="Times New Roman" panose="02020603050405020304" pitchFamily="18" charset="0"/>
                <a:cs typeface="Times New Roman" panose="02020603050405020304" pitchFamily="18" charset="0"/>
              </a:rPr>
              <a:t>②信号入力と過去の入力記憶</a:t>
            </a:r>
            <a:endParaRPr lang="en-US" altLang="ja-JP" sz="2400" smtClean="0">
              <a:latin typeface="Times New Roman" panose="02020603050405020304" pitchFamily="18" charset="0"/>
              <a:cs typeface="Times New Roman" panose="02020603050405020304" pitchFamily="18" charset="0"/>
            </a:endParaRPr>
          </a:p>
          <a:p>
            <a:pPr marL="265113" indent="-265113" defTabSz="1169988"/>
            <a:endParaRPr lang="en-US" altLang="ja-JP" sz="2400">
              <a:latin typeface="Times New Roman" panose="02020603050405020304" pitchFamily="18" charset="0"/>
              <a:cs typeface="Times New Roman" panose="02020603050405020304" pitchFamily="18" charset="0"/>
            </a:endParaRPr>
          </a:p>
          <a:p>
            <a:pPr marL="265113" indent="-265113" defTabSz="1169988"/>
            <a:r>
              <a:rPr lang="ja-JP" altLang="en-US" sz="2400" b="1" u="sng" smtClean="0">
                <a:solidFill>
                  <a:srgbClr val="FF0000"/>
                </a:solidFill>
                <a:latin typeface="Times New Roman" panose="02020603050405020304" pitchFamily="18" charset="0"/>
                <a:cs typeface="Times New Roman" panose="02020603050405020304" pitchFamily="18" charset="0"/>
              </a:rPr>
              <a:t>③信号処理</a:t>
            </a:r>
            <a:r>
              <a:rPr lang="ja-JP" altLang="en-US" sz="2400" smtClean="0">
                <a:latin typeface="Times New Roman" panose="02020603050405020304" pitchFamily="18" charset="0"/>
                <a:cs typeface="Times New Roman" panose="02020603050405020304" pitchFamily="18" charset="0"/>
              </a:rPr>
              <a:t>（</a:t>
            </a:r>
            <a:r>
              <a:rPr lang="en-US" altLang="ja-JP" sz="2400" smtClean="0">
                <a:latin typeface="Times New Roman" panose="02020603050405020304" pitchFamily="18" charset="0"/>
                <a:cs typeface="Times New Roman" panose="02020603050405020304" pitchFamily="18" charset="0"/>
              </a:rPr>
              <a:t>DSP</a:t>
            </a:r>
            <a:r>
              <a:rPr lang="ja-JP" altLang="en-US" sz="2400" smtClean="0">
                <a:latin typeface="Times New Roman" panose="02020603050405020304" pitchFamily="18" charset="0"/>
                <a:cs typeface="Times New Roman" panose="02020603050405020304" pitchFamily="18" charset="0"/>
              </a:rPr>
              <a:t>では「</a:t>
            </a:r>
            <a:r>
              <a:rPr lang="ja-JP" altLang="en-US" sz="2400" b="1" u="sng" smtClean="0">
                <a:solidFill>
                  <a:srgbClr val="FF0000"/>
                </a:solidFill>
                <a:latin typeface="Times New Roman" panose="02020603050405020304" pitchFamily="18" charset="0"/>
                <a:cs typeface="Times New Roman" panose="02020603050405020304" pitchFamily="18" charset="0"/>
              </a:rPr>
              <a:t>ユーザ処理</a:t>
            </a:r>
            <a:r>
              <a:rPr lang="ja-JP" altLang="en-US" sz="2400" smtClean="0">
                <a:latin typeface="Times New Roman" panose="02020603050405020304" pitchFamily="18" charset="0"/>
                <a:cs typeface="Times New Roman" panose="02020603050405020304" pitchFamily="18" charset="0"/>
              </a:rPr>
              <a:t>」という）</a:t>
            </a:r>
            <a:endParaRPr lang="en-US" altLang="ja-JP" sz="2400" smtClean="0">
              <a:latin typeface="Times New Roman" panose="02020603050405020304" pitchFamily="18" charset="0"/>
              <a:cs typeface="Times New Roman" panose="02020603050405020304" pitchFamily="18" charset="0"/>
            </a:endParaRPr>
          </a:p>
          <a:p>
            <a:pPr marL="265113" indent="-265113" defTabSz="1169988"/>
            <a:endParaRPr lang="en-US" altLang="ja-JP" sz="2400">
              <a:latin typeface="Times New Roman" panose="02020603050405020304" pitchFamily="18" charset="0"/>
              <a:cs typeface="Times New Roman" panose="02020603050405020304" pitchFamily="18" charset="0"/>
            </a:endParaRPr>
          </a:p>
          <a:p>
            <a:pPr marL="265113" indent="-265113" defTabSz="1169988"/>
            <a:r>
              <a:rPr lang="ja-JP" altLang="en-US" sz="2400" smtClean="0">
                <a:latin typeface="Times New Roman" panose="02020603050405020304" pitchFamily="18" charset="0"/>
                <a:cs typeface="Times New Roman" panose="02020603050405020304" pitchFamily="18" charset="0"/>
              </a:rPr>
              <a:t>④信号出力と過去の出力記憶</a:t>
            </a:r>
            <a:endParaRPr lang="en-US" altLang="ja-JP" sz="2400" smtClean="0">
              <a:latin typeface="Times New Roman" panose="02020603050405020304" pitchFamily="18" charset="0"/>
              <a:cs typeface="Times New Roman" panose="02020603050405020304" pitchFamily="18" charset="0"/>
            </a:endParaRPr>
          </a:p>
        </p:txBody>
      </p:sp>
      <p:sp>
        <p:nvSpPr>
          <p:cNvPr id="4" name="テキスト ボックス 3"/>
          <p:cNvSpPr txBox="1"/>
          <p:nvPr/>
        </p:nvSpPr>
        <p:spPr>
          <a:xfrm>
            <a:off x="967143" y="4983102"/>
            <a:ext cx="7847073" cy="830997"/>
          </a:xfrm>
          <a:prstGeom prst="rect">
            <a:avLst/>
          </a:prstGeom>
          <a:noFill/>
        </p:spPr>
        <p:txBody>
          <a:bodyPr wrap="square" rtlCol="0">
            <a:spAutoFit/>
          </a:bodyPr>
          <a:lstStyle/>
          <a:p>
            <a:pPr marL="265113" indent="-265113" defTabSz="1169988"/>
            <a:r>
              <a:rPr lang="ja-JP" altLang="en-US" sz="2400" smtClean="0">
                <a:latin typeface="Times New Roman" panose="02020603050405020304" pitchFamily="18" charset="0"/>
                <a:cs typeface="Times New Roman" panose="02020603050405020304" pitchFamily="18" charset="0"/>
              </a:rPr>
              <a:t>通常，</a:t>
            </a:r>
            <a:r>
              <a:rPr lang="en-US" altLang="ja-JP" sz="2400" smtClean="0">
                <a:latin typeface="Times New Roman" panose="02020603050405020304" pitchFamily="18" charset="0"/>
                <a:cs typeface="Times New Roman" panose="02020603050405020304" pitchFamily="18" charset="0"/>
              </a:rPr>
              <a:t>DSP</a:t>
            </a:r>
            <a:r>
              <a:rPr lang="ja-JP" altLang="en-US" sz="2400" smtClean="0">
                <a:latin typeface="Times New Roman" panose="02020603050405020304" pitchFamily="18" charset="0"/>
                <a:cs typeface="Times New Roman" panose="02020603050405020304" pitchFamily="18" charset="0"/>
              </a:rPr>
              <a:t>では①，②，④は共通化され，</a:t>
            </a:r>
            <a:endParaRPr lang="en-US" altLang="ja-JP" sz="2400" smtClean="0">
              <a:latin typeface="Times New Roman" panose="02020603050405020304" pitchFamily="18" charset="0"/>
              <a:cs typeface="Times New Roman" panose="02020603050405020304" pitchFamily="18" charset="0"/>
            </a:endParaRPr>
          </a:p>
          <a:p>
            <a:pPr marL="265113" indent="-265113" defTabSz="1169988"/>
            <a:r>
              <a:rPr lang="ja-JP" altLang="en-US" sz="2400" smtClean="0">
                <a:latin typeface="Times New Roman" panose="02020603050405020304" pitchFamily="18" charset="0"/>
                <a:cs typeface="Times New Roman" panose="02020603050405020304" pitchFamily="18" charset="0"/>
              </a:rPr>
              <a:t>③と，②および④とのインターフェースが規定される。</a:t>
            </a:r>
            <a:endParaRPr lang="en-US" altLang="ja-JP" sz="24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81432475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r"/>
            <a:r>
              <a:rPr lang="ja-JP" altLang="en-US" sz="2800" smtClean="0"/>
              <a:t>プログラミング上での留意点</a:t>
            </a:r>
            <a:endParaRPr kumimoji="1" lang="ja-JP" altLang="en-US" sz="2800"/>
          </a:p>
        </p:txBody>
      </p:sp>
      <p:sp>
        <p:nvSpPr>
          <p:cNvPr id="29" name="テキスト ボックス 28"/>
          <p:cNvSpPr txBox="1"/>
          <p:nvPr/>
        </p:nvSpPr>
        <p:spPr>
          <a:xfrm>
            <a:off x="982133" y="2008119"/>
            <a:ext cx="8229599" cy="3785652"/>
          </a:xfrm>
          <a:prstGeom prst="rect">
            <a:avLst/>
          </a:prstGeom>
          <a:noFill/>
        </p:spPr>
        <p:txBody>
          <a:bodyPr wrap="square" rtlCol="0">
            <a:spAutoFit/>
          </a:bodyPr>
          <a:lstStyle/>
          <a:p>
            <a:pPr marL="265113" indent="-265113" defTabSz="1169988"/>
            <a:r>
              <a:rPr lang="ja-JP" altLang="en-US" sz="2400" smtClean="0">
                <a:latin typeface="Times New Roman" panose="02020603050405020304" pitchFamily="18" charset="0"/>
                <a:cs typeface="Times New Roman" panose="02020603050405020304" pitchFamily="18" charset="0"/>
              </a:rPr>
              <a:t>①</a:t>
            </a:r>
            <a:r>
              <a:rPr lang="en-US" altLang="ja-JP" sz="2400" smtClean="0">
                <a:latin typeface="Times New Roman" panose="02020603050405020304" pitchFamily="18" charset="0"/>
                <a:cs typeface="Times New Roman" panose="02020603050405020304" pitchFamily="18" charset="0"/>
              </a:rPr>
              <a:t>DSP</a:t>
            </a:r>
            <a:r>
              <a:rPr lang="ja-JP" altLang="en-US" sz="2400" smtClean="0">
                <a:latin typeface="Times New Roman" panose="02020603050405020304" pitchFamily="18" charset="0"/>
                <a:cs typeface="Times New Roman" panose="02020603050405020304" pitchFamily="18" charset="0"/>
              </a:rPr>
              <a:t>では浮動小数点演算プロセッサ，乗除算が用意されていることが多いが，通常の </a:t>
            </a:r>
            <a:r>
              <a:rPr lang="en-US" altLang="ja-JP" sz="2400" smtClean="0">
                <a:latin typeface="Times New Roman" panose="02020603050405020304" pitchFamily="18" charset="0"/>
                <a:cs typeface="Times New Roman" panose="02020603050405020304" pitchFamily="18" charset="0"/>
              </a:rPr>
              <a:t>8 bits</a:t>
            </a:r>
            <a:r>
              <a:rPr lang="ja-JP" altLang="en-US" sz="2400" smtClean="0">
                <a:latin typeface="Times New Roman" panose="02020603050405020304" pitchFamily="18" charset="0"/>
                <a:cs typeface="Times New Roman" panose="02020603050405020304" pitchFamily="18" charset="0"/>
              </a:rPr>
              <a:t>ワンボードでは</a:t>
            </a:r>
            <a:r>
              <a:rPr lang="ja-JP" altLang="en-US" sz="2400" b="1" u="sng" smtClean="0">
                <a:solidFill>
                  <a:srgbClr val="FF0000"/>
                </a:solidFill>
                <a:latin typeface="Times New Roman" panose="02020603050405020304" pitchFamily="18" charset="0"/>
                <a:cs typeface="Times New Roman" panose="02020603050405020304" pitchFamily="18" charset="0"/>
              </a:rPr>
              <a:t>浮動小数点演算や乗除算演算が用意されていない</a:t>
            </a:r>
            <a:r>
              <a:rPr lang="ja-JP" altLang="en-US" sz="2400" smtClean="0">
                <a:latin typeface="Times New Roman" panose="02020603050405020304" pitchFamily="18" charset="0"/>
                <a:cs typeface="Times New Roman" panose="02020603050405020304" pitchFamily="18" charset="0"/>
              </a:rPr>
              <a:t>ことが多い。</a:t>
            </a:r>
            <a:endParaRPr lang="en-US" altLang="ja-JP" sz="2400" smtClean="0">
              <a:latin typeface="Times New Roman" panose="02020603050405020304" pitchFamily="18" charset="0"/>
              <a:cs typeface="Times New Roman" panose="02020603050405020304" pitchFamily="18" charset="0"/>
            </a:endParaRPr>
          </a:p>
          <a:p>
            <a:pPr marL="265113" indent="-265113" defTabSz="1169988"/>
            <a:endParaRPr lang="en-US" altLang="ja-JP" sz="2400" smtClean="0">
              <a:latin typeface="Times New Roman" panose="02020603050405020304" pitchFamily="18" charset="0"/>
              <a:cs typeface="Times New Roman" panose="02020603050405020304" pitchFamily="18" charset="0"/>
            </a:endParaRPr>
          </a:p>
          <a:p>
            <a:pPr marL="265113" indent="-265113" defTabSz="1169988"/>
            <a:r>
              <a:rPr lang="ja-JP" altLang="en-US" sz="2400" smtClean="0">
                <a:latin typeface="Times New Roman" panose="02020603050405020304" pitchFamily="18" charset="0"/>
                <a:cs typeface="Times New Roman" panose="02020603050405020304" pitchFamily="18" charset="0"/>
              </a:rPr>
              <a:t>②</a:t>
            </a:r>
            <a:r>
              <a:rPr lang="ja-JP" altLang="en-US" sz="2400" b="1" u="sng" smtClean="0">
                <a:solidFill>
                  <a:srgbClr val="FF0000"/>
                </a:solidFill>
                <a:latin typeface="Times New Roman" panose="02020603050405020304" pitchFamily="18" charset="0"/>
                <a:cs typeface="Times New Roman" panose="02020603050405020304" pitchFamily="18" charset="0"/>
              </a:rPr>
              <a:t>整数の乗除算</a:t>
            </a:r>
            <a:r>
              <a:rPr lang="ja-JP" altLang="en-US" sz="2400" smtClean="0">
                <a:latin typeface="Times New Roman" panose="02020603050405020304" pitchFamily="18" charset="0"/>
                <a:cs typeface="Times New Roman" panose="02020603050405020304" pitchFamily="18" charset="0"/>
              </a:rPr>
              <a:t>は簡単なプログラムで可能。</a:t>
            </a:r>
            <a:endParaRPr lang="en-US" altLang="ja-JP" sz="2400" smtClean="0">
              <a:latin typeface="Times New Roman" panose="02020603050405020304" pitchFamily="18" charset="0"/>
              <a:cs typeface="Times New Roman" panose="02020603050405020304" pitchFamily="18" charset="0"/>
            </a:endParaRPr>
          </a:p>
          <a:p>
            <a:pPr marL="265113" indent="-265113" defTabSz="1169988"/>
            <a:endParaRPr lang="en-US" altLang="ja-JP" sz="2400">
              <a:latin typeface="Times New Roman" panose="02020603050405020304" pitchFamily="18" charset="0"/>
              <a:cs typeface="Times New Roman" panose="02020603050405020304" pitchFamily="18" charset="0"/>
            </a:endParaRPr>
          </a:p>
          <a:p>
            <a:pPr marL="265113" indent="-265113" defTabSz="1169988"/>
            <a:r>
              <a:rPr lang="ja-JP" altLang="en-US" sz="2400" smtClean="0">
                <a:latin typeface="Times New Roman" panose="02020603050405020304" pitchFamily="18" charset="0"/>
                <a:cs typeface="Times New Roman" panose="02020603050405020304" pitchFamily="18" charset="0"/>
              </a:rPr>
              <a:t>③浮動小数点のソフトによる演算も可能だが</a:t>
            </a:r>
            <a:r>
              <a:rPr lang="ja-JP" altLang="en-US" sz="2400" b="1" u="sng" smtClean="0">
                <a:solidFill>
                  <a:srgbClr val="FF0000"/>
                </a:solidFill>
                <a:latin typeface="Times New Roman" panose="02020603050405020304" pitchFamily="18" charset="0"/>
                <a:cs typeface="Times New Roman" panose="02020603050405020304" pitchFamily="18" charset="0"/>
              </a:rPr>
              <a:t>時間がかかる</a:t>
            </a:r>
            <a:r>
              <a:rPr lang="ja-JP" altLang="en-US" sz="2400" smtClean="0">
                <a:latin typeface="Times New Roman" panose="02020603050405020304" pitchFamily="18" charset="0"/>
                <a:cs typeface="Times New Roman" panose="02020603050405020304" pitchFamily="18" charset="0"/>
              </a:rPr>
              <a:t>。</a:t>
            </a:r>
            <a:endParaRPr lang="en-US" altLang="ja-JP" sz="2400" smtClean="0">
              <a:latin typeface="Times New Roman" panose="02020603050405020304" pitchFamily="18" charset="0"/>
              <a:cs typeface="Times New Roman" panose="02020603050405020304" pitchFamily="18" charset="0"/>
            </a:endParaRPr>
          </a:p>
          <a:p>
            <a:pPr marL="265113" indent="-265113" defTabSz="1169988"/>
            <a:endParaRPr lang="en-US" altLang="ja-JP" sz="2400">
              <a:latin typeface="Times New Roman" panose="02020603050405020304" pitchFamily="18" charset="0"/>
              <a:cs typeface="Times New Roman" panose="02020603050405020304" pitchFamily="18" charset="0"/>
            </a:endParaRPr>
          </a:p>
          <a:p>
            <a:pPr marL="265113" indent="-265113" defTabSz="1169988"/>
            <a:r>
              <a:rPr lang="ja-JP" altLang="en-US" sz="2400" smtClean="0">
                <a:latin typeface="Times New Roman" panose="02020603050405020304" pitchFamily="18" charset="0"/>
                <a:cs typeface="Times New Roman" panose="02020603050405020304" pitchFamily="18" charset="0"/>
              </a:rPr>
              <a:t>④浮動小数点の乗算の替わりに，</a:t>
            </a:r>
            <a:r>
              <a:rPr lang="ja-JP" altLang="en-US" sz="2400" b="1" u="sng" smtClean="0">
                <a:solidFill>
                  <a:srgbClr val="FF0000"/>
                </a:solidFill>
                <a:latin typeface="Times New Roman" panose="02020603050405020304" pitchFamily="18" charset="0"/>
                <a:cs typeface="Times New Roman" panose="02020603050405020304" pitchFamily="18" charset="0"/>
              </a:rPr>
              <a:t>元の値</a:t>
            </a:r>
            <a:r>
              <a:rPr lang="en-US" altLang="ja-JP" sz="2400" b="1" u="sng">
                <a:solidFill>
                  <a:srgbClr val="FF0000"/>
                </a:solidFill>
                <a:latin typeface="Times New Roman" panose="02020603050405020304" pitchFamily="18" charset="0"/>
                <a:cs typeface="Times New Roman" panose="02020603050405020304" pitchFamily="18" charset="0"/>
              </a:rPr>
              <a:t>×</a:t>
            </a:r>
            <a:r>
              <a:rPr lang="ja-JP" altLang="en-US" sz="2400" b="1" u="sng" smtClean="0">
                <a:solidFill>
                  <a:srgbClr val="FF0000"/>
                </a:solidFill>
                <a:latin typeface="Times New Roman" panose="02020603050405020304" pitchFamily="18" charset="0"/>
                <a:cs typeface="Times New Roman" panose="02020603050405020304" pitchFamily="18" charset="0"/>
              </a:rPr>
              <a:t>整数値／</a:t>
            </a:r>
            <a:r>
              <a:rPr lang="en-US" altLang="ja-JP" sz="2400" b="1" u="sng" smtClean="0">
                <a:solidFill>
                  <a:srgbClr val="FF0000"/>
                </a:solidFill>
                <a:latin typeface="Times New Roman" panose="02020603050405020304" pitchFamily="18" charset="0"/>
                <a:cs typeface="Times New Roman" panose="02020603050405020304" pitchFamily="18" charset="0"/>
              </a:rPr>
              <a:t>10</a:t>
            </a:r>
            <a:r>
              <a:rPr lang="ja-JP" altLang="en-US" sz="2400" b="1" i="1" u="sng">
                <a:solidFill>
                  <a:srgbClr val="FF0000"/>
                </a:solidFill>
                <a:latin typeface="Times New Roman" panose="02020603050405020304" pitchFamily="18" charset="0"/>
                <a:cs typeface="Times New Roman" panose="02020603050405020304" pitchFamily="18" charset="0"/>
              </a:rPr>
              <a:t> </a:t>
            </a:r>
            <a:r>
              <a:rPr lang="en-US" altLang="ja-JP" sz="2400" b="1" i="1" u="sng" baseline="30000" smtClean="0">
                <a:solidFill>
                  <a:srgbClr val="FF0000"/>
                </a:solidFill>
                <a:latin typeface="Times New Roman" panose="02020603050405020304" pitchFamily="18" charset="0"/>
                <a:cs typeface="Times New Roman" panose="02020603050405020304" pitchFamily="18" charset="0"/>
              </a:rPr>
              <a:t>n</a:t>
            </a:r>
            <a:r>
              <a:rPr lang="en-US" altLang="ja-JP" sz="2400" i="1" u="sng" baseline="30000" smtClean="0">
                <a:latin typeface="Times New Roman" panose="02020603050405020304" pitchFamily="18" charset="0"/>
                <a:cs typeface="Times New Roman" panose="02020603050405020304" pitchFamily="18" charset="0"/>
              </a:rPr>
              <a:t> </a:t>
            </a:r>
            <a:r>
              <a:rPr lang="ja-JP" altLang="en-US" sz="2400" smtClean="0">
                <a:latin typeface="Times New Roman" panose="02020603050405020304" pitchFamily="18" charset="0"/>
                <a:cs typeface="Times New Roman" panose="02020603050405020304" pitchFamily="18" charset="0"/>
              </a:rPr>
              <a:t>で処理してもかまわない。</a:t>
            </a:r>
            <a:endParaRPr lang="en-US" altLang="ja-JP" sz="24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240698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r"/>
            <a:r>
              <a:rPr lang="ja-JP" altLang="en-US" sz="2800" smtClean="0"/>
              <a:t>実装上の留意点</a:t>
            </a:r>
            <a:endParaRPr kumimoji="1" lang="ja-JP" altLang="en-US" sz="2800"/>
          </a:p>
        </p:txBody>
      </p:sp>
      <p:sp>
        <p:nvSpPr>
          <p:cNvPr id="29" name="テキスト ボックス 28"/>
          <p:cNvSpPr txBox="1"/>
          <p:nvPr/>
        </p:nvSpPr>
        <p:spPr>
          <a:xfrm>
            <a:off x="982133" y="2008119"/>
            <a:ext cx="8229599" cy="3785652"/>
          </a:xfrm>
          <a:prstGeom prst="rect">
            <a:avLst/>
          </a:prstGeom>
          <a:noFill/>
        </p:spPr>
        <p:txBody>
          <a:bodyPr wrap="square" rtlCol="0">
            <a:spAutoFit/>
          </a:bodyPr>
          <a:lstStyle/>
          <a:p>
            <a:pPr marL="265113" indent="-265113" defTabSz="1169988"/>
            <a:r>
              <a:rPr lang="ja-JP" altLang="en-US" sz="2400" smtClean="0">
                <a:latin typeface="Times New Roman" panose="02020603050405020304" pitchFamily="18" charset="0"/>
                <a:cs typeface="Times New Roman" panose="02020603050405020304" pitchFamily="18" charset="0"/>
              </a:rPr>
              <a:t>①電源投入直後の信号は捨てること。</a:t>
            </a:r>
            <a:r>
              <a:rPr lang="ja-JP" altLang="en-US" sz="2400" u="sng" smtClean="0">
                <a:solidFill>
                  <a:srgbClr val="0000FF"/>
                </a:solidFill>
                <a:latin typeface="Times New Roman" panose="02020603050405020304" pitchFamily="18" charset="0"/>
                <a:cs typeface="Times New Roman" panose="02020603050405020304" pitchFamily="18" charset="0"/>
              </a:rPr>
              <a:t>電圧が安定</a:t>
            </a:r>
            <a:r>
              <a:rPr lang="ja-JP" altLang="en-US" sz="2400" smtClean="0">
                <a:latin typeface="Times New Roman" panose="02020603050405020304" pitchFamily="18" charset="0"/>
                <a:cs typeface="Times New Roman" panose="02020603050405020304" pitchFamily="18" charset="0"/>
              </a:rPr>
              <a:t>するまで</a:t>
            </a:r>
            <a:r>
              <a:rPr lang="ja-JP" altLang="en-US" sz="2400" b="1" u="sng" smtClean="0">
                <a:solidFill>
                  <a:srgbClr val="FF0000"/>
                </a:solidFill>
                <a:latin typeface="Times New Roman" panose="02020603050405020304" pitchFamily="18" charset="0"/>
                <a:cs typeface="Times New Roman" panose="02020603050405020304" pitchFamily="18" charset="0"/>
              </a:rPr>
              <a:t>待つ</a:t>
            </a:r>
            <a:r>
              <a:rPr lang="ja-JP" altLang="en-US" sz="2400" smtClean="0">
                <a:latin typeface="Times New Roman" panose="02020603050405020304" pitchFamily="18" charset="0"/>
                <a:cs typeface="Times New Roman" panose="02020603050405020304" pitchFamily="18" charset="0"/>
              </a:rPr>
              <a:t>。（何秒待つかは回路特性による）</a:t>
            </a:r>
            <a:endParaRPr lang="en-US" altLang="ja-JP" sz="2400" smtClean="0">
              <a:latin typeface="Times New Roman" panose="02020603050405020304" pitchFamily="18" charset="0"/>
              <a:cs typeface="Times New Roman" panose="02020603050405020304" pitchFamily="18" charset="0"/>
            </a:endParaRPr>
          </a:p>
          <a:p>
            <a:pPr marL="265113" indent="-265113" defTabSz="1169988"/>
            <a:endParaRPr lang="en-US" altLang="ja-JP" sz="2400" smtClean="0">
              <a:latin typeface="Times New Roman" panose="02020603050405020304" pitchFamily="18" charset="0"/>
              <a:cs typeface="Times New Roman" panose="02020603050405020304" pitchFamily="18" charset="0"/>
            </a:endParaRPr>
          </a:p>
          <a:p>
            <a:pPr marL="265113" indent="-265113" defTabSz="1169988"/>
            <a:r>
              <a:rPr lang="ja-JP" altLang="en-US" sz="2400" smtClean="0">
                <a:latin typeface="Times New Roman" panose="02020603050405020304" pitchFamily="18" charset="0"/>
                <a:cs typeface="Times New Roman" panose="02020603050405020304" pitchFamily="18" charset="0"/>
              </a:rPr>
              <a:t>②入力信号を待ち行列で表現し，処理を</a:t>
            </a:r>
            <a:r>
              <a:rPr lang="ja-JP" altLang="en-US" sz="2400" u="sng" smtClean="0">
                <a:solidFill>
                  <a:srgbClr val="0000FF"/>
                </a:solidFill>
                <a:latin typeface="Times New Roman" panose="02020603050405020304" pitchFamily="18" charset="0"/>
                <a:cs typeface="Times New Roman" panose="02020603050405020304" pitchFamily="18" charset="0"/>
              </a:rPr>
              <a:t>通常プログラムで処理</a:t>
            </a:r>
            <a:r>
              <a:rPr lang="ja-JP" altLang="en-US" sz="2400" smtClean="0">
                <a:latin typeface="Times New Roman" panose="02020603050405020304" pitchFamily="18" charset="0"/>
                <a:cs typeface="Times New Roman" panose="02020603050405020304" pitchFamily="18" charset="0"/>
              </a:rPr>
              <a:t>するか，タイマ割込み時に</a:t>
            </a:r>
            <a:r>
              <a:rPr lang="ja-JP" altLang="en-US" sz="2400" u="sng" smtClean="0">
                <a:solidFill>
                  <a:srgbClr val="0000FF"/>
                </a:solidFill>
                <a:latin typeface="Times New Roman" panose="02020603050405020304" pitchFamily="18" charset="0"/>
                <a:cs typeface="Times New Roman" panose="02020603050405020304" pitchFamily="18" charset="0"/>
              </a:rPr>
              <a:t>すべて信号処理を行う</a:t>
            </a:r>
            <a:r>
              <a:rPr lang="ja-JP" altLang="en-US" sz="2400" smtClean="0">
                <a:latin typeface="Times New Roman" panose="02020603050405020304" pitchFamily="18" charset="0"/>
                <a:cs typeface="Times New Roman" panose="02020603050405020304" pitchFamily="18" charset="0"/>
              </a:rPr>
              <a:t>かは，</a:t>
            </a:r>
            <a:r>
              <a:rPr lang="ja-JP" altLang="en-US" sz="2400" b="1" u="sng" smtClean="0">
                <a:solidFill>
                  <a:srgbClr val="FF0000"/>
                </a:solidFill>
                <a:latin typeface="Times New Roman" panose="02020603050405020304" pitchFamily="18" charset="0"/>
                <a:cs typeface="Times New Roman" panose="02020603050405020304" pitchFamily="18" charset="0"/>
              </a:rPr>
              <a:t>処理時間とのトレードオフ</a:t>
            </a:r>
            <a:r>
              <a:rPr lang="ja-JP" altLang="en-US" sz="2400" smtClean="0">
                <a:latin typeface="Times New Roman" panose="02020603050405020304" pitchFamily="18" charset="0"/>
                <a:cs typeface="Times New Roman" panose="02020603050405020304" pitchFamily="18" charset="0"/>
              </a:rPr>
              <a:t>。</a:t>
            </a:r>
            <a:endParaRPr lang="en-US" altLang="ja-JP" sz="2400" smtClean="0">
              <a:latin typeface="Times New Roman" panose="02020603050405020304" pitchFamily="18" charset="0"/>
              <a:cs typeface="Times New Roman" panose="02020603050405020304" pitchFamily="18" charset="0"/>
            </a:endParaRPr>
          </a:p>
          <a:p>
            <a:pPr marL="265113" indent="-265113" defTabSz="1169988"/>
            <a:endParaRPr lang="en-US" altLang="ja-JP" sz="2400">
              <a:latin typeface="Times New Roman" panose="02020603050405020304" pitchFamily="18" charset="0"/>
              <a:cs typeface="Times New Roman" panose="02020603050405020304" pitchFamily="18" charset="0"/>
            </a:endParaRPr>
          </a:p>
          <a:p>
            <a:pPr marL="265113" indent="-265113" defTabSz="1169988"/>
            <a:r>
              <a:rPr lang="ja-JP" altLang="en-US" sz="2400" smtClean="0">
                <a:latin typeface="Times New Roman" panose="02020603050405020304" pitchFamily="18" charset="0"/>
                <a:cs typeface="Times New Roman" panose="02020603050405020304" pitchFamily="18" charset="0"/>
              </a:rPr>
              <a:t>③信号処理時間が，</a:t>
            </a:r>
            <a:r>
              <a:rPr lang="ja-JP" altLang="en-US" sz="2400" b="1" u="sng" smtClean="0">
                <a:solidFill>
                  <a:srgbClr val="FF0000"/>
                </a:solidFill>
                <a:latin typeface="Times New Roman" panose="02020603050405020304" pitchFamily="18" charset="0"/>
                <a:cs typeface="Times New Roman" panose="02020603050405020304" pitchFamily="18" charset="0"/>
              </a:rPr>
              <a:t>許容処理時間の範囲内</a:t>
            </a:r>
            <a:r>
              <a:rPr lang="ja-JP" altLang="en-US" sz="2400" smtClean="0">
                <a:latin typeface="Times New Roman" panose="02020603050405020304" pitchFamily="18" charset="0"/>
                <a:cs typeface="Times New Roman" panose="02020603050405020304" pitchFamily="18" charset="0"/>
              </a:rPr>
              <a:t>に納まらない場合，</a:t>
            </a:r>
            <a:r>
              <a:rPr lang="ja-JP" altLang="en-US" sz="2400" u="sng" smtClean="0">
                <a:solidFill>
                  <a:srgbClr val="0000FF"/>
                </a:solidFill>
                <a:latin typeface="Times New Roman" panose="02020603050405020304" pitchFamily="18" charset="0"/>
                <a:cs typeface="Times New Roman" panose="02020603050405020304" pitchFamily="18" charset="0"/>
              </a:rPr>
              <a:t>プログラミングの改善</a:t>
            </a:r>
            <a:r>
              <a:rPr lang="ja-JP" altLang="en-US" sz="2400" smtClean="0">
                <a:latin typeface="Times New Roman" panose="02020603050405020304" pitchFamily="18" charset="0"/>
                <a:cs typeface="Times New Roman" panose="02020603050405020304" pitchFamily="18" charset="0"/>
              </a:rPr>
              <a:t>，</a:t>
            </a:r>
            <a:r>
              <a:rPr lang="ja-JP" altLang="en-US" sz="2400" u="sng" smtClean="0">
                <a:solidFill>
                  <a:srgbClr val="0000FF"/>
                </a:solidFill>
                <a:latin typeface="Times New Roman" panose="02020603050405020304" pitchFamily="18" charset="0"/>
                <a:cs typeface="Times New Roman" panose="02020603050405020304" pitchFamily="18" charset="0"/>
              </a:rPr>
              <a:t>アルゴリズムの改善</a:t>
            </a:r>
            <a:r>
              <a:rPr lang="ja-JP" altLang="en-US" sz="2400" smtClean="0">
                <a:latin typeface="Times New Roman" panose="02020603050405020304" pitchFamily="18" charset="0"/>
                <a:cs typeface="Times New Roman" panose="02020603050405020304" pitchFamily="18" charset="0"/>
              </a:rPr>
              <a:t>を行う必要がある。</a:t>
            </a:r>
            <a:endParaRPr lang="en-US" altLang="ja-JP" sz="2400" smtClean="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3287864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9333" y="0"/>
            <a:ext cx="7704667" cy="898926"/>
          </a:xfrm>
        </p:spPr>
        <p:txBody>
          <a:bodyPr>
            <a:normAutofit/>
          </a:bodyPr>
          <a:lstStyle/>
          <a:p>
            <a:pPr algn="r"/>
            <a:r>
              <a:rPr lang="ja-JP" altLang="en-US" sz="2800" smtClean="0"/>
              <a:t>（２）標準処理パターン</a:t>
            </a:r>
            <a:endParaRPr kumimoji="1" lang="ja-JP" altLang="en-US" sz="2800"/>
          </a:p>
        </p:txBody>
      </p:sp>
      <p:grpSp>
        <p:nvGrpSpPr>
          <p:cNvPr id="53" name="グループ化 52"/>
          <p:cNvGrpSpPr/>
          <p:nvPr/>
        </p:nvGrpSpPr>
        <p:grpSpPr>
          <a:xfrm>
            <a:off x="2287590" y="1154242"/>
            <a:ext cx="5237469" cy="4909778"/>
            <a:chOff x="1732954" y="1499016"/>
            <a:chExt cx="5237469" cy="4909778"/>
          </a:xfrm>
        </p:grpSpPr>
        <p:cxnSp>
          <p:nvCxnSpPr>
            <p:cNvPr id="15" name="直線コネクタ 14"/>
            <p:cNvCxnSpPr>
              <a:stCxn id="3" idx="2"/>
              <a:endCxn id="7" idx="0"/>
            </p:cNvCxnSpPr>
            <p:nvPr/>
          </p:nvCxnSpPr>
          <p:spPr>
            <a:xfrm flipH="1">
              <a:off x="5936103" y="2293495"/>
              <a:ext cx="1" cy="3320820"/>
            </a:xfrm>
            <a:prstGeom prst="line">
              <a:avLst/>
            </a:prstGeom>
            <a:ln w="57150">
              <a:solidFill>
                <a:srgbClr val="FF0000"/>
              </a:solidFill>
            </a:ln>
          </p:spPr>
          <p:style>
            <a:lnRef idx="1">
              <a:schemeClr val="accent1"/>
            </a:lnRef>
            <a:fillRef idx="0">
              <a:schemeClr val="accent1"/>
            </a:fillRef>
            <a:effectRef idx="0">
              <a:schemeClr val="accent1"/>
            </a:effectRef>
            <a:fontRef idx="minor">
              <a:schemeClr val="tx1"/>
            </a:fontRef>
          </p:style>
        </p:cxnSp>
        <p:sp>
          <p:nvSpPr>
            <p:cNvPr id="3" name="角丸四角形 2"/>
            <p:cNvSpPr/>
            <p:nvPr/>
          </p:nvSpPr>
          <p:spPr>
            <a:xfrm>
              <a:off x="4961743" y="1499016"/>
              <a:ext cx="1948721" cy="794479"/>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6" name="角丸四角形 5"/>
            <p:cNvSpPr/>
            <p:nvPr/>
          </p:nvSpPr>
          <p:spPr>
            <a:xfrm>
              <a:off x="4991861" y="2552324"/>
              <a:ext cx="1948721" cy="79447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7" name="角丸四角形 6"/>
            <p:cNvSpPr/>
            <p:nvPr/>
          </p:nvSpPr>
          <p:spPr>
            <a:xfrm>
              <a:off x="4961742" y="5614315"/>
              <a:ext cx="1948721" cy="794479"/>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29" name="テキスト ボックス 28"/>
            <p:cNvSpPr txBox="1"/>
            <p:nvPr/>
          </p:nvSpPr>
          <p:spPr>
            <a:xfrm>
              <a:off x="5171604" y="1669419"/>
              <a:ext cx="1528996" cy="461665"/>
            </a:xfrm>
            <a:prstGeom prst="rect">
              <a:avLst/>
            </a:prstGeom>
            <a:noFill/>
          </p:spPr>
          <p:txBody>
            <a:bodyPr wrap="square" rtlCol="0">
              <a:spAutoFit/>
            </a:bodyPr>
            <a:lstStyle/>
            <a:p>
              <a:pPr algn="ctr" defTabSz="1169988"/>
              <a:r>
                <a:rPr lang="ja-JP" altLang="en-US" sz="2400" smtClean="0">
                  <a:latin typeface="Times New Roman" panose="02020603050405020304" pitchFamily="18" charset="0"/>
                  <a:cs typeface="Times New Roman" panose="02020603050405020304" pitchFamily="18" charset="0"/>
                </a:rPr>
                <a:t>信号入力</a:t>
              </a:r>
              <a:endParaRPr lang="en-US" altLang="ja-JP" sz="2400" smtClean="0">
                <a:latin typeface="Times New Roman" panose="02020603050405020304" pitchFamily="18" charset="0"/>
                <a:cs typeface="Times New Roman" panose="02020603050405020304" pitchFamily="18" charset="0"/>
              </a:endParaRPr>
            </a:p>
          </p:txBody>
        </p:sp>
        <p:sp>
          <p:nvSpPr>
            <p:cNvPr id="8" name="テキスト ボックス 7"/>
            <p:cNvSpPr txBox="1"/>
            <p:nvPr/>
          </p:nvSpPr>
          <p:spPr>
            <a:xfrm>
              <a:off x="5231566" y="5780721"/>
              <a:ext cx="1528996" cy="461665"/>
            </a:xfrm>
            <a:prstGeom prst="rect">
              <a:avLst/>
            </a:prstGeom>
            <a:noFill/>
          </p:spPr>
          <p:txBody>
            <a:bodyPr wrap="square" rtlCol="0">
              <a:spAutoFit/>
            </a:bodyPr>
            <a:lstStyle/>
            <a:p>
              <a:pPr algn="ctr" defTabSz="1169988"/>
              <a:r>
                <a:rPr lang="ja-JP" altLang="en-US" sz="2400" smtClean="0">
                  <a:latin typeface="Times New Roman" panose="02020603050405020304" pitchFamily="18" charset="0"/>
                  <a:cs typeface="Times New Roman" panose="02020603050405020304" pitchFamily="18" charset="0"/>
                </a:rPr>
                <a:t>信号出力</a:t>
              </a:r>
              <a:endParaRPr lang="en-US" altLang="ja-JP" sz="2400" smtClean="0">
                <a:latin typeface="Times New Roman" panose="02020603050405020304" pitchFamily="18" charset="0"/>
                <a:cs typeface="Times New Roman" panose="02020603050405020304" pitchFamily="18" charset="0"/>
              </a:endParaRPr>
            </a:p>
          </p:txBody>
        </p:sp>
        <p:sp>
          <p:nvSpPr>
            <p:cNvPr id="9" name="角丸四角形 8"/>
            <p:cNvSpPr/>
            <p:nvPr/>
          </p:nvSpPr>
          <p:spPr>
            <a:xfrm>
              <a:off x="4991860" y="4505800"/>
              <a:ext cx="1948721" cy="794479"/>
            </a:xfrm>
            <a:prstGeom prst="roundRect">
              <a:avLst/>
            </a:prstGeom>
            <a:solidFill>
              <a:schemeClr val="accent1">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1" name="テキスト ボックス 10"/>
            <p:cNvSpPr txBox="1"/>
            <p:nvPr/>
          </p:nvSpPr>
          <p:spPr>
            <a:xfrm>
              <a:off x="5021841" y="2743199"/>
              <a:ext cx="1858780" cy="369332"/>
            </a:xfrm>
            <a:prstGeom prst="rect">
              <a:avLst/>
            </a:prstGeom>
            <a:noFill/>
          </p:spPr>
          <p:txBody>
            <a:bodyPr wrap="square" rtlCol="0">
              <a:spAutoFit/>
            </a:bodyPr>
            <a:lstStyle/>
            <a:p>
              <a:pPr algn="ctr" defTabSz="1169988"/>
              <a:r>
                <a:rPr lang="ja-JP" altLang="en-US">
                  <a:latin typeface="Times New Roman" panose="02020603050405020304" pitchFamily="18" charset="0"/>
                  <a:cs typeface="Times New Roman" panose="02020603050405020304" pitchFamily="18" charset="0"/>
                </a:rPr>
                <a:t>入力</a:t>
              </a:r>
              <a:r>
                <a:rPr lang="ja-JP" altLang="en-US" smtClean="0">
                  <a:latin typeface="Times New Roman" panose="02020603050405020304" pitchFamily="18" charset="0"/>
                  <a:cs typeface="Times New Roman" panose="02020603050405020304" pitchFamily="18" charset="0"/>
                </a:rPr>
                <a:t>信号記憶</a:t>
              </a:r>
              <a:endParaRPr lang="en-US" altLang="ja-JP" smtClean="0">
                <a:latin typeface="Times New Roman" panose="02020603050405020304" pitchFamily="18" charset="0"/>
                <a:cs typeface="Times New Roman" panose="02020603050405020304" pitchFamily="18" charset="0"/>
              </a:endParaRPr>
            </a:p>
          </p:txBody>
        </p:sp>
        <p:sp>
          <p:nvSpPr>
            <p:cNvPr id="12" name="テキスト ボックス 11"/>
            <p:cNvSpPr txBox="1"/>
            <p:nvPr/>
          </p:nvSpPr>
          <p:spPr>
            <a:xfrm>
              <a:off x="4961741" y="4723305"/>
              <a:ext cx="1978840" cy="369332"/>
            </a:xfrm>
            <a:prstGeom prst="rect">
              <a:avLst/>
            </a:prstGeom>
            <a:noFill/>
          </p:spPr>
          <p:txBody>
            <a:bodyPr wrap="square" rtlCol="0">
              <a:spAutoFit/>
            </a:bodyPr>
            <a:lstStyle/>
            <a:p>
              <a:pPr algn="ctr" defTabSz="1169988"/>
              <a:r>
                <a:rPr lang="ja-JP" altLang="en-US" smtClean="0">
                  <a:latin typeface="Times New Roman" panose="02020603050405020304" pitchFamily="18" charset="0"/>
                  <a:cs typeface="Times New Roman" panose="02020603050405020304" pitchFamily="18" charset="0"/>
                </a:rPr>
                <a:t>出力信号記憶</a:t>
              </a:r>
              <a:endParaRPr lang="en-US" altLang="ja-JP" smtClean="0">
                <a:latin typeface="Times New Roman" panose="02020603050405020304" pitchFamily="18" charset="0"/>
                <a:cs typeface="Times New Roman" panose="02020603050405020304" pitchFamily="18" charset="0"/>
              </a:endParaRPr>
            </a:p>
          </p:txBody>
        </p:sp>
        <p:sp>
          <p:nvSpPr>
            <p:cNvPr id="13" name="角丸四角形 12"/>
            <p:cNvSpPr/>
            <p:nvPr/>
          </p:nvSpPr>
          <p:spPr>
            <a:xfrm>
              <a:off x="5021702" y="3517954"/>
              <a:ext cx="1948721" cy="794479"/>
            </a:xfrm>
            <a:prstGeom prst="roundRect">
              <a:avLst/>
            </a:prstGeom>
            <a:solidFill>
              <a:srgbClr val="FFCCC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14" name="テキスト ボックス 13"/>
            <p:cNvSpPr txBox="1"/>
            <p:nvPr/>
          </p:nvSpPr>
          <p:spPr>
            <a:xfrm>
              <a:off x="5231565" y="3684362"/>
              <a:ext cx="1528996" cy="461665"/>
            </a:xfrm>
            <a:prstGeom prst="rect">
              <a:avLst/>
            </a:prstGeom>
            <a:noFill/>
          </p:spPr>
          <p:txBody>
            <a:bodyPr wrap="square" rtlCol="0">
              <a:spAutoFit/>
            </a:bodyPr>
            <a:lstStyle/>
            <a:p>
              <a:pPr algn="ctr" defTabSz="1169988"/>
              <a:r>
                <a:rPr lang="ja-JP" altLang="en-US" sz="2400" smtClean="0">
                  <a:latin typeface="Times New Roman" panose="02020603050405020304" pitchFamily="18" charset="0"/>
                  <a:cs typeface="Times New Roman" panose="02020603050405020304" pitchFamily="18" charset="0"/>
                </a:rPr>
                <a:t>信号処理</a:t>
              </a:r>
              <a:endParaRPr lang="en-US" altLang="ja-JP" sz="2400" smtClean="0">
                <a:latin typeface="Times New Roman" panose="02020603050405020304" pitchFamily="18" charset="0"/>
                <a:cs typeface="Times New Roman" panose="02020603050405020304" pitchFamily="18" charset="0"/>
              </a:endParaRPr>
            </a:p>
          </p:txBody>
        </p:sp>
        <p:sp>
          <p:nvSpPr>
            <p:cNvPr id="18" name="テキスト ボックス 17"/>
            <p:cNvSpPr txBox="1"/>
            <p:nvPr/>
          </p:nvSpPr>
          <p:spPr>
            <a:xfrm>
              <a:off x="1978700" y="2756992"/>
              <a:ext cx="1978842" cy="369332"/>
            </a:xfrm>
            <a:prstGeom prst="rect">
              <a:avLst/>
            </a:prstGeom>
            <a:solidFill>
              <a:srgbClr val="FFFFD5"/>
            </a:solidFill>
            <a:ln>
              <a:solidFill>
                <a:srgbClr val="0000FF"/>
              </a:solidFill>
            </a:ln>
          </p:spPr>
          <p:txBody>
            <a:bodyPr wrap="square" rtlCol="0">
              <a:spAutoFit/>
            </a:bodyPr>
            <a:lstStyle/>
            <a:p>
              <a:pPr algn="ctr" defTabSz="1169988"/>
              <a:r>
                <a:rPr lang="ja-JP" altLang="en-US" smtClean="0">
                  <a:latin typeface="Times New Roman" panose="02020603050405020304" pitchFamily="18" charset="0"/>
                  <a:cs typeface="Times New Roman" panose="02020603050405020304" pitchFamily="18" charset="0"/>
                </a:rPr>
                <a:t>待ち行列　</a:t>
              </a:r>
              <a:r>
                <a:rPr lang="en-US" altLang="ja-JP" i="1" smtClean="0">
                  <a:latin typeface="Times New Roman" panose="02020603050405020304" pitchFamily="18" charset="0"/>
                  <a:cs typeface="Times New Roman" panose="02020603050405020304" pitchFamily="18" charset="0"/>
                </a:rPr>
                <a:t>x</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k</a:t>
              </a:r>
              <a:r>
                <a:rPr lang="en-US" altLang="ja-JP" smtClean="0">
                  <a:latin typeface="Times New Roman" panose="02020603050405020304" pitchFamily="18" charset="0"/>
                  <a:cs typeface="Times New Roman" panose="02020603050405020304" pitchFamily="18" charset="0"/>
                </a:rPr>
                <a:t>)</a:t>
              </a:r>
            </a:p>
          </p:txBody>
        </p:sp>
        <p:sp>
          <p:nvSpPr>
            <p:cNvPr id="19" name="テキスト ボックス 18"/>
            <p:cNvSpPr txBox="1"/>
            <p:nvPr/>
          </p:nvSpPr>
          <p:spPr>
            <a:xfrm>
              <a:off x="1978700" y="4672206"/>
              <a:ext cx="1978982" cy="369332"/>
            </a:xfrm>
            <a:prstGeom prst="rect">
              <a:avLst/>
            </a:prstGeom>
            <a:solidFill>
              <a:srgbClr val="FFFFD5"/>
            </a:solidFill>
            <a:ln>
              <a:solidFill>
                <a:srgbClr val="0000FF"/>
              </a:solidFill>
            </a:ln>
          </p:spPr>
          <p:txBody>
            <a:bodyPr wrap="square" rtlCol="0">
              <a:spAutoFit/>
            </a:bodyPr>
            <a:lstStyle/>
            <a:p>
              <a:pPr algn="ctr" defTabSz="1169988"/>
              <a:r>
                <a:rPr lang="ja-JP" altLang="en-US">
                  <a:latin typeface="Times New Roman" panose="02020603050405020304" pitchFamily="18" charset="0"/>
                  <a:cs typeface="Times New Roman" panose="02020603050405020304" pitchFamily="18" charset="0"/>
                </a:rPr>
                <a:t>待ち</a:t>
              </a:r>
              <a:r>
                <a:rPr lang="ja-JP" altLang="en-US" smtClean="0">
                  <a:latin typeface="Times New Roman" panose="02020603050405020304" pitchFamily="18" charset="0"/>
                  <a:cs typeface="Times New Roman" panose="02020603050405020304" pitchFamily="18" charset="0"/>
                </a:rPr>
                <a:t>行列  </a:t>
              </a:r>
              <a:r>
                <a:rPr lang="en-US" altLang="ja-JP" i="1" smtClean="0">
                  <a:latin typeface="Times New Roman" panose="02020603050405020304" pitchFamily="18" charset="0"/>
                  <a:cs typeface="Times New Roman" panose="02020603050405020304" pitchFamily="18" charset="0"/>
                </a:rPr>
                <a:t>y</a:t>
              </a:r>
              <a:r>
                <a:rPr lang="en-US" altLang="ja-JP" smtClean="0">
                  <a:latin typeface="Times New Roman" panose="02020603050405020304" pitchFamily="18" charset="0"/>
                  <a:cs typeface="Times New Roman" panose="02020603050405020304" pitchFamily="18" charset="0"/>
                </a:rPr>
                <a:t>(</a:t>
              </a:r>
              <a:r>
                <a:rPr lang="en-US" altLang="ja-JP" i="1" smtClean="0">
                  <a:latin typeface="Times New Roman" panose="02020603050405020304" pitchFamily="18" charset="0"/>
                  <a:cs typeface="Times New Roman" panose="02020603050405020304" pitchFamily="18" charset="0"/>
                </a:rPr>
                <a:t>k</a:t>
              </a:r>
              <a:r>
                <a:rPr lang="en-US" altLang="ja-JP" smtClean="0">
                  <a:latin typeface="Times New Roman" panose="02020603050405020304" pitchFamily="18" charset="0"/>
                  <a:cs typeface="Times New Roman" panose="02020603050405020304" pitchFamily="18" charset="0"/>
                </a:rPr>
                <a:t>)</a:t>
              </a:r>
            </a:p>
          </p:txBody>
        </p:sp>
        <p:cxnSp>
          <p:nvCxnSpPr>
            <p:cNvPr id="20" name="直線矢印コネクタ 19"/>
            <p:cNvCxnSpPr>
              <a:stCxn id="6" idx="1"/>
              <a:endCxn id="18" idx="3"/>
            </p:cNvCxnSpPr>
            <p:nvPr/>
          </p:nvCxnSpPr>
          <p:spPr>
            <a:xfrm flipH="1" flipV="1">
              <a:off x="3957542" y="2941658"/>
              <a:ext cx="1034319" cy="0"/>
            </a:xfrm>
            <a:prstGeom prst="straightConnector1">
              <a:avLst/>
            </a:prstGeom>
            <a:ln>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24" name="直線矢印コネクタ 23"/>
            <p:cNvCxnSpPr>
              <a:stCxn id="9" idx="1"/>
              <a:endCxn id="19" idx="3"/>
            </p:cNvCxnSpPr>
            <p:nvPr/>
          </p:nvCxnSpPr>
          <p:spPr>
            <a:xfrm flipH="1" flipV="1">
              <a:off x="3957682" y="4856872"/>
              <a:ext cx="1034178" cy="0"/>
            </a:xfrm>
            <a:prstGeom prst="straightConnector1">
              <a:avLst/>
            </a:prstGeom>
            <a:ln>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27" name="直線矢印コネクタ 26"/>
            <p:cNvCxnSpPr/>
            <p:nvPr/>
          </p:nvCxnSpPr>
          <p:spPr>
            <a:xfrm flipV="1">
              <a:off x="3881963" y="4134271"/>
              <a:ext cx="1109623" cy="534495"/>
            </a:xfrm>
            <a:prstGeom prst="straightConnector1">
              <a:avLst/>
            </a:prstGeom>
            <a:ln>
              <a:solidFill>
                <a:srgbClr val="0000FF"/>
              </a:solidFill>
              <a:tailEnd type="triangle"/>
            </a:ln>
          </p:spPr>
          <p:style>
            <a:lnRef idx="1">
              <a:schemeClr val="accent1"/>
            </a:lnRef>
            <a:fillRef idx="0">
              <a:schemeClr val="accent1"/>
            </a:fillRef>
            <a:effectRef idx="0">
              <a:schemeClr val="accent1"/>
            </a:effectRef>
            <a:fontRef idx="minor">
              <a:schemeClr val="tx1"/>
            </a:fontRef>
          </p:style>
        </p:cxnSp>
        <p:cxnSp>
          <p:nvCxnSpPr>
            <p:cNvPr id="30" name="直線矢印コネクタ 29"/>
            <p:cNvCxnSpPr/>
            <p:nvPr/>
          </p:nvCxnSpPr>
          <p:spPr>
            <a:xfrm>
              <a:off x="3881963" y="3199303"/>
              <a:ext cx="1109623" cy="562731"/>
            </a:xfrm>
            <a:prstGeom prst="straightConnector1">
              <a:avLst/>
            </a:prstGeom>
            <a:ln>
              <a:solidFill>
                <a:srgbClr val="0000FF"/>
              </a:solidFill>
              <a:tailEnd type="triangle"/>
            </a:ln>
          </p:spPr>
          <p:style>
            <a:lnRef idx="1">
              <a:schemeClr val="accent1"/>
            </a:lnRef>
            <a:fillRef idx="0">
              <a:schemeClr val="accent1"/>
            </a:fillRef>
            <a:effectRef idx="0">
              <a:schemeClr val="accent1"/>
            </a:effectRef>
            <a:fontRef idx="minor">
              <a:schemeClr val="tx1"/>
            </a:fontRef>
          </p:style>
        </p:cxnSp>
        <p:sp>
          <p:nvSpPr>
            <p:cNvPr id="41" name="テキスト ボックス 40"/>
            <p:cNvSpPr txBox="1"/>
            <p:nvPr/>
          </p:nvSpPr>
          <p:spPr>
            <a:xfrm>
              <a:off x="1732954" y="3494519"/>
              <a:ext cx="2477267" cy="923330"/>
            </a:xfrm>
            <a:prstGeom prst="rect">
              <a:avLst/>
            </a:prstGeom>
            <a:noFill/>
          </p:spPr>
          <p:txBody>
            <a:bodyPr wrap="square" rtlCol="0">
              <a:spAutoFit/>
            </a:bodyPr>
            <a:lstStyle/>
            <a:p>
              <a:pPr algn="ctr" defTabSz="1169988"/>
              <a:r>
                <a:rPr lang="ja-JP" altLang="en-US" smtClean="0">
                  <a:latin typeface="Times New Roman" panose="02020603050405020304" pitchFamily="18" charset="0"/>
                  <a:cs typeface="Times New Roman" panose="02020603050405020304" pitchFamily="18" charset="0"/>
                </a:rPr>
                <a:t>待ち行列と言っても</a:t>
              </a:r>
              <a:endParaRPr lang="en-US" altLang="ja-JP" smtClean="0">
                <a:latin typeface="Times New Roman" panose="02020603050405020304" pitchFamily="18" charset="0"/>
                <a:cs typeface="Times New Roman" panose="02020603050405020304" pitchFamily="18" charset="0"/>
              </a:endParaRPr>
            </a:p>
            <a:p>
              <a:pPr algn="ctr" defTabSz="1169988"/>
              <a:r>
                <a:rPr lang="ja-JP" altLang="en-US" smtClean="0">
                  <a:latin typeface="Times New Roman" panose="02020603050405020304" pitchFamily="18" charset="0"/>
                  <a:cs typeface="Times New Roman" panose="02020603050405020304" pitchFamily="18" charset="0"/>
                </a:rPr>
                <a:t>信号処理の場合</a:t>
              </a:r>
              <a:endParaRPr lang="en-US" altLang="ja-JP" smtClean="0">
                <a:latin typeface="Times New Roman" panose="02020603050405020304" pitchFamily="18" charset="0"/>
                <a:cs typeface="Times New Roman" panose="02020603050405020304" pitchFamily="18" charset="0"/>
              </a:endParaRPr>
            </a:p>
            <a:p>
              <a:pPr algn="ctr" defTabSz="1169988"/>
              <a:r>
                <a:rPr lang="ja-JP" altLang="en-US" smtClean="0">
                  <a:latin typeface="Times New Roman" panose="02020603050405020304" pitchFamily="18" charset="0"/>
                  <a:cs typeface="Times New Roman" panose="02020603050405020304" pitchFamily="18" charset="0"/>
                </a:rPr>
                <a:t>単なる上書き</a:t>
              </a:r>
              <a:endParaRPr lang="en-US" altLang="ja-JP" smtClean="0">
                <a:latin typeface="Times New Roman" panose="02020603050405020304" pitchFamily="18" charset="0"/>
                <a:cs typeface="Times New Roman" panose="02020603050405020304" pitchFamily="18" charset="0"/>
              </a:endParaRPr>
            </a:p>
          </p:txBody>
        </p:sp>
        <p:cxnSp>
          <p:nvCxnSpPr>
            <p:cNvPr id="44" name="直線矢印コネクタ 43"/>
            <p:cNvCxnSpPr>
              <a:stCxn id="41" idx="0"/>
              <a:endCxn id="18" idx="2"/>
            </p:cNvCxnSpPr>
            <p:nvPr/>
          </p:nvCxnSpPr>
          <p:spPr>
            <a:xfrm flipH="1" flipV="1">
              <a:off x="2968121" y="3126324"/>
              <a:ext cx="3467" cy="368195"/>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cxnSp>
          <p:nvCxnSpPr>
            <p:cNvPr id="46" name="直線矢印コネクタ 45"/>
            <p:cNvCxnSpPr>
              <a:stCxn id="41" idx="2"/>
              <a:endCxn id="19" idx="0"/>
            </p:cNvCxnSpPr>
            <p:nvPr/>
          </p:nvCxnSpPr>
          <p:spPr>
            <a:xfrm flipH="1">
              <a:off x="2968191" y="4417849"/>
              <a:ext cx="3397" cy="254357"/>
            </a:xfrm>
            <a:prstGeom prst="straightConnector1">
              <a:avLst/>
            </a:prstGeom>
            <a:ln>
              <a:solidFill>
                <a:srgbClr val="FF0000"/>
              </a:solidFill>
              <a:tailEnd type="triangle"/>
            </a:ln>
          </p:spPr>
          <p:style>
            <a:lnRef idx="1">
              <a:schemeClr val="accent1"/>
            </a:lnRef>
            <a:fillRef idx="0">
              <a:schemeClr val="accent1"/>
            </a:fillRef>
            <a:effectRef idx="0">
              <a:schemeClr val="accent1"/>
            </a:effectRef>
            <a:fontRef idx="minor">
              <a:schemeClr val="tx1"/>
            </a:fontRef>
          </p:style>
        </p:cxnSp>
      </p:grpSp>
    </p:spTree>
    <p:extLst>
      <p:ext uri="{BB962C8B-B14F-4D97-AF65-F5344CB8AC3E}">
        <p14:creationId xmlns:p14="http://schemas.microsoft.com/office/powerpoint/2010/main" val="924373349"/>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9333" y="107429"/>
            <a:ext cx="7704667" cy="898926"/>
          </a:xfrm>
        </p:spPr>
        <p:txBody>
          <a:bodyPr>
            <a:normAutofit fontScale="90000"/>
          </a:bodyPr>
          <a:lstStyle/>
          <a:p>
            <a:pPr algn="r"/>
            <a:r>
              <a:rPr lang="ja-JP" altLang="en-US" sz="2800" smtClean="0"/>
              <a:t>高速化を図るならサボることが大事</a:t>
            </a:r>
            <a:r>
              <a:rPr lang="en-US" altLang="ja-JP" sz="2800" smtClean="0"/>
              <a:t/>
            </a:r>
            <a:br>
              <a:rPr lang="en-US" altLang="ja-JP" sz="2800" smtClean="0"/>
            </a:br>
            <a:r>
              <a:rPr lang="ja-JP" altLang="en-US" sz="2800" smtClean="0"/>
              <a:t>待ち</a:t>
            </a:r>
            <a:r>
              <a:rPr lang="ja-JP" altLang="en-US" sz="2800"/>
              <a:t>行列</a:t>
            </a:r>
            <a:r>
              <a:rPr lang="ja-JP" altLang="en-US" sz="2800" smtClean="0"/>
              <a:t>でオーバーフローチェックをしない</a:t>
            </a:r>
            <a:endParaRPr kumimoji="1" lang="ja-JP" altLang="en-US" sz="2800"/>
          </a:p>
        </p:txBody>
      </p:sp>
      <p:sp>
        <p:nvSpPr>
          <p:cNvPr id="28" name="タイトル 1"/>
          <p:cNvSpPr txBox="1">
            <a:spLocks/>
          </p:cNvSpPr>
          <p:nvPr/>
        </p:nvSpPr>
        <p:spPr>
          <a:xfrm>
            <a:off x="1439331" y="5346902"/>
            <a:ext cx="7704667" cy="495959"/>
          </a:xfrm>
          <a:prstGeom prst="rect">
            <a:avLst/>
          </a:prstGeom>
          <a:solidFill>
            <a:srgbClr val="FFFF00"/>
          </a:solidFill>
          <a:ln>
            <a:solidFill>
              <a:srgbClr val="FF0000"/>
            </a:solidFill>
          </a:ln>
          <a:effectLst/>
        </p:spPr>
        <p:txBody>
          <a:bodyPr vert="horz" lIns="91440" tIns="45720" rIns="91440" bIns="45720" rtlCol="0" anchor="t" anchorCtr="0">
            <a:normAutofit/>
          </a:bodyPr>
          <a:lstStyle>
            <a:lvl1pPr algn="ctr" defTabSz="457200" rtl="0" eaLnBrk="1" latinLnBrk="0" hangingPunct="1">
              <a:spcBef>
                <a:spcPct val="0"/>
              </a:spcBef>
              <a:buNone/>
              <a:defRPr kumimoji="1" sz="4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000" smtClean="0">
                <a:latin typeface="ＭＳ ゴシック" panose="020B0609070205080204" pitchFamily="49" charset="-128"/>
                <a:ea typeface="ＭＳ ゴシック" panose="020B0609070205080204" pitchFamily="49" charset="-128"/>
              </a:rPr>
              <a:t>複素数演算を可能とするには上記 </a:t>
            </a:r>
            <a:r>
              <a:rPr lang="en-US" altLang="ja-JP" sz="2000" b="1" u="sng" smtClean="0">
                <a:solidFill>
                  <a:srgbClr val="FF0000"/>
                </a:solidFill>
                <a:latin typeface="ＭＳ ゴシック" panose="020B0609070205080204" pitchFamily="49" charset="-128"/>
                <a:ea typeface="ＭＳ ゴシック" panose="020B0609070205080204" pitchFamily="49" charset="-128"/>
              </a:rPr>
              <a:t>int </a:t>
            </a:r>
            <a:r>
              <a:rPr lang="ja-JP" altLang="en-US" sz="2000" smtClean="0">
                <a:latin typeface="ＭＳ ゴシック" panose="020B0609070205080204" pitchFamily="49" charset="-128"/>
                <a:ea typeface="ＭＳ ゴシック" panose="020B0609070205080204" pitchFamily="49" charset="-128"/>
              </a:rPr>
              <a:t>を </a:t>
            </a:r>
            <a:r>
              <a:rPr lang="en-US" altLang="ja-JP" sz="2000" b="1" u="sng" smtClean="0">
                <a:solidFill>
                  <a:srgbClr val="FF0000"/>
                </a:solidFill>
                <a:latin typeface="ＭＳ ゴシック" panose="020B0609070205080204" pitchFamily="49" charset="-128"/>
                <a:ea typeface="ＭＳ ゴシック" panose="020B0609070205080204" pitchFamily="49" charset="-128"/>
              </a:rPr>
              <a:t>Complex</a:t>
            </a:r>
            <a:r>
              <a:rPr lang="en-US" altLang="ja-JP" sz="2000" smtClean="0">
                <a:latin typeface="ＭＳ ゴシック" panose="020B0609070205080204" pitchFamily="49" charset="-128"/>
                <a:ea typeface="ＭＳ ゴシック" panose="020B0609070205080204" pitchFamily="49" charset="-128"/>
              </a:rPr>
              <a:t>	</a:t>
            </a:r>
            <a:r>
              <a:rPr lang="ja-JP" altLang="en-US" sz="2000" smtClean="0">
                <a:latin typeface="ＭＳ ゴシック" panose="020B0609070205080204" pitchFamily="49" charset="-128"/>
                <a:ea typeface="ＭＳ ゴシック" panose="020B0609070205080204" pitchFamily="49" charset="-128"/>
              </a:rPr>
              <a:t>にする</a:t>
            </a:r>
            <a:endParaRPr lang="fr-FR" altLang="ja-JP" sz="2000">
              <a:solidFill>
                <a:srgbClr val="FF0000"/>
              </a:solidFill>
              <a:latin typeface="ＭＳ ゴシック" panose="020B0609070205080204" pitchFamily="49" charset="-128"/>
              <a:ea typeface="ＭＳ ゴシック" panose="020B0609070205080204" pitchFamily="49" charset="-128"/>
            </a:endParaRPr>
          </a:p>
        </p:txBody>
      </p:sp>
      <p:sp>
        <p:nvSpPr>
          <p:cNvPr id="31" name="タイトル 1"/>
          <p:cNvSpPr txBox="1">
            <a:spLocks/>
          </p:cNvSpPr>
          <p:nvPr/>
        </p:nvSpPr>
        <p:spPr>
          <a:xfrm>
            <a:off x="1439332" y="1006355"/>
            <a:ext cx="7704667" cy="4239718"/>
          </a:xfrm>
          <a:prstGeom prst="rect">
            <a:avLst/>
          </a:prstGeom>
          <a:effectLst/>
        </p:spPr>
        <p:txBody>
          <a:bodyPr vert="horz" lIns="91440" tIns="45720" rIns="91440" bIns="45720" rtlCol="0" anchor="ctr">
            <a:normAutofit fontScale="85000" lnSpcReduction="20000"/>
          </a:bodyPr>
          <a:lstStyle>
            <a:lvl1pPr algn="ctr" defTabSz="457200" rtl="0" eaLnBrk="1" latinLnBrk="0" hangingPunct="1">
              <a:spcBef>
                <a:spcPct val="0"/>
              </a:spcBef>
              <a:buNone/>
              <a:defRPr kumimoji="1" sz="4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fr-FR" altLang="ja-JP" sz="2800">
                <a:latin typeface="ＭＳ ゴシック" panose="020B0609070205080204" pitchFamily="49" charset="-128"/>
                <a:ea typeface="ＭＳ ゴシック" panose="020B0609070205080204" pitchFamily="49" charset="-128"/>
              </a:rPr>
              <a:t>int init(int Que[],int Qmax){</a:t>
            </a:r>
          </a:p>
          <a:p>
            <a:pPr algn="l"/>
            <a:r>
              <a:rPr lang="en-US" altLang="ja-JP" sz="2800" smtClean="0">
                <a:latin typeface="ＭＳ ゴシック" panose="020B0609070205080204" pitchFamily="49" charset="-128"/>
                <a:ea typeface="ＭＳ ゴシック" panose="020B0609070205080204" pitchFamily="49" charset="-128"/>
              </a:rPr>
              <a:t>	int </a:t>
            </a:r>
            <a:r>
              <a:rPr lang="en-US" altLang="ja-JP" sz="2800">
                <a:latin typeface="ＭＳ ゴシック" panose="020B0609070205080204" pitchFamily="49" charset="-128"/>
                <a:ea typeface="ＭＳ ゴシック" panose="020B0609070205080204" pitchFamily="49" charset="-128"/>
              </a:rPr>
              <a:t>i; </a:t>
            </a:r>
          </a:p>
          <a:p>
            <a:pPr algn="l"/>
            <a:r>
              <a:rPr lang="en-US" altLang="ja-JP" sz="2800" smtClean="0">
                <a:latin typeface="ＭＳ ゴシック" panose="020B0609070205080204" pitchFamily="49" charset="-128"/>
                <a:ea typeface="ＭＳ ゴシック" panose="020B0609070205080204" pitchFamily="49" charset="-128"/>
              </a:rPr>
              <a:t>	for(i=0;i&lt;Qmax;i</a:t>
            </a:r>
            <a:r>
              <a:rPr lang="en-US" altLang="ja-JP" sz="2800">
                <a:latin typeface="ＭＳ ゴシック" panose="020B0609070205080204" pitchFamily="49" charset="-128"/>
                <a:ea typeface="ＭＳ ゴシック" panose="020B0609070205080204" pitchFamily="49" charset="-128"/>
              </a:rPr>
              <a:t>++) Que[i]=0;</a:t>
            </a:r>
          </a:p>
          <a:p>
            <a:pPr algn="l"/>
            <a:r>
              <a:rPr lang="en-US" altLang="ja-JP" sz="2800" smtClean="0">
                <a:latin typeface="ＭＳ ゴシック" panose="020B0609070205080204" pitchFamily="49" charset="-128"/>
                <a:ea typeface="ＭＳ ゴシック" panose="020B0609070205080204" pitchFamily="49" charset="-128"/>
              </a:rPr>
              <a:t>	return </a:t>
            </a:r>
            <a:r>
              <a:rPr lang="en-US" altLang="ja-JP" sz="2800">
                <a:latin typeface="ＭＳ ゴシック" panose="020B0609070205080204" pitchFamily="49" charset="-128"/>
                <a:ea typeface="ＭＳ ゴシック" panose="020B0609070205080204" pitchFamily="49" charset="-128"/>
              </a:rPr>
              <a:t>0;</a:t>
            </a:r>
          </a:p>
          <a:p>
            <a:pPr algn="l"/>
            <a:r>
              <a:rPr lang="en-US" altLang="ja-JP" sz="2800">
                <a:latin typeface="ＭＳ ゴシック" panose="020B0609070205080204" pitchFamily="49" charset="-128"/>
                <a:ea typeface="ＭＳ ゴシック" panose="020B0609070205080204" pitchFamily="49" charset="-128"/>
              </a:rPr>
              <a:t>}</a:t>
            </a:r>
          </a:p>
          <a:p>
            <a:pPr algn="l"/>
            <a:r>
              <a:rPr lang="fr-FR" altLang="ja-JP" sz="2800">
                <a:latin typeface="ＭＳ ゴシック" panose="020B0609070205080204" pitchFamily="49" charset="-128"/>
                <a:ea typeface="ＭＳ ゴシック" panose="020B0609070205080204" pitchFamily="49" charset="-128"/>
              </a:rPr>
              <a:t>int enQue(int Que[], int pQue, int Qmax, int X){</a:t>
            </a:r>
          </a:p>
          <a:p>
            <a:pPr algn="l"/>
            <a:r>
              <a:rPr lang="en-US" altLang="ja-JP" sz="2800" smtClean="0">
                <a:latin typeface="ＭＳ ゴシック" panose="020B0609070205080204" pitchFamily="49" charset="-128"/>
                <a:ea typeface="ＭＳ ゴシック" panose="020B0609070205080204" pitchFamily="49" charset="-128"/>
              </a:rPr>
              <a:t>	pQue-</a:t>
            </a:r>
            <a:r>
              <a:rPr lang="en-US" altLang="ja-JP" sz="2800">
                <a:latin typeface="ＭＳ ゴシック" panose="020B0609070205080204" pitchFamily="49" charset="-128"/>
                <a:ea typeface="ＭＳ ゴシック" panose="020B0609070205080204" pitchFamily="49" charset="-128"/>
              </a:rPr>
              <a:t>-;if(pQue&lt;0) pQue=Qmax-1;</a:t>
            </a:r>
          </a:p>
          <a:p>
            <a:pPr algn="l"/>
            <a:r>
              <a:rPr lang="en-US" altLang="ja-JP" sz="2800" smtClean="0">
                <a:latin typeface="ＭＳ ゴシック" panose="020B0609070205080204" pitchFamily="49" charset="-128"/>
                <a:ea typeface="ＭＳ ゴシック" panose="020B0609070205080204" pitchFamily="49" charset="-128"/>
              </a:rPr>
              <a:t>	Que[pQue</a:t>
            </a:r>
            <a:r>
              <a:rPr lang="en-US" altLang="ja-JP" sz="2800">
                <a:latin typeface="ＭＳ ゴシック" panose="020B0609070205080204" pitchFamily="49" charset="-128"/>
                <a:ea typeface="ＭＳ ゴシック" panose="020B0609070205080204" pitchFamily="49" charset="-128"/>
              </a:rPr>
              <a:t>]=X;</a:t>
            </a:r>
          </a:p>
          <a:p>
            <a:pPr algn="l"/>
            <a:r>
              <a:rPr lang="en-US" altLang="ja-JP" sz="2800" smtClean="0">
                <a:latin typeface="ＭＳ ゴシック" panose="020B0609070205080204" pitchFamily="49" charset="-128"/>
                <a:ea typeface="ＭＳ ゴシック" panose="020B0609070205080204" pitchFamily="49" charset="-128"/>
              </a:rPr>
              <a:t>	return </a:t>
            </a:r>
            <a:r>
              <a:rPr lang="en-US" altLang="ja-JP" sz="2800">
                <a:latin typeface="ＭＳ ゴシック" panose="020B0609070205080204" pitchFamily="49" charset="-128"/>
                <a:ea typeface="ＭＳ ゴシック" panose="020B0609070205080204" pitchFamily="49" charset="-128"/>
              </a:rPr>
              <a:t>pQue;</a:t>
            </a:r>
          </a:p>
          <a:p>
            <a:pPr algn="l"/>
            <a:r>
              <a:rPr lang="en-US" altLang="ja-JP" sz="2800">
                <a:latin typeface="ＭＳ ゴシック" panose="020B0609070205080204" pitchFamily="49" charset="-128"/>
                <a:ea typeface="ＭＳ ゴシック" panose="020B0609070205080204" pitchFamily="49" charset="-128"/>
              </a:rPr>
              <a:t>}</a:t>
            </a:r>
          </a:p>
          <a:p>
            <a:pPr algn="l"/>
            <a:r>
              <a:rPr lang="fr-FR" altLang="ja-JP" sz="2800">
                <a:latin typeface="ＭＳ ゴシック" panose="020B0609070205080204" pitchFamily="49" charset="-128"/>
                <a:ea typeface="ＭＳ ゴシック" panose="020B0609070205080204" pitchFamily="49" charset="-128"/>
              </a:rPr>
              <a:t>int getQ(int Que[], int pQue, int Qmax, int k){</a:t>
            </a:r>
          </a:p>
          <a:p>
            <a:pPr algn="l"/>
            <a:r>
              <a:rPr lang="en-US" altLang="ja-JP" sz="2800" smtClean="0">
                <a:latin typeface="ＭＳ ゴシック" panose="020B0609070205080204" pitchFamily="49" charset="-128"/>
                <a:ea typeface="ＭＳ ゴシック" panose="020B0609070205080204" pitchFamily="49" charset="-128"/>
              </a:rPr>
              <a:t>	int </a:t>
            </a:r>
            <a:r>
              <a:rPr lang="en-US" altLang="ja-JP" sz="2800">
                <a:latin typeface="ＭＳ ゴシック" panose="020B0609070205080204" pitchFamily="49" charset="-128"/>
                <a:ea typeface="ＭＳ ゴシック" panose="020B0609070205080204" pitchFamily="49" charset="-128"/>
              </a:rPr>
              <a:t>i=pQue+k; if(i&gt;=Qmax) i-= Qmax;</a:t>
            </a:r>
          </a:p>
          <a:p>
            <a:pPr algn="l"/>
            <a:r>
              <a:rPr lang="en-US" altLang="ja-JP" sz="2800" smtClean="0">
                <a:latin typeface="ＭＳ ゴシック" panose="020B0609070205080204" pitchFamily="49" charset="-128"/>
                <a:ea typeface="ＭＳ ゴシック" panose="020B0609070205080204" pitchFamily="49" charset="-128"/>
              </a:rPr>
              <a:t>	return </a:t>
            </a:r>
            <a:r>
              <a:rPr lang="en-US" altLang="ja-JP" sz="2800">
                <a:latin typeface="ＭＳ ゴシック" panose="020B0609070205080204" pitchFamily="49" charset="-128"/>
                <a:ea typeface="ＭＳ ゴシック" panose="020B0609070205080204" pitchFamily="49" charset="-128"/>
              </a:rPr>
              <a:t>Que[i];</a:t>
            </a:r>
          </a:p>
          <a:p>
            <a:pPr algn="l"/>
            <a:r>
              <a:rPr lang="en-US" altLang="ja-JP" sz="2800" smtClean="0">
                <a:latin typeface="ＭＳ ゴシック" panose="020B0609070205080204" pitchFamily="49" charset="-128"/>
                <a:ea typeface="ＭＳ ゴシック" panose="020B0609070205080204" pitchFamily="49" charset="-128"/>
              </a:rPr>
              <a:t>}		</a:t>
            </a:r>
            <a:endParaRPr lang="ja-JP" altLang="en-US" sz="280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347508773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normAutofit/>
          </a:bodyPr>
          <a:lstStyle/>
          <a:p>
            <a:pPr algn="r"/>
            <a:r>
              <a:rPr lang="ja-JP" altLang="en-US" sz="2800" smtClean="0"/>
              <a:t>（３）ＦＩＲフィルタのベクトル表現</a:t>
            </a:r>
            <a:endParaRPr kumimoji="1" lang="ja-JP" altLang="en-US" sz="2800"/>
          </a:p>
        </p:txBody>
      </p:sp>
      <p:sp>
        <p:nvSpPr>
          <p:cNvPr id="29" name="テキスト ボックス 28"/>
          <p:cNvSpPr txBox="1"/>
          <p:nvPr/>
        </p:nvSpPr>
        <p:spPr>
          <a:xfrm>
            <a:off x="982133" y="2008119"/>
            <a:ext cx="8229599" cy="461665"/>
          </a:xfrm>
          <a:prstGeom prst="rect">
            <a:avLst/>
          </a:prstGeom>
          <a:noFill/>
        </p:spPr>
        <p:txBody>
          <a:bodyPr wrap="square" rtlCol="0">
            <a:spAutoFit/>
          </a:bodyPr>
          <a:lstStyle/>
          <a:p>
            <a:pPr marL="265113" indent="-265113" defTabSz="1169988"/>
            <a:r>
              <a:rPr lang="ja-JP" altLang="en-US" sz="2400" smtClean="0">
                <a:latin typeface="Times New Roman" panose="02020603050405020304" pitchFamily="18" charset="0"/>
                <a:cs typeface="Times New Roman" panose="02020603050405020304" pitchFamily="18" charset="0"/>
              </a:rPr>
              <a:t>畳み込みはインパルス応答</a:t>
            </a:r>
            <a:r>
              <a:rPr lang="en-US" altLang="ja-JP" sz="2400" smtClean="0">
                <a:latin typeface="Times New Roman" panose="02020603050405020304" pitchFamily="18" charset="0"/>
                <a:cs typeface="Times New Roman" panose="02020603050405020304" pitchFamily="18" charset="0"/>
              </a:rPr>
              <a:t>b</a:t>
            </a:r>
            <a:r>
              <a:rPr lang="ja-JP" altLang="en-US" sz="2400" smtClean="0">
                <a:latin typeface="Times New Roman" panose="02020603050405020304" pitchFamily="18" charset="0"/>
                <a:cs typeface="Times New Roman" panose="02020603050405020304" pitchFamily="18" charset="0"/>
              </a:rPr>
              <a:t>と</a:t>
            </a:r>
            <a:r>
              <a:rPr lang="en-US" altLang="ja-JP" sz="2400" smtClean="0">
                <a:latin typeface="Times New Roman" panose="02020603050405020304" pitchFamily="18" charset="0"/>
                <a:cs typeface="Times New Roman" panose="02020603050405020304" pitchFamily="18" charset="0"/>
              </a:rPr>
              <a:t>x</a:t>
            </a:r>
            <a:r>
              <a:rPr lang="ja-JP" altLang="en-US" sz="2400" smtClean="0">
                <a:latin typeface="Times New Roman" panose="02020603050405020304" pitchFamily="18" charset="0"/>
                <a:cs typeface="Times New Roman" panose="02020603050405020304" pitchFamily="18" charset="0"/>
              </a:rPr>
              <a:t>との内積演算</a:t>
            </a:r>
            <a:endParaRPr lang="en-US" altLang="ja-JP" sz="2400" smtClean="0">
              <a:latin typeface="Times New Roman" panose="02020603050405020304" pitchFamily="18" charset="0"/>
              <a:cs typeface="Times New Roman" panose="02020603050405020304" pitchFamily="18" charset="0"/>
            </a:endParaRPr>
          </a:p>
        </p:txBody>
      </p:sp>
      <p:graphicFrame>
        <p:nvGraphicFramePr>
          <p:cNvPr id="4" name="オブジェクト 3"/>
          <p:cNvGraphicFramePr>
            <a:graphicFrameLocks noChangeAspect="1"/>
          </p:cNvGraphicFramePr>
          <p:nvPr>
            <p:extLst>
              <p:ext uri="{D42A27DB-BD31-4B8C-83A1-F6EECF244321}">
                <p14:modId xmlns:p14="http://schemas.microsoft.com/office/powerpoint/2010/main" val="2623577932"/>
              </p:ext>
            </p:extLst>
          </p:nvPr>
        </p:nvGraphicFramePr>
        <p:xfrm>
          <a:off x="3043758" y="2505181"/>
          <a:ext cx="4619625" cy="3871912"/>
        </p:xfrm>
        <a:graphic>
          <a:graphicData uri="http://schemas.openxmlformats.org/presentationml/2006/ole">
            <mc:AlternateContent xmlns:mc="http://schemas.openxmlformats.org/markup-compatibility/2006">
              <mc:Choice xmlns:v="urn:schemas-microsoft-com:vml" Requires="v">
                <p:oleObj spid="_x0000_s55302" name="数式" r:id="rId3" imgW="2057400" imgH="1536480" progId="Equation.3">
                  <p:embed/>
                </p:oleObj>
              </mc:Choice>
              <mc:Fallback>
                <p:oleObj name="数式" r:id="rId3" imgW="2057400" imgH="1536480" progId="Equation.3">
                  <p:embed/>
                  <p:pic>
                    <p:nvPicPr>
                      <p:cNvPr id="0" name=""/>
                      <p:cNvPicPr>
                        <a:picLocks noChangeAspect="1" noChangeArrowheads="1"/>
                      </p:cNvPicPr>
                      <p:nvPr/>
                    </p:nvPicPr>
                    <p:blipFill>
                      <a:blip r:embed="rId4"/>
                      <a:srcRect/>
                      <a:stretch>
                        <a:fillRect/>
                      </a:stretch>
                    </p:blipFill>
                    <p:spPr bwMode="auto">
                      <a:xfrm>
                        <a:off x="3043758" y="2505181"/>
                        <a:ext cx="4619625" cy="3871912"/>
                      </a:xfrm>
                      <a:prstGeom prst="rect">
                        <a:avLst/>
                      </a:prstGeom>
                      <a:noFill/>
                    </p:spPr>
                  </p:pic>
                </p:oleObj>
              </mc:Fallback>
            </mc:AlternateContent>
          </a:graphicData>
        </a:graphic>
      </p:graphicFrame>
    </p:spTree>
    <p:extLst>
      <p:ext uri="{BB962C8B-B14F-4D97-AF65-F5344CB8AC3E}">
        <p14:creationId xmlns:p14="http://schemas.microsoft.com/office/powerpoint/2010/main" val="124675320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a:xfrm>
            <a:off x="1439333" y="107429"/>
            <a:ext cx="7704667" cy="898926"/>
          </a:xfrm>
        </p:spPr>
        <p:txBody>
          <a:bodyPr>
            <a:normAutofit/>
          </a:bodyPr>
          <a:lstStyle/>
          <a:p>
            <a:pPr algn="r"/>
            <a:r>
              <a:rPr lang="ja-JP" altLang="en-US" sz="2800" smtClean="0"/>
              <a:t>畳み込み演算は単なるベクトル演算</a:t>
            </a:r>
            <a:endParaRPr kumimoji="1" lang="ja-JP" altLang="en-US" sz="2800"/>
          </a:p>
        </p:txBody>
      </p:sp>
      <p:sp>
        <p:nvSpPr>
          <p:cNvPr id="28" name="タイトル 1"/>
          <p:cNvSpPr txBox="1">
            <a:spLocks/>
          </p:cNvSpPr>
          <p:nvPr/>
        </p:nvSpPr>
        <p:spPr>
          <a:xfrm>
            <a:off x="1439331" y="5346902"/>
            <a:ext cx="7704667" cy="495959"/>
          </a:xfrm>
          <a:prstGeom prst="rect">
            <a:avLst/>
          </a:prstGeom>
          <a:solidFill>
            <a:srgbClr val="FFFF00"/>
          </a:solidFill>
          <a:ln>
            <a:solidFill>
              <a:srgbClr val="FF0000"/>
            </a:solidFill>
          </a:ln>
          <a:effectLst/>
        </p:spPr>
        <p:txBody>
          <a:bodyPr vert="horz" lIns="91440" tIns="45720" rIns="91440" bIns="45720" rtlCol="0" anchor="t" anchorCtr="0">
            <a:normAutofit/>
          </a:bodyPr>
          <a:lstStyle>
            <a:lvl1pPr algn="ctr" defTabSz="457200" rtl="0" eaLnBrk="1" latinLnBrk="0" hangingPunct="1">
              <a:spcBef>
                <a:spcPct val="0"/>
              </a:spcBef>
              <a:buNone/>
              <a:defRPr kumimoji="1" sz="4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r>
              <a:rPr lang="ja-JP" altLang="en-US" sz="2000" smtClean="0">
                <a:latin typeface="ＭＳ ゴシック" panose="020B0609070205080204" pitchFamily="49" charset="-128"/>
                <a:ea typeface="ＭＳ ゴシック" panose="020B0609070205080204" pitchFamily="49" charset="-128"/>
              </a:rPr>
              <a:t>複素数演算を可能とするにはＱとｂを </a:t>
            </a:r>
            <a:r>
              <a:rPr lang="en-US" altLang="ja-JP" sz="2000" b="1" u="sng" smtClean="0">
                <a:solidFill>
                  <a:srgbClr val="FF0000"/>
                </a:solidFill>
                <a:latin typeface="ＭＳ ゴシック" panose="020B0609070205080204" pitchFamily="49" charset="-128"/>
                <a:ea typeface="ＭＳ ゴシック" panose="020B0609070205080204" pitchFamily="49" charset="-128"/>
              </a:rPr>
              <a:t>Complex</a:t>
            </a:r>
            <a:r>
              <a:rPr lang="en-US" altLang="ja-JP" sz="2000" smtClean="0">
                <a:latin typeface="ＭＳ ゴシック" panose="020B0609070205080204" pitchFamily="49" charset="-128"/>
                <a:ea typeface="ＭＳ ゴシック" panose="020B0609070205080204" pitchFamily="49" charset="-128"/>
              </a:rPr>
              <a:t>	</a:t>
            </a:r>
            <a:r>
              <a:rPr lang="ja-JP" altLang="en-US" sz="2000" smtClean="0">
                <a:latin typeface="ＭＳ ゴシック" panose="020B0609070205080204" pitchFamily="49" charset="-128"/>
                <a:ea typeface="ＭＳ ゴシック" panose="020B0609070205080204" pitchFamily="49" charset="-128"/>
              </a:rPr>
              <a:t>にする</a:t>
            </a:r>
            <a:endParaRPr lang="fr-FR" altLang="ja-JP" sz="2000">
              <a:solidFill>
                <a:srgbClr val="FF0000"/>
              </a:solidFill>
              <a:latin typeface="ＭＳ ゴシック" panose="020B0609070205080204" pitchFamily="49" charset="-128"/>
              <a:ea typeface="ＭＳ ゴシック" panose="020B0609070205080204" pitchFamily="49" charset="-128"/>
            </a:endParaRPr>
          </a:p>
        </p:txBody>
      </p:sp>
      <p:sp>
        <p:nvSpPr>
          <p:cNvPr id="31" name="タイトル 1"/>
          <p:cNvSpPr txBox="1">
            <a:spLocks/>
          </p:cNvSpPr>
          <p:nvPr/>
        </p:nvSpPr>
        <p:spPr>
          <a:xfrm>
            <a:off x="1115878" y="1006355"/>
            <a:ext cx="8028121" cy="4239718"/>
          </a:xfrm>
          <a:prstGeom prst="rect">
            <a:avLst/>
          </a:prstGeom>
          <a:effectLst/>
        </p:spPr>
        <p:txBody>
          <a:bodyPr vert="horz" lIns="91440" tIns="45720" rIns="91440" bIns="45720" rtlCol="0" anchor="ctr">
            <a:normAutofit/>
          </a:bodyPr>
          <a:lstStyle>
            <a:lvl1pPr algn="ctr" defTabSz="457200" rtl="0" eaLnBrk="1" latinLnBrk="0" hangingPunct="1">
              <a:spcBef>
                <a:spcPct val="0"/>
              </a:spcBef>
              <a:buNone/>
              <a:defRPr kumimoji="1" sz="4000" kern="1200" cap="none">
                <a:ln w="3175" cmpd="sng">
                  <a:noFill/>
                </a:ln>
                <a:solidFill>
                  <a:schemeClr val="tx1"/>
                </a:solidFill>
                <a:effectLst/>
                <a:latin typeface="+mj-lt"/>
                <a:ea typeface="+mj-ea"/>
                <a:cs typeface="+mj-cs"/>
              </a:defRPr>
            </a:lvl1pPr>
            <a:lvl2pPr eaLnBrk="1" hangingPunct="1">
              <a:defRPr kumimoji="1">
                <a:solidFill>
                  <a:schemeClr val="tx2"/>
                </a:solidFill>
              </a:defRPr>
            </a:lvl2pPr>
            <a:lvl3pPr eaLnBrk="1" hangingPunct="1">
              <a:defRPr kumimoji="1">
                <a:solidFill>
                  <a:schemeClr val="tx2"/>
                </a:solidFill>
              </a:defRPr>
            </a:lvl3pPr>
            <a:lvl4pPr eaLnBrk="1" hangingPunct="1">
              <a:defRPr kumimoji="1">
                <a:solidFill>
                  <a:schemeClr val="tx2"/>
                </a:solidFill>
              </a:defRPr>
            </a:lvl4pPr>
            <a:lvl5pPr eaLnBrk="1" hangingPunct="1">
              <a:defRPr kumimoji="1">
                <a:solidFill>
                  <a:schemeClr val="tx2"/>
                </a:solidFill>
              </a:defRPr>
            </a:lvl5pPr>
            <a:lvl6pPr eaLnBrk="1" hangingPunct="1">
              <a:defRPr kumimoji="1">
                <a:solidFill>
                  <a:schemeClr val="tx2"/>
                </a:solidFill>
              </a:defRPr>
            </a:lvl6pPr>
            <a:lvl7pPr eaLnBrk="1" hangingPunct="1">
              <a:defRPr kumimoji="1">
                <a:solidFill>
                  <a:schemeClr val="tx2"/>
                </a:solidFill>
              </a:defRPr>
            </a:lvl7pPr>
            <a:lvl8pPr eaLnBrk="1" hangingPunct="1">
              <a:defRPr kumimoji="1">
                <a:solidFill>
                  <a:schemeClr val="tx2"/>
                </a:solidFill>
              </a:defRPr>
            </a:lvl8pPr>
            <a:lvl9pPr eaLnBrk="1" hangingPunct="1">
              <a:defRPr kumimoji="1">
                <a:solidFill>
                  <a:schemeClr val="tx2"/>
                </a:solidFill>
              </a:defRPr>
            </a:lvl9pPr>
          </a:lstStyle>
          <a:p>
            <a:pPr algn="l"/>
            <a:r>
              <a:rPr lang="fr-FR" altLang="ja-JP" sz="2000">
                <a:latin typeface="ＭＳ ゴシック" panose="020B0609070205080204" pitchFamily="49" charset="-128"/>
                <a:ea typeface="ＭＳ ゴシック" panose="020B0609070205080204" pitchFamily="49" charset="-128"/>
              </a:rPr>
              <a:t>int convol(int Q[], int pQ, int Qm, double b[], int N){</a:t>
            </a:r>
          </a:p>
          <a:p>
            <a:pPr algn="l"/>
            <a:r>
              <a:rPr lang="fr-FR" altLang="ja-JP" sz="2000">
                <a:latin typeface="ＭＳ ゴシック" panose="020B0609070205080204" pitchFamily="49" charset="-128"/>
                <a:ea typeface="ＭＳ ゴシック" panose="020B0609070205080204" pitchFamily="49" charset="-128"/>
              </a:rPr>
              <a:t>	int i;double T=0;</a:t>
            </a:r>
          </a:p>
          <a:p>
            <a:pPr algn="l"/>
            <a:r>
              <a:rPr lang="fr-FR" altLang="ja-JP" sz="2000">
                <a:latin typeface="ＭＳ ゴシック" panose="020B0609070205080204" pitchFamily="49" charset="-128"/>
                <a:ea typeface="ＭＳ ゴシック" panose="020B0609070205080204" pitchFamily="49" charset="-128"/>
              </a:rPr>
              <a:t>	for(i=0;i&lt;N; i++)T+=getQ(Q,pQ,Qm,i)*b[i];</a:t>
            </a:r>
          </a:p>
          <a:p>
            <a:pPr algn="l"/>
            <a:r>
              <a:rPr lang="fr-FR" altLang="ja-JP" sz="2000">
                <a:latin typeface="ＭＳ ゴシック" panose="020B0609070205080204" pitchFamily="49" charset="-128"/>
                <a:ea typeface="ＭＳ ゴシック" panose="020B0609070205080204" pitchFamily="49" charset="-128"/>
              </a:rPr>
              <a:t>	return (int)T;</a:t>
            </a:r>
          </a:p>
          <a:p>
            <a:pPr algn="l"/>
            <a:r>
              <a:rPr lang="fr-FR" altLang="ja-JP" sz="2000" smtClean="0">
                <a:latin typeface="ＭＳ ゴシック" panose="020B0609070205080204" pitchFamily="49" charset="-128"/>
                <a:ea typeface="ＭＳ ゴシック" panose="020B0609070205080204" pitchFamily="49" charset="-128"/>
              </a:rPr>
              <a:t>}</a:t>
            </a:r>
            <a:endParaRPr lang="ja-JP" altLang="en-US" sz="2000">
              <a:latin typeface="ＭＳ ゴシック" panose="020B0609070205080204" pitchFamily="49" charset="-128"/>
              <a:ea typeface="ＭＳ ゴシック" panose="020B0609070205080204" pitchFamily="49" charset="-128"/>
            </a:endParaRPr>
          </a:p>
        </p:txBody>
      </p:sp>
    </p:spTree>
    <p:extLst>
      <p:ext uri="{BB962C8B-B14F-4D97-AF65-F5344CB8AC3E}">
        <p14:creationId xmlns:p14="http://schemas.microsoft.com/office/powerpoint/2010/main" val="2768758570"/>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視差">
  <a:themeElements>
    <a:clrScheme name="視差">
      <a:dk1>
        <a:sysClr val="windowText" lastClr="000000"/>
      </a:dk1>
      <a:lt1>
        <a:sysClr val="window" lastClr="FFFFFF"/>
      </a:lt1>
      <a:dk2>
        <a:srgbClr val="212121"/>
      </a:dk2>
      <a:lt2>
        <a:srgbClr val="EBEBEB"/>
      </a:lt2>
      <a:accent1>
        <a:srgbClr val="30ACEC"/>
      </a:accent1>
      <a:accent2>
        <a:srgbClr val="80C34F"/>
      </a:accent2>
      <a:accent3>
        <a:srgbClr val="E29D3E"/>
      </a:accent3>
      <a:accent4>
        <a:srgbClr val="D64A3B"/>
      </a:accent4>
      <a:accent5>
        <a:srgbClr val="D64787"/>
      </a:accent5>
      <a:accent6>
        <a:srgbClr val="A666E1"/>
      </a:accent6>
      <a:hlink>
        <a:srgbClr val="3085ED"/>
      </a:hlink>
      <a:folHlink>
        <a:srgbClr val="82B6F4"/>
      </a:folHlink>
    </a:clrScheme>
    <a:fontScheme name="視差">
      <a:maj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Corbel" panose="020B0503020204020204"/>
        <a:ea typeface=""/>
        <a:cs typeface=""/>
        <a:font script="Jpan" typeface="HGｺﾞｼｯｸM"/>
        <a:font script="Hang" typeface="HY엽서L"/>
        <a:font script="Hans" typeface="华文楷体"/>
        <a:font script="Hant" typeface="新細明體"/>
        <a:font script="Arab" typeface="Tahoma"/>
        <a:font script="Hebr" typeface="Miriam"/>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視差">
      <a:fillStyleLst>
        <a:solidFill>
          <a:schemeClr val="phClr"/>
        </a:solidFill>
        <a:gradFill rotWithShape="1">
          <a:gsLst>
            <a:gs pos="0">
              <a:schemeClr val="phClr">
                <a:tint val="60000"/>
                <a:lumMod val="104000"/>
              </a:schemeClr>
            </a:gs>
            <a:gs pos="100000">
              <a:schemeClr val="phClr">
                <a:tint val="84000"/>
              </a:schemeClr>
            </a:gs>
          </a:gsLst>
          <a:lin ang="5400000" scaled="0"/>
        </a:gradFill>
        <a:gradFill rotWithShape="1">
          <a:gsLst>
            <a:gs pos="0">
              <a:schemeClr val="phClr">
                <a:tint val="96000"/>
                <a:lumMod val="102000"/>
              </a:schemeClr>
            </a:gs>
            <a:gs pos="100000">
              <a:schemeClr val="phClr">
                <a:shade val="88000"/>
                <a:lumMod val="94000"/>
              </a:schemeClr>
            </a:gs>
          </a:gsLst>
          <a:path path="circle">
            <a:fillToRect l="50000" t="100000" r="100000" b="50000"/>
          </a:path>
        </a:gradFill>
      </a:fillStyleLst>
      <a:lnStyleLst>
        <a:ln w="9525" cap="rnd" cmpd="sng" algn="ctr">
          <a:solidFill>
            <a:schemeClr val="phClr">
              <a:tint val="60000"/>
            </a:schemeClr>
          </a:solidFill>
          <a:prstDash val="solid"/>
        </a:ln>
        <a:ln w="15875" cap="rnd" cmpd="sng" algn="ctr">
          <a:solidFill>
            <a:schemeClr val="phClr"/>
          </a:solidFill>
          <a:prstDash val="solid"/>
        </a:ln>
        <a:ln w="22225" cap="rnd" cmpd="sng" algn="ctr">
          <a:solidFill>
            <a:schemeClr val="phClr"/>
          </a:solidFill>
          <a:prstDash val="solid"/>
        </a:ln>
      </a:lnStyleLst>
      <a:effectStyleLst>
        <a:effectStyle>
          <a:effectLst/>
        </a:effectStyle>
        <a:effectStyle>
          <a:effectLst>
            <a:reflection blurRad="12700" stA="26000" endPos="32000" dist="12700" dir="5400000" sy="-100000" rotWithShape="0"/>
          </a:effectLst>
        </a:effectStyle>
        <a:effectStyle>
          <a:effectLst>
            <a:outerShdw blurRad="38100" dist="25400" dir="5400000" rotWithShape="0">
              <a:srgbClr val="000000">
                <a:alpha val="64000"/>
              </a:srgbClr>
            </a:outerShdw>
          </a:effectLst>
          <a:scene3d>
            <a:camera prst="orthographicFront">
              <a:rot lat="0" lon="0" rev="0"/>
            </a:camera>
            <a:lightRig rig="threePt" dir="tl">
              <a:rot lat="0" lon="0" rev="1200000"/>
            </a:lightRig>
          </a:scene3d>
          <a:sp3d>
            <a:bevelT w="25400" h="12700"/>
          </a:sp3d>
        </a:effectStyle>
      </a:effectStyleLst>
      <a:bgFillStyleLst>
        <a:solidFill>
          <a:schemeClr val="phClr"/>
        </a:solidFill>
        <a:gradFill rotWithShape="1">
          <a:gsLst>
            <a:gs pos="0">
              <a:schemeClr val="phClr">
                <a:tint val="90000"/>
                <a:lumMod val="110000"/>
              </a:schemeClr>
            </a:gs>
            <a:gs pos="100000">
              <a:schemeClr val="phClr">
                <a:shade val="64000"/>
                <a:lumMod val="98000"/>
              </a:schemeClr>
            </a:gs>
          </a:gsLst>
          <a:lin ang="5400000" scaled="0"/>
        </a:gradFill>
        <a:blipFill rotWithShape="1">
          <a:blip xmlns:r="http://schemas.openxmlformats.org/officeDocument/2006/relationships" r:embed="rId1">
            <a:duotone>
              <a:schemeClr val="phClr">
                <a:shade val="76000"/>
                <a:satMod val="180000"/>
              </a:schemeClr>
              <a:schemeClr val="phClr">
                <a:tint val="80000"/>
                <a:satMod val="120000"/>
                <a:lumMod val="180000"/>
              </a:schemeClr>
            </a:duotone>
          </a:blip>
          <a:stretch/>
        </a:blipFill>
      </a:bgFillStyleLst>
    </a:fmtScheme>
  </a:themeElements>
  <a:objectDefaults/>
  <a:extraClrSchemeLst/>
  <a:extLst>
    <a:ext uri="{05A4C25C-085E-4340-85A3-A5531E510DB2}">
      <thm15:themeFamily xmlns:thm15="http://schemas.microsoft.com/office/thememl/2012/main" name="Parallax" id="{3388167B-A2EB-4685-9635-1831D9AEF8C4}" vid="{4F7A876A-7598-49CA-AFC8-8EDA2551E4A7}"/>
    </a:ext>
  </a:extLst>
</a:theme>
</file>

<file path=docProps/app.xml><?xml version="1.0" encoding="utf-8"?>
<Properties xmlns="http://schemas.openxmlformats.org/officeDocument/2006/extended-properties" xmlns:vt="http://schemas.openxmlformats.org/officeDocument/2006/docPropsVTypes">
  <Template>視差</Template>
  <TotalTime>5437</TotalTime>
  <Words>613</Words>
  <Application>Microsoft Office PowerPoint</Application>
  <PresentationFormat>画面に合わせる (4:3)</PresentationFormat>
  <Paragraphs>154</Paragraphs>
  <Slides>15</Slides>
  <Notes>0</Notes>
  <HiddenSlides>0</HiddenSlides>
  <MMClips>0</MMClips>
  <ScaleCrop>false</ScaleCrop>
  <HeadingPairs>
    <vt:vector size="8" baseType="variant">
      <vt:variant>
        <vt:lpstr>使用されているフォント</vt:lpstr>
      </vt:variant>
      <vt:variant>
        <vt:i4>5</vt:i4>
      </vt:variant>
      <vt:variant>
        <vt:lpstr>テーマ</vt:lpstr>
      </vt:variant>
      <vt:variant>
        <vt:i4>1</vt:i4>
      </vt:variant>
      <vt:variant>
        <vt:lpstr>埋め込まれた OLE サーバー</vt:lpstr>
      </vt:variant>
      <vt:variant>
        <vt:i4>1</vt:i4>
      </vt:variant>
      <vt:variant>
        <vt:lpstr>スライド タイトル</vt:lpstr>
      </vt:variant>
      <vt:variant>
        <vt:i4>15</vt:i4>
      </vt:variant>
    </vt:vector>
  </HeadingPairs>
  <TitlesOfParts>
    <vt:vector size="22" baseType="lpstr">
      <vt:lpstr>HGｺﾞｼｯｸM</vt:lpstr>
      <vt:lpstr>ＭＳ ゴシック</vt:lpstr>
      <vt:lpstr>Arial</vt:lpstr>
      <vt:lpstr>Corbel</vt:lpstr>
      <vt:lpstr>Times New Roman</vt:lpstr>
      <vt:lpstr>視差</vt:lpstr>
      <vt:lpstr>数式</vt:lpstr>
      <vt:lpstr>７．ディジタルフィルタ</vt:lpstr>
      <vt:lpstr>７．４　フィルタの実行 （１）考え方</vt:lpstr>
      <vt:lpstr>実行サイクル</vt:lpstr>
      <vt:lpstr>プログラミング上での留意点</vt:lpstr>
      <vt:lpstr>実装上の留意点</vt:lpstr>
      <vt:lpstr>（２）標準処理パターン</vt:lpstr>
      <vt:lpstr>高速化を図るならサボることが大事 待ち行列でオーバーフローチェックをしない</vt:lpstr>
      <vt:lpstr>（３）ＦＩＲフィルタのベクトル表現</vt:lpstr>
      <vt:lpstr>畳み込み演算は単なるベクトル演算</vt:lpstr>
      <vt:lpstr>（４）畳み込みとＤＦＴ</vt:lpstr>
      <vt:lpstr>ＤＦＴの積</vt:lpstr>
      <vt:lpstr>DFTを用いたFIRフィルタの実行（その１）</vt:lpstr>
      <vt:lpstr>DFTを用いたFIRフィルタの実行（その２）</vt:lpstr>
      <vt:lpstr>（５）時変フィルタ 代表的雑音抑制フィルタ</vt:lpstr>
      <vt:lpstr>時変フィルタの場合のDFTの適用</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デジタル信号処理</dc:title>
  <dc:creator>白井豊</dc:creator>
  <cp:lastModifiedBy>白井豊</cp:lastModifiedBy>
  <cp:revision>431</cp:revision>
  <dcterms:created xsi:type="dcterms:W3CDTF">2018-02-09T02:09:57Z</dcterms:created>
  <dcterms:modified xsi:type="dcterms:W3CDTF">2018-03-20T05:30:36Z</dcterms:modified>
</cp:coreProperties>
</file>