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59" r:id="rId3"/>
    <p:sldId id="381" r:id="rId4"/>
    <p:sldId id="382" r:id="rId5"/>
    <p:sldId id="383" r:id="rId6"/>
    <p:sldId id="384" r:id="rId7"/>
    <p:sldId id="386" r:id="rId8"/>
    <p:sldId id="387" r:id="rId9"/>
    <p:sldId id="385" r:id="rId10"/>
    <p:sldId id="388" r:id="rId11"/>
    <p:sldId id="389" r:id="rId12"/>
    <p:sldId id="391" r:id="rId13"/>
    <p:sldId id="390" r:id="rId14"/>
    <p:sldId id="393" r:id="rId15"/>
    <p:sldId id="392" r:id="rId16"/>
    <p:sldId id="394" r:id="rId17"/>
    <p:sldId id="395" r:id="rId18"/>
    <p:sldId id="396" r:id="rId19"/>
    <p:sldId id="397" r:id="rId20"/>
    <p:sldId id="398" r:id="rId21"/>
    <p:sldId id="399" r:id="rId22"/>
    <p:sldId id="400" r:id="rId23"/>
    <p:sldId id="402" r:id="rId24"/>
    <p:sldId id="401" r:id="rId25"/>
    <p:sldId id="404" r:id="rId26"/>
    <p:sldId id="403" r:id="rId27"/>
    <p:sldId id="406" r:id="rId28"/>
    <p:sldId id="405" r:id="rId29"/>
    <p:sldId id="407" r:id="rId30"/>
    <p:sldId id="409" r:id="rId31"/>
    <p:sldId id="408" r:id="rId3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D5"/>
    <a:srgbClr val="0000FF"/>
    <a:srgbClr val="BFE6F9"/>
    <a:srgbClr val="4C0000"/>
    <a:srgbClr val="FF9933"/>
    <a:srgbClr val="FFFF99"/>
    <a:srgbClr val="FFCC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99" autoAdjust="0"/>
    <p:restoredTop sz="94660"/>
  </p:normalViewPr>
  <p:slideViewPr>
    <p:cSldViewPr snapToGrid="0">
      <p:cViewPr varScale="1">
        <p:scale>
          <a:sx n="31" d="100"/>
          <a:sy n="31" d="100"/>
        </p:scale>
        <p:origin x="6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pn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oleObject" Target="../embeddings/oleObject23.bin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oleObject" Target="../embeddings/oleObject27.bin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3.png"/><Relationship Id="rId4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5.png"/><Relationship Id="rId4" Type="http://schemas.openxmlformats.org/officeDocument/2006/relationships/image" Target="../media/image3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7.png"/><Relationship Id="rId4" Type="http://schemas.openxmlformats.org/officeDocument/2006/relationships/image" Target="../media/image3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2.png"/><Relationship Id="rId4" Type="http://schemas.openxmlformats.org/officeDocument/2006/relationships/image" Target="../media/image41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souzousha.iinaa.net/www/SourceC.html#C114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souzousha.iinaa.net/www/SourceC.html#C11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8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ja-JP" altLang="en-US" smtClean="0"/>
              <a:t>７．ディジタルフィルタ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mtClean="0"/>
              <a:t>７．</a:t>
            </a:r>
            <a:r>
              <a:rPr lang="ja-JP" altLang="en-US" smtClean="0"/>
              <a:t>１</a:t>
            </a:r>
            <a:r>
              <a:rPr kumimoji="1" lang="ja-JP" altLang="en-US" smtClean="0"/>
              <a:t>　ディジタルフィルタとは</a:t>
            </a:r>
            <a:endParaRPr kumimoji="1"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７．２　フィルタの種類と伝達関数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７．３　極と零点によるフィルタの特性解析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７．４</a:t>
            </a:r>
            <a:r>
              <a:rPr lang="ja-JP" altLang="en-US"/>
              <a:t>　</a:t>
            </a:r>
            <a:r>
              <a:rPr lang="ja-JP" altLang="en-US" smtClean="0"/>
              <a:t>フィルタの実行</a:t>
            </a:r>
            <a:endParaRPr lang="en-US" altLang="ja-JP"/>
          </a:p>
          <a:p>
            <a:pPr marL="0" indent="0">
              <a:buNone/>
            </a:pPr>
            <a:r>
              <a:rPr lang="ja-JP" altLang="en-US" smtClean="0"/>
              <a:t>７．５</a:t>
            </a:r>
            <a:r>
              <a:rPr lang="ja-JP" altLang="en-US"/>
              <a:t>　</a:t>
            </a:r>
            <a:r>
              <a:rPr lang="ja-JP" altLang="en-US" smtClean="0"/>
              <a:t>フィルタの設計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（３）複素平面における伝達関数の表現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14401" y="3972643"/>
            <a:ext cx="8229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分母・分子は実係数多項式であるため，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分母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，分子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と置いたときの根が複素数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j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のとき共役複素数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b j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は共に根となる。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/>
          </p:nvPr>
        </p:nvGraphicFramePr>
        <p:xfrm>
          <a:off x="3075490" y="1755468"/>
          <a:ext cx="2957512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2" name="数式" r:id="rId3" imgW="1346040" imgH="863280" progId="Equation.3">
                  <p:embed/>
                </p:oleObj>
              </mc:Choice>
              <mc:Fallback>
                <p:oleObj name="数式" r:id="rId3" imgW="134604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5490" y="1755468"/>
                        <a:ext cx="2957512" cy="1892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5324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2528887" y="2907506"/>
            <a:ext cx="3876675" cy="3895725"/>
          </a:xfrm>
          <a:prstGeom prst="rect">
            <a:avLst/>
          </a:prstGeom>
        </p:spPr>
      </p:pic>
      <p:cxnSp>
        <p:nvCxnSpPr>
          <p:cNvPr id="21" name="直線コネクタ 20"/>
          <p:cNvCxnSpPr/>
          <p:nvPr/>
        </p:nvCxnSpPr>
        <p:spPr>
          <a:xfrm flipH="1" flipV="1">
            <a:off x="2118807" y="4891088"/>
            <a:ext cx="4608000" cy="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rot="16200000" flipH="1" flipV="1">
            <a:off x="2167971" y="4984496"/>
            <a:ext cx="4608000" cy="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円/楕円 4"/>
          <p:cNvSpPr/>
          <p:nvPr/>
        </p:nvSpPr>
        <p:spPr>
          <a:xfrm>
            <a:off x="3152775" y="3568841"/>
            <a:ext cx="2631849" cy="2614998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5156558" y="4076618"/>
            <a:ext cx="66675" cy="7143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5186056" y="5587682"/>
            <a:ext cx="66675" cy="7143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77766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複素平面で見る伝達関数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1153" y="776001"/>
            <a:ext cx="8082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①極の部分が鋭いピークになるので対数値で等高線表示している。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②下図は，以下の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値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の絶対値の対数である。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H="1">
            <a:off x="1597220" y="3591908"/>
            <a:ext cx="0" cy="26280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>
            <a:off x="1591492" y="3581400"/>
            <a:ext cx="2808000" cy="0"/>
          </a:xfrm>
          <a:prstGeom prst="line">
            <a:avLst/>
          </a:prstGeom>
          <a:ln w="28575">
            <a:solidFill>
              <a:srgbClr val="0000FF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1574439" y="6223844"/>
            <a:ext cx="2808000" cy="0"/>
          </a:xfrm>
          <a:prstGeom prst="line">
            <a:avLst/>
          </a:prstGeom>
          <a:ln w="28575">
            <a:solidFill>
              <a:srgbClr val="0000FF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endCxn id="10" idx="3"/>
          </p:cNvCxnSpPr>
          <p:nvPr/>
        </p:nvCxnSpPr>
        <p:spPr>
          <a:xfrm flipH="1" flipV="1">
            <a:off x="1952394" y="4891088"/>
            <a:ext cx="1188000" cy="0"/>
          </a:xfrm>
          <a:prstGeom prst="line">
            <a:avLst/>
          </a:prstGeom>
          <a:ln w="28575">
            <a:solidFill>
              <a:srgbClr val="0000FF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273969" y="4706422"/>
            <a:ext cx="678425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mtClean="0">
                <a:solidFill>
                  <a:srgbClr val="0000FF"/>
                </a:solidFill>
              </a:rPr>
              <a:t>零点</a:t>
            </a:r>
            <a:endParaRPr kumimoji="1" lang="ja-JP" altLang="en-US">
              <a:solidFill>
                <a:srgbClr val="0000FF"/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 flipH="1">
            <a:off x="8135666" y="4106119"/>
            <a:ext cx="0" cy="1548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V="1">
            <a:off x="5265906" y="4114339"/>
            <a:ext cx="2880000" cy="0"/>
          </a:xfrm>
          <a:prstGeom prst="line">
            <a:avLst/>
          </a:pr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5265906" y="5653088"/>
            <a:ext cx="2880000" cy="0"/>
          </a:xfrm>
          <a:prstGeom prst="line">
            <a:avLst/>
          </a:pr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7786983" y="4670703"/>
            <a:ext cx="678425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>
                <a:solidFill>
                  <a:srgbClr val="FF0000"/>
                </a:solidFill>
              </a:rPr>
              <a:t>極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474917" y="3716663"/>
            <a:ext cx="216197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共役複素数の関係</a:t>
            </a:r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729751" y="4727393"/>
            <a:ext cx="7041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実軸</a:t>
            </a:r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484257" y="2610882"/>
            <a:ext cx="7041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虚軸</a:t>
            </a:r>
            <a:endParaRPr kumimoji="1" lang="ja-JP" altLang="en-US"/>
          </a:p>
        </p:txBody>
      </p:sp>
      <p:graphicFrame>
        <p:nvGraphicFramePr>
          <p:cNvPr id="31" name="オブジェクト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901075"/>
              </p:ext>
            </p:extLst>
          </p:nvPr>
        </p:nvGraphicFramePr>
        <p:xfrm>
          <a:off x="2580986" y="1681943"/>
          <a:ext cx="3951119" cy="744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5" name="数式" r:id="rId4" imgW="2286000" imgH="431640" progId="Equation.3">
                  <p:embed/>
                </p:oleObj>
              </mc:Choice>
              <mc:Fallback>
                <p:oleObj name="数式" r:id="rId4" imgW="2286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0986" y="1681943"/>
                        <a:ext cx="3951119" cy="7445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テキスト ボックス 31"/>
          <p:cNvSpPr txBox="1"/>
          <p:nvPr/>
        </p:nvSpPr>
        <p:spPr>
          <a:xfrm>
            <a:off x="5694525" y="4855369"/>
            <a:ext cx="37827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endParaRPr kumimoji="1" lang="ja-JP" altLang="en-US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727689" y="4903648"/>
            <a:ext cx="7055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  <a:r>
              <a:rPr lang="ja-JP" altLang="en-US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endParaRPr kumimoji="1" lang="ja-JP" altLang="en-US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468699" y="6195506"/>
            <a:ext cx="7055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  <a:r>
              <a:rPr lang="en-US" altLang="ja-JP" b="1" i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</a:t>
            </a:r>
            <a:endParaRPr kumimoji="1" lang="ja-JP" altLang="en-US" b="1" i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556546" y="3223935"/>
            <a:ext cx="7055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i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</a:t>
            </a:r>
            <a:endParaRPr kumimoji="1" lang="ja-JP" altLang="en-US" b="1" i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660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グループ化 52"/>
          <p:cNvGrpSpPr/>
          <p:nvPr/>
        </p:nvGrpSpPr>
        <p:grpSpPr>
          <a:xfrm>
            <a:off x="2463172" y="2286965"/>
            <a:ext cx="6485200" cy="4431553"/>
            <a:chOff x="2946484" y="2485734"/>
            <a:chExt cx="6485200" cy="4431553"/>
          </a:xfrm>
        </p:grpSpPr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46484" y="2485734"/>
              <a:ext cx="6485200" cy="4431553"/>
            </a:xfrm>
            <a:prstGeom prst="rect">
              <a:avLst/>
            </a:prstGeom>
          </p:spPr>
        </p:pic>
        <p:cxnSp>
          <p:nvCxnSpPr>
            <p:cNvPr id="37" name="直線コネクタ 36"/>
            <p:cNvCxnSpPr>
              <a:endCxn id="36" idx="1"/>
            </p:cNvCxnSpPr>
            <p:nvPr/>
          </p:nvCxnSpPr>
          <p:spPr>
            <a:xfrm flipV="1">
              <a:off x="6322272" y="2820035"/>
              <a:ext cx="1343913" cy="3063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>
              <a:endCxn id="36" idx="2"/>
            </p:cNvCxnSpPr>
            <p:nvPr/>
          </p:nvCxnSpPr>
          <p:spPr>
            <a:xfrm flipV="1">
              <a:off x="7144719" y="3020090"/>
              <a:ext cx="888414" cy="300212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テキスト ボックス 35"/>
            <p:cNvSpPr txBox="1"/>
            <p:nvPr/>
          </p:nvSpPr>
          <p:spPr>
            <a:xfrm>
              <a:off x="7666185" y="2619980"/>
              <a:ext cx="733896" cy="40011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smtClean="0">
                  <a:solidFill>
                    <a:srgbClr val="FF0000"/>
                  </a:solidFill>
                </a:rPr>
                <a:t>極</a:t>
              </a:r>
              <a:endParaRPr kumimoji="1" lang="ja-JP" altLang="en-US" sz="2000">
                <a:solidFill>
                  <a:srgbClr val="FF0000"/>
                </a:solidFill>
              </a:endParaRPr>
            </a:p>
          </p:txBody>
        </p:sp>
        <p:cxnSp>
          <p:nvCxnSpPr>
            <p:cNvPr id="39" name="直線コネクタ 38"/>
            <p:cNvCxnSpPr>
              <a:endCxn id="40" idx="2"/>
            </p:cNvCxnSpPr>
            <p:nvPr/>
          </p:nvCxnSpPr>
          <p:spPr>
            <a:xfrm flipV="1">
              <a:off x="5154195" y="3273808"/>
              <a:ext cx="0" cy="1768714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テキスト ボックス 39"/>
            <p:cNvSpPr txBox="1"/>
            <p:nvPr/>
          </p:nvSpPr>
          <p:spPr>
            <a:xfrm>
              <a:off x="4771393" y="2873698"/>
              <a:ext cx="792000" cy="40011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smtClean="0">
                  <a:solidFill>
                    <a:srgbClr val="0000FF"/>
                  </a:solidFill>
                </a:rPr>
                <a:t>零点</a:t>
              </a:r>
              <a:endParaRPr kumimoji="1" lang="ja-JP" altLang="en-US" sz="2000">
                <a:solidFill>
                  <a:srgbClr val="0000FF"/>
                </a:solidFill>
              </a:endParaRPr>
            </a:p>
          </p:txBody>
        </p:sp>
        <p:cxnSp>
          <p:nvCxnSpPr>
            <p:cNvPr id="45" name="直線コネクタ 44"/>
            <p:cNvCxnSpPr/>
            <p:nvPr/>
          </p:nvCxnSpPr>
          <p:spPr>
            <a:xfrm flipH="1" flipV="1">
              <a:off x="5167393" y="3289307"/>
              <a:ext cx="1574370" cy="3142490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>
              <a:endCxn id="40" idx="2"/>
            </p:cNvCxnSpPr>
            <p:nvPr/>
          </p:nvCxnSpPr>
          <p:spPr>
            <a:xfrm flipV="1">
              <a:off x="4799170" y="3273808"/>
              <a:ext cx="368223" cy="3281975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77766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色マップより鳥瞰図が見やすいかも・・・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1153" y="776001"/>
            <a:ext cx="8082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①極の部分が鋭いピークになるので対数値で等高線表示している。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②下図は，以下の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値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の絶対値である。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オブジェクト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901075"/>
              </p:ext>
            </p:extLst>
          </p:nvPr>
        </p:nvGraphicFramePr>
        <p:xfrm>
          <a:off x="2580986" y="1681943"/>
          <a:ext cx="3951119" cy="744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9" name="数式" r:id="rId4" imgW="2286000" imgH="431640" progId="Equation.3">
                  <p:embed/>
                </p:oleObj>
              </mc:Choice>
              <mc:Fallback>
                <p:oleObj name="数式" r:id="rId4" imgW="2286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0986" y="1681943"/>
                        <a:ext cx="3951119" cy="7445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グループ化 6"/>
          <p:cNvGrpSpPr/>
          <p:nvPr/>
        </p:nvGrpSpPr>
        <p:grpSpPr>
          <a:xfrm>
            <a:off x="496959" y="2447235"/>
            <a:ext cx="3654107" cy="2244548"/>
            <a:chOff x="806160" y="2610882"/>
            <a:chExt cx="7830734" cy="4677614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5400000">
              <a:off x="2497393" y="2958047"/>
              <a:ext cx="3876674" cy="3895726"/>
            </a:xfrm>
            <a:prstGeom prst="rect">
              <a:avLst/>
            </a:prstGeom>
          </p:spPr>
        </p:pic>
        <p:cxnSp>
          <p:nvCxnSpPr>
            <p:cNvPr id="21" name="直線コネクタ 20"/>
            <p:cNvCxnSpPr/>
            <p:nvPr/>
          </p:nvCxnSpPr>
          <p:spPr>
            <a:xfrm flipH="1" flipV="1">
              <a:off x="2118807" y="4891088"/>
              <a:ext cx="4608000" cy="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rot="16200000" flipH="1" flipV="1">
              <a:off x="2167971" y="4984496"/>
              <a:ext cx="4608000" cy="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円/楕円 4"/>
            <p:cNvSpPr/>
            <p:nvPr/>
          </p:nvSpPr>
          <p:spPr>
            <a:xfrm>
              <a:off x="3152775" y="3568841"/>
              <a:ext cx="2631849" cy="2614998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5156558" y="4076618"/>
              <a:ext cx="66675" cy="7143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5186056" y="5587682"/>
              <a:ext cx="66675" cy="7143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cxnSp>
          <p:nvCxnSpPr>
            <p:cNvPr id="12" name="直線コネクタ 11"/>
            <p:cNvCxnSpPr/>
            <p:nvPr/>
          </p:nvCxnSpPr>
          <p:spPr>
            <a:xfrm flipH="1">
              <a:off x="1597220" y="3591908"/>
              <a:ext cx="0" cy="262800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flipH="1">
              <a:off x="1591492" y="3581400"/>
              <a:ext cx="2808000" cy="0"/>
            </a:xfrm>
            <a:prstGeom prst="line">
              <a:avLst/>
            </a:prstGeom>
            <a:ln w="28575">
              <a:solidFill>
                <a:srgbClr val="0000FF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flipH="1">
              <a:off x="1574439" y="6223844"/>
              <a:ext cx="2808000" cy="0"/>
            </a:xfrm>
            <a:prstGeom prst="line">
              <a:avLst/>
            </a:prstGeom>
            <a:ln w="28575">
              <a:solidFill>
                <a:srgbClr val="0000FF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>
              <a:endCxn id="10" idx="3"/>
            </p:cNvCxnSpPr>
            <p:nvPr/>
          </p:nvCxnSpPr>
          <p:spPr>
            <a:xfrm flipH="1">
              <a:off x="1952397" y="4891087"/>
              <a:ext cx="1187999" cy="39827"/>
            </a:xfrm>
            <a:prstGeom prst="line">
              <a:avLst/>
            </a:prstGeom>
            <a:ln w="28575">
              <a:solidFill>
                <a:srgbClr val="0000FF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806160" y="4706423"/>
              <a:ext cx="1146237" cy="44898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" smtClean="0">
                  <a:solidFill>
                    <a:srgbClr val="0000FF"/>
                  </a:solidFill>
                </a:rPr>
                <a:t>零点</a:t>
              </a:r>
              <a:endParaRPr kumimoji="1" lang="ja-JP" altLang="en-US" sz="800">
                <a:solidFill>
                  <a:srgbClr val="0000FF"/>
                </a:solidFill>
              </a:endParaRPr>
            </a:p>
          </p:txBody>
        </p:sp>
        <p:cxnSp>
          <p:nvCxnSpPr>
            <p:cNvPr id="23" name="直線コネクタ 22"/>
            <p:cNvCxnSpPr/>
            <p:nvPr/>
          </p:nvCxnSpPr>
          <p:spPr>
            <a:xfrm flipH="1">
              <a:off x="8135666" y="4106119"/>
              <a:ext cx="0" cy="1548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V="1">
              <a:off x="5265906" y="4114339"/>
              <a:ext cx="2880000" cy="0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5265906" y="5653088"/>
              <a:ext cx="2880000" cy="0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テキスト ボックス 25"/>
            <p:cNvSpPr txBox="1"/>
            <p:nvPr/>
          </p:nvSpPr>
          <p:spPr>
            <a:xfrm>
              <a:off x="7786983" y="4670703"/>
              <a:ext cx="678425" cy="44898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" smtClean="0">
                  <a:solidFill>
                    <a:srgbClr val="FF0000"/>
                  </a:solidFill>
                </a:rPr>
                <a:t>極</a:t>
              </a:r>
              <a:endParaRPr kumimoji="1" lang="ja-JP" altLang="en-US" sz="800">
                <a:solidFill>
                  <a:srgbClr val="FF0000"/>
                </a:solidFill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6474917" y="3716663"/>
              <a:ext cx="2161977" cy="4489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" smtClean="0"/>
                <a:t>共役複素数の関係</a:t>
              </a:r>
              <a:endParaRPr kumimoji="1" lang="ja-JP" altLang="en-US" sz="80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6729752" y="4727394"/>
              <a:ext cx="1076175" cy="4489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smtClean="0"/>
                <a:t>実軸</a:t>
              </a:r>
              <a:endParaRPr kumimoji="1" lang="ja-JP" altLang="en-US" sz="80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4484257" y="2610882"/>
              <a:ext cx="901145" cy="4489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smtClean="0"/>
                <a:t>虚軸</a:t>
              </a:r>
              <a:endParaRPr kumimoji="1" lang="ja-JP" altLang="en-US" sz="800"/>
            </a:p>
          </p:txBody>
        </p:sp>
      </p:grpSp>
    </p:spTree>
    <p:extLst>
      <p:ext uri="{BB962C8B-B14F-4D97-AF65-F5344CB8AC3E}">
        <p14:creationId xmlns:p14="http://schemas.microsoft.com/office/powerpoint/2010/main" val="249643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77766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複素指数関数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altLang="ja-JP" sz="28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Ω</a:t>
            </a:r>
            <a:endParaRPr kumimoji="1" lang="ja-JP" altLang="en-US" sz="2800" i="1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1153" y="776001"/>
            <a:ext cx="80828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①実数成分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 Ω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と虚数成分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を持つ複素数であり，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式自体は，オイラーの公式と呼ばれる。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altLang="ja-JP" sz="20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Ω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は，原点からの距離が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，実軸との角度が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の点。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の値に関わらず絶対値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，すなわち単位円上の点。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オブジェクト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525157"/>
              </p:ext>
            </p:extLst>
          </p:nvPr>
        </p:nvGraphicFramePr>
        <p:xfrm>
          <a:off x="3391694" y="1485861"/>
          <a:ext cx="21510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1" name="数式" r:id="rId3" imgW="1244520" imgH="228600" progId="Equation.3">
                  <p:embed/>
                </p:oleObj>
              </mc:Choice>
              <mc:Fallback>
                <p:oleObj name="数式" r:id="rId3" imgW="1244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1694" y="1485861"/>
                        <a:ext cx="2151062" cy="39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グループ化 15"/>
          <p:cNvGrpSpPr/>
          <p:nvPr/>
        </p:nvGrpSpPr>
        <p:grpSpPr>
          <a:xfrm>
            <a:off x="1242162" y="3424853"/>
            <a:ext cx="3809452" cy="2793749"/>
            <a:chOff x="2451029" y="3315311"/>
            <a:chExt cx="3809452" cy="2793749"/>
          </a:xfrm>
        </p:grpSpPr>
        <p:cxnSp>
          <p:nvCxnSpPr>
            <p:cNvPr id="21" name="直線コネクタ 20"/>
            <p:cNvCxnSpPr/>
            <p:nvPr/>
          </p:nvCxnSpPr>
          <p:spPr>
            <a:xfrm flipH="1">
              <a:off x="3024406" y="5425676"/>
              <a:ext cx="2561162" cy="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H="1">
              <a:off x="3038554" y="3315311"/>
              <a:ext cx="81" cy="2111362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円/楕円 5"/>
            <p:cNvSpPr/>
            <p:nvPr/>
          </p:nvSpPr>
          <p:spPr>
            <a:xfrm>
              <a:off x="4739669" y="3916357"/>
              <a:ext cx="66675" cy="7143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" name="直線コネクタ 24"/>
            <p:cNvCxnSpPr/>
            <p:nvPr/>
          </p:nvCxnSpPr>
          <p:spPr>
            <a:xfrm rot="-2400000" flipH="1">
              <a:off x="2779129" y="4703356"/>
              <a:ext cx="2249010" cy="0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/>
            <p:cNvSpPr txBox="1"/>
            <p:nvPr/>
          </p:nvSpPr>
          <p:spPr>
            <a:xfrm>
              <a:off x="5556308" y="5272612"/>
              <a:ext cx="70417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mtClean="0"/>
                <a:t>実軸</a:t>
              </a:r>
              <a:endParaRPr kumimoji="1" lang="ja-JP" altLang="en-US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2995492" y="3327265"/>
              <a:ext cx="70417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mtClean="0"/>
                <a:t>虚軸</a:t>
              </a:r>
              <a:endParaRPr kumimoji="1" lang="ja-JP" altLang="en-US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3394802" y="3955365"/>
              <a:ext cx="3782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b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１</a:t>
              </a:r>
              <a:endParaRPr kumimoji="1" lang="ja-JP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4811833" y="4550374"/>
              <a:ext cx="13993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i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j</a:t>
              </a:r>
              <a:r>
                <a:rPr lang="ja-JP" altLang="en-US" b="1" i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lang="en-US" altLang="ja-JP" b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sin</a:t>
              </a:r>
              <a:r>
                <a:rPr lang="en-US" altLang="ja-JP" b="1" i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Ω</a:t>
              </a:r>
              <a:endParaRPr kumimoji="1" lang="ja-JP" altLang="en-US" b="1" i="1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cxnSp>
          <p:nvCxnSpPr>
            <p:cNvPr id="36" name="直線コネクタ 35"/>
            <p:cNvCxnSpPr/>
            <p:nvPr/>
          </p:nvCxnSpPr>
          <p:spPr>
            <a:xfrm rot="-2400000" flipH="1">
              <a:off x="2812031" y="4884701"/>
              <a:ext cx="81" cy="57600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rot="-2400000" flipH="1">
              <a:off x="4549391" y="3406421"/>
              <a:ext cx="81" cy="57600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rot="-2400000" flipH="1">
              <a:off x="2572641" y="4484294"/>
              <a:ext cx="2268000" cy="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4785578" y="3979093"/>
              <a:ext cx="81" cy="144000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 flipH="1">
              <a:off x="3024406" y="5547439"/>
              <a:ext cx="1728000" cy="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テキスト ボックス 41"/>
            <p:cNvSpPr txBox="1"/>
            <p:nvPr/>
          </p:nvSpPr>
          <p:spPr>
            <a:xfrm>
              <a:off x="3467110" y="5555731"/>
              <a:ext cx="13993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cos</a:t>
              </a:r>
              <a:r>
                <a:rPr lang="en-US" altLang="ja-JP" b="1" i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Ω</a:t>
              </a:r>
              <a:endParaRPr kumimoji="1" lang="ja-JP" altLang="en-US" b="1" i="1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4" name="円弧 13"/>
            <p:cNvSpPr/>
            <p:nvPr/>
          </p:nvSpPr>
          <p:spPr>
            <a:xfrm>
              <a:off x="2451029" y="4737777"/>
              <a:ext cx="1206950" cy="1371283"/>
            </a:xfrm>
            <a:prstGeom prst="arc">
              <a:avLst>
                <a:gd name="adj1" fmla="val 19110983"/>
                <a:gd name="adj2" fmla="val 0"/>
              </a:avLst>
            </a:prstGeom>
            <a:ln>
              <a:solidFill>
                <a:schemeClr val="tx1"/>
              </a:solidFill>
              <a:headEnd type="triangl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3" name="直線コネクタ 42"/>
          <p:cNvCxnSpPr/>
          <p:nvPr/>
        </p:nvCxnSpPr>
        <p:spPr>
          <a:xfrm flipH="1">
            <a:off x="5730431" y="4646183"/>
            <a:ext cx="2520000" cy="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H="1">
            <a:off x="6949943" y="3449255"/>
            <a:ext cx="81" cy="252000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8267424" y="4482258"/>
            <a:ext cx="7041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実軸</a:t>
            </a:r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591204" y="3128584"/>
            <a:ext cx="7041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虚軸</a:t>
            </a:r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6043291" y="3767996"/>
            <a:ext cx="1800000" cy="180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48" name="円/楕円 47"/>
          <p:cNvSpPr/>
          <p:nvPr/>
        </p:nvSpPr>
        <p:spPr>
          <a:xfrm>
            <a:off x="6365635" y="388108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mtClean="0"/>
          </a:p>
          <a:p>
            <a:pPr algn="ctr"/>
            <a:endParaRPr kumimoji="1" lang="ja-JP" altLang="en-US"/>
          </a:p>
        </p:txBody>
      </p:sp>
      <p:sp>
        <p:nvSpPr>
          <p:cNvPr id="20" name="円弧 19"/>
          <p:cNvSpPr/>
          <p:nvPr/>
        </p:nvSpPr>
        <p:spPr>
          <a:xfrm>
            <a:off x="6037559" y="3751166"/>
            <a:ext cx="1800000" cy="1800000"/>
          </a:xfrm>
          <a:prstGeom prst="arc">
            <a:avLst>
              <a:gd name="adj1" fmla="val 14209189"/>
              <a:gd name="adj2" fmla="val 99967"/>
            </a:avLst>
          </a:prstGeom>
          <a:ln w="41275">
            <a:solidFill>
              <a:srgbClr val="FF0000"/>
            </a:solidFill>
            <a:headEnd type="triangl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0" name="直線コネクタ 49"/>
          <p:cNvCxnSpPr/>
          <p:nvPr/>
        </p:nvCxnSpPr>
        <p:spPr>
          <a:xfrm>
            <a:off x="6482132" y="3962618"/>
            <a:ext cx="468000" cy="68400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円弧 54"/>
          <p:cNvSpPr/>
          <p:nvPr/>
        </p:nvSpPr>
        <p:spPr>
          <a:xfrm>
            <a:off x="6583754" y="4278285"/>
            <a:ext cx="720000" cy="720000"/>
          </a:xfrm>
          <a:prstGeom prst="arc">
            <a:avLst>
              <a:gd name="adj1" fmla="val 14209189"/>
              <a:gd name="adj2" fmla="val 99967"/>
            </a:avLst>
          </a:prstGeom>
          <a:ln w="12700">
            <a:solidFill>
              <a:srgbClr val="0000FF"/>
            </a:solidFill>
            <a:headEnd type="triangl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100199" y="4065727"/>
            <a:ext cx="635271" cy="36851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i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Ω</a:t>
            </a:r>
            <a:endParaRPr kumimoji="1" lang="ja-JP" altLang="en-US" i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5901616" y="3618656"/>
            <a:ext cx="537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altLang="ja-JP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j Ω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8714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77766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周波数特性</a:t>
            </a:r>
            <a:endParaRPr kumimoji="1" lang="ja-JP" altLang="en-US" sz="2800" i="1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1151" y="746456"/>
            <a:ext cx="8082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89125" indent="-1889125" defTabSz="1169988"/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周波数特性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altLang="ja-JP" sz="24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Ω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はを代入し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の値を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，またはー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に変化させたときの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の値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5271414" y="3772515"/>
            <a:ext cx="3701957" cy="2755593"/>
            <a:chOff x="2882299" y="3137337"/>
            <a:chExt cx="2811301" cy="2137580"/>
          </a:xfrm>
        </p:grpSpPr>
        <p:cxnSp>
          <p:nvCxnSpPr>
            <p:cNvPr id="43" name="直線コネクタ 42"/>
            <p:cNvCxnSpPr/>
            <p:nvPr/>
          </p:nvCxnSpPr>
          <p:spPr>
            <a:xfrm flipH="1">
              <a:off x="2882299" y="4376360"/>
              <a:ext cx="2520000" cy="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>
              <a:endCxn id="17" idx="4"/>
            </p:cNvCxnSpPr>
            <p:nvPr/>
          </p:nvCxnSpPr>
          <p:spPr>
            <a:xfrm flipH="1">
              <a:off x="4095159" y="3179432"/>
              <a:ext cx="0" cy="2095485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/>
            <p:cNvSpPr txBox="1"/>
            <p:nvPr/>
          </p:nvSpPr>
          <p:spPr>
            <a:xfrm>
              <a:off x="4989427" y="4070099"/>
              <a:ext cx="70417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mtClean="0"/>
                <a:t>実軸</a:t>
              </a:r>
              <a:endParaRPr kumimoji="1" lang="ja-JP" altLang="en-US"/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4142299" y="3137337"/>
              <a:ext cx="70417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mtClean="0"/>
                <a:t>虚軸</a:t>
              </a:r>
              <a:endParaRPr kumimoji="1"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3195159" y="3474917"/>
              <a:ext cx="1800000" cy="180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rgbClr val="FF0000"/>
                  </a:solidFill>
                </a:ln>
                <a:noFill/>
              </a:endParaRPr>
            </a:p>
          </p:txBody>
        </p:sp>
        <p:sp>
          <p:nvSpPr>
            <p:cNvPr id="48" name="円/楕円 47"/>
            <p:cNvSpPr/>
            <p:nvPr/>
          </p:nvSpPr>
          <p:spPr>
            <a:xfrm>
              <a:off x="3517503" y="3611260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mtClean="0"/>
            </a:p>
            <a:p>
              <a:pPr algn="ctr"/>
              <a:endParaRPr kumimoji="1" lang="ja-JP" altLang="en-US"/>
            </a:p>
          </p:txBody>
        </p:sp>
        <p:sp>
          <p:nvSpPr>
            <p:cNvPr id="20" name="円弧 19"/>
            <p:cNvSpPr/>
            <p:nvPr/>
          </p:nvSpPr>
          <p:spPr>
            <a:xfrm>
              <a:off x="3189427" y="3463288"/>
              <a:ext cx="1800000" cy="1771542"/>
            </a:xfrm>
            <a:prstGeom prst="arc">
              <a:avLst>
                <a:gd name="adj1" fmla="val 14209189"/>
                <a:gd name="adj2" fmla="val 99967"/>
              </a:avLst>
            </a:prstGeom>
            <a:ln w="41275">
              <a:solidFill>
                <a:srgbClr val="FF0000"/>
              </a:solidFill>
              <a:headEnd type="triangl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0" name="直線コネクタ 49"/>
            <p:cNvCxnSpPr/>
            <p:nvPr/>
          </p:nvCxnSpPr>
          <p:spPr>
            <a:xfrm>
              <a:off x="3634000" y="3692795"/>
              <a:ext cx="468000" cy="68400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円弧 54"/>
            <p:cNvSpPr/>
            <p:nvPr/>
          </p:nvSpPr>
          <p:spPr>
            <a:xfrm>
              <a:off x="3735622" y="4008462"/>
              <a:ext cx="720000" cy="720000"/>
            </a:xfrm>
            <a:prstGeom prst="arc">
              <a:avLst>
                <a:gd name="adj1" fmla="val 14209189"/>
                <a:gd name="adj2" fmla="val 99967"/>
              </a:avLst>
            </a:prstGeom>
            <a:ln w="12700">
              <a:solidFill>
                <a:srgbClr val="0000FF"/>
              </a:solidFill>
              <a:headEnd type="triangl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4252067" y="3795904"/>
              <a:ext cx="635271" cy="36851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i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Ω</a:t>
              </a:r>
              <a:endParaRPr kumimoji="1" lang="ja-JP" altLang="en-US" i="1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3248839" y="3266158"/>
              <a:ext cx="498134" cy="35812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 </a:t>
              </a:r>
              <a:r>
                <a:rPr lang="en-US" altLang="ja-JP" sz="2400" i="1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j Ω</a:t>
              </a:r>
              <a:endParaRPr lang="ja-JP" altLang="en-US" sz="2400"/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899410" y="4031886"/>
            <a:ext cx="3864266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1528763" indent="-1528763" algn="ctr" defTabSz="1169988"/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周波数特性 </a:t>
            </a:r>
            <a:endParaRPr lang="en-US" altLang="ja-JP" sz="24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8763" indent="-1528763" algn="ctr" defTabSz="1169988"/>
            <a:r>
              <a:rPr lang="ja-JP" altLang="en-US" sz="24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この変化に伴う</a:t>
            </a:r>
            <a:r>
              <a:rPr lang="en-US" altLang="ja-JP" sz="240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の変化</a:t>
            </a:r>
            <a:endParaRPr lang="en-US" altLang="ja-JP" sz="240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直線矢印コネクタ 6"/>
          <p:cNvCxnSpPr>
            <a:stCxn id="34" idx="3"/>
            <a:endCxn id="48" idx="2"/>
          </p:cNvCxnSpPr>
          <p:nvPr/>
        </p:nvCxnSpPr>
        <p:spPr>
          <a:xfrm>
            <a:off x="4763676" y="4447385"/>
            <a:ext cx="1344183" cy="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899410" y="1983899"/>
            <a:ext cx="80828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89125" indent="-1889125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特に振幅変化を</a:t>
            </a:r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振幅特性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，位相変化を</a:t>
            </a:r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位相特性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89125" indent="-1889125"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なお，振幅特性のみを周波数特性と称しているテキストもあるので注意。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394343" y="5096541"/>
            <a:ext cx="3096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89125" indent="-1889125"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参考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位相特性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89125" indent="-1889125"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9" name="オブジェクト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793353"/>
              </p:ext>
            </p:extLst>
          </p:nvPr>
        </p:nvGraphicFramePr>
        <p:xfrm>
          <a:off x="1924195" y="5527268"/>
          <a:ext cx="2700337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2" name="数式" r:id="rId3" imgW="1562040" imgH="444240" progId="Equation.3">
                  <p:embed/>
                </p:oleObj>
              </mc:Choice>
              <mc:Fallback>
                <p:oleObj name="数式" r:id="rId3" imgW="15620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195" y="5527268"/>
                        <a:ext cx="2700337" cy="766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0301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8623" y="217596"/>
            <a:ext cx="7045377" cy="951637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/>
              <a:t>振幅</a:t>
            </a:r>
            <a:r>
              <a:rPr kumimoji="1" lang="ja-JP" altLang="en-US" smtClean="0"/>
              <a:t>特性の例題（その１）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50421" y="1169234"/>
            <a:ext cx="1224455" cy="418416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 anchor="t" anchorCtr="0">
            <a:normAutofit/>
          </a:bodyPr>
          <a:lstStyle/>
          <a:p>
            <a:pPr marL="0" lvl="1" indent="0" algn="ctr">
              <a:buNone/>
            </a:pPr>
            <a:r>
              <a:rPr kumimoji="1" lang="ja-JP" altLang="en-US" smtClean="0"/>
              <a:t>伝達関数</a:t>
            </a:r>
            <a:endParaRPr kumimoji="1"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397793"/>
              </p:ext>
            </p:extLst>
          </p:nvPr>
        </p:nvGraphicFramePr>
        <p:xfrm>
          <a:off x="1389063" y="1641475"/>
          <a:ext cx="2968625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2" name="数式" r:id="rId3" imgW="1320480" imgH="406080" progId="Equation.3">
                  <p:embed/>
                </p:oleObj>
              </mc:Choice>
              <mc:Fallback>
                <p:oleObj name="数式" r:id="rId3" imgW="1320480" imgH="4060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9063" y="1641475"/>
                        <a:ext cx="2968625" cy="909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グループ化 4"/>
          <p:cNvGrpSpPr/>
          <p:nvPr/>
        </p:nvGrpSpPr>
        <p:grpSpPr>
          <a:xfrm>
            <a:off x="554636" y="2931279"/>
            <a:ext cx="5300593" cy="3519992"/>
            <a:chOff x="1199213" y="3005892"/>
            <a:chExt cx="5300593" cy="3519992"/>
          </a:xfrm>
        </p:grpSpPr>
        <p:sp>
          <p:nvSpPr>
            <p:cNvPr id="49" name="テキスト ボックス 156"/>
            <p:cNvSpPr txBox="1">
              <a:spLocks noChangeArrowheads="1"/>
            </p:cNvSpPr>
            <p:nvPr/>
          </p:nvSpPr>
          <p:spPr bwMode="auto">
            <a:xfrm>
              <a:off x="1199213" y="3099509"/>
              <a:ext cx="2175663" cy="399917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indent="152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1524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（</a:t>
              </a:r>
              <a:r>
                <a:rPr kumimoji="0" lang="en-US" altLang="ja-JP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a</a:t>
              </a:r>
              <a:r>
                <a:rPr kumimoji="0" lang="en-US" altLang="ja-JP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&lt;0, </a:t>
              </a:r>
              <a:r>
                <a:rPr kumimoji="0" lang="en-US" altLang="ja-JP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b</a:t>
              </a:r>
              <a:r>
                <a:rPr kumimoji="0" lang="en-US" altLang="ja-JP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&gt;0</a:t>
              </a:r>
              <a:r>
                <a:rPr kumimoji="0" lang="ja-JP" alt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の場合）</a:t>
              </a:r>
              <a:endParaRPr kumimoji="0" lang="ja-JP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63" name="グループ化 62"/>
            <p:cNvGrpSpPr/>
            <p:nvPr/>
          </p:nvGrpSpPr>
          <p:grpSpPr>
            <a:xfrm>
              <a:off x="1349750" y="3005892"/>
              <a:ext cx="5150056" cy="3519992"/>
              <a:chOff x="2088544" y="2888153"/>
              <a:chExt cx="5150056" cy="3519992"/>
            </a:xfrm>
          </p:grpSpPr>
          <p:sp>
            <p:nvSpPr>
              <p:cNvPr id="35" name="テキスト ボックス 140"/>
              <p:cNvSpPr txBox="1">
                <a:spLocks noChangeArrowheads="1"/>
              </p:cNvSpPr>
              <p:nvPr/>
            </p:nvSpPr>
            <p:spPr bwMode="auto">
              <a:xfrm>
                <a:off x="6657575" y="3892577"/>
                <a:ext cx="581025" cy="314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Ω</a:t>
                </a:r>
                <a:endParaRPr kumimoji="0" lang="en-US" altLang="ja-JP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テキスト ボックス 141"/>
              <p:cNvSpPr txBox="1">
                <a:spLocks noChangeArrowheads="1"/>
              </p:cNvSpPr>
              <p:nvPr/>
            </p:nvSpPr>
            <p:spPr bwMode="auto">
              <a:xfrm>
                <a:off x="5643411" y="3293601"/>
                <a:ext cx="581025" cy="314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e</a:t>
                </a:r>
                <a:r>
                  <a:rPr kumimoji="0" lang="en-US" altLang="ja-JP" sz="2000" b="0" i="1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 jΩ</a:t>
                </a:r>
                <a:endParaRPr kumimoji="0" lang="en-US" altLang="ja-JP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" name="テキスト ボックス 147"/>
              <p:cNvSpPr txBox="1">
                <a:spLocks noChangeArrowheads="1"/>
              </p:cNvSpPr>
              <p:nvPr/>
            </p:nvSpPr>
            <p:spPr bwMode="auto">
              <a:xfrm>
                <a:off x="5297987" y="4869910"/>
                <a:ext cx="171450" cy="238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極</a:t>
                </a:r>
                <a:endParaRPr kumimoji="0" lang="ja-JP" altLang="ja-JP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" name="テキスト ボックス 148"/>
              <p:cNvSpPr txBox="1">
                <a:spLocks noChangeArrowheads="1"/>
              </p:cNvSpPr>
              <p:nvPr/>
            </p:nvSpPr>
            <p:spPr bwMode="auto">
              <a:xfrm>
                <a:off x="3612897" y="4869910"/>
                <a:ext cx="854833" cy="3826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零点</a:t>
                </a:r>
                <a:endParaRPr kumimoji="0" lang="ja-JP" altLang="ja-JP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59" name="グループ化 58"/>
              <p:cNvGrpSpPr/>
              <p:nvPr/>
            </p:nvGrpSpPr>
            <p:grpSpPr>
              <a:xfrm>
                <a:off x="2687518" y="2888153"/>
                <a:ext cx="4128794" cy="3519992"/>
                <a:chOff x="2409825" y="5353050"/>
                <a:chExt cx="2038350" cy="1790700"/>
              </a:xfrm>
            </p:grpSpPr>
            <p:cxnSp>
              <p:nvCxnSpPr>
                <p:cNvPr id="29" name="直線矢印コネクタ 28"/>
                <p:cNvCxnSpPr/>
                <p:nvPr/>
              </p:nvCxnSpPr>
              <p:spPr>
                <a:xfrm>
                  <a:off x="2409825" y="6257925"/>
                  <a:ext cx="203835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矢印コネクタ 29"/>
                <p:cNvCxnSpPr/>
                <p:nvPr/>
              </p:nvCxnSpPr>
              <p:spPr>
                <a:xfrm flipV="1">
                  <a:off x="3392805" y="5400675"/>
                  <a:ext cx="0" cy="16383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円/楕円 30"/>
                <p:cNvSpPr/>
                <p:nvPr/>
              </p:nvSpPr>
              <p:spPr>
                <a:xfrm>
                  <a:off x="2676525" y="5534025"/>
                  <a:ext cx="1428750" cy="14478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cxnSp>
              <p:nvCxnSpPr>
                <p:cNvPr id="32" name="直線コネクタ 31"/>
                <p:cNvCxnSpPr/>
                <p:nvPr/>
              </p:nvCxnSpPr>
              <p:spPr>
                <a:xfrm flipV="1">
                  <a:off x="3390900" y="5790565"/>
                  <a:ext cx="533400" cy="46672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円弧 32"/>
                <p:cNvSpPr/>
                <p:nvPr/>
              </p:nvSpPr>
              <p:spPr>
                <a:xfrm>
                  <a:off x="2409825" y="5353050"/>
                  <a:ext cx="1905000" cy="1790700"/>
                </a:xfrm>
                <a:prstGeom prst="arc">
                  <a:avLst>
                    <a:gd name="adj1" fmla="val 19232667"/>
                    <a:gd name="adj2" fmla="val 14620"/>
                  </a:avLst>
                </a:prstGeom>
                <a:ln>
                  <a:solidFill>
                    <a:schemeClr val="tx1"/>
                  </a:solidFill>
                  <a:headEnd type="triangle" w="med" len="med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cxnSp>
              <p:nvCxnSpPr>
                <p:cNvPr id="34" name="直線矢印コネクタ 33"/>
                <p:cNvCxnSpPr/>
                <p:nvPr/>
              </p:nvCxnSpPr>
              <p:spPr>
                <a:xfrm flipV="1">
                  <a:off x="3924300" y="5591175"/>
                  <a:ext cx="228600" cy="200026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7" name="グループ化 36"/>
                <p:cNvGrpSpPr/>
                <p:nvPr/>
              </p:nvGrpSpPr>
              <p:grpSpPr>
                <a:xfrm>
                  <a:off x="3733800" y="6219825"/>
                  <a:ext cx="71755" cy="71755"/>
                  <a:chOff x="0" y="0"/>
                  <a:chExt cx="581025" cy="581025"/>
                </a:xfrm>
              </p:grpSpPr>
              <p:cxnSp>
                <p:nvCxnSpPr>
                  <p:cNvPr id="38" name="直線コネクタ 37"/>
                  <p:cNvCxnSpPr/>
                  <p:nvPr/>
                </p:nvCxnSpPr>
                <p:spPr>
                  <a:xfrm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直線コネクタ 38"/>
                  <p:cNvCxnSpPr/>
                  <p:nvPr/>
                </p:nvCxnSpPr>
                <p:spPr>
                  <a:xfrm rot="16200000"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0" name="直線コネクタ 39"/>
                <p:cNvCxnSpPr/>
                <p:nvPr/>
              </p:nvCxnSpPr>
              <p:spPr>
                <a:xfrm flipV="1">
                  <a:off x="3766820" y="5791835"/>
                  <a:ext cx="161290" cy="46609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円/楕円 40"/>
                <p:cNvSpPr/>
                <p:nvPr/>
              </p:nvSpPr>
              <p:spPr>
                <a:xfrm>
                  <a:off x="2983455" y="6224007"/>
                  <a:ext cx="71755" cy="7175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cxnSp>
              <p:nvCxnSpPr>
                <p:cNvPr id="44" name="直線コネクタ 43"/>
                <p:cNvCxnSpPr/>
                <p:nvPr/>
              </p:nvCxnSpPr>
              <p:spPr>
                <a:xfrm flipV="1">
                  <a:off x="3016885" y="5766047"/>
                  <a:ext cx="926117" cy="4925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5" name="テキスト ボックス 151"/>
              <p:cNvSpPr txBox="1">
                <a:spLocks noChangeArrowheads="1"/>
              </p:cNvSpPr>
              <p:nvPr/>
            </p:nvSpPr>
            <p:spPr bwMode="auto">
              <a:xfrm>
                <a:off x="2127007" y="3702719"/>
                <a:ext cx="1647078" cy="4238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A</a:t>
                </a:r>
                <a:r>
                  <a:rPr kumimoji="0" lang="en-US" altLang="ja-JP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=</a:t>
                </a: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e</a:t>
                </a:r>
                <a:r>
                  <a:rPr kumimoji="0" lang="en-US" altLang="ja-JP" sz="2000" b="0" i="1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 jΩ</a:t>
                </a:r>
                <a:r>
                  <a:rPr kumimoji="0" lang="ja-JP" altLang="en-US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－</a:t>
                </a: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a</a:t>
                </a:r>
                <a:endParaRPr kumimoji="0" lang="en-US" altLang="ja-JP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" name="テキスト ボックス 152"/>
              <p:cNvSpPr txBox="1">
                <a:spLocks noChangeArrowheads="1"/>
              </p:cNvSpPr>
              <p:nvPr/>
            </p:nvSpPr>
            <p:spPr bwMode="auto">
              <a:xfrm>
                <a:off x="4819177" y="3730376"/>
                <a:ext cx="1096666" cy="272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|</a:t>
                </a: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A|</a:t>
                </a:r>
                <a:endParaRPr kumimoji="0" lang="en-US" altLang="ja-JP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テキスト ボックス 153"/>
              <p:cNvSpPr txBox="1">
                <a:spLocks noChangeArrowheads="1"/>
              </p:cNvSpPr>
              <p:nvPr/>
            </p:nvSpPr>
            <p:spPr bwMode="auto">
              <a:xfrm>
                <a:off x="5650489" y="4133467"/>
                <a:ext cx="1098963" cy="380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|</a:t>
                </a: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B|</a:t>
                </a:r>
                <a:endParaRPr kumimoji="0" lang="en-US" altLang="ja-JP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" name="テキスト ボックス 155"/>
              <p:cNvSpPr txBox="1">
                <a:spLocks noChangeArrowheads="1"/>
              </p:cNvSpPr>
              <p:nvPr/>
            </p:nvSpPr>
            <p:spPr bwMode="auto">
              <a:xfrm>
                <a:off x="2088544" y="4173895"/>
                <a:ext cx="1912353" cy="680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B</a:t>
                </a:r>
                <a:r>
                  <a:rPr kumimoji="0" lang="en-US" altLang="ja-JP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=</a:t>
                </a: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e</a:t>
                </a:r>
                <a:r>
                  <a:rPr kumimoji="0" lang="en-US" altLang="ja-JP" sz="2000" b="0" i="1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 jΩ</a:t>
                </a:r>
                <a:r>
                  <a:rPr kumimoji="0" lang="ja-JP" altLang="en-US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－</a:t>
                </a: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b</a:t>
                </a:r>
                <a:endParaRPr kumimoji="0" lang="en-US" altLang="ja-JP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" name="円/楕円 59"/>
              <p:cNvSpPr/>
              <p:nvPr/>
            </p:nvSpPr>
            <p:spPr>
              <a:xfrm>
                <a:off x="3235325" y="3243897"/>
                <a:ext cx="2880000" cy="284425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50" name="コンテンツ プレースホルダー 2"/>
          <p:cNvSpPr txBox="1">
            <a:spLocks/>
          </p:cNvSpPr>
          <p:nvPr/>
        </p:nvSpPr>
        <p:spPr>
          <a:xfrm>
            <a:off x="6301304" y="1169234"/>
            <a:ext cx="1224455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振幅特性</a:t>
            </a:r>
            <a:endParaRPr lang="ja-JP" altLang="en-US"/>
          </a:p>
        </p:txBody>
      </p:sp>
      <p:graphicFrame>
        <p:nvGraphicFramePr>
          <p:cNvPr id="51" name="オブジェクト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580137"/>
              </p:ext>
            </p:extLst>
          </p:nvPr>
        </p:nvGraphicFramePr>
        <p:xfrm>
          <a:off x="5475288" y="1566863"/>
          <a:ext cx="2654300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3" name="数式" r:id="rId5" imgW="1180800" imgH="431640" progId="Equation.3">
                  <p:embed/>
                </p:oleObj>
              </mc:Choice>
              <mc:Fallback>
                <p:oleObj name="数式" r:id="rId5" imgW="1180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5288" y="1566863"/>
                        <a:ext cx="2654300" cy="966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コンテンツ プレースホルダー 2"/>
          <p:cNvSpPr txBox="1">
            <a:spLocks/>
          </p:cNvSpPr>
          <p:nvPr/>
        </p:nvSpPr>
        <p:spPr>
          <a:xfrm>
            <a:off x="5696764" y="3511538"/>
            <a:ext cx="3158801" cy="2394427"/>
          </a:xfrm>
          <a:prstGeom prst="rect">
            <a:avLst/>
          </a:prstGeom>
          <a:solidFill>
            <a:srgbClr val="BFE6F9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複素数の絶対値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marL="0" lvl="1" indent="0"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altLang="ja-JP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|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x |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=|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|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x |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=|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</a:p>
        </p:txBody>
      </p:sp>
      <p:sp>
        <p:nvSpPr>
          <p:cNvPr id="53" name="コンテンツ プレースホルダー 2"/>
          <p:cNvSpPr txBox="1">
            <a:spLocks/>
          </p:cNvSpPr>
          <p:nvPr/>
        </p:nvSpPr>
        <p:spPr>
          <a:xfrm>
            <a:off x="6398706" y="2987220"/>
            <a:ext cx="1754919" cy="51089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/>
              <a:buNone/>
            </a:pPr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思い出そう</a:t>
            </a:r>
            <a:r>
              <a:rPr lang="en-US" altLang="ja-JP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</a:p>
        </p:txBody>
      </p:sp>
      <p:sp>
        <p:nvSpPr>
          <p:cNvPr id="6" name="下矢印 5"/>
          <p:cNvSpPr/>
          <p:nvPr/>
        </p:nvSpPr>
        <p:spPr>
          <a:xfrm>
            <a:off x="6852740" y="2650999"/>
            <a:ext cx="359764" cy="35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コンテンツ プレースホルダー 2"/>
          <p:cNvSpPr txBox="1">
            <a:spLocks/>
          </p:cNvSpPr>
          <p:nvPr/>
        </p:nvSpPr>
        <p:spPr>
          <a:xfrm>
            <a:off x="2531162" y="6478466"/>
            <a:ext cx="5803558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振幅特性は零点との距離と極との距離の比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7696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8623" y="217596"/>
            <a:ext cx="7045377" cy="951637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mtClean="0"/>
              <a:t>振幅</a:t>
            </a:r>
            <a:r>
              <a:rPr kumimoji="1" lang="ja-JP" altLang="en-US" smtClean="0"/>
              <a:t>特性の例題（その１）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lang="ja-JP" altLang="en-US" smtClean="0"/>
              <a:t>グラフ</a:t>
            </a:r>
            <a:r>
              <a:rPr lang="ja-JP" altLang="en-US"/>
              <a:t>化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50421" y="1558978"/>
            <a:ext cx="1224455" cy="418416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 anchor="t" anchorCtr="0">
            <a:normAutofit/>
          </a:bodyPr>
          <a:lstStyle/>
          <a:p>
            <a:pPr marL="0" lvl="1" indent="0" algn="ctr">
              <a:buNone/>
            </a:pPr>
            <a:r>
              <a:rPr kumimoji="1" lang="ja-JP" altLang="en-US" smtClean="0"/>
              <a:t>伝達関数</a:t>
            </a:r>
            <a:endParaRPr kumimoji="1"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298498"/>
              </p:ext>
            </p:extLst>
          </p:nvPr>
        </p:nvGraphicFramePr>
        <p:xfrm>
          <a:off x="1389063" y="2031219"/>
          <a:ext cx="2968625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4" name="数式" r:id="rId3" imgW="1320480" imgH="406080" progId="Equation.3">
                  <p:embed/>
                </p:oleObj>
              </mc:Choice>
              <mc:Fallback>
                <p:oleObj name="数式" r:id="rId3" imgW="132048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9063" y="2031219"/>
                        <a:ext cx="2968625" cy="909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コンテンツ プレースホルダー 2"/>
          <p:cNvSpPr txBox="1">
            <a:spLocks/>
          </p:cNvSpPr>
          <p:nvPr/>
        </p:nvSpPr>
        <p:spPr>
          <a:xfrm>
            <a:off x="6301304" y="1558978"/>
            <a:ext cx="1224455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振幅特性</a:t>
            </a:r>
            <a:endParaRPr lang="ja-JP" altLang="en-US"/>
          </a:p>
        </p:txBody>
      </p:sp>
      <p:graphicFrame>
        <p:nvGraphicFramePr>
          <p:cNvPr id="51" name="オブジェクト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142918"/>
              </p:ext>
            </p:extLst>
          </p:nvPr>
        </p:nvGraphicFramePr>
        <p:xfrm>
          <a:off x="5835049" y="2046547"/>
          <a:ext cx="2654300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5" name="数式" r:id="rId5" imgW="1180800" imgH="431640" progId="Equation.3">
                  <p:embed/>
                </p:oleObj>
              </mc:Choice>
              <mc:Fallback>
                <p:oleObj name="数式" r:id="rId5" imgW="1180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5049" y="2046547"/>
                        <a:ext cx="2654300" cy="966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5" name="図 5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77" y="3302681"/>
            <a:ext cx="3727196" cy="2362966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</p:pic>
      <p:pic>
        <p:nvPicPr>
          <p:cNvPr id="56" name="図 55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933" y="3302681"/>
            <a:ext cx="3727196" cy="2362966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57" name="コンテンツ プレースホルダー 2"/>
          <p:cNvSpPr txBox="1">
            <a:spLocks/>
          </p:cNvSpPr>
          <p:nvPr/>
        </p:nvSpPr>
        <p:spPr>
          <a:xfrm>
            <a:off x="2261147" y="6027471"/>
            <a:ext cx="1224455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振幅特性</a:t>
            </a:r>
            <a:endParaRPr lang="ja-JP" altLang="en-US"/>
          </a:p>
        </p:txBody>
      </p:sp>
      <p:sp>
        <p:nvSpPr>
          <p:cNvPr id="58" name="コンテンツ プレースホルダー 2"/>
          <p:cNvSpPr txBox="1">
            <a:spLocks/>
          </p:cNvSpPr>
          <p:nvPr/>
        </p:nvSpPr>
        <p:spPr>
          <a:xfrm>
            <a:off x="6031846" y="6027471"/>
            <a:ext cx="1763370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周波数特性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6905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8623" y="217596"/>
            <a:ext cx="7045377" cy="951637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/>
              <a:t>振幅</a:t>
            </a:r>
            <a:r>
              <a:rPr kumimoji="1" lang="ja-JP" altLang="en-US" smtClean="0"/>
              <a:t>特性の例題（その２）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20788" y="1169234"/>
            <a:ext cx="1224455" cy="418416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 anchor="t" anchorCtr="0">
            <a:normAutofit/>
          </a:bodyPr>
          <a:lstStyle/>
          <a:p>
            <a:pPr marL="0" lvl="1" indent="0" algn="ctr">
              <a:buNone/>
            </a:pPr>
            <a:r>
              <a:rPr kumimoji="1" lang="ja-JP" altLang="en-US" smtClean="0"/>
              <a:t>伝達関数</a:t>
            </a:r>
            <a:endParaRPr kumimoji="1" lang="ja-JP" altLang="en-US"/>
          </a:p>
        </p:txBody>
      </p:sp>
      <p:sp>
        <p:nvSpPr>
          <p:cNvPr id="50" name="コンテンツ プレースホルダー 2"/>
          <p:cNvSpPr txBox="1">
            <a:spLocks/>
          </p:cNvSpPr>
          <p:nvPr/>
        </p:nvSpPr>
        <p:spPr>
          <a:xfrm>
            <a:off x="1220788" y="2557535"/>
            <a:ext cx="1224455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振幅特性</a:t>
            </a:r>
            <a:endParaRPr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5402167" y="1415300"/>
            <a:ext cx="3856357" cy="2702886"/>
            <a:chOff x="2200300" y="3284001"/>
            <a:chExt cx="2557955" cy="1830048"/>
          </a:xfrm>
        </p:grpSpPr>
        <p:grpSp>
          <p:nvGrpSpPr>
            <p:cNvPr id="88" name="グループ化 87"/>
            <p:cNvGrpSpPr/>
            <p:nvPr/>
          </p:nvGrpSpPr>
          <p:grpSpPr>
            <a:xfrm>
              <a:off x="2200300" y="3284001"/>
              <a:ext cx="2557955" cy="1830048"/>
              <a:chOff x="268462" y="-20298"/>
              <a:chExt cx="2557955" cy="1830048"/>
            </a:xfrm>
          </p:grpSpPr>
          <p:sp>
            <p:nvSpPr>
              <p:cNvPr id="89" name="円/楕円 88"/>
              <p:cNvSpPr/>
              <p:nvPr/>
            </p:nvSpPr>
            <p:spPr>
              <a:xfrm>
                <a:off x="685800" y="180975"/>
                <a:ext cx="1428750" cy="14478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grpSp>
            <p:nvGrpSpPr>
              <p:cNvPr id="90" name="グループ化 89"/>
              <p:cNvGrpSpPr/>
              <p:nvPr/>
            </p:nvGrpSpPr>
            <p:grpSpPr>
              <a:xfrm>
                <a:off x="1644667" y="333081"/>
                <a:ext cx="74913" cy="73366"/>
                <a:chOff x="-25571" y="-156653"/>
                <a:chExt cx="606596" cy="594084"/>
              </a:xfrm>
            </p:grpSpPr>
            <p:cxnSp>
              <p:nvCxnSpPr>
                <p:cNvPr id="114" name="直線コネクタ 113"/>
                <p:cNvCxnSpPr/>
                <p:nvPr/>
              </p:nvCxnSpPr>
              <p:spPr>
                <a:xfrm>
                  <a:off x="0" y="-143594"/>
                  <a:ext cx="581025" cy="5810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コネクタ 114"/>
                <p:cNvCxnSpPr/>
                <p:nvPr/>
              </p:nvCxnSpPr>
              <p:spPr>
                <a:xfrm rot="16200000">
                  <a:off x="-25568" y="-156656"/>
                  <a:ext cx="581027" cy="58103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1" name="円/楕円 90"/>
              <p:cNvSpPr/>
              <p:nvPr/>
            </p:nvSpPr>
            <p:spPr>
              <a:xfrm>
                <a:off x="647700" y="866775"/>
                <a:ext cx="71755" cy="7175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92" name="円/楕円 91"/>
              <p:cNvSpPr/>
              <p:nvPr/>
            </p:nvSpPr>
            <p:spPr>
              <a:xfrm>
                <a:off x="1366861" y="1590675"/>
                <a:ext cx="71755" cy="7175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93" name="円/楕円 92"/>
              <p:cNvSpPr/>
              <p:nvPr/>
            </p:nvSpPr>
            <p:spPr>
              <a:xfrm>
                <a:off x="1365281" y="147564"/>
                <a:ext cx="71755" cy="7175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grpSp>
            <p:nvGrpSpPr>
              <p:cNvPr id="94" name="グループ化 93"/>
              <p:cNvGrpSpPr/>
              <p:nvPr/>
            </p:nvGrpSpPr>
            <p:grpSpPr>
              <a:xfrm>
                <a:off x="1647825" y="1390650"/>
                <a:ext cx="71756" cy="71755"/>
                <a:chOff x="0" y="0"/>
                <a:chExt cx="581033" cy="581028"/>
              </a:xfrm>
            </p:grpSpPr>
            <p:cxnSp>
              <p:nvCxnSpPr>
                <p:cNvPr id="112" name="直線コネクタ 111"/>
                <p:cNvCxnSpPr/>
                <p:nvPr/>
              </p:nvCxnSpPr>
              <p:spPr>
                <a:xfrm>
                  <a:off x="0" y="0"/>
                  <a:ext cx="581025" cy="5810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直線コネクタ 112"/>
                <p:cNvCxnSpPr/>
                <p:nvPr/>
              </p:nvCxnSpPr>
              <p:spPr>
                <a:xfrm rot="16200000">
                  <a:off x="8" y="3"/>
                  <a:ext cx="581025" cy="5810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5" name="円弧 94"/>
              <p:cNvSpPr/>
              <p:nvPr/>
            </p:nvSpPr>
            <p:spPr>
              <a:xfrm flipV="1">
                <a:off x="390525" y="14214"/>
                <a:ext cx="1905000" cy="1790700"/>
              </a:xfrm>
              <a:prstGeom prst="arc">
                <a:avLst>
                  <a:gd name="adj1" fmla="val 18179502"/>
                  <a:gd name="adj2" fmla="val 14620"/>
                </a:avLst>
              </a:prstGeom>
              <a:ln>
                <a:solidFill>
                  <a:srgbClr val="0000FF"/>
                </a:solidFill>
                <a:headEnd type="triangle" w="med" len="med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96" name="テキスト ボックス 43"/>
              <p:cNvSpPr txBox="1"/>
              <p:nvPr/>
            </p:nvSpPr>
            <p:spPr>
              <a:xfrm>
                <a:off x="1438275" y="1343025"/>
                <a:ext cx="238125" cy="252412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1100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0.8</a:t>
                </a:r>
                <a:endParaRPr lang="ja-JP" sz="105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97" name="グループ化 96"/>
              <p:cNvGrpSpPr/>
              <p:nvPr/>
            </p:nvGrpSpPr>
            <p:grpSpPr>
              <a:xfrm>
                <a:off x="268462" y="-20298"/>
                <a:ext cx="2557955" cy="1830048"/>
                <a:chOff x="268462" y="-20298"/>
                <a:chExt cx="2557955" cy="1830048"/>
              </a:xfrm>
            </p:grpSpPr>
            <p:cxnSp>
              <p:nvCxnSpPr>
                <p:cNvPr id="107" name="直線コネクタ 106"/>
                <p:cNvCxnSpPr/>
                <p:nvPr/>
              </p:nvCxnSpPr>
              <p:spPr>
                <a:xfrm rot="5400000" flipV="1">
                  <a:off x="1282124" y="1029057"/>
                  <a:ext cx="514985" cy="27051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/>
                <p:cNvCxnSpPr/>
                <p:nvPr/>
              </p:nvCxnSpPr>
              <p:spPr>
                <a:xfrm rot="16200000">
                  <a:off x="1273424" y="514350"/>
                  <a:ext cx="514985" cy="27051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8" name="円弧 97"/>
                <p:cNvSpPr/>
                <p:nvPr/>
              </p:nvSpPr>
              <p:spPr>
                <a:xfrm>
                  <a:off x="389178" y="4689"/>
                  <a:ext cx="1905000" cy="1790700"/>
                </a:xfrm>
                <a:prstGeom prst="arc">
                  <a:avLst>
                    <a:gd name="adj1" fmla="val 18179502"/>
                    <a:gd name="adj2" fmla="val 14620"/>
                  </a:avLst>
                </a:prstGeom>
                <a:ln>
                  <a:solidFill>
                    <a:srgbClr val="0000FF"/>
                  </a:solidFill>
                  <a:headEnd type="triangle" w="med" len="med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cxnSp>
              <p:nvCxnSpPr>
                <p:cNvPr id="99" name="直線矢印コネクタ 98"/>
                <p:cNvCxnSpPr/>
                <p:nvPr/>
              </p:nvCxnSpPr>
              <p:spPr>
                <a:xfrm flipV="1">
                  <a:off x="1683417" y="-20298"/>
                  <a:ext cx="209550" cy="3810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0" name="テキスト ボックス 9"/>
                <p:cNvSpPr txBox="1"/>
                <p:nvPr/>
              </p:nvSpPr>
              <p:spPr>
                <a:xfrm>
                  <a:off x="2245392" y="342116"/>
                  <a:ext cx="581025" cy="31432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ja-JP" sz="1400" i="1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π</a:t>
                  </a:r>
                  <a:r>
                    <a:rPr lang="en-US" sz="1400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/3</a:t>
                  </a:r>
                  <a:endParaRPr lang="ja-JP" sz="105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2" name="テキスト ボックス 6"/>
                <p:cNvSpPr txBox="1"/>
                <p:nvPr/>
              </p:nvSpPr>
              <p:spPr>
                <a:xfrm>
                  <a:off x="420867" y="295275"/>
                  <a:ext cx="723900" cy="21399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ja-JP" sz="1200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零点</a:t>
                  </a:r>
                  <a:endParaRPr lang="ja-JP" sz="105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3" name="テキスト ボックス 7"/>
                <p:cNvSpPr txBox="1"/>
                <p:nvPr/>
              </p:nvSpPr>
              <p:spPr>
                <a:xfrm>
                  <a:off x="1491579" y="239417"/>
                  <a:ext cx="238125" cy="113008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1100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0.8</a:t>
                  </a:r>
                  <a:endParaRPr lang="ja-JP" sz="105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4" name="テキスト ボックス 14"/>
                <p:cNvSpPr txBox="1"/>
                <p:nvPr/>
              </p:nvSpPr>
              <p:spPr>
                <a:xfrm>
                  <a:off x="418354" y="504825"/>
                  <a:ext cx="371475" cy="2286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ja-JP" sz="1200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極</a:t>
                  </a:r>
                  <a:endParaRPr lang="ja-JP" sz="105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5" name="円/楕円 104"/>
                <p:cNvSpPr/>
                <p:nvPr/>
              </p:nvSpPr>
              <p:spPr>
                <a:xfrm>
                  <a:off x="268462" y="352425"/>
                  <a:ext cx="71755" cy="7175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grpSp>
              <p:nvGrpSpPr>
                <p:cNvPr id="106" name="グループ化 105"/>
                <p:cNvGrpSpPr/>
                <p:nvPr/>
              </p:nvGrpSpPr>
              <p:grpSpPr>
                <a:xfrm>
                  <a:off x="276726" y="536182"/>
                  <a:ext cx="75197" cy="71754"/>
                  <a:chOff x="2240772" y="-208886"/>
                  <a:chExt cx="608894" cy="581053"/>
                </a:xfrm>
              </p:grpSpPr>
              <p:cxnSp>
                <p:nvCxnSpPr>
                  <p:cNvPr id="110" name="直線コネクタ 109"/>
                  <p:cNvCxnSpPr/>
                  <p:nvPr/>
                </p:nvCxnSpPr>
                <p:spPr>
                  <a:xfrm>
                    <a:off x="2268647" y="-208875"/>
                    <a:ext cx="581019" cy="581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/>
                  <p:cNvCxnSpPr/>
                  <p:nvPr/>
                </p:nvCxnSpPr>
                <p:spPr>
                  <a:xfrm rot="16200000">
                    <a:off x="2240760" y="-208874"/>
                    <a:ext cx="581053" cy="58102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8" name="直線矢印コネクタ 107"/>
                <p:cNvCxnSpPr/>
                <p:nvPr/>
              </p:nvCxnSpPr>
              <p:spPr>
                <a:xfrm>
                  <a:off x="1683417" y="1428750"/>
                  <a:ext cx="209550" cy="3810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9" name="テキスト ボックス 44"/>
                <p:cNvSpPr txBox="1"/>
                <p:nvPr/>
              </p:nvSpPr>
              <p:spPr>
                <a:xfrm>
                  <a:off x="2201529" y="1332713"/>
                  <a:ext cx="581025" cy="31432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ja-JP" sz="1400" i="1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－π</a:t>
                  </a:r>
                  <a:r>
                    <a:rPr lang="en-US" sz="1400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/3</a:t>
                  </a:r>
                  <a:endParaRPr lang="ja-JP" sz="105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</p:grpSp>
        <p:cxnSp>
          <p:nvCxnSpPr>
            <p:cNvPr id="128" name="直線矢印コネクタ 127"/>
            <p:cNvCxnSpPr/>
            <p:nvPr/>
          </p:nvCxnSpPr>
          <p:spPr>
            <a:xfrm flipV="1">
              <a:off x="2446188" y="4206951"/>
              <a:ext cx="203835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矢印コネクタ 128"/>
            <p:cNvCxnSpPr/>
            <p:nvPr/>
          </p:nvCxnSpPr>
          <p:spPr>
            <a:xfrm flipH="1" flipV="1">
              <a:off x="3333918" y="3340176"/>
              <a:ext cx="0" cy="177165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コネクタ 129"/>
            <p:cNvCxnSpPr/>
            <p:nvPr/>
          </p:nvCxnSpPr>
          <p:spPr>
            <a:xfrm rot="5400000">
              <a:off x="3088173" y="4215206"/>
              <a:ext cx="10541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128051"/>
              </p:ext>
            </p:extLst>
          </p:nvPr>
        </p:nvGraphicFramePr>
        <p:xfrm>
          <a:off x="1220788" y="1754187"/>
          <a:ext cx="3818603" cy="720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8" name="数式" r:id="rId3" imgW="2286000" imgH="431640" progId="Equation.3">
                  <p:embed/>
                </p:oleObj>
              </mc:Choice>
              <mc:Fallback>
                <p:oleObj name="数式" r:id="rId3" imgW="228600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788" y="1754187"/>
                        <a:ext cx="3818603" cy="7200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756466"/>
              </p:ext>
            </p:extLst>
          </p:nvPr>
        </p:nvGraphicFramePr>
        <p:xfrm>
          <a:off x="1220788" y="3059220"/>
          <a:ext cx="410527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9" name="数式" r:id="rId5" imgW="2349360" imgH="431640" progId="Equation.3">
                  <p:embed/>
                </p:oleObj>
              </mc:Choice>
              <mc:Fallback>
                <p:oleObj name="数式" r:id="rId5" imgW="234936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788" y="3059220"/>
                        <a:ext cx="4105275" cy="754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" name="コンテンツ プレースホルダー 2"/>
          <p:cNvSpPr txBox="1">
            <a:spLocks/>
          </p:cNvSpPr>
          <p:nvPr/>
        </p:nvSpPr>
        <p:spPr>
          <a:xfrm>
            <a:off x="1235710" y="4501303"/>
            <a:ext cx="6109558" cy="1476449"/>
          </a:xfrm>
          <a:prstGeom prst="rect">
            <a:avLst/>
          </a:prstGeom>
          <a:solidFill>
            <a:srgbClr val="BFE6F9"/>
          </a:solidFill>
          <a:ln>
            <a:solidFill>
              <a:srgbClr val="00B05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/>
              <a:buNone/>
            </a:pPr>
            <a:r>
              <a:rPr lang="ja-JP" altLang="en-US" smtClean="0"/>
              <a:t>テキストの中には，</a:t>
            </a:r>
            <a:endParaRPr lang="en-US" altLang="ja-JP" smtClean="0"/>
          </a:p>
          <a:p>
            <a:pPr marL="0" lvl="1" indent="0">
              <a:buFont typeface="Arial"/>
              <a:buNone/>
            </a:pPr>
            <a:r>
              <a:rPr lang="ja-JP" altLang="en-US" smtClean="0"/>
              <a:t>これをわざわざ展開しているのもあるが，</a:t>
            </a:r>
            <a:endParaRPr lang="en-US" altLang="ja-JP" smtClean="0"/>
          </a:p>
          <a:p>
            <a:pPr marL="0" lvl="1" indent="0">
              <a:buFont typeface="Arial"/>
              <a:buNone/>
            </a:pPr>
            <a:r>
              <a:rPr lang="ja-JP" altLang="en-US" smtClean="0"/>
              <a:t>振幅特性を調べるには，</a:t>
            </a:r>
            <a:r>
              <a:rPr lang="ja-JP" altLang="en-US" b="1" smtClean="0">
                <a:solidFill>
                  <a:srgbClr val="FF0000"/>
                </a:solidFill>
              </a:rPr>
              <a:t>このままのほうが簡単！</a:t>
            </a:r>
            <a:endParaRPr lang="ja-JP" altLang="en-US" b="1">
              <a:solidFill>
                <a:srgbClr val="FF0000"/>
              </a:solidFill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3130089" y="4096976"/>
            <a:ext cx="302659" cy="2951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420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8623" y="217596"/>
            <a:ext cx="7045377" cy="951637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mtClean="0"/>
              <a:t>振幅</a:t>
            </a:r>
            <a:r>
              <a:rPr kumimoji="1" lang="ja-JP" altLang="en-US" smtClean="0"/>
              <a:t>特性の例題（その２）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lang="ja-JP" altLang="en-US" smtClean="0"/>
              <a:t>グラフ</a:t>
            </a:r>
            <a:r>
              <a:rPr lang="ja-JP" altLang="en-US"/>
              <a:t>化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50421" y="1558978"/>
            <a:ext cx="1224455" cy="418416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 anchor="t" anchorCtr="0">
            <a:normAutofit/>
          </a:bodyPr>
          <a:lstStyle/>
          <a:p>
            <a:pPr marL="0" lvl="1" indent="0" algn="ctr">
              <a:buNone/>
            </a:pPr>
            <a:r>
              <a:rPr kumimoji="1" lang="ja-JP" altLang="en-US" smtClean="0"/>
              <a:t>伝達関数</a:t>
            </a:r>
            <a:endParaRPr kumimoji="1" lang="ja-JP" altLang="en-US"/>
          </a:p>
        </p:txBody>
      </p:sp>
      <p:sp>
        <p:nvSpPr>
          <p:cNvPr id="50" name="コンテンツ プレースホルダー 2"/>
          <p:cNvSpPr txBox="1">
            <a:spLocks/>
          </p:cNvSpPr>
          <p:nvPr/>
        </p:nvSpPr>
        <p:spPr>
          <a:xfrm>
            <a:off x="6301304" y="1558978"/>
            <a:ext cx="1224455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振幅特性</a:t>
            </a:r>
            <a:endParaRPr lang="ja-JP" altLang="en-US"/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>
          <a:xfrm>
            <a:off x="2261147" y="6027471"/>
            <a:ext cx="1224455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振幅特性</a:t>
            </a:r>
            <a:endParaRPr lang="ja-JP" altLang="en-US"/>
          </a:p>
        </p:txBody>
      </p:sp>
      <p:sp>
        <p:nvSpPr>
          <p:cNvPr id="58" name="コンテンツ プレースホルダー 2"/>
          <p:cNvSpPr txBox="1">
            <a:spLocks/>
          </p:cNvSpPr>
          <p:nvPr/>
        </p:nvSpPr>
        <p:spPr>
          <a:xfrm>
            <a:off x="6031846" y="6027471"/>
            <a:ext cx="1763370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周波数特性</a:t>
            </a:r>
            <a:endParaRPr lang="ja-JP" altLang="en-US"/>
          </a:p>
        </p:txBody>
      </p:sp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996874"/>
              </p:ext>
            </p:extLst>
          </p:nvPr>
        </p:nvGraphicFramePr>
        <p:xfrm>
          <a:off x="853346" y="2134480"/>
          <a:ext cx="3818603" cy="720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6" name="数式" r:id="rId3" imgW="2286000" imgH="431640" progId="Equation.3">
                  <p:embed/>
                </p:oleObj>
              </mc:Choice>
              <mc:Fallback>
                <p:oleObj name="数式" r:id="rId3" imgW="2286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346" y="2134480"/>
                        <a:ext cx="3818603" cy="7200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257388"/>
              </p:ext>
            </p:extLst>
          </p:nvPr>
        </p:nvGraphicFramePr>
        <p:xfrm>
          <a:off x="4860893" y="2100496"/>
          <a:ext cx="410527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7" name="数式" r:id="rId5" imgW="2349360" imgH="431640" progId="Equation.3">
                  <p:embed/>
                </p:oleObj>
              </mc:Choice>
              <mc:Fallback>
                <p:oleObj name="数式" r:id="rId5" imgW="2349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893" y="2100496"/>
                        <a:ext cx="4105275" cy="754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図 12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27" y="3222535"/>
            <a:ext cx="3769639" cy="24369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4" name="図 13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949" y="3222535"/>
            <a:ext cx="3825162" cy="24369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513074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8623" y="217596"/>
            <a:ext cx="7045377" cy="951637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mtClean="0"/>
              <a:t>極位置による振幅変化</a:t>
            </a:r>
            <a:r>
              <a:rPr kumimoji="1" lang="ja-JP" altLang="en-US" smtClean="0"/>
              <a:t>（その１）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20788" y="1169234"/>
            <a:ext cx="1224455" cy="418416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 anchor="t" anchorCtr="0">
            <a:normAutofit/>
          </a:bodyPr>
          <a:lstStyle/>
          <a:p>
            <a:pPr marL="0" lvl="1" indent="0" algn="ctr">
              <a:buNone/>
            </a:pPr>
            <a:r>
              <a:rPr kumimoji="1" lang="ja-JP" altLang="en-US" smtClean="0"/>
              <a:t>伝達関数</a:t>
            </a:r>
            <a:endParaRPr kumimoji="1"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9348018"/>
              </p:ext>
            </p:extLst>
          </p:nvPr>
        </p:nvGraphicFramePr>
        <p:xfrm>
          <a:off x="1652588" y="1625600"/>
          <a:ext cx="356711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5" name="数式" r:id="rId3" imgW="2057400" imgH="431640" progId="Equation.3">
                  <p:embed/>
                </p:oleObj>
              </mc:Choice>
              <mc:Fallback>
                <p:oleObj name="数式" r:id="rId3" imgW="205740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588" y="1625600"/>
                        <a:ext cx="3567112" cy="746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" name="グループ化 41"/>
          <p:cNvGrpSpPr/>
          <p:nvPr/>
        </p:nvGrpSpPr>
        <p:grpSpPr>
          <a:xfrm>
            <a:off x="575635" y="2828046"/>
            <a:ext cx="4802277" cy="3285641"/>
            <a:chOff x="0" y="10"/>
            <a:chExt cx="2581275" cy="1801811"/>
          </a:xfrm>
        </p:grpSpPr>
        <p:grpSp>
          <p:nvGrpSpPr>
            <p:cNvPr id="43" name="グループ化 42"/>
            <p:cNvGrpSpPr/>
            <p:nvPr/>
          </p:nvGrpSpPr>
          <p:grpSpPr>
            <a:xfrm>
              <a:off x="0" y="10"/>
              <a:ext cx="2581275" cy="1801811"/>
              <a:chOff x="247644" y="57150"/>
              <a:chExt cx="2581281" cy="1801811"/>
            </a:xfrm>
          </p:grpSpPr>
          <p:cxnSp>
            <p:nvCxnSpPr>
              <p:cNvPr id="59" name="直線矢印コネクタ 58"/>
              <p:cNvCxnSpPr/>
              <p:nvPr/>
            </p:nvCxnSpPr>
            <p:spPr>
              <a:xfrm flipV="1">
                <a:off x="390525" y="954086"/>
                <a:ext cx="203835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矢印コネクタ 59"/>
              <p:cNvCxnSpPr/>
              <p:nvPr/>
            </p:nvCxnSpPr>
            <p:spPr>
              <a:xfrm flipH="1" flipV="1">
                <a:off x="1400175" y="87311"/>
                <a:ext cx="0" cy="177165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1" name="グループ化 60"/>
              <p:cNvGrpSpPr/>
              <p:nvPr/>
            </p:nvGrpSpPr>
            <p:grpSpPr>
              <a:xfrm>
                <a:off x="247644" y="57150"/>
                <a:ext cx="2581281" cy="1800227"/>
                <a:chOff x="247644" y="0"/>
                <a:chExt cx="2581281" cy="1800227"/>
              </a:xfrm>
            </p:grpSpPr>
            <p:sp>
              <p:nvSpPr>
                <p:cNvPr id="62" name="円/楕円 61"/>
                <p:cNvSpPr/>
                <p:nvPr/>
              </p:nvSpPr>
              <p:spPr>
                <a:xfrm>
                  <a:off x="685800" y="171450"/>
                  <a:ext cx="1428750" cy="1447800"/>
                </a:xfrm>
                <a:prstGeom prst="ellipse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63" name="円弧 62"/>
                <p:cNvSpPr/>
                <p:nvPr/>
              </p:nvSpPr>
              <p:spPr>
                <a:xfrm>
                  <a:off x="392469" y="0"/>
                  <a:ext cx="1905000" cy="1790700"/>
                </a:xfrm>
                <a:prstGeom prst="arc">
                  <a:avLst>
                    <a:gd name="adj1" fmla="val 18179502"/>
                    <a:gd name="adj2" fmla="val 14620"/>
                  </a:avLst>
                </a:prstGeom>
                <a:ln>
                  <a:solidFill>
                    <a:srgbClr val="7030A0"/>
                  </a:solidFill>
                  <a:headEnd type="triangle" w="med" len="med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64" name="テキスト ボックス 12"/>
                <p:cNvSpPr txBox="1"/>
                <p:nvPr/>
              </p:nvSpPr>
              <p:spPr>
                <a:xfrm>
                  <a:off x="2247900" y="190500"/>
                  <a:ext cx="581025" cy="31432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ja-JP" i="1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π</a:t>
                  </a:r>
                  <a:r>
                    <a:rPr lang="en-US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/3</a:t>
                  </a:r>
                  <a:endParaRPr lang="ja-JP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65" name="グループ化 64"/>
                <p:cNvGrpSpPr/>
                <p:nvPr/>
              </p:nvGrpSpPr>
              <p:grpSpPr>
                <a:xfrm>
                  <a:off x="1647825" y="342900"/>
                  <a:ext cx="71755" cy="71755"/>
                  <a:chOff x="0" y="0"/>
                  <a:chExt cx="581025" cy="581025"/>
                </a:xfrm>
              </p:grpSpPr>
              <p:cxnSp>
                <p:nvCxnSpPr>
                  <p:cNvPr id="136" name="直線コネクタ 135"/>
                  <p:cNvCxnSpPr/>
                  <p:nvPr/>
                </p:nvCxnSpPr>
                <p:spPr>
                  <a:xfrm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/>
                  <p:cNvCxnSpPr/>
                  <p:nvPr/>
                </p:nvCxnSpPr>
                <p:spPr>
                  <a:xfrm rot="16200000"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6" name="円/楕円 65"/>
                <p:cNvSpPr/>
                <p:nvPr/>
              </p:nvSpPr>
              <p:spPr>
                <a:xfrm>
                  <a:off x="647700" y="857250"/>
                  <a:ext cx="71755" cy="7175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cxnSp>
              <p:nvCxnSpPr>
                <p:cNvPr id="67" name="直線コネクタ 66"/>
                <p:cNvCxnSpPr/>
                <p:nvPr/>
              </p:nvCxnSpPr>
              <p:spPr>
                <a:xfrm rot="16200000">
                  <a:off x="1200150" y="228600"/>
                  <a:ext cx="877888" cy="48514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" name="テキスト ボックス 48"/>
                <p:cNvSpPr txBox="1"/>
                <p:nvPr/>
              </p:nvSpPr>
              <p:spPr>
                <a:xfrm>
                  <a:off x="400050" y="342890"/>
                  <a:ext cx="723900" cy="21399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ja-JP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零点</a:t>
                  </a:r>
                  <a:endParaRPr lang="ja-JP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9" name="テキスト ボックス 49"/>
                <p:cNvSpPr txBox="1"/>
                <p:nvPr/>
              </p:nvSpPr>
              <p:spPr>
                <a:xfrm>
                  <a:off x="1734856" y="369556"/>
                  <a:ext cx="238125" cy="1524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0.8</a:t>
                  </a:r>
                  <a:endParaRPr lang="ja-JP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0" name="テキスト ボックス 55"/>
                <p:cNvSpPr txBox="1"/>
                <p:nvPr/>
              </p:nvSpPr>
              <p:spPr>
                <a:xfrm>
                  <a:off x="400050" y="552440"/>
                  <a:ext cx="371475" cy="2286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ja-JP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極</a:t>
                  </a:r>
                  <a:endParaRPr lang="ja-JP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" name="円/楕円 70"/>
                <p:cNvSpPr/>
                <p:nvPr/>
              </p:nvSpPr>
              <p:spPr>
                <a:xfrm>
                  <a:off x="1371600" y="1581150"/>
                  <a:ext cx="71755" cy="7175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72" name="円/楕円 71"/>
                <p:cNvSpPr/>
                <p:nvPr/>
              </p:nvSpPr>
              <p:spPr>
                <a:xfrm>
                  <a:off x="1371600" y="142875"/>
                  <a:ext cx="71755" cy="7175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73" name="円/楕円 72"/>
                <p:cNvSpPr/>
                <p:nvPr/>
              </p:nvSpPr>
              <p:spPr>
                <a:xfrm>
                  <a:off x="247650" y="400040"/>
                  <a:ext cx="71755" cy="7175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grpSp>
              <p:nvGrpSpPr>
                <p:cNvPr id="74" name="グループ化 73"/>
                <p:cNvGrpSpPr/>
                <p:nvPr/>
              </p:nvGrpSpPr>
              <p:grpSpPr>
                <a:xfrm>
                  <a:off x="247644" y="609590"/>
                  <a:ext cx="71761" cy="71759"/>
                  <a:chOff x="2005260" y="462682"/>
                  <a:chExt cx="581074" cy="581057"/>
                </a:xfrm>
              </p:grpSpPr>
              <p:cxnSp>
                <p:nvCxnSpPr>
                  <p:cNvPr id="134" name="直線コネクタ 133"/>
                  <p:cNvCxnSpPr/>
                  <p:nvPr/>
                </p:nvCxnSpPr>
                <p:spPr>
                  <a:xfrm>
                    <a:off x="2005260" y="462714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/>
                  <p:cNvCxnSpPr/>
                  <p:nvPr/>
                </p:nvCxnSpPr>
                <p:spPr>
                  <a:xfrm rot="16200000">
                    <a:off x="2005309" y="462682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5" name="直線コネクタ 74"/>
                <p:cNvCxnSpPr/>
                <p:nvPr/>
              </p:nvCxnSpPr>
              <p:spPr>
                <a:xfrm rot="5400000" flipV="1">
                  <a:off x="1200150" y="1114425"/>
                  <a:ext cx="893764" cy="4778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6" name="グループ化 75"/>
                <p:cNvGrpSpPr/>
                <p:nvPr/>
              </p:nvGrpSpPr>
              <p:grpSpPr>
                <a:xfrm>
                  <a:off x="1647825" y="1381125"/>
                  <a:ext cx="71755" cy="71755"/>
                  <a:chOff x="0" y="0"/>
                  <a:chExt cx="581025" cy="581025"/>
                </a:xfrm>
              </p:grpSpPr>
              <p:cxnSp>
                <p:nvCxnSpPr>
                  <p:cNvPr id="132" name="直線コネクタ 131"/>
                  <p:cNvCxnSpPr/>
                  <p:nvPr/>
                </p:nvCxnSpPr>
                <p:spPr>
                  <a:xfrm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直線コネクタ 132"/>
                  <p:cNvCxnSpPr/>
                  <p:nvPr/>
                </p:nvCxnSpPr>
                <p:spPr>
                  <a:xfrm rot="16200000"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7" name="円弧 76"/>
                <p:cNvSpPr/>
                <p:nvPr/>
              </p:nvSpPr>
              <p:spPr>
                <a:xfrm flipV="1">
                  <a:off x="390525" y="9525"/>
                  <a:ext cx="1905000" cy="1790700"/>
                </a:xfrm>
                <a:prstGeom prst="arc">
                  <a:avLst>
                    <a:gd name="adj1" fmla="val 18179502"/>
                    <a:gd name="adj2" fmla="val 14620"/>
                  </a:avLst>
                </a:prstGeom>
                <a:ln>
                  <a:solidFill>
                    <a:srgbClr val="7030A0"/>
                  </a:solidFill>
                  <a:headEnd type="triangle" w="med" len="med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78" name="テキスト ボックス 59"/>
                <p:cNvSpPr txBox="1"/>
                <p:nvPr/>
              </p:nvSpPr>
              <p:spPr>
                <a:xfrm>
                  <a:off x="2244046" y="1257300"/>
                  <a:ext cx="581025" cy="31432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ja-JP" i="1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－π</a:t>
                  </a:r>
                  <a:r>
                    <a:rPr lang="en-US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/3</a:t>
                  </a:r>
                  <a:endParaRPr lang="ja-JP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79" name="グループ化 78"/>
                <p:cNvGrpSpPr/>
                <p:nvPr/>
              </p:nvGrpSpPr>
              <p:grpSpPr>
                <a:xfrm>
                  <a:off x="1514475" y="1123950"/>
                  <a:ext cx="71755" cy="71755"/>
                  <a:chOff x="0" y="0"/>
                  <a:chExt cx="581025" cy="581025"/>
                </a:xfrm>
              </p:grpSpPr>
              <p:cxnSp>
                <p:nvCxnSpPr>
                  <p:cNvPr id="126" name="直線コネクタ 125"/>
                  <p:cNvCxnSpPr/>
                  <p:nvPr/>
                </p:nvCxnSpPr>
                <p:spPr>
                  <a:xfrm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直線コネクタ 126"/>
                  <p:cNvCxnSpPr/>
                  <p:nvPr/>
                </p:nvCxnSpPr>
                <p:spPr>
                  <a:xfrm rot="16200000"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0" name="グループ化 79"/>
                <p:cNvGrpSpPr/>
                <p:nvPr/>
              </p:nvGrpSpPr>
              <p:grpSpPr>
                <a:xfrm>
                  <a:off x="1438275" y="981075"/>
                  <a:ext cx="71755" cy="71755"/>
                  <a:chOff x="0" y="0"/>
                  <a:chExt cx="581025" cy="581025"/>
                </a:xfrm>
              </p:grpSpPr>
              <p:cxnSp>
                <p:nvCxnSpPr>
                  <p:cNvPr id="124" name="直線コネクタ 123"/>
                  <p:cNvCxnSpPr/>
                  <p:nvPr/>
                </p:nvCxnSpPr>
                <p:spPr>
                  <a:xfrm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直線コネクタ 124"/>
                  <p:cNvCxnSpPr/>
                  <p:nvPr/>
                </p:nvCxnSpPr>
                <p:spPr>
                  <a:xfrm rot="16200000"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1" name="グループ化 80"/>
                <p:cNvGrpSpPr/>
                <p:nvPr/>
              </p:nvGrpSpPr>
              <p:grpSpPr>
                <a:xfrm>
                  <a:off x="1581150" y="1257300"/>
                  <a:ext cx="71755" cy="71755"/>
                  <a:chOff x="0" y="0"/>
                  <a:chExt cx="581025" cy="581025"/>
                </a:xfrm>
              </p:grpSpPr>
              <p:cxnSp>
                <p:nvCxnSpPr>
                  <p:cNvPr id="122" name="直線コネクタ 121"/>
                  <p:cNvCxnSpPr/>
                  <p:nvPr/>
                </p:nvCxnSpPr>
                <p:spPr>
                  <a:xfrm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直線コネクタ 122"/>
                  <p:cNvCxnSpPr/>
                  <p:nvPr/>
                </p:nvCxnSpPr>
                <p:spPr>
                  <a:xfrm rot="16200000"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2" name="テキスト ボックス 161"/>
                <p:cNvSpPr txBox="1"/>
                <p:nvPr/>
              </p:nvSpPr>
              <p:spPr>
                <a:xfrm>
                  <a:off x="1688980" y="489661"/>
                  <a:ext cx="314325" cy="129528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0.6</a:t>
                  </a:r>
                  <a:endParaRPr lang="ja-JP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83" name="グループ化 82"/>
                <p:cNvGrpSpPr/>
                <p:nvPr/>
              </p:nvGrpSpPr>
              <p:grpSpPr>
                <a:xfrm>
                  <a:off x="1590675" y="476250"/>
                  <a:ext cx="71755" cy="71755"/>
                  <a:chOff x="0" y="0"/>
                  <a:chExt cx="581025" cy="581025"/>
                </a:xfrm>
              </p:grpSpPr>
              <p:cxnSp>
                <p:nvCxnSpPr>
                  <p:cNvPr id="120" name="直線コネクタ 119"/>
                  <p:cNvCxnSpPr/>
                  <p:nvPr/>
                </p:nvCxnSpPr>
                <p:spPr>
                  <a:xfrm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直線コネクタ 120"/>
                  <p:cNvCxnSpPr/>
                  <p:nvPr/>
                </p:nvCxnSpPr>
                <p:spPr>
                  <a:xfrm rot="16200000"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4" name="グループ化 83"/>
                <p:cNvGrpSpPr/>
                <p:nvPr/>
              </p:nvGrpSpPr>
              <p:grpSpPr>
                <a:xfrm>
                  <a:off x="1428750" y="762000"/>
                  <a:ext cx="71755" cy="71755"/>
                  <a:chOff x="0" y="0"/>
                  <a:chExt cx="581025" cy="581025"/>
                </a:xfrm>
              </p:grpSpPr>
              <p:cxnSp>
                <p:nvCxnSpPr>
                  <p:cNvPr id="118" name="直線コネクタ 117"/>
                  <p:cNvCxnSpPr/>
                  <p:nvPr/>
                </p:nvCxnSpPr>
                <p:spPr>
                  <a:xfrm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直線コネクタ 118"/>
                  <p:cNvCxnSpPr/>
                  <p:nvPr/>
                </p:nvCxnSpPr>
                <p:spPr>
                  <a:xfrm rot="16200000"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5" name="グループ化 84"/>
                <p:cNvGrpSpPr/>
                <p:nvPr/>
              </p:nvGrpSpPr>
              <p:grpSpPr>
                <a:xfrm>
                  <a:off x="1504950" y="628650"/>
                  <a:ext cx="71755" cy="71755"/>
                  <a:chOff x="0" y="0"/>
                  <a:chExt cx="581025" cy="581025"/>
                </a:xfrm>
              </p:grpSpPr>
              <p:cxnSp>
                <p:nvCxnSpPr>
                  <p:cNvPr id="116" name="直線コネクタ 115"/>
                  <p:cNvCxnSpPr/>
                  <p:nvPr/>
                </p:nvCxnSpPr>
                <p:spPr>
                  <a:xfrm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直線コネクタ 116"/>
                  <p:cNvCxnSpPr/>
                  <p:nvPr/>
                </p:nvCxnSpPr>
                <p:spPr>
                  <a:xfrm rot="16200000"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6" name="テキスト ボックス 171"/>
                <p:cNvSpPr txBox="1"/>
                <p:nvPr/>
              </p:nvSpPr>
              <p:spPr>
                <a:xfrm>
                  <a:off x="1524000" y="723908"/>
                  <a:ext cx="238125" cy="252412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0.2</a:t>
                  </a:r>
                  <a:endParaRPr lang="ja-JP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7" name="テキスト ボックス 172"/>
                <p:cNvSpPr txBox="1"/>
                <p:nvPr/>
              </p:nvSpPr>
              <p:spPr>
                <a:xfrm>
                  <a:off x="1606032" y="613410"/>
                  <a:ext cx="238125" cy="13882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0.4</a:t>
                  </a:r>
                  <a:endParaRPr lang="ja-JP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44" name="グループ化 43"/>
            <p:cNvGrpSpPr/>
            <p:nvPr/>
          </p:nvGrpSpPr>
          <p:grpSpPr>
            <a:xfrm>
              <a:off x="1371600" y="1323975"/>
              <a:ext cx="86029" cy="76517"/>
              <a:chOff x="0" y="0"/>
              <a:chExt cx="86029" cy="76517"/>
            </a:xfrm>
          </p:grpSpPr>
          <p:cxnSp>
            <p:nvCxnSpPr>
              <p:cNvPr id="57" name="直線コネクタ 56"/>
              <p:cNvCxnSpPr/>
              <p:nvPr/>
            </p:nvCxnSpPr>
            <p:spPr>
              <a:xfrm rot="16200000">
                <a:off x="-7" y="4769"/>
                <a:ext cx="71755" cy="7174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/>
              <p:nvPr/>
            </p:nvCxnSpPr>
            <p:spPr>
              <a:xfrm rot="5400000" flipV="1">
                <a:off x="14280" y="7"/>
                <a:ext cx="71755" cy="7174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グループ化 44"/>
            <p:cNvGrpSpPr/>
            <p:nvPr/>
          </p:nvGrpSpPr>
          <p:grpSpPr>
            <a:xfrm>
              <a:off x="1438275" y="285750"/>
              <a:ext cx="86029" cy="76517"/>
              <a:chOff x="0" y="0"/>
              <a:chExt cx="86029" cy="76517"/>
            </a:xfrm>
          </p:grpSpPr>
          <p:cxnSp>
            <p:nvCxnSpPr>
              <p:cNvPr id="55" name="直線コネクタ 54"/>
              <p:cNvCxnSpPr/>
              <p:nvPr/>
            </p:nvCxnSpPr>
            <p:spPr>
              <a:xfrm rot="16200000">
                <a:off x="-7" y="4769"/>
                <a:ext cx="71755" cy="7174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/>
              <p:cNvCxnSpPr/>
              <p:nvPr/>
            </p:nvCxnSpPr>
            <p:spPr>
              <a:xfrm rot="5400000" flipV="1">
                <a:off x="14280" y="7"/>
                <a:ext cx="71755" cy="7174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グループ化 45"/>
            <p:cNvGrpSpPr/>
            <p:nvPr/>
          </p:nvGrpSpPr>
          <p:grpSpPr>
            <a:xfrm>
              <a:off x="1428750" y="1457325"/>
              <a:ext cx="86029" cy="76517"/>
              <a:chOff x="0" y="0"/>
              <a:chExt cx="86029" cy="76517"/>
            </a:xfrm>
          </p:grpSpPr>
          <p:cxnSp>
            <p:nvCxnSpPr>
              <p:cNvPr id="53" name="直線コネクタ 52"/>
              <p:cNvCxnSpPr/>
              <p:nvPr/>
            </p:nvCxnSpPr>
            <p:spPr>
              <a:xfrm rot="16200000">
                <a:off x="-7" y="4769"/>
                <a:ext cx="71755" cy="7174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コネクタ 53"/>
              <p:cNvCxnSpPr/>
              <p:nvPr/>
            </p:nvCxnSpPr>
            <p:spPr>
              <a:xfrm rot="5400000" flipV="1">
                <a:off x="14280" y="7"/>
                <a:ext cx="71755" cy="7174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グループ化 46"/>
            <p:cNvGrpSpPr/>
            <p:nvPr/>
          </p:nvGrpSpPr>
          <p:grpSpPr>
            <a:xfrm>
              <a:off x="1371600" y="400050"/>
              <a:ext cx="86029" cy="76517"/>
              <a:chOff x="0" y="0"/>
              <a:chExt cx="86029" cy="76517"/>
            </a:xfrm>
          </p:grpSpPr>
          <p:cxnSp>
            <p:nvCxnSpPr>
              <p:cNvPr id="51" name="直線コネクタ 50"/>
              <p:cNvCxnSpPr/>
              <p:nvPr/>
            </p:nvCxnSpPr>
            <p:spPr>
              <a:xfrm rot="16200000">
                <a:off x="-7" y="4769"/>
                <a:ext cx="71755" cy="7174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/>
              <p:nvPr/>
            </p:nvCxnSpPr>
            <p:spPr>
              <a:xfrm rot="5400000" flipV="1">
                <a:off x="14280" y="7"/>
                <a:ext cx="71755" cy="7174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" name="テキスト ボックス 188"/>
            <p:cNvSpPr txBox="1"/>
            <p:nvPr/>
          </p:nvSpPr>
          <p:spPr>
            <a:xfrm>
              <a:off x="1225181" y="359591"/>
              <a:ext cx="238124" cy="14524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0.7</a:t>
              </a:r>
              <a:endParaRPr lang="ja-JP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49" name="テキスト ボックス 189"/>
            <p:cNvSpPr txBox="1"/>
            <p:nvPr/>
          </p:nvSpPr>
          <p:spPr>
            <a:xfrm>
              <a:off x="1294726" y="212746"/>
              <a:ext cx="238124" cy="12823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0.9</a:t>
              </a:r>
              <a:endParaRPr lang="ja-JP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pic>
        <p:nvPicPr>
          <p:cNvPr id="138" name="図 13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47" y="3088164"/>
            <a:ext cx="3947071" cy="27129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760587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７．３　極と零点によるフィルタの特性解析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800" smtClean="0"/>
              <a:t>（１）特性解析の方法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14401" y="2472815"/>
            <a:ext cx="82295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①伝達関数を</a:t>
            </a:r>
            <a:r>
              <a:rPr lang="ja-JP" alt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部分分数に展開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することによって安定条件を判別する。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②伝達関数を</a:t>
            </a:r>
            <a:r>
              <a:rPr lang="ja-JP" alt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複素平面上で表現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することで伝達関数を定性的に把握する。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③極と零点により</a:t>
            </a:r>
            <a:r>
              <a:rPr lang="ja-JP" alt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フィルタを分類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円/楕円 88"/>
          <p:cNvSpPr/>
          <p:nvPr/>
        </p:nvSpPr>
        <p:spPr>
          <a:xfrm>
            <a:off x="1942438" y="3706043"/>
            <a:ext cx="1602962" cy="1539289"/>
          </a:xfrm>
          <a:prstGeom prst="ellipse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8623" y="217596"/>
            <a:ext cx="7045377" cy="951637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mtClean="0"/>
              <a:t>極位置による振幅変化</a:t>
            </a:r>
            <a:r>
              <a:rPr kumimoji="1" lang="ja-JP" altLang="en-US" smtClean="0"/>
              <a:t>（その２）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20788" y="1169234"/>
            <a:ext cx="1224455" cy="418416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 anchor="t" anchorCtr="0">
            <a:normAutofit/>
          </a:bodyPr>
          <a:lstStyle/>
          <a:p>
            <a:pPr marL="0" lvl="1" indent="0" algn="ctr">
              <a:buNone/>
            </a:pPr>
            <a:r>
              <a:rPr kumimoji="1" lang="ja-JP" altLang="en-US" smtClean="0"/>
              <a:t>伝達関数</a:t>
            </a:r>
            <a:endParaRPr kumimoji="1"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227919"/>
              </p:ext>
            </p:extLst>
          </p:nvPr>
        </p:nvGraphicFramePr>
        <p:xfrm>
          <a:off x="1717675" y="1655763"/>
          <a:ext cx="5286375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0" name="数式" r:id="rId3" imgW="2539800" imgH="431640" progId="Equation.3">
                  <p:embed/>
                </p:oleObj>
              </mc:Choice>
              <mc:Fallback>
                <p:oleObj name="数式" r:id="rId3" imgW="2539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675" y="1655763"/>
                        <a:ext cx="5286375" cy="895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" name="グループ化 42"/>
          <p:cNvGrpSpPr/>
          <p:nvPr/>
        </p:nvGrpSpPr>
        <p:grpSpPr>
          <a:xfrm>
            <a:off x="599447" y="2842873"/>
            <a:ext cx="4413313" cy="3450666"/>
            <a:chOff x="247644" y="57150"/>
            <a:chExt cx="2372208" cy="1892309"/>
          </a:xfrm>
        </p:grpSpPr>
        <p:cxnSp>
          <p:nvCxnSpPr>
            <p:cNvPr id="59" name="直線矢印コネクタ 58"/>
            <p:cNvCxnSpPr/>
            <p:nvPr/>
          </p:nvCxnSpPr>
          <p:spPr>
            <a:xfrm flipV="1">
              <a:off x="390525" y="954086"/>
              <a:ext cx="203835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矢印コネクタ 59"/>
            <p:cNvCxnSpPr/>
            <p:nvPr/>
          </p:nvCxnSpPr>
          <p:spPr>
            <a:xfrm flipH="1" flipV="1">
              <a:off x="1400175" y="87311"/>
              <a:ext cx="0" cy="177165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グループ化 60"/>
            <p:cNvGrpSpPr/>
            <p:nvPr/>
          </p:nvGrpSpPr>
          <p:grpSpPr>
            <a:xfrm>
              <a:off x="247644" y="57150"/>
              <a:ext cx="2372208" cy="1892309"/>
              <a:chOff x="247644" y="0"/>
              <a:chExt cx="2372208" cy="1892309"/>
            </a:xfrm>
          </p:grpSpPr>
          <p:sp>
            <p:nvSpPr>
              <p:cNvPr id="62" name="円/楕円 61"/>
              <p:cNvSpPr/>
              <p:nvPr/>
            </p:nvSpPr>
            <p:spPr>
              <a:xfrm>
                <a:off x="685800" y="171450"/>
                <a:ext cx="1428750" cy="14478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63" name="円弧 62"/>
              <p:cNvSpPr/>
              <p:nvPr/>
            </p:nvSpPr>
            <p:spPr>
              <a:xfrm>
                <a:off x="392469" y="0"/>
                <a:ext cx="1905000" cy="1790700"/>
              </a:xfrm>
              <a:prstGeom prst="arc">
                <a:avLst>
                  <a:gd name="adj1" fmla="val 18179502"/>
                  <a:gd name="adj2" fmla="val 14620"/>
                </a:avLst>
              </a:prstGeom>
              <a:ln>
                <a:solidFill>
                  <a:srgbClr val="7030A0"/>
                </a:solidFill>
                <a:headEnd type="triangle" w="med" len="med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64" name="テキスト ボックス 12"/>
              <p:cNvSpPr txBox="1"/>
              <p:nvPr/>
            </p:nvSpPr>
            <p:spPr>
              <a:xfrm>
                <a:off x="2038827" y="69633"/>
                <a:ext cx="581025" cy="31432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altLang="ja-JP" sz="2400" i="1" kern="100"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c</a:t>
                </a:r>
                <a:r>
                  <a:rPr lang="ja-JP" sz="2400" i="1" kern="100" smtClean="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π</a:t>
                </a:r>
                <a:r>
                  <a:rPr lang="en-US" sz="2400" kern="100" smtClean="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/2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6" name="円/楕円 65"/>
              <p:cNvSpPr/>
              <p:nvPr/>
            </p:nvSpPr>
            <p:spPr>
              <a:xfrm>
                <a:off x="647700" y="857250"/>
                <a:ext cx="71755" cy="7175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cxnSp>
            <p:nvCxnSpPr>
              <p:cNvPr id="67" name="直線コネクタ 66"/>
              <p:cNvCxnSpPr/>
              <p:nvPr/>
            </p:nvCxnSpPr>
            <p:spPr>
              <a:xfrm rot="16200000">
                <a:off x="1200150" y="228600"/>
                <a:ext cx="877888" cy="48514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テキスト ボックス 48"/>
              <p:cNvSpPr txBox="1"/>
              <p:nvPr/>
            </p:nvSpPr>
            <p:spPr>
              <a:xfrm>
                <a:off x="400050" y="342890"/>
                <a:ext cx="723900" cy="21399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ja-JP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零点</a:t>
                </a:r>
                <a:endParaRPr lang="ja-JP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テキスト ボックス 55"/>
              <p:cNvSpPr txBox="1"/>
              <p:nvPr/>
            </p:nvSpPr>
            <p:spPr>
              <a:xfrm>
                <a:off x="400050" y="552440"/>
                <a:ext cx="371475" cy="2286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ja-JP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極</a:t>
                </a:r>
                <a:endParaRPr lang="ja-JP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円/楕円 70"/>
              <p:cNvSpPr/>
              <p:nvPr/>
            </p:nvSpPr>
            <p:spPr>
              <a:xfrm>
                <a:off x="1363920" y="1581150"/>
                <a:ext cx="71755" cy="7175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72" name="円/楕円 71"/>
              <p:cNvSpPr/>
              <p:nvPr/>
            </p:nvSpPr>
            <p:spPr>
              <a:xfrm>
                <a:off x="1365200" y="136346"/>
                <a:ext cx="71755" cy="7175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73" name="円/楕円 72"/>
              <p:cNvSpPr/>
              <p:nvPr/>
            </p:nvSpPr>
            <p:spPr>
              <a:xfrm>
                <a:off x="247650" y="400040"/>
                <a:ext cx="71755" cy="7175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grpSp>
            <p:nvGrpSpPr>
              <p:cNvPr id="74" name="グループ化 73"/>
              <p:cNvGrpSpPr/>
              <p:nvPr/>
            </p:nvGrpSpPr>
            <p:grpSpPr>
              <a:xfrm>
                <a:off x="247644" y="609590"/>
                <a:ext cx="71761" cy="71759"/>
                <a:chOff x="2005260" y="462682"/>
                <a:chExt cx="581074" cy="581057"/>
              </a:xfrm>
            </p:grpSpPr>
            <p:cxnSp>
              <p:nvCxnSpPr>
                <p:cNvPr id="134" name="直線コネクタ 133"/>
                <p:cNvCxnSpPr/>
                <p:nvPr/>
              </p:nvCxnSpPr>
              <p:spPr>
                <a:xfrm>
                  <a:off x="2005260" y="462714"/>
                  <a:ext cx="581025" cy="5810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直線コネクタ 134"/>
                <p:cNvCxnSpPr/>
                <p:nvPr/>
              </p:nvCxnSpPr>
              <p:spPr>
                <a:xfrm rot="16200000">
                  <a:off x="2005309" y="462682"/>
                  <a:ext cx="581025" cy="5810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5" name="直線コネクタ 74"/>
              <p:cNvCxnSpPr/>
              <p:nvPr/>
            </p:nvCxnSpPr>
            <p:spPr>
              <a:xfrm rot="5400000" flipV="1">
                <a:off x="1200150" y="1114425"/>
                <a:ext cx="893764" cy="47784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円弧 76"/>
              <p:cNvSpPr/>
              <p:nvPr/>
            </p:nvSpPr>
            <p:spPr>
              <a:xfrm flipV="1">
                <a:off x="390525" y="9525"/>
                <a:ext cx="1905000" cy="1790700"/>
              </a:xfrm>
              <a:prstGeom prst="arc">
                <a:avLst>
                  <a:gd name="adj1" fmla="val 18179502"/>
                  <a:gd name="adj2" fmla="val 14620"/>
                </a:avLst>
              </a:prstGeom>
              <a:ln>
                <a:solidFill>
                  <a:srgbClr val="7030A0"/>
                </a:solidFill>
                <a:headEnd type="triangle" w="med" len="med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78" name="テキスト ボックス 59"/>
              <p:cNvSpPr txBox="1"/>
              <p:nvPr/>
            </p:nvSpPr>
            <p:spPr>
              <a:xfrm>
                <a:off x="1978983" y="1577984"/>
                <a:ext cx="581025" cy="31432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ja-JP" sz="2400" i="1" kern="100" smtClean="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－</a:t>
                </a:r>
                <a:r>
                  <a:rPr lang="en-US" altLang="ja-JP" sz="2400" i="1" kern="100" smtClean="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c</a:t>
                </a:r>
                <a:r>
                  <a:rPr lang="ja-JP" sz="2400" i="1" kern="100" smtClean="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π</a:t>
                </a:r>
                <a:r>
                  <a:rPr lang="en-US" sz="2400" kern="100" smtClean="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/2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81" name="グループ化 80"/>
              <p:cNvGrpSpPr/>
              <p:nvPr/>
            </p:nvGrpSpPr>
            <p:grpSpPr>
              <a:xfrm>
                <a:off x="1567337" y="1232337"/>
                <a:ext cx="71756" cy="75739"/>
                <a:chOff x="-111844" y="-202136"/>
                <a:chExt cx="581029" cy="613289"/>
              </a:xfrm>
            </p:grpSpPr>
            <p:cxnSp>
              <p:nvCxnSpPr>
                <p:cNvPr id="122" name="直線コネクタ 121"/>
                <p:cNvCxnSpPr/>
                <p:nvPr/>
              </p:nvCxnSpPr>
              <p:spPr>
                <a:xfrm>
                  <a:off x="-111844" y="-169871"/>
                  <a:ext cx="581025" cy="58102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コネクタ 122"/>
                <p:cNvCxnSpPr/>
                <p:nvPr/>
              </p:nvCxnSpPr>
              <p:spPr>
                <a:xfrm rot="16200000">
                  <a:off x="-111840" y="-202136"/>
                  <a:ext cx="581025" cy="5810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2" name="テキスト ボックス 161"/>
              <p:cNvSpPr txBox="1"/>
              <p:nvPr/>
            </p:nvSpPr>
            <p:spPr>
              <a:xfrm>
                <a:off x="1673524" y="442090"/>
                <a:ext cx="314325" cy="129528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0.6</a:t>
                </a:r>
                <a:endParaRPr lang="ja-JP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83" name="グループ化 82"/>
              <p:cNvGrpSpPr/>
              <p:nvPr/>
            </p:nvGrpSpPr>
            <p:grpSpPr>
              <a:xfrm>
                <a:off x="1571180" y="489780"/>
                <a:ext cx="74906" cy="72507"/>
                <a:chOff x="-157839" y="109551"/>
                <a:chExt cx="606539" cy="587111"/>
              </a:xfrm>
            </p:grpSpPr>
            <p:cxnSp>
              <p:nvCxnSpPr>
                <p:cNvPr id="120" name="直線コネクタ 119"/>
                <p:cNvCxnSpPr/>
                <p:nvPr/>
              </p:nvCxnSpPr>
              <p:spPr>
                <a:xfrm>
                  <a:off x="-132323" y="115636"/>
                  <a:ext cx="581023" cy="58102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/>
                <p:cNvCxnSpPr/>
                <p:nvPr/>
              </p:nvCxnSpPr>
              <p:spPr>
                <a:xfrm rot="16200000">
                  <a:off x="-157847" y="109559"/>
                  <a:ext cx="581032" cy="58101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8" name="コンテンツ プレースホルダー 2"/>
          <p:cNvSpPr txBox="1">
            <a:spLocks/>
          </p:cNvSpPr>
          <p:nvPr/>
        </p:nvSpPr>
        <p:spPr>
          <a:xfrm>
            <a:off x="2813587" y="1171383"/>
            <a:ext cx="5745797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以下の</a:t>
            </a:r>
            <a:r>
              <a:rPr lang="en-US" altLang="ja-JP" smtClean="0"/>
              <a:t>c</a:t>
            </a:r>
            <a:r>
              <a:rPr lang="ja-JP" altLang="en-US" smtClean="0"/>
              <a:t>の値を変化させる</a:t>
            </a:r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8918" y="3354729"/>
            <a:ext cx="4019896" cy="210271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807010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円/楕円 88"/>
          <p:cNvSpPr/>
          <p:nvPr/>
        </p:nvSpPr>
        <p:spPr>
          <a:xfrm>
            <a:off x="1942438" y="3706043"/>
            <a:ext cx="1602962" cy="1539289"/>
          </a:xfrm>
          <a:prstGeom prst="ellipse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8623" y="217596"/>
            <a:ext cx="7045377" cy="951637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mtClean="0"/>
              <a:t>極位置による振幅変化</a:t>
            </a:r>
            <a:r>
              <a:rPr kumimoji="1" lang="ja-JP" altLang="en-US" smtClean="0"/>
              <a:t>（その</a:t>
            </a:r>
            <a:r>
              <a:rPr lang="ja-JP" altLang="en-US" smtClean="0"/>
              <a:t>３</a:t>
            </a:r>
            <a:r>
              <a:rPr kumimoji="1" lang="ja-JP" altLang="en-US" smtClean="0"/>
              <a:t>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20788" y="1169234"/>
            <a:ext cx="1224455" cy="418416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 anchor="t" anchorCtr="0">
            <a:normAutofit/>
          </a:bodyPr>
          <a:lstStyle/>
          <a:p>
            <a:pPr marL="0" lvl="1" indent="0" algn="ctr">
              <a:buNone/>
            </a:pPr>
            <a:r>
              <a:rPr kumimoji="1" lang="ja-JP" altLang="en-US" smtClean="0"/>
              <a:t>伝達関数</a:t>
            </a:r>
            <a:endParaRPr kumimoji="1"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202127"/>
              </p:ext>
            </p:extLst>
          </p:nvPr>
        </p:nvGraphicFramePr>
        <p:xfrm>
          <a:off x="1954213" y="1655763"/>
          <a:ext cx="4811712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3" name="数式" r:id="rId3" imgW="2311200" imgH="431640" progId="Equation.3">
                  <p:embed/>
                </p:oleObj>
              </mc:Choice>
              <mc:Fallback>
                <p:oleObj name="数式" r:id="rId3" imgW="2311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4213" y="1655763"/>
                        <a:ext cx="4811712" cy="895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" name="グループ化 42"/>
          <p:cNvGrpSpPr/>
          <p:nvPr/>
        </p:nvGrpSpPr>
        <p:grpSpPr>
          <a:xfrm>
            <a:off x="599447" y="2842873"/>
            <a:ext cx="4413313" cy="3450666"/>
            <a:chOff x="247644" y="57150"/>
            <a:chExt cx="2372208" cy="1892309"/>
          </a:xfrm>
        </p:grpSpPr>
        <p:cxnSp>
          <p:nvCxnSpPr>
            <p:cNvPr id="59" name="直線矢印コネクタ 58"/>
            <p:cNvCxnSpPr/>
            <p:nvPr/>
          </p:nvCxnSpPr>
          <p:spPr>
            <a:xfrm flipV="1">
              <a:off x="390525" y="954086"/>
              <a:ext cx="203835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矢印コネクタ 59"/>
            <p:cNvCxnSpPr/>
            <p:nvPr/>
          </p:nvCxnSpPr>
          <p:spPr>
            <a:xfrm flipH="1" flipV="1">
              <a:off x="1400175" y="87311"/>
              <a:ext cx="0" cy="177165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グループ化 60"/>
            <p:cNvGrpSpPr/>
            <p:nvPr/>
          </p:nvGrpSpPr>
          <p:grpSpPr>
            <a:xfrm>
              <a:off x="247644" y="57150"/>
              <a:ext cx="2372208" cy="1892309"/>
              <a:chOff x="247644" y="0"/>
              <a:chExt cx="2372208" cy="1892309"/>
            </a:xfrm>
          </p:grpSpPr>
          <p:sp>
            <p:nvSpPr>
              <p:cNvPr id="62" name="円/楕円 61"/>
              <p:cNvSpPr/>
              <p:nvPr/>
            </p:nvSpPr>
            <p:spPr>
              <a:xfrm>
                <a:off x="685800" y="171450"/>
                <a:ext cx="1428750" cy="14478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63" name="円弧 62"/>
              <p:cNvSpPr/>
              <p:nvPr/>
            </p:nvSpPr>
            <p:spPr>
              <a:xfrm>
                <a:off x="392469" y="0"/>
                <a:ext cx="1905000" cy="1790700"/>
              </a:xfrm>
              <a:prstGeom prst="arc">
                <a:avLst>
                  <a:gd name="adj1" fmla="val 18179502"/>
                  <a:gd name="adj2" fmla="val 14620"/>
                </a:avLst>
              </a:prstGeom>
              <a:ln>
                <a:solidFill>
                  <a:srgbClr val="7030A0"/>
                </a:solidFill>
                <a:headEnd type="triangle" w="med" len="med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64" name="テキスト ボックス 12"/>
              <p:cNvSpPr txBox="1"/>
              <p:nvPr/>
            </p:nvSpPr>
            <p:spPr>
              <a:xfrm>
                <a:off x="2038827" y="69633"/>
                <a:ext cx="581025" cy="31432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altLang="ja-JP" sz="2400" i="1" kern="100"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c</a:t>
                </a:r>
                <a:r>
                  <a:rPr lang="ja-JP" sz="2400" i="1" kern="100" smtClean="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π</a:t>
                </a:r>
                <a:r>
                  <a:rPr lang="en-US" sz="2400" kern="100" smtClean="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/2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6" name="円/楕円 65"/>
              <p:cNvSpPr/>
              <p:nvPr/>
            </p:nvSpPr>
            <p:spPr>
              <a:xfrm>
                <a:off x="647700" y="857250"/>
                <a:ext cx="71755" cy="7175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cxnSp>
            <p:nvCxnSpPr>
              <p:cNvPr id="67" name="直線コネクタ 66"/>
              <p:cNvCxnSpPr/>
              <p:nvPr/>
            </p:nvCxnSpPr>
            <p:spPr>
              <a:xfrm rot="16200000">
                <a:off x="1200150" y="228600"/>
                <a:ext cx="877888" cy="48514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テキスト ボックス 48"/>
              <p:cNvSpPr txBox="1"/>
              <p:nvPr/>
            </p:nvSpPr>
            <p:spPr>
              <a:xfrm>
                <a:off x="400050" y="342890"/>
                <a:ext cx="723900" cy="21399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ja-JP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零点</a:t>
                </a:r>
                <a:endParaRPr lang="ja-JP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テキスト ボックス 55"/>
              <p:cNvSpPr txBox="1"/>
              <p:nvPr/>
            </p:nvSpPr>
            <p:spPr>
              <a:xfrm>
                <a:off x="400050" y="552440"/>
                <a:ext cx="371475" cy="2286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ja-JP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極</a:t>
                </a:r>
                <a:endParaRPr lang="ja-JP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円/楕円 70"/>
              <p:cNvSpPr/>
              <p:nvPr/>
            </p:nvSpPr>
            <p:spPr>
              <a:xfrm>
                <a:off x="1363920" y="1581150"/>
                <a:ext cx="71755" cy="7175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72" name="円/楕円 71"/>
              <p:cNvSpPr/>
              <p:nvPr/>
            </p:nvSpPr>
            <p:spPr>
              <a:xfrm>
                <a:off x="1365200" y="136346"/>
                <a:ext cx="71755" cy="7175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73" name="円/楕円 72"/>
              <p:cNvSpPr/>
              <p:nvPr/>
            </p:nvSpPr>
            <p:spPr>
              <a:xfrm>
                <a:off x="247650" y="400040"/>
                <a:ext cx="71755" cy="7175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grpSp>
            <p:nvGrpSpPr>
              <p:cNvPr id="74" name="グループ化 73"/>
              <p:cNvGrpSpPr/>
              <p:nvPr/>
            </p:nvGrpSpPr>
            <p:grpSpPr>
              <a:xfrm>
                <a:off x="247644" y="609590"/>
                <a:ext cx="71761" cy="71759"/>
                <a:chOff x="2005260" y="462682"/>
                <a:chExt cx="581074" cy="581057"/>
              </a:xfrm>
            </p:grpSpPr>
            <p:cxnSp>
              <p:nvCxnSpPr>
                <p:cNvPr id="134" name="直線コネクタ 133"/>
                <p:cNvCxnSpPr/>
                <p:nvPr/>
              </p:nvCxnSpPr>
              <p:spPr>
                <a:xfrm>
                  <a:off x="2005260" y="462714"/>
                  <a:ext cx="581025" cy="5810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直線コネクタ 134"/>
                <p:cNvCxnSpPr/>
                <p:nvPr/>
              </p:nvCxnSpPr>
              <p:spPr>
                <a:xfrm rot="16200000">
                  <a:off x="2005309" y="462682"/>
                  <a:ext cx="581025" cy="5810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5" name="直線コネクタ 74"/>
              <p:cNvCxnSpPr/>
              <p:nvPr/>
            </p:nvCxnSpPr>
            <p:spPr>
              <a:xfrm rot="5400000" flipV="1">
                <a:off x="1200150" y="1114425"/>
                <a:ext cx="893764" cy="47784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円弧 76"/>
              <p:cNvSpPr/>
              <p:nvPr/>
            </p:nvSpPr>
            <p:spPr>
              <a:xfrm flipV="1">
                <a:off x="390525" y="9525"/>
                <a:ext cx="1905000" cy="1790700"/>
              </a:xfrm>
              <a:prstGeom prst="arc">
                <a:avLst>
                  <a:gd name="adj1" fmla="val 18179502"/>
                  <a:gd name="adj2" fmla="val 14620"/>
                </a:avLst>
              </a:prstGeom>
              <a:ln>
                <a:solidFill>
                  <a:srgbClr val="7030A0"/>
                </a:solidFill>
                <a:headEnd type="triangle" w="med" len="med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78" name="テキスト ボックス 59"/>
              <p:cNvSpPr txBox="1"/>
              <p:nvPr/>
            </p:nvSpPr>
            <p:spPr>
              <a:xfrm>
                <a:off x="1978983" y="1577984"/>
                <a:ext cx="581025" cy="31432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ja-JP" sz="2400" i="1" kern="100" smtClean="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－</a:t>
                </a:r>
                <a:r>
                  <a:rPr lang="en-US" altLang="ja-JP" sz="2400" i="1" kern="100" smtClean="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c</a:t>
                </a:r>
                <a:r>
                  <a:rPr lang="ja-JP" sz="2400" i="1" kern="100" smtClean="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π</a:t>
                </a:r>
                <a:r>
                  <a:rPr lang="en-US" sz="2400" kern="100" smtClean="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/2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81" name="グループ化 80"/>
              <p:cNvGrpSpPr/>
              <p:nvPr/>
            </p:nvGrpSpPr>
            <p:grpSpPr>
              <a:xfrm>
                <a:off x="1567337" y="1232337"/>
                <a:ext cx="71756" cy="75739"/>
                <a:chOff x="-111844" y="-202136"/>
                <a:chExt cx="581029" cy="613289"/>
              </a:xfrm>
            </p:grpSpPr>
            <p:cxnSp>
              <p:nvCxnSpPr>
                <p:cNvPr id="122" name="直線コネクタ 121"/>
                <p:cNvCxnSpPr/>
                <p:nvPr/>
              </p:nvCxnSpPr>
              <p:spPr>
                <a:xfrm>
                  <a:off x="-111844" y="-169871"/>
                  <a:ext cx="581025" cy="58102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コネクタ 122"/>
                <p:cNvCxnSpPr/>
                <p:nvPr/>
              </p:nvCxnSpPr>
              <p:spPr>
                <a:xfrm rot="16200000">
                  <a:off x="-111840" y="-202136"/>
                  <a:ext cx="581025" cy="5810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2" name="テキスト ボックス 161"/>
              <p:cNvSpPr txBox="1"/>
              <p:nvPr/>
            </p:nvSpPr>
            <p:spPr>
              <a:xfrm>
                <a:off x="1673670" y="382679"/>
                <a:ext cx="314325" cy="212491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altLang="ja-JP" sz="2400" i="1" kern="100" smtClean="0"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c</a:t>
                </a:r>
                <a:endParaRPr lang="ja-JP" sz="2400" i="1" kern="1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83" name="グループ化 82"/>
              <p:cNvGrpSpPr/>
              <p:nvPr/>
            </p:nvGrpSpPr>
            <p:grpSpPr>
              <a:xfrm>
                <a:off x="1571180" y="489780"/>
                <a:ext cx="74906" cy="72507"/>
                <a:chOff x="-157839" y="109551"/>
                <a:chExt cx="606539" cy="587111"/>
              </a:xfrm>
            </p:grpSpPr>
            <p:cxnSp>
              <p:nvCxnSpPr>
                <p:cNvPr id="120" name="直線コネクタ 119"/>
                <p:cNvCxnSpPr/>
                <p:nvPr/>
              </p:nvCxnSpPr>
              <p:spPr>
                <a:xfrm>
                  <a:off x="-132323" y="115636"/>
                  <a:ext cx="581023" cy="58102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/>
                <p:cNvCxnSpPr/>
                <p:nvPr/>
              </p:nvCxnSpPr>
              <p:spPr>
                <a:xfrm rot="16200000">
                  <a:off x="-157847" y="109559"/>
                  <a:ext cx="581032" cy="58101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8" name="コンテンツ プレースホルダー 2"/>
          <p:cNvSpPr txBox="1">
            <a:spLocks/>
          </p:cNvSpPr>
          <p:nvPr/>
        </p:nvSpPr>
        <p:spPr>
          <a:xfrm>
            <a:off x="2813587" y="1171383"/>
            <a:ext cx="5745797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以下の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ja-JP" altLang="en-US" smtClean="0"/>
              <a:t>の値を変化させる</a:t>
            </a:r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61664" y="2897872"/>
            <a:ext cx="3857622" cy="200363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6" name="コンテンツ プレースホルダー 2"/>
          <p:cNvSpPr txBox="1">
            <a:spLocks/>
          </p:cNvSpPr>
          <p:nvPr/>
        </p:nvSpPr>
        <p:spPr>
          <a:xfrm>
            <a:off x="4955094" y="5119652"/>
            <a:ext cx="3903672" cy="1089929"/>
          </a:xfrm>
          <a:prstGeom prst="rect">
            <a:avLst/>
          </a:prstGeom>
          <a:solidFill>
            <a:srgbClr val="FFFFD5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ts val="1200"/>
              </a:lnSpc>
              <a:spcBef>
                <a:spcPts val="0"/>
              </a:spcBef>
              <a:buFont typeface="Arial"/>
              <a:buNone/>
            </a:pPr>
            <a:r>
              <a:rPr lang="ja-JP" altLang="en-US" smtClean="0"/>
              <a:t> </a:t>
            </a:r>
            <a:endParaRPr lang="en-US" altLang="ja-JP" smtClean="0"/>
          </a:p>
          <a:p>
            <a:pPr marL="0" lvl="1" indent="0">
              <a:lnSpc>
                <a:spcPts val="1200"/>
              </a:lnSpc>
              <a:spcBef>
                <a:spcPts val="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ja-JP" altLang="en-US" smtClean="0"/>
              <a:t>が大きくなれば</a:t>
            </a:r>
            <a:endParaRPr lang="en-US" altLang="ja-JP" smtClean="0"/>
          </a:p>
          <a:p>
            <a:pPr marL="0" lvl="1" indent="0">
              <a:lnSpc>
                <a:spcPts val="1200"/>
              </a:lnSpc>
              <a:spcBef>
                <a:spcPts val="0"/>
              </a:spcBef>
              <a:buFont typeface="Arial"/>
              <a:buNone/>
            </a:pPr>
            <a:r>
              <a:rPr lang="ja-JP" altLang="en-US" smtClean="0"/>
              <a:t>ゲインは小さくなるが</a:t>
            </a:r>
            <a:endParaRPr lang="en-US" altLang="ja-JP"/>
          </a:p>
          <a:p>
            <a:pPr marL="0" lvl="1" indent="0">
              <a:lnSpc>
                <a:spcPts val="1200"/>
              </a:lnSpc>
              <a:spcBef>
                <a:spcPts val="0"/>
              </a:spcBef>
              <a:buFont typeface="Arial"/>
              <a:buNone/>
            </a:pPr>
            <a:r>
              <a:rPr lang="ja-JP" altLang="en-US" smtClean="0"/>
              <a:t>特性が急峻になることに注意</a:t>
            </a:r>
            <a:endParaRPr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 flipH="1" flipV="1">
            <a:off x="5253925" y="4085320"/>
            <a:ext cx="0" cy="10120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221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8623" y="217596"/>
            <a:ext cx="7045377" cy="951637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mtClean="0"/>
              <a:t>極位置による振幅変化</a:t>
            </a:r>
            <a:r>
              <a:rPr kumimoji="1" lang="ja-JP" altLang="en-US" smtClean="0"/>
              <a:t>（その</a:t>
            </a:r>
            <a:r>
              <a:rPr lang="ja-JP" altLang="en-US" smtClean="0"/>
              <a:t>４</a:t>
            </a:r>
            <a:r>
              <a:rPr kumimoji="1" lang="ja-JP" altLang="en-US" smtClean="0"/>
              <a:t>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20788" y="1169234"/>
            <a:ext cx="1224455" cy="418416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 anchor="t" anchorCtr="0">
            <a:normAutofit/>
          </a:bodyPr>
          <a:lstStyle/>
          <a:p>
            <a:pPr marL="0" lvl="1" indent="0" algn="ctr">
              <a:buNone/>
            </a:pPr>
            <a:r>
              <a:rPr kumimoji="1" lang="ja-JP" altLang="en-US" smtClean="0"/>
              <a:t>伝達関数</a:t>
            </a:r>
            <a:endParaRPr kumimoji="1"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582030"/>
              </p:ext>
            </p:extLst>
          </p:nvPr>
        </p:nvGraphicFramePr>
        <p:xfrm>
          <a:off x="1795463" y="1655763"/>
          <a:ext cx="5129212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7" name="数式" r:id="rId3" imgW="2463480" imgH="431640" progId="Equation.3">
                  <p:embed/>
                </p:oleObj>
              </mc:Choice>
              <mc:Fallback>
                <p:oleObj name="数式" r:id="rId3" imgW="2463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1655763"/>
                        <a:ext cx="5129212" cy="895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コンテンツ プレースホルダー 2"/>
          <p:cNvSpPr txBox="1">
            <a:spLocks/>
          </p:cNvSpPr>
          <p:nvPr/>
        </p:nvSpPr>
        <p:spPr>
          <a:xfrm>
            <a:off x="2813587" y="1171383"/>
            <a:ext cx="5745797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以下の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/>
              <a:t>の値を変化させる</a:t>
            </a:r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025" y="3365957"/>
            <a:ext cx="3949202" cy="1825975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16041" y="3365957"/>
            <a:ext cx="3955295" cy="1836080"/>
          </a:xfrm>
          <a:prstGeom prst="rect">
            <a:avLst/>
          </a:prstGeom>
          <a:ln>
            <a:solidFill>
              <a:srgbClr val="00B0F0"/>
            </a:solidFill>
          </a:ln>
        </p:spPr>
      </p:pic>
      <p:sp>
        <p:nvSpPr>
          <p:cNvPr id="41" name="コンテンツ プレースホルダー 2"/>
          <p:cNvSpPr txBox="1">
            <a:spLocks/>
          </p:cNvSpPr>
          <p:nvPr/>
        </p:nvSpPr>
        <p:spPr>
          <a:xfrm>
            <a:off x="668242" y="2828435"/>
            <a:ext cx="3879985" cy="3797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＝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0.9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＝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0.8</a:t>
            </a:r>
            <a:endParaRPr lang="ja-JP" altLang="en-US"/>
          </a:p>
        </p:txBody>
      </p:sp>
      <p:sp>
        <p:nvSpPr>
          <p:cNvPr id="42" name="コンテンツ プレースホルダー 2"/>
          <p:cNvSpPr txBox="1">
            <a:spLocks/>
          </p:cNvSpPr>
          <p:nvPr/>
        </p:nvSpPr>
        <p:spPr>
          <a:xfrm>
            <a:off x="5016041" y="2828435"/>
            <a:ext cx="3879985" cy="3797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＝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0.99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＝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0.95</a:t>
            </a:r>
            <a:endParaRPr lang="ja-JP" altLang="en-US"/>
          </a:p>
        </p:txBody>
      </p:sp>
      <p:sp>
        <p:nvSpPr>
          <p:cNvPr id="44" name="コンテンツ プレースホルダー 2"/>
          <p:cNvSpPr txBox="1">
            <a:spLocks/>
          </p:cNvSpPr>
          <p:nvPr/>
        </p:nvSpPr>
        <p:spPr>
          <a:xfrm>
            <a:off x="2143142" y="5787295"/>
            <a:ext cx="5745797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ローパスフィルタとして使える特性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7510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8623" y="217596"/>
            <a:ext cx="7045377" cy="951637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mtClean="0"/>
              <a:t>極位置による振幅変化</a:t>
            </a:r>
            <a:r>
              <a:rPr kumimoji="1" lang="ja-JP" altLang="en-US" smtClean="0"/>
              <a:t>（その</a:t>
            </a:r>
            <a:r>
              <a:rPr lang="ja-JP" altLang="en-US"/>
              <a:t>５</a:t>
            </a:r>
            <a:r>
              <a:rPr kumimoji="1" lang="ja-JP" altLang="en-US" smtClean="0"/>
              <a:t>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20788" y="1169234"/>
            <a:ext cx="1224455" cy="418416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 anchor="t" anchorCtr="0">
            <a:normAutofit/>
          </a:bodyPr>
          <a:lstStyle/>
          <a:p>
            <a:pPr marL="0" lvl="1" indent="0" algn="ctr">
              <a:buNone/>
            </a:pPr>
            <a:r>
              <a:rPr kumimoji="1" lang="ja-JP" altLang="en-US" smtClean="0"/>
              <a:t>伝達関数</a:t>
            </a:r>
            <a:endParaRPr kumimoji="1"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758338"/>
              </p:ext>
            </p:extLst>
          </p:nvPr>
        </p:nvGraphicFramePr>
        <p:xfrm>
          <a:off x="2484438" y="1701800"/>
          <a:ext cx="4573587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0" name="数式" r:id="rId3" imgW="2463480" imgH="431640" progId="Equation.3">
                  <p:embed/>
                </p:oleObj>
              </mc:Choice>
              <mc:Fallback>
                <p:oleObj name="数式" r:id="rId3" imgW="2463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1701800"/>
                        <a:ext cx="4573587" cy="798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コンテンツ プレースホルダー 2"/>
          <p:cNvSpPr txBox="1">
            <a:spLocks/>
          </p:cNvSpPr>
          <p:nvPr/>
        </p:nvSpPr>
        <p:spPr>
          <a:xfrm>
            <a:off x="2813587" y="1171383"/>
            <a:ext cx="5745797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0.999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とし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/>
              <a:t>の値を変化させる</a:t>
            </a:r>
            <a:endParaRPr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3587" y="2612314"/>
            <a:ext cx="4794448" cy="4088289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3279934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8623" y="217596"/>
            <a:ext cx="7045377" cy="951637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/>
              <a:t>極位置による振幅変化（</a:t>
            </a:r>
            <a:r>
              <a:rPr lang="ja-JP" altLang="en-US" smtClean="0"/>
              <a:t>その６）零点がないフィルタ</a:t>
            </a:r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0788" y="2121870"/>
            <a:ext cx="7158536" cy="3300364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5277808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8623" y="217596"/>
            <a:ext cx="7045377" cy="951637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/>
              <a:t>極位置による振幅変化（</a:t>
            </a:r>
            <a:r>
              <a:rPr lang="ja-JP" altLang="en-US" smtClean="0"/>
              <a:t>その７）極がないフィルタ</a:t>
            </a:r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8623" y="1836791"/>
            <a:ext cx="6073809" cy="4424524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2098217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719044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（４）極と零点によるフィルタの分類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439335" y="1160886"/>
            <a:ext cx="396756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①極・零フィルタ（</a:t>
            </a:r>
            <a:r>
              <a:rPr lang="en-US" altLang="ja-JP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IIR</a:t>
            </a:r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4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極の周波数と零点の周波数が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極端に近いフィルタ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（同じであってはいけない）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39333" y="2884028"/>
            <a:ext cx="452751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②全極フィルタ（</a:t>
            </a:r>
            <a:r>
              <a:rPr lang="en-US" altLang="ja-JP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IIR</a:t>
            </a:r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4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零点のないフィルタ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共振系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知覚系に適合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音声生成（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 Regressive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）モデル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1968" y="2961518"/>
            <a:ext cx="2072950" cy="1452242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</p:pic>
      <p:sp>
        <p:nvSpPr>
          <p:cNvPr id="8" name="テキスト ボックス 7"/>
          <p:cNvSpPr txBox="1"/>
          <p:nvPr/>
        </p:nvSpPr>
        <p:spPr>
          <a:xfrm>
            <a:off x="1439333" y="4526879"/>
            <a:ext cx="49149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③全零フィルタ（</a:t>
            </a:r>
            <a:r>
              <a:rPr lang="en-US" altLang="ja-JP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4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極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のないフィルタ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安定であることが分かっている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次数を高くすれば急峻なフィルタ実現可能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Moving Average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）モデル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1968" y="4625852"/>
            <a:ext cx="2072950" cy="1510061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1968" y="963283"/>
            <a:ext cx="2072950" cy="1767632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5505171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335796"/>
            <a:ext cx="7704667" cy="719044"/>
          </a:xfrm>
        </p:spPr>
        <p:txBody>
          <a:bodyPr>
            <a:normAutofit fontScale="90000"/>
          </a:bodyPr>
          <a:lstStyle/>
          <a:p>
            <a:r>
              <a:rPr lang="ja-JP" altLang="en-US" sz="2800" smtClean="0"/>
              <a:t>（５）おまけ：周波数応答計算プログラム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000" smtClean="0"/>
              <a:t>以下の</a:t>
            </a:r>
            <a:r>
              <a:rPr lang="en-US" altLang="ja-JP" sz="2000" smtClean="0"/>
              <a:t>Web</a:t>
            </a:r>
            <a:r>
              <a:rPr lang="ja-JP" altLang="en-US" sz="2000" smtClean="0"/>
              <a:t>でコピー＆ペースト可能</a:t>
            </a:r>
            <a:r>
              <a:rPr lang="ja-JP" altLang="ja-JP" sz="2000"/>
              <a:t/>
            </a:r>
            <a:br>
              <a:rPr lang="ja-JP" altLang="ja-JP" sz="2000"/>
            </a:br>
            <a:r>
              <a:rPr lang="en-US" altLang="ja-JP" sz="2000" b="1" u="sng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http://souzousha.iinaa.net/www/SourceC.html#C114</a:t>
            </a:r>
            <a:r>
              <a:rPr lang="ja-JP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ja-JP" altLang="ja-JP" sz="200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endParaRPr kumimoji="1" lang="ja-JP" altLang="en-US" sz="2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439334" y="1160886"/>
            <a:ext cx="66226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①複素数演算用インクルードファイル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（その１）</a:t>
            </a:r>
            <a:endParaRPr lang="en-US" altLang="ja-JP" sz="2400" b="1" u="sng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以下を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Complex.h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として保存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27760" y="2005596"/>
            <a:ext cx="7879080" cy="393954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#ifndef __COMPLEX_H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#define __COMPLEX_H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#include &lt;Windows.h&gt;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#include &lt;stdio.h&gt;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#include "string.h"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#include "math.h"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#define PI 3.1415926535897932385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class Complex{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public:	double r, i;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public:Complex(double rr, double ii){ r=rr; i=ii; 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public:Complex(double rr){  r=rr; i=0; 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public:Complex(){r=0; i=0;}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};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double abs(Complex A){			// </a:t>
            </a:r>
            <a:r>
              <a:rPr lang="ja-JP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■複素数の絶対値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if(A.r == 0) return fabs(A.i);	// sqrt(pow(A.r, 2) + pow(A.i, 2))</a:t>
            </a:r>
            <a:r>
              <a:rPr lang="ja-JP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if(A.i == 0) return fabs(A.r);	// </a:t>
            </a:r>
            <a:r>
              <a:rPr lang="ja-JP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指数部あふれを少なくするよう考慮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double Re, Im; Re = fabs(A.r); Im = fabs(A.i);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if(Im &gt; Re) return Im * sqrt(1.0 + pow(Re / Im, 2));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else        return Re * sqrt(1.0 + pow(Im / Re, 2));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35177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28"/>
          <p:cNvSpPr txBox="1"/>
          <p:nvPr/>
        </p:nvSpPr>
        <p:spPr>
          <a:xfrm>
            <a:off x="1515534" y="0"/>
            <a:ext cx="66226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①複素数演算用インクルードファイル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（その２）</a:t>
            </a:r>
            <a:endParaRPr lang="en-US" altLang="ja-JP" sz="2400" b="1" u="sng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以下を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Complex.h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として保存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97280" y="738664"/>
            <a:ext cx="7879080" cy="509370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double 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arg(Complex A){              // </a:t>
            </a:r>
            <a:r>
              <a:rPr lang="ja-JP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■偏角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if(A.r == 0){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if(A.i&gt;0) return PI/2;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if(A.i&lt;0) return -PI/2;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return 0; // </a:t>
            </a:r>
            <a:r>
              <a:rPr lang="ja-JP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不定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return atan2(A.i,A.r);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double xDivAbs2(double X, double Y){	// </a:t>
            </a:r>
            <a:r>
              <a:rPr lang="ja-JP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X/(pow(X,2)+pow(Y,2))</a:t>
            </a:r>
            <a:r>
              <a:rPr lang="ja-JP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計算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if(X == 0) return 0;		// (pow(X,2)+pow(Y,2)</a:t>
            </a:r>
            <a:r>
              <a:rPr lang="ja-JP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の指数部あふれを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if(Y == 0) return 1 / X;		// </a:t>
            </a:r>
            <a:r>
              <a:rPr lang="ja-JP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少なくするよう考慮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if(fabs(X) &gt; fabs(Y)) return (1 / (X + Y / X * Y)); 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double A = X / Y;     return (A /(1 + A * A) / Y);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double abs2(Complex A){return A.r*A.r+A.i*A.i;}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inv(Complex A){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double D=abs2(A); return Complex(A.r/D,-A.i/D);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operator +(Complex A, Complex B){return Complex(A.r+B.r, A.i+B.i);}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operator +(Complex A, double B){return Complex(A.r+B, A.i);}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operator +(double A, Complex B){return Complex(A+B.r, B.i);}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operator +(Complex A){return A;}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operator -(Complex A, Complex B){return Complex(A.r-B.r, A.i-B.i);}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operator -(Complex A, double B){return Complex(A.r-B, A.i);}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operator -(double A, Complex B){return Complex(A-B.r, -B.i);}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operator -(Complex A){return Complex(-A.r, -A.i</a:t>
            </a: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);}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95856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28"/>
          <p:cNvSpPr txBox="1"/>
          <p:nvPr/>
        </p:nvSpPr>
        <p:spPr>
          <a:xfrm>
            <a:off x="1515534" y="0"/>
            <a:ext cx="66226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①複素数演算用インクルードファイル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（その３）</a:t>
            </a:r>
            <a:endParaRPr lang="en-US" altLang="ja-JP" sz="2400" b="1" u="sng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以下を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Complex.h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として保存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97280" y="738664"/>
            <a:ext cx="7879080" cy="259301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operator *(Complex A, Complex B){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return Complex(A.r * B.r - A.i * B.i, A.r * B.i + A.i * B.r);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operator *(Complex A, double B){return Complex(A.r*B, A.i*B);}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operator *(double A, Complex B){return Complex(A*B.r, A*B.i);}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operator ~(Complex A){return Complex(A.r,-A.i);}//</a:t>
            </a:r>
            <a:r>
              <a:rPr lang="ja-JP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共役複素数に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~</a:t>
            </a:r>
            <a:r>
              <a:rPr lang="ja-JP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を使う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operator /(Complex A, Complex B){return A * inv(B);}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operator /(Complex A, double B){return Complex(A.r/B, A.i/B);}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operator /(double A,Complex B){return A *inv(B);}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expJ(double TH){//</a:t>
            </a:r>
            <a:r>
              <a:rPr lang="ja-JP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■オイラーの公式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return Complex(cos(TH),sin(TH));// exp(</a:t>
            </a:r>
            <a:r>
              <a:rPr lang="ja-JP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θ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j)=cos</a:t>
            </a:r>
            <a:r>
              <a:rPr lang="ja-JP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θ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+j</a:t>
            </a:r>
            <a:r>
              <a:rPr lang="ja-JP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･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sin</a:t>
            </a:r>
            <a:r>
              <a:rPr lang="ja-JP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θ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  <a:endParaRPr lang="ja-JP" altLang="ja-JP" sz="14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</a:t>
            </a: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endif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025314" y="3597906"/>
            <a:ext cx="79510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smtClean="0"/>
              <a:t>なお，以下の</a:t>
            </a:r>
            <a:r>
              <a:rPr lang="en-US" altLang="ja-JP" sz="2400" smtClean="0"/>
              <a:t>Web</a:t>
            </a:r>
            <a:r>
              <a:rPr lang="ja-JP" altLang="en-US" sz="2400" smtClean="0"/>
              <a:t>に示す</a:t>
            </a:r>
            <a:r>
              <a:rPr lang="en-US" altLang="ja-JP" sz="2400" smtClean="0"/>
              <a:t>Complex.h</a:t>
            </a:r>
            <a:r>
              <a:rPr lang="ja-JP" altLang="en-US" sz="2400" smtClean="0"/>
              <a:t>はフルスペック。</a:t>
            </a:r>
            <a:endParaRPr lang="en-US" altLang="ja-JP" sz="2400" smtClean="0"/>
          </a:p>
          <a:p>
            <a:r>
              <a:rPr lang="ja-JP" altLang="en-US" sz="2400" smtClean="0"/>
              <a:t>以上に示したのは，周波数応答計算に必要な分だけ。</a:t>
            </a:r>
            <a:r>
              <a:rPr lang="ja-JP" altLang="ja-JP" sz="2400"/>
              <a:t/>
            </a:r>
            <a:br>
              <a:rPr lang="ja-JP" altLang="ja-JP" sz="2400"/>
            </a:br>
            <a:r>
              <a:rPr lang="ja-JP" altLang="en-US" sz="2400" smtClean="0"/>
              <a:t>　　　</a:t>
            </a:r>
            <a:r>
              <a:rPr lang="en-US" altLang="ja-JP" sz="2400" b="1" u="sng" smtClean="0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http</a:t>
            </a:r>
            <a:r>
              <a:rPr lang="en-US" altLang="ja-JP" sz="2400" b="1" u="sng"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://souzousha.iinaa.net/www/SourceC.html#C114</a:t>
            </a:r>
            <a:r>
              <a:rPr lang="ja-JP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ja-JP" altLang="ja-JP" sz="240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242752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（２）伝達関数を部分分数に展開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14401" y="3972643"/>
            <a:ext cx="8229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フィルタが安定する（発散しない）条件は，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その伝達関数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のすべての極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の絶対値が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4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&lt; 1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すなわち，</a:t>
            </a:r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複素平面上の単位円内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にあるときである。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958523"/>
              </p:ext>
            </p:extLst>
          </p:nvPr>
        </p:nvGraphicFramePr>
        <p:xfrm>
          <a:off x="3075490" y="1755468"/>
          <a:ext cx="2957512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7" name="数式" r:id="rId3" imgW="1346040" imgH="863280" progId="Equation.3">
                  <p:embed/>
                </p:oleObj>
              </mc:Choice>
              <mc:Fallback>
                <p:oleObj name="数式" r:id="rId3" imgW="134604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5490" y="1755468"/>
                        <a:ext cx="2957512" cy="1892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43733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28"/>
          <p:cNvSpPr txBox="1"/>
          <p:nvPr/>
        </p:nvSpPr>
        <p:spPr>
          <a:xfrm>
            <a:off x="1515534" y="0"/>
            <a:ext cx="76284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②周波数応答計算プログラム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Complex.h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すること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必要に応じて注釈を外すことで本スライドの例題を実行できる。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97280" y="971139"/>
            <a:ext cx="7879080" cy="490134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#include "stdio.h"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#include "Complex.h"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deno(Complex Z){//</a:t>
            </a:r>
            <a:r>
              <a:rPr lang="ja-JP" altLang="en-US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伝達関数の分子を返却</a:t>
            </a:r>
          </a:p>
          <a:p>
            <a:pPr>
              <a:lnSpc>
                <a:spcPts val="1500"/>
              </a:lnSpc>
            </a:pPr>
            <a:r>
              <a:rPr lang="ja-JP" altLang="en-US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X=inv(Z), JP=Complex(0,1),JM=-JP</a:t>
            </a: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;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return (1+X)*(1-JP*X)*(1-JM*X);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//return (1+Z)*(1+Z*Z);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//return 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Complex(1,0);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</a:p>
          <a:p>
            <a:pPr>
              <a:lnSpc>
                <a:spcPts val="1500"/>
              </a:lnSpc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nume(Complex Z){//</a:t>
            </a:r>
            <a:r>
              <a:rPr lang="ja-JP" altLang="en-US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伝達関数の分母を返却</a:t>
            </a:r>
          </a:p>
          <a:p>
            <a:pPr>
              <a:lnSpc>
                <a:spcPts val="1500"/>
              </a:lnSpc>
            </a:pPr>
            <a:r>
              <a:rPr lang="ja-JP" altLang="en-US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X=inv(Z</a:t>
            </a: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);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return (1-0.8*expJ(PI/3)*X)*(1-0.8*expJ(-PI/3)*X);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//return 1+2*Z+2*Z*Z+Z*Z*Z</a:t>
            </a: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;</a:t>
            </a:r>
          </a:p>
          <a:p>
            <a:pPr>
              <a:lnSpc>
                <a:spcPts val="1500"/>
              </a:lnSpc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numeYZ(Complex Z, double c1, double c2){//</a:t>
            </a:r>
            <a:r>
              <a:rPr lang="ja-JP" altLang="en-US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伝達関数の分母を返却</a:t>
            </a:r>
          </a:p>
          <a:p>
            <a:pPr>
              <a:lnSpc>
                <a:spcPts val="1500"/>
              </a:lnSpc>
            </a:pPr>
            <a:r>
              <a:rPr lang="ja-JP" altLang="en-US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Complex X=inv(Z);double TH=c1*PI/2;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return (1-c2*expJ(TH)*X)*(1-c2*expJ(-TH)*X);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</a:p>
          <a:p>
            <a:pPr>
              <a:lnSpc>
                <a:spcPts val="1500"/>
              </a:lnSpc>
            </a:pP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int main(void){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double dTH=PI/100, TH; Complex DN,NM, Z,R;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printf("\n</a:t>
            </a:r>
            <a:r>
              <a:rPr lang="el-GR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ω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t, </a:t>
            </a:r>
            <a:r>
              <a:rPr lang="ja-JP" altLang="en-US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周波数特性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H(z)</a:t>
            </a:r>
            <a:r>
              <a:rPr lang="ja-JP" altLang="en-US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実部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H(z)</a:t>
            </a:r>
            <a:r>
              <a:rPr lang="ja-JP" altLang="en-US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虚部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");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for(int i=0;i&lt;=200;i++){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TH=dTH*i; Z=expJ(TH);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DN=deno(Z); NM=nume(Z); R=DN/NM;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printf("\n%lf, %lf, %lf, %lf",TH, abs(DN)/abs(NM), R.r, R.i);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}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getchar</a:t>
            </a:r>
            <a:r>
              <a:rPr lang="en-US" altLang="ja-JP" sz="14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();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return 0;</a:t>
            </a:r>
          </a:p>
          <a:p>
            <a:pPr>
              <a:lnSpc>
                <a:spcPts val="1500"/>
              </a:lnSpc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	</a:t>
            </a:r>
            <a:endParaRPr lang="en-US" altLang="ja-JP" sz="140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44045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28"/>
          <p:cNvSpPr txBox="1"/>
          <p:nvPr/>
        </p:nvSpPr>
        <p:spPr>
          <a:xfrm>
            <a:off x="1127760" y="155046"/>
            <a:ext cx="8016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③プログラム実行と結果の</a:t>
            </a:r>
            <a:r>
              <a:rPr lang="en-US" altLang="ja-JP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CSV</a:t>
            </a:r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ファイル化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53440" y="889844"/>
            <a:ext cx="79857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mtClean="0"/>
              <a:t>Ａ．</a:t>
            </a:r>
            <a:r>
              <a:rPr lang="en-US" altLang="ja-JP" smtClean="0"/>
              <a:t>MSDOS</a:t>
            </a:r>
            <a:r>
              <a:rPr lang="ja-JP" altLang="en-US" smtClean="0"/>
              <a:t>コマンドプロンプトで動かすときパイプ機能を使って</a:t>
            </a:r>
            <a:endParaRPr lang="en-US" altLang="ja-JP" smtClean="0"/>
          </a:p>
          <a:p>
            <a:r>
              <a:rPr lang="ja-JP" altLang="en-US" smtClean="0"/>
              <a:t>　　　</a:t>
            </a:r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&gt;&gt;exec</a:t>
            </a:r>
            <a:r>
              <a:rPr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 </a:t>
            </a:r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&gt;CSV</a:t>
            </a:r>
            <a:r>
              <a:rPr lang="ja-JP" altLang="en-US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ファイル名</a:t>
            </a:r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.csv</a:t>
            </a:r>
          </a:p>
          <a:p>
            <a:r>
              <a:rPr lang="en-US" altLang="ja-JP" smtClean="0"/>
              <a:t> </a:t>
            </a:r>
            <a:r>
              <a:rPr lang="ja-JP" altLang="en-US"/>
              <a:t>　</a:t>
            </a:r>
            <a:r>
              <a:rPr lang="ja-JP" altLang="en-US" smtClean="0"/>
              <a:t>とキーインして</a:t>
            </a:r>
            <a:r>
              <a:rPr lang="en-US" altLang="ja-JP" smtClean="0"/>
              <a:t>CSV</a:t>
            </a:r>
            <a:r>
              <a:rPr lang="ja-JP" altLang="en-US" smtClean="0"/>
              <a:t>ファイル化。</a:t>
            </a:r>
            <a:endParaRPr lang="en-US" altLang="ja-JP" smtClean="0"/>
          </a:p>
          <a:p>
            <a:endParaRPr lang="en-US" altLang="ja-JP"/>
          </a:p>
          <a:p>
            <a:r>
              <a:rPr lang="ja-JP" altLang="en-US" smtClean="0"/>
              <a:t>Ｂ．</a:t>
            </a:r>
            <a:r>
              <a:rPr lang="en-US" altLang="ja-JP" smtClean="0"/>
              <a:t>Microsoft Visual C++</a:t>
            </a:r>
            <a:r>
              <a:rPr lang="ja-JP" altLang="en-US" smtClean="0"/>
              <a:t>環境下で実行しているとき</a:t>
            </a:r>
            <a:endParaRPr lang="en-US" altLang="ja-JP" smtClean="0"/>
          </a:p>
          <a:p>
            <a:r>
              <a:rPr lang="ja-JP" altLang="en-US"/>
              <a:t>　</a:t>
            </a:r>
            <a:r>
              <a:rPr lang="ja-JP" altLang="en-US" smtClean="0"/>
              <a:t>　①実行画面の非クライアント領域</a:t>
            </a:r>
            <a:r>
              <a:rPr lang="en-US" altLang="ja-JP" smtClean="0"/>
              <a:t>(</a:t>
            </a:r>
            <a:r>
              <a:rPr lang="ja-JP" altLang="en-US" smtClean="0"/>
              <a:t>画面枠部分</a:t>
            </a:r>
            <a:r>
              <a:rPr lang="en-US" altLang="ja-JP" smtClean="0"/>
              <a:t>)</a:t>
            </a:r>
            <a:r>
              <a:rPr lang="ja-JP" altLang="en-US" smtClean="0"/>
              <a:t>で右ボタンクリック。</a:t>
            </a:r>
            <a:endParaRPr lang="en-US" altLang="ja-JP" smtClean="0"/>
          </a:p>
          <a:p>
            <a:r>
              <a:rPr lang="ja-JP" altLang="en-US"/>
              <a:t>　</a:t>
            </a:r>
            <a:r>
              <a:rPr lang="ja-JP" altLang="en-US" smtClean="0"/>
              <a:t>　②「編集</a:t>
            </a:r>
            <a:r>
              <a:rPr lang="en-US" altLang="ja-JP" smtClean="0"/>
              <a:t>(</a:t>
            </a:r>
            <a:r>
              <a:rPr lang="en-US" altLang="ja-JP" u="sng" smtClean="0"/>
              <a:t>E</a:t>
            </a:r>
            <a:r>
              <a:rPr lang="en-US" altLang="ja-JP" smtClean="0"/>
              <a:t>)</a:t>
            </a:r>
            <a:r>
              <a:rPr lang="ja-JP" altLang="en-US" smtClean="0"/>
              <a:t>」「すべて選択</a:t>
            </a:r>
            <a:r>
              <a:rPr lang="en-US" altLang="ja-JP" smtClean="0"/>
              <a:t>(</a:t>
            </a:r>
            <a:r>
              <a:rPr lang="en-US" altLang="ja-JP" u="sng" smtClean="0"/>
              <a:t>S</a:t>
            </a:r>
            <a:r>
              <a:rPr lang="en-US" altLang="ja-JP" smtClean="0"/>
              <a:t>)</a:t>
            </a:r>
            <a:r>
              <a:rPr lang="ja-JP" altLang="en-US" smtClean="0"/>
              <a:t>」を選択。</a:t>
            </a:r>
            <a:endParaRPr lang="en-US" altLang="ja-JP" smtClean="0"/>
          </a:p>
          <a:p>
            <a:r>
              <a:rPr lang="ja-JP" altLang="en-US"/>
              <a:t>　</a:t>
            </a:r>
            <a:r>
              <a:rPr lang="ja-JP" altLang="en-US" smtClean="0"/>
              <a:t>　③「編集</a:t>
            </a:r>
            <a:r>
              <a:rPr lang="en-US" altLang="ja-JP" smtClean="0"/>
              <a:t>(</a:t>
            </a:r>
            <a:r>
              <a:rPr lang="en-US" altLang="ja-JP" u="sng" smtClean="0"/>
              <a:t>E</a:t>
            </a:r>
            <a:r>
              <a:rPr lang="en-US" altLang="ja-JP" smtClean="0"/>
              <a:t>)</a:t>
            </a:r>
            <a:r>
              <a:rPr lang="ja-JP" altLang="en-US" smtClean="0"/>
              <a:t>」「コピー</a:t>
            </a:r>
            <a:r>
              <a:rPr lang="en-US" altLang="ja-JP" smtClean="0"/>
              <a:t>(</a:t>
            </a:r>
            <a:r>
              <a:rPr lang="en-US" altLang="ja-JP" u="sng" smtClean="0"/>
              <a:t>Y</a:t>
            </a:r>
            <a:r>
              <a:rPr lang="en-US" altLang="ja-JP" smtClean="0"/>
              <a:t>)</a:t>
            </a:r>
            <a:r>
              <a:rPr lang="ja-JP" altLang="en-US" smtClean="0"/>
              <a:t>」を選択。</a:t>
            </a:r>
            <a:endParaRPr lang="en-US" altLang="ja-JP" smtClean="0"/>
          </a:p>
          <a:p>
            <a:r>
              <a:rPr lang="ja-JP" altLang="en-US"/>
              <a:t>　</a:t>
            </a:r>
            <a:r>
              <a:rPr lang="ja-JP" altLang="en-US" smtClean="0"/>
              <a:t>　④メモ帳など，テキストエディタを起動して貼り付け。</a:t>
            </a:r>
            <a:endParaRPr lang="en-US" altLang="ja-JP" smtClean="0"/>
          </a:p>
          <a:p>
            <a:r>
              <a:rPr lang="ja-JP" altLang="en-US"/>
              <a:t>　</a:t>
            </a:r>
            <a:r>
              <a:rPr lang="ja-JP" altLang="en-US" smtClean="0"/>
              <a:t>　⑤メモ帳では，保存するとき「ファイルの種類</a:t>
            </a:r>
            <a:r>
              <a:rPr lang="en-US" altLang="ja-JP" smtClean="0"/>
              <a:t>(</a:t>
            </a:r>
            <a:r>
              <a:rPr lang="en-US" altLang="ja-JP" u="sng" smtClean="0"/>
              <a:t>T</a:t>
            </a:r>
            <a:r>
              <a:rPr lang="en-US" altLang="ja-JP" smtClean="0"/>
              <a:t>)</a:t>
            </a:r>
            <a:r>
              <a:rPr lang="ja-JP" altLang="en-US" smtClean="0"/>
              <a:t>」で</a:t>
            </a:r>
            <a:endParaRPr lang="en-US" altLang="ja-JP" smtClean="0"/>
          </a:p>
          <a:p>
            <a:r>
              <a:rPr lang="ja-JP" altLang="en-US"/>
              <a:t>　</a:t>
            </a:r>
            <a:r>
              <a:rPr lang="ja-JP" altLang="en-US" smtClean="0"/>
              <a:t>　　「すべてのファイル</a:t>
            </a:r>
            <a:r>
              <a:rPr lang="en-US" altLang="ja-JP" smtClean="0"/>
              <a:t>(*.*)</a:t>
            </a:r>
            <a:r>
              <a:rPr lang="ja-JP" altLang="en-US" smtClean="0"/>
              <a:t>」を選んでおく。</a:t>
            </a:r>
            <a:endParaRPr lang="en-US" altLang="ja-JP" smtClean="0"/>
          </a:p>
          <a:p>
            <a:endParaRPr lang="en-US" altLang="ja-JP"/>
          </a:p>
        </p:txBody>
      </p:sp>
      <p:pic>
        <p:nvPicPr>
          <p:cNvPr id="7" name="図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315" y="4038600"/>
            <a:ext cx="3707130" cy="266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1331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536290" y="4644060"/>
            <a:ext cx="972000" cy="8237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4710113" y="4644061"/>
            <a:ext cx="1008000" cy="8237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6399432" y="4645742"/>
            <a:ext cx="1044000" cy="8237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403987" y="4645742"/>
            <a:ext cx="914400" cy="823753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1032386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伝達</a:t>
            </a:r>
            <a:r>
              <a:rPr lang="ja-JP" altLang="en-US" sz="2800"/>
              <a:t>関数</a:t>
            </a:r>
            <a:r>
              <a:rPr lang="ja-JP" altLang="en-US" sz="2800" smtClean="0"/>
              <a:t>の部分分数展開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14401" y="837538"/>
            <a:ext cx="8229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伝達関数を部分分数に展開すると，伝達関数を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部分と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IIR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部分の一次フィルタの伝達関数の和として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表現できる。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4327077"/>
              </p:ext>
            </p:extLst>
          </p:nvPr>
        </p:nvGraphicFramePr>
        <p:xfrm>
          <a:off x="1557319" y="2200721"/>
          <a:ext cx="6577013" cy="3268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6" name="数式" r:id="rId3" imgW="3492360" imgH="1739880" progId="Equation.3">
                  <p:embed/>
                </p:oleObj>
              </mc:Choice>
              <mc:Fallback>
                <p:oleObj name="数式" r:id="rId3" imgW="3492360" imgH="1739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19" y="2200721"/>
                        <a:ext cx="6577013" cy="32687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403987" y="5467813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部分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20210" y="5463071"/>
            <a:ext cx="988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部分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一次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04735" y="5460701"/>
            <a:ext cx="1003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部分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一次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399432" y="5460700"/>
            <a:ext cx="10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部分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en-US" altLang="ja-JP" sz="16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一次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358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>
          <a:xfrm>
            <a:off x="2580968" y="3097160"/>
            <a:ext cx="4232787" cy="23302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865352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伝達</a:t>
            </a:r>
            <a:r>
              <a:rPr lang="ja-JP" altLang="en-US" sz="2800"/>
              <a:t>関数</a:t>
            </a:r>
            <a:r>
              <a:rPr lang="ja-JP" altLang="en-US" sz="2800" smtClean="0"/>
              <a:t>の</a:t>
            </a:r>
            <a:r>
              <a:rPr lang="ja-JP" altLang="en-US" sz="2800"/>
              <a:t>和</a:t>
            </a:r>
            <a:r>
              <a:rPr lang="ja-JP" altLang="en-US" sz="2800" smtClean="0"/>
              <a:t>は並列接続と考えてよい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14401" y="837538"/>
            <a:ext cx="822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伝達関数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)+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が成立しているとき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680274"/>
              </p:ext>
            </p:extLst>
          </p:nvPr>
        </p:nvGraphicFramePr>
        <p:xfrm>
          <a:off x="1380339" y="1467427"/>
          <a:ext cx="70786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6" name="数式" r:id="rId3" imgW="3759120" imgH="203040" progId="Equation.3">
                  <p:embed/>
                </p:oleObj>
              </mc:Choice>
              <mc:Fallback>
                <p:oleObj name="数式" r:id="rId3" imgW="37591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0339" y="1467427"/>
                        <a:ext cx="7078662" cy="381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914400" y="2114161"/>
            <a:ext cx="822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が成り立つので，次のような並列接続と考えてよい。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819832" y="3390784"/>
            <a:ext cx="1415845" cy="73741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37818" y="3528660"/>
            <a:ext cx="1179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819832" y="4516803"/>
            <a:ext cx="1415845" cy="73741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937818" y="4654679"/>
            <a:ext cx="1179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8" name="円/楕円 17"/>
          <p:cNvSpPr/>
          <p:nvPr/>
        </p:nvSpPr>
        <p:spPr>
          <a:xfrm>
            <a:off x="5896349" y="4113455"/>
            <a:ext cx="443968" cy="4636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2400" b="1" kern="10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endParaRPr lang="ja-JP" sz="24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19" name="直線矢印コネクタ 18"/>
          <p:cNvCxnSpPr>
            <a:endCxn id="5" idx="1"/>
          </p:cNvCxnSpPr>
          <p:nvPr/>
        </p:nvCxnSpPr>
        <p:spPr>
          <a:xfrm>
            <a:off x="2890683" y="3759492"/>
            <a:ext cx="929149" cy="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endCxn id="16" idx="1"/>
          </p:cNvCxnSpPr>
          <p:nvPr/>
        </p:nvCxnSpPr>
        <p:spPr>
          <a:xfrm>
            <a:off x="2890683" y="4885511"/>
            <a:ext cx="929149" cy="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stCxn id="18" idx="4"/>
          </p:cNvCxnSpPr>
          <p:nvPr/>
        </p:nvCxnSpPr>
        <p:spPr>
          <a:xfrm>
            <a:off x="6118333" y="4577110"/>
            <a:ext cx="1363" cy="30483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16" idx="3"/>
          </p:cNvCxnSpPr>
          <p:nvPr/>
        </p:nvCxnSpPr>
        <p:spPr>
          <a:xfrm>
            <a:off x="5235677" y="4885513"/>
            <a:ext cx="864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5237588" y="3759492"/>
            <a:ext cx="864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H="1" flipV="1">
            <a:off x="6107893" y="3759496"/>
            <a:ext cx="0" cy="3600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V="1">
            <a:off x="2890683" y="3759493"/>
            <a:ext cx="0" cy="112245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rot="5400000">
            <a:off x="2395683" y="3807596"/>
            <a:ext cx="0" cy="990000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endCxn id="18" idx="6"/>
          </p:cNvCxnSpPr>
          <p:nvPr/>
        </p:nvCxnSpPr>
        <p:spPr>
          <a:xfrm flipH="1">
            <a:off x="6340317" y="4343680"/>
            <a:ext cx="990000" cy="1603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2357680" y="3065339"/>
            <a:ext cx="1179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914400" y="4055138"/>
            <a:ext cx="1179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235307" y="3337162"/>
            <a:ext cx="169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(z)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220926" y="4807335"/>
            <a:ext cx="1651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(z)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270955" y="4089886"/>
            <a:ext cx="1128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(z)</a:t>
            </a:r>
          </a:p>
        </p:txBody>
      </p:sp>
    </p:spTree>
    <p:extLst>
      <p:ext uri="{BB962C8B-B14F-4D97-AF65-F5344CB8AC3E}">
        <p14:creationId xmlns:p14="http://schemas.microsoft.com/office/powerpoint/2010/main" val="2832500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865352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部分分数展開のブロック図</a:t>
            </a:r>
            <a:endParaRPr kumimoji="1" lang="ja-JP" altLang="en-US" sz="2800"/>
          </a:p>
        </p:txBody>
      </p:sp>
      <p:grpSp>
        <p:nvGrpSpPr>
          <p:cNvPr id="90" name="グループ化 89"/>
          <p:cNvGrpSpPr/>
          <p:nvPr/>
        </p:nvGrpSpPr>
        <p:grpSpPr>
          <a:xfrm>
            <a:off x="1856037" y="1169745"/>
            <a:ext cx="6996832" cy="4953000"/>
            <a:chOff x="728903" y="1051560"/>
            <a:chExt cx="6996832" cy="4953000"/>
          </a:xfrm>
        </p:grpSpPr>
        <p:sp>
          <p:nvSpPr>
            <p:cNvPr id="23" name="正方形/長方形 22"/>
            <p:cNvSpPr/>
            <p:nvPr/>
          </p:nvSpPr>
          <p:spPr>
            <a:xfrm>
              <a:off x="3352800" y="1051560"/>
              <a:ext cx="2971800" cy="4953000"/>
            </a:xfrm>
            <a:prstGeom prst="rect">
              <a:avLst/>
            </a:prstGeom>
            <a:solidFill>
              <a:srgbClr val="FFFFD5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0" name="直線矢印コネクタ 79"/>
            <p:cNvCxnSpPr>
              <a:stCxn id="79" idx="3"/>
            </p:cNvCxnSpPr>
            <p:nvPr/>
          </p:nvCxnSpPr>
          <p:spPr>
            <a:xfrm flipV="1">
              <a:off x="2693467" y="3140069"/>
              <a:ext cx="1524508" cy="690564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矢印コネクタ 80"/>
            <p:cNvCxnSpPr>
              <a:stCxn id="79" idx="3"/>
            </p:cNvCxnSpPr>
            <p:nvPr/>
          </p:nvCxnSpPr>
          <p:spPr>
            <a:xfrm>
              <a:off x="2693467" y="3830633"/>
              <a:ext cx="1524508" cy="138501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矢印コネクタ 83"/>
            <p:cNvCxnSpPr>
              <a:stCxn id="79" idx="3"/>
            </p:cNvCxnSpPr>
            <p:nvPr/>
          </p:nvCxnSpPr>
          <p:spPr>
            <a:xfrm>
              <a:off x="2693467" y="3830633"/>
              <a:ext cx="1578087" cy="1377906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正方形/長方形 34"/>
            <p:cNvSpPr/>
            <p:nvPr/>
          </p:nvSpPr>
          <p:spPr>
            <a:xfrm>
              <a:off x="4238754" y="2413671"/>
              <a:ext cx="1173313" cy="69124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grpSp>
          <p:nvGrpSpPr>
            <p:cNvPr id="8" name="グループ化 7"/>
            <p:cNvGrpSpPr/>
            <p:nvPr/>
          </p:nvGrpSpPr>
          <p:grpSpPr>
            <a:xfrm>
              <a:off x="4238754" y="1362312"/>
              <a:ext cx="1173313" cy="691246"/>
              <a:chOff x="4074735" y="1686249"/>
              <a:chExt cx="1173313" cy="691246"/>
            </a:xfrm>
            <a:solidFill>
              <a:schemeClr val="accent1">
                <a:lumMod val="40000"/>
                <a:lumOff val="60000"/>
              </a:schemeClr>
            </a:solidFill>
          </p:grpSpPr>
          <p:sp>
            <p:nvSpPr>
              <p:cNvPr id="31" name="正方形/長方形 30"/>
              <p:cNvSpPr/>
              <p:nvPr/>
            </p:nvSpPr>
            <p:spPr>
              <a:xfrm>
                <a:off x="4074735" y="1686249"/>
                <a:ext cx="1173313" cy="691246"/>
              </a:xfrm>
              <a:prstGeom prst="rect">
                <a:avLst/>
              </a:prstGeom>
              <a:grp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graphicFrame>
            <p:nvGraphicFramePr>
              <p:cNvPr id="4" name="オブジェクト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03974922"/>
                  </p:ext>
                </p:extLst>
              </p:nvPr>
            </p:nvGraphicFramePr>
            <p:xfrm>
              <a:off x="4276506" y="1731969"/>
              <a:ext cx="728662" cy="6013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6972" name="数式" r:id="rId3" imgW="520560" imgH="431640" progId="Equation.3">
                      <p:embed/>
                    </p:oleObj>
                  </mc:Choice>
                  <mc:Fallback>
                    <p:oleObj name="数式" r:id="rId3" imgW="520560" imgH="431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76506" y="1731969"/>
                            <a:ext cx="728662" cy="601323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2" name="オブジェクト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8944636"/>
                </p:ext>
              </p:extLst>
            </p:nvPr>
          </p:nvGraphicFramePr>
          <p:xfrm>
            <a:off x="4405600" y="2483992"/>
            <a:ext cx="763587" cy="565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73" name="数式" r:id="rId5" imgW="545760" imgH="406080" progId="Equation.3">
                    <p:embed/>
                  </p:oleObj>
                </mc:Choice>
                <mc:Fallback>
                  <p:oleObj name="数式" r:id="rId5" imgW="545760" imgH="406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05600" y="2483992"/>
                          <a:ext cx="763587" cy="5651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正方形/長方形 36"/>
            <p:cNvSpPr/>
            <p:nvPr/>
          </p:nvSpPr>
          <p:spPr>
            <a:xfrm>
              <a:off x="4238754" y="3465030"/>
              <a:ext cx="1173313" cy="69124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graphicFrame>
          <p:nvGraphicFramePr>
            <p:cNvPr id="38" name="オブジェクト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8660919"/>
                </p:ext>
              </p:extLst>
            </p:nvPr>
          </p:nvGraphicFramePr>
          <p:xfrm>
            <a:off x="4449763" y="3535363"/>
            <a:ext cx="798512" cy="565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74" name="数式" r:id="rId7" imgW="571320" imgH="406080" progId="Equation.3">
                    <p:embed/>
                  </p:oleObj>
                </mc:Choice>
                <mc:Fallback>
                  <p:oleObj name="数式" r:id="rId7" imgW="571320" imgH="406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49763" y="3535363"/>
                          <a:ext cx="798512" cy="5651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正方形/長方形 38"/>
            <p:cNvSpPr/>
            <p:nvPr/>
          </p:nvSpPr>
          <p:spPr>
            <a:xfrm>
              <a:off x="4238754" y="5202390"/>
              <a:ext cx="1173313" cy="69124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graphicFrame>
          <p:nvGraphicFramePr>
            <p:cNvPr id="42" name="オブジェクト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103583"/>
                </p:ext>
              </p:extLst>
            </p:nvPr>
          </p:nvGraphicFramePr>
          <p:xfrm>
            <a:off x="4392613" y="5257800"/>
            <a:ext cx="852487" cy="565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75" name="数式" r:id="rId9" imgW="609480" imgH="406080" progId="Equation.3">
                    <p:embed/>
                  </p:oleObj>
                </mc:Choice>
                <mc:Fallback>
                  <p:oleObj name="数式" r:id="rId9" imgW="609480" imgH="406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92613" y="5257800"/>
                          <a:ext cx="852487" cy="5651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直線コネクタ 9"/>
            <p:cNvCxnSpPr/>
            <p:nvPr/>
          </p:nvCxnSpPr>
          <p:spPr>
            <a:xfrm flipH="1">
              <a:off x="4825410" y="4541520"/>
              <a:ext cx="0" cy="429495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矢印コネクタ 48"/>
            <p:cNvCxnSpPr>
              <a:endCxn id="31" idx="1"/>
            </p:cNvCxnSpPr>
            <p:nvPr/>
          </p:nvCxnSpPr>
          <p:spPr>
            <a:xfrm flipV="1">
              <a:off x="3658653" y="1707935"/>
              <a:ext cx="58010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矢印コネクタ 49"/>
            <p:cNvCxnSpPr/>
            <p:nvPr/>
          </p:nvCxnSpPr>
          <p:spPr>
            <a:xfrm>
              <a:off x="3676887" y="2767421"/>
              <a:ext cx="580768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矢印コネクタ 50"/>
            <p:cNvCxnSpPr>
              <a:endCxn id="37" idx="1"/>
            </p:cNvCxnSpPr>
            <p:nvPr/>
          </p:nvCxnSpPr>
          <p:spPr>
            <a:xfrm flipV="1">
              <a:off x="3658653" y="3810653"/>
              <a:ext cx="580101" cy="402"/>
            </a:xfrm>
            <a:prstGeom prst="straightConnector1">
              <a:avLst/>
            </a:prstGeom>
            <a:ln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矢印コネクタ 51"/>
            <p:cNvCxnSpPr/>
            <p:nvPr/>
          </p:nvCxnSpPr>
          <p:spPr>
            <a:xfrm>
              <a:off x="3658653" y="5540374"/>
              <a:ext cx="580768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矢印コネクタ 52"/>
            <p:cNvCxnSpPr/>
            <p:nvPr/>
          </p:nvCxnSpPr>
          <p:spPr>
            <a:xfrm flipV="1">
              <a:off x="3661977" y="1707935"/>
              <a:ext cx="0" cy="2592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3"/>
            <p:cNvCxnSpPr/>
            <p:nvPr/>
          </p:nvCxnSpPr>
          <p:spPr>
            <a:xfrm flipV="1">
              <a:off x="3658653" y="5013360"/>
              <a:ext cx="0" cy="540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矢印コネクタ 54"/>
            <p:cNvCxnSpPr/>
            <p:nvPr/>
          </p:nvCxnSpPr>
          <p:spPr>
            <a:xfrm flipV="1">
              <a:off x="3658653" y="4216267"/>
              <a:ext cx="0" cy="8280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矢印コネクタ 55"/>
            <p:cNvCxnSpPr/>
            <p:nvPr/>
          </p:nvCxnSpPr>
          <p:spPr>
            <a:xfrm flipV="1">
              <a:off x="5409171" y="1688434"/>
              <a:ext cx="558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矢印コネクタ 56"/>
            <p:cNvCxnSpPr/>
            <p:nvPr/>
          </p:nvCxnSpPr>
          <p:spPr>
            <a:xfrm>
              <a:off x="5427405" y="2747920"/>
              <a:ext cx="39600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矢印コネクタ 57"/>
            <p:cNvCxnSpPr/>
            <p:nvPr/>
          </p:nvCxnSpPr>
          <p:spPr>
            <a:xfrm flipV="1">
              <a:off x="5409171" y="3791152"/>
              <a:ext cx="414000" cy="4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矢印コネクタ 58"/>
            <p:cNvCxnSpPr/>
            <p:nvPr/>
          </p:nvCxnSpPr>
          <p:spPr>
            <a:xfrm>
              <a:off x="5409171" y="5520873"/>
              <a:ext cx="580768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矢印コネクタ 60"/>
            <p:cNvCxnSpPr/>
            <p:nvPr/>
          </p:nvCxnSpPr>
          <p:spPr>
            <a:xfrm flipV="1">
              <a:off x="5978746" y="4993859"/>
              <a:ext cx="0" cy="540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矢印コネクタ 61"/>
            <p:cNvCxnSpPr/>
            <p:nvPr/>
          </p:nvCxnSpPr>
          <p:spPr>
            <a:xfrm flipV="1">
              <a:off x="5978746" y="4196766"/>
              <a:ext cx="0" cy="8280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円/楕円 68"/>
            <p:cNvSpPr/>
            <p:nvPr/>
          </p:nvSpPr>
          <p:spPr>
            <a:xfrm>
              <a:off x="5829263" y="2588690"/>
              <a:ext cx="275133" cy="2738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0" tIns="36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16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16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70" name="円/楕円 69"/>
            <p:cNvSpPr/>
            <p:nvPr/>
          </p:nvSpPr>
          <p:spPr>
            <a:xfrm>
              <a:off x="5829263" y="3657474"/>
              <a:ext cx="275133" cy="2738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0" tIns="36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16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16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71" name="直線矢印コネクタ 70"/>
            <p:cNvCxnSpPr/>
            <p:nvPr/>
          </p:nvCxnSpPr>
          <p:spPr>
            <a:xfrm rot="5400000" flipV="1">
              <a:off x="5525847" y="2138233"/>
              <a:ext cx="900000" cy="4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矢印コネクタ 71"/>
            <p:cNvCxnSpPr/>
            <p:nvPr/>
          </p:nvCxnSpPr>
          <p:spPr>
            <a:xfrm rot="16200000">
              <a:off x="5600622" y="3262435"/>
              <a:ext cx="756000" cy="4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矢印コネクタ 72"/>
            <p:cNvCxnSpPr/>
            <p:nvPr/>
          </p:nvCxnSpPr>
          <p:spPr>
            <a:xfrm rot="16200000">
              <a:off x="5759623" y="4169605"/>
              <a:ext cx="432000" cy="4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矢印コネクタ 73"/>
            <p:cNvCxnSpPr/>
            <p:nvPr/>
          </p:nvCxnSpPr>
          <p:spPr>
            <a:xfrm rot="5400000">
              <a:off x="3352245" y="2457165"/>
              <a:ext cx="0" cy="618804"/>
            </a:xfrm>
            <a:prstGeom prst="straightConnector1">
              <a:avLst/>
            </a:prstGeom>
            <a:ln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矢印コネクタ 74"/>
            <p:cNvCxnSpPr/>
            <p:nvPr/>
          </p:nvCxnSpPr>
          <p:spPr>
            <a:xfrm>
              <a:off x="6125592" y="2729328"/>
              <a:ext cx="61200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テキスト ボックス 75"/>
            <p:cNvSpPr txBox="1"/>
            <p:nvPr/>
          </p:nvSpPr>
          <p:spPr>
            <a:xfrm>
              <a:off x="2239806" y="2574653"/>
              <a:ext cx="765901" cy="415498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 algn="ctr" defTabSz="1169988"/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6758788" y="2540171"/>
              <a:ext cx="966947" cy="415498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 algn="ctr" defTabSz="1169988"/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3326221" y="1082342"/>
              <a:ext cx="765901" cy="415498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 algn="ctr" defTabSz="1169988"/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728903" y="3530551"/>
              <a:ext cx="1964564" cy="60016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txBody>
            <a:bodyPr wrap="square" lIns="0" tIns="0" rIns="0" rtlCol="0">
              <a:spAutoFit/>
            </a:bodyPr>
            <a:lstStyle/>
            <a:p>
              <a:pPr algn="ctr" defTabSz="1169988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P</a:t>
              </a:r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個の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一次極フィルタ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94" name="直線矢印コネクタ 93"/>
          <p:cNvCxnSpPr>
            <a:stCxn id="95" idx="3"/>
          </p:cNvCxnSpPr>
          <p:nvPr/>
        </p:nvCxnSpPr>
        <p:spPr>
          <a:xfrm flipV="1">
            <a:off x="4035662" y="1586936"/>
            <a:ext cx="1302391" cy="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テキスト ボックス 94"/>
          <p:cNvSpPr txBox="1"/>
          <p:nvPr/>
        </p:nvSpPr>
        <p:spPr>
          <a:xfrm>
            <a:off x="2071098" y="1319253"/>
            <a:ext cx="1964564" cy="6001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txBody>
          <a:bodyPr wrap="square" lIns="0" tIns="0" rIns="0" rtlCol="0">
            <a:spAutoFit/>
          </a:bodyPr>
          <a:lstStyle/>
          <a:p>
            <a:pPr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個の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351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5291667" y="3977640"/>
            <a:ext cx="3364654" cy="657373"/>
          </a:xfrm>
          <a:prstGeom prst="roundRect">
            <a:avLst/>
          </a:prstGeom>
          <a:solidFill>
            <a:srgbClr val="BFE6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865352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一次極フィルタ</a:t>
            </a:r>
            <a:endParaRPr kumimoji="1" lang="ja-JP" altLang="en-US" sz="2800"/>
          </a:p>
        </p:txBody>
      </p:sp>
      <p:grpSp>
        <p:nvGrpSpPr>
          <p:cNvPr id="3" name="グループ化 2"/>
          <p:cNvGrpSpPr/>
          <p:nvPr/>
        </p:nvGrpSpPr>
        <p:grpSpPr>
          <a:xfrm>
            <a:off x="2844735" y="973284"/>
            <a:ext cx="3479863" cy="1251756"/>
            <a:chOff x="3520133" y="973284"/>
            <a:chExt cx="2165486" cy="691246"/>
          </a:xfrm>
        </p:grpSpPr>
        <p:sp>
          <p:nvSpPr>
            <p:cNvPr id="35" name="正方形/長方形 34"/>
            <p:cNvSpPr/>
            <p:nvPr/>
          </p:nvSpPr>
          <p:spPr>
            <a:xfrm>
              <a:off x="4100968" y="973284"/>
              <a:ext cx="1173313" cy="69124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graphicFrame>
          <p:nvGraphicFramePr>
            <p:cNvPr id="32" name="オブジェクト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8040271"/>
                </p:ext>
              </p:extLst>
            </p:nvPr>
          </p:nvGraphicFramePr>
          <p:xfrm>
            <a:off x="4280846" y="1043335"/>
            <a:ext cx="833776" cy="565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66" name="数式" r:id="rId3" imgW="596880" imgH="406080" progId="Equation.3">
                    <p:embed/>
                  </p:oleObj>
                </mc:Choice>
                <mc:Fallback>
                  <p:oleObj name="数式" r:id="rId3" imgW="596880" imgH="406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0846" y="1043335"/>
                          <a:ext cx="833776" cy="56544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0" name="直線矢印コネクタ 49"/>
            <p:cNvCxnSpPr/>
            <p:nvPr/>
          </p:nvCxnSpPr>
          <p:spPr>
            <a:xfrm>
              <a:off x="3520133" y="1327034"/>
              <a:ext cx="580768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矢印コネクタ 56"/>
            <p:cNvCxnSpPr/>
            <p:nvPr/>
          </p:nvCxnSpPr>
          <p:spPr>
            <a:xfrm>
              <a:off x="5289619" y="1307533"/>
              <a:ext cx="39600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テキスト ボックス 75"/>
          <p:cNvSpPr txBox="1"/>
          <p:nvPr/>
        </p:nvSpPr>
        <p:spPr>
          <a:xfrm>
            <a:off x="2457108" y="1135679"/>
            <a:ext cx="765901" cy="41549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841124" y="1100626"/>
            <a:ext cx="966947" cy="41549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45" name="オブジェクト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343521"/>
              </p:ext>
            </p:extLst>
          </p:nvPr>
        </p:nvGraphicFramePr>
        <p:xfrm>
          <a:off x="621348" y="3003063"/>
          <a:ext cx="7669212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7" name="数式" r:id="rId5" imgW="3416040" imgH="647640" progId="Equation.3">
                  <p:embed/>
                </p:oleObj>
              </mc:Choice>
              <mc:Fallback>
                <p:oleObj name="数式" r:id="rId5" imgW="3416040" imgH="64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348" y="3003063"/>
                        <a:ext cx="7669212" cy="1631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テキスト ボックス 45"/>
          <p:cNvSpPr txBox="1"/>
          <p:nvPr/>
        </p:nvSpPr>
        <p:spPr>
          <a:xfrm>
            <a:off x="4048348" y="4635013"/>
            <a:ext cx="1243318" cy="357545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lIns="0" tIns="0" rIns="0" rtlCol="0">
            <a:spAutoFit/>
          </a:bodyPr>
          <a:lstStyle/>
          <a:p>
            <a:pPr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逆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489953" y="4653229"/>
            <a:ext cx="2968081" cy="357545"/>
          </a:xfrm>
          <a:prstGeom prst="roundRect">
            <a:avLst/>
          </a:prstGeom>
          <a:noFill/>
          <a:ln>
            <a:noFill/>
          </a:ln>
        </p:spPr>
        <p:txBody>
          <a:bodyPr wrap="square" lIns="0" tIns="0" rIns="0" rtlCol="0">
            <a:spAutoFit/>
          </a:bodyPr>
          <a:lstStyle/>
          <a:p>
            <a:pPr algn="ctr" defTabSz="1169988"/>
            <a:r>
              <a:rPr lang="en-US" altLang="ja-JP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一次の</a:t>
            </a:r>
            <a:r>
              <a:rPr lang="en-US" altLang="ja-JP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IIR</a:t>
            </a:r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フィルタの式！</a:t>
            </a:r>
            <a:endParaRPr lang="en-US" altLang="ja-JP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154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865352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極はフィードバックの大きさ（ゲイン）を示す</a:t>
            </a:r>
            <a:endParaRPr kumimoji="1" lang="ja-JP" altLang="en-US" sz="2800"/>
          </a:p>
        </p:txBody>
      </p:sp>
      <p:graphicFrame>
        <p:nvGraphicFramePr>
          <p:cNvPr id="45" name="オブジェクト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210482"/>
              </p:ext>
            </p:extLst>
          </p:nvPr>
        </p:nvGraphicFramePr>
        <p:xfrm>
          <a:off x="1105768" y="3005355"/>
          <a:ext cx="28511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6" name="数式" r:id="rId3" imgW="1269720" imgH="203040" progId="Equation.3">
                  <p:embed/>
                </p:oleObj>
              </mc:Choice>
              <mc:Fallback>
                <p:oleObj name="数式" r:id="rId3" imgW="1269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5768" y="3005355"/>
                        <a:ext cx="2851150" cy="511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テキスト ボックス 45"/>
          <p:cNvSpPr txBox="1"/>
          <p:nvPr/>
        </p:nvSpPr>
        <p:spPr>
          <a:xfrm>
            <a:off x="1220172" y="3824342"/>
            <a:ext cx="2224067" cy="357545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lIns="0" tIns="0" rIns="0" rtlCol="0">
            <a:spAutoFit/>
          </a:bodyPr>
          <a:lstStyle/>
          <a:p>
            <a:pPr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412929" y="735924"/>
            <a:ext cx="6969719" cy="1990172"/>
            <a:chOff x="1299071" y="1570944"/>
            <a:chExt cx="6969719" cy="1990172"/>
          </a:xfrm>
        </p:grpSpPr>
        <p:cxnSp>
          <p:nvCxnSpPr>
            <p:cNvPr id="14" name="直線コネクタ 13"/>
            <p:cNvCxnSpPr/>
            <p:nvPr/>
          </p:nvCxnSpPr>
          <p:spPr>
            <a:xfrm flipV="1">
              <a:off x="2112586" y="2129105"/>
              <a:ext cx="5785945" cy="1"/>
            </a:xfrm>
            <a:prstGeom prst="line">
              <a:avLst/>
            </a:prstGeom>
            <a:ln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正方形/長方形 14"/>
            <p:cNvSpPr/>
            <p:nvPr/>
          </p:nvSpPr>
          <p:spPr>
            <a:xfrm>
              <a:off x="5078309" y="2867189"/>
              <a:ext cx="443968" cy="4636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b="1" kern="100"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T</a:t>
              </a:r>
              <a:endParaRPr lang="ja-JP" sz="20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6" name="二等辺三角形 15"/>
            <p:cNvSpPr/>
            <p:nvPr/>
          </p:nvSpPr>
          <p:spPr>
            <a:xfrm rot="16200000" flipH="1">
              <a:off x="3588050" y="2866759"/>
              <a:ext cx="510021" cy="443968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2000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2559296" y="1897277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3556912" y="3176843"/>
              <a:ext cx="395463" cy="384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p</a:t>
              </a:r>
              <a:r>
                <a:rPr lang="en-US" sz="2000" i="1" kern="100" baseline="-250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i</a:t>
              </a:r>
              <a:endParaRPr lang="ja-JP" sz="2000" kern="100" baseline="-250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9" name="直線矢印コネクタ 18"/>
            <p:cNvCxnSpPr>
              <a:endCxn id="16" idx="0"/>
            </p:cNvCxnSpPr>
            <p:nvPr/>
          </p:nvCxnSpPr>
          <p:spPr>
            <a:xfrm flipV="1">
              <a:off x="2781280" y="3088744"/>
              <a:ext cx="839797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/>
            <p:cNvCxnSpPr>
              <a:endCxn id="15" idx="3"/>
            </p:cNvCxnSpPr>
            <p:nvPr/>
          </p:nvCxnSpPr>
          <p:spPr>
            <a:xfrm flipH="1">
              <a:off x="5522277" y="3095332"/>
              <a:ext cx="963627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矢印コネクタ 20"/>
            <p:cNvCxnSpPr/>
            <p:nvPr/>
          </p:nvCxnSpPr>
          <p:spPr>
            <a:xfrm>
              <a:off x="6470664" y="2127595"/>
              <a:ext cx="0" cy="954000"/>
            </a:xfrm>
            <a:prstGeom prst="straightConnector1">
              <a:avLst/>
            </a:prstGeom>
            <a:ln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21"/>
            <p:cNvCxnSpPr>
              <a:stCxn id="17" idx="4"/>
            </p:cNvCxnSpPr>
            <p:nvPr/>
          </p:nvCxnSpPr>
          <p:spPr>
            <a:xfrm>
              <a:off x="2781280" y="2360932"/>
              <a:ext cx="1362" cy="753436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22"/>
            <p:cNvCxnSpPr>
              <a:stCxn id="16" idx="3"/>
              <a:endCxn id="15" idx="1"/>
            </p:cNvCxnSpPr>
            <p:nvPr/>
          </p:nvCxnSpPr>
          <p:spPr>
            <a:xfrm>
              <a:off x="4065045" y="3088744"/>
              <a:ext cx="101326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テキスト ボックス 24"/>
            <p:cNvSpPr txBox="1"/>
            <p:nvPr/>
          </p:nvSpPr>
          <p:spPr>
            <a:xfrm>
              <a:off x="6660864" y="1591161"/>
              <a:ext cx="16079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ja-JP" altLang="en-US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出力 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299071" y="1570944"/>
              <a:ext cx="16079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ja-JP" altLang="en-US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入力 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grpSp>
          <p:nvGrpSpPr>
            <p:cNvPr id="29" name="グループ化 28"/>
            <p:cNvGrpSpPr/>
            <p:nvPr/>
          </p:nvGrpSpPr>
          <p:grpSpPr>
            <a:xfrm>
              <a:off x="1514139" y="2647971"/>
              <a:ext cx="847433" cy="383489"/>
              <a:chOff x="982131" y="2430375"/>
              <a:chExt cx="1421856" cy="561331"/>
            </a:xfrm>
          </p:grpSpPr>
          <p:cxnSp>
            <p:nvCxnSpPr>
              <p:cNvPr id="30" name="直線矢印コネクタ 29"/>
              <p:cNvCxnSpPr/>
              <p:nvPr/>
            </p:nvCxnSpPr>
            <p:spPr>
              <a:xfrm>
                <a:off x="982131" y="2990109"/>
                <a:ext cx="1421856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コネクタ 30"/>
              <p:cNvCxnSpPr/>
              <p:nvPr/>
            </p:nvCxnSpPr>
            <p:spPr>
              <a:xfrm flipV="1">
                <a:off x="1520912" y="2430375"/>
                <a:ext cx="0" cy="559734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w="med" len="sm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コネクタ 32"/>
              <p:cNvCxnSpPr/>
              <p:nvPr/>
            </p:nvCxnSpPr>
            <p:spPr>
              <a:xfrm rot="16200000" flipH="1" flipV="1">
                <a:off x="1072315" y="2901706"/>
                <a:ext cx="0" cy="18000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/>
              <p:nvPr/>
            </p:nvCxnSpPr>
            <p:spPr>
              <a:xfrm rot="16200000" flipH="1" flipV="1">
                <a:off x="1250912" y="2901706"/>
                <a:ext cx="0" cy="18000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/>
              <p:cNvCxnSpPr/>
              <p:nvPr/>
            </p:nvCxnSpPr>
            <p:spPr>
              <a:xfrm rot="16200000" flipH="1" flipV="1">
                <a:off x="1430912" y="2901706"/>
                <a:ext cx="0" cy="18000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コネクタ 36"/>
              <p:cNvCxnSpPr/>
              <p:nvPr/>
            </p:nvCxnSpPr>
            <p:spPr>
              <a:xfrm rot="16200000" flipH="1" flipV="1">
                <a:off x="1790202" y="2900179"/>
                <a:ext cx="0" cy="18000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37"/>
              <p:cNvCxnSpPr/>
              <p:nvPr/>
            </p:nvCxnSpPr>
            <p:spPr>
              <a:xfrm rot="16200000" flipH="1" flipV="1">
                <a:off x="1970202" y="2900179"/>
                <a:ext cx="0" cy="18000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コネクタ 38"/>
              <p:cNvCxnSpPr/>
              <p:nvPr/>
            </p:nvCxnSpPr>
            <p:spPr>
              <a:xfrm rot="16200000" flipH="1" flipV="1">
                <a:off x="2150202" y="2900178"/>
                <a:ext cx="0" cy="18000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" name="フリーフォーム 7"/>
          <p:cNvSpPr/>
          <p:nvPr/>
        </p:nvSpPr>
        <p:spPr>
          <a:xfrm>
            <a:off x="3314211" y="1528763"/>
            <a:ext cx="2804174" cy="374048"/>
          </a:xfrm>
          <a:custGeom>
            <a:avLst/>
            <a:gdLst>
              <a:gd name="connsiteX0" fmla="*/ 2682240 w 2804160"/>
              <a:gd name="connsiteY0" fmla="*/ 0 h 396240"/>
              <a:gd name="connsiteX1" fmla="*/ 2804160 w 2804160"/>
              <a:gd name="connsiteY1" fmla="*/ 228600 h 396240"/>
              <a:gd name="connsiteX2" fmla="*/ 2712720 w 2804160"/>
              <a:gd name="connsiteY2" fmla="*/ 381000 h 396240"/>
              <a:gd name="connsiteX3" fmla="*/ 91440 w 2804160"/>
              <a:gd name="connsiteY3" fmla="*/ 396240 h 396240"/>
              <a:gd name="connsiteX4" fmla="*/ 0 w 2804160"/>
              <a:gd name="connsiteY4" fmla="*/ 198120 h 396240"/>
              <a:gd name="connsiteX5" fmla="*/ 121920 w 2804160"/>
              <a:gd name="connsiteY5" fmla="*/ 15240 h 396240"/>
              <a:gd name="connsiteX0" fmla="*/ 2722721 w 2804160"/>
              <a:gd name="connsiteY0" fmla="*/ 1428 h 381000"/>
              <a:gd name="connsiteX1" fmla="*/ 2804160 w 2804160"/>
              <a:gd name="connsiteY1" fmla="*/ 213360 h 381000"/>
              <a:gd name="connsiteX2" fmla="*/ 2712720 w 2804160"/>
              <a:gd name="connsiteY2" fmla="*/ 365760 h 381000"/>
              <a:gd name="connsiteX3" fmla="*/ 91440 w 2804160"/>
              <a:gd name="connsiteY3" fmla="*/ 381000 h 381000"/>
              <a:gd name="connsiteX4" fmla="*/ 0 w 2804160"/>
              <a:gd name="connsiteY4" fmla="*/ 182880 h 381000"/>
              <a:gd name="connsiteX5" fmla="*/ 121920 w 2804160"/>
              <a:gd name="connsiteY5" fmla="*/ 0 h 381000"/>
              <a:gd name="connsiteX0" fmla="*/ 2722721 w 2811304"/>
              <a:gd name="connsiteY0" fmla="*/ 1428 h 381000"/>
              <a:gd name="connsiteX1" fmla="*/ 2811304 w 2811304"/>
              <a:gd name="connsiteY1" fmla="*/ 194310 h 381000"/>
              <a:gd name="connsiteX2" fmla="*/ 2712720 w 2811304"/>
              <a:gd name="connsiteY2" fmla="*/ 365760 h 381000"/>
              <a:gd name="connsiteX3" fmla="*/ 91440 w 2811304"/>
              <a:gd name="connsiteY3" fmla="*/ 381000 h 381000"/>
              <a:gd name="connsiteX4" fmla="*/ 0 w 2811304"/>
              <a:gd name="connsiteY4" fmla="*/ 182880 h 381000"/>
              <a:gd name="connsiteX5" fmla="*/ 121920 w 2811304"/>
              <a:gd name="connsiteY5" fmla="*/ 0 h 381000"/>
              <a:gd name="connsiteX0" fmla="*/ 2722721 w 2811304"/>
              <a:gd name="connsiteY0" fmla="*/ 1428 h 381000"/>
              <a:gd name="connsiteX1" fmla="*/ 2811304 w 2811304"/>
              <a:gd name="connsiteY1" fmla="*/ 194310 h 381000"/>
              <a:gd name="connsiteX2" fmla="*/ 2724627 w 2811304"/>
              <a:gd name="connsiteY2" fmla="*/ 377666 h 381000"/>
              <a:gd name="connsiteX3" fmla="*/ 91440 w 2811304"/>
              <a:gd name="connsiteY3" fmla="*/ 381000 h 381000"/>
              <a:gd name="connsiteX4" fmla="*/ 0 w 2811304"/>
              <a:gd name="connsiteY4" fmla="*/ 182880 h 381000"/>
              <a:gd name="connsiteX5" fmla="*/ 121920 w 2811304"/>
              <a:gd name="connsiteY5" fmla="*/ 0 h 381000"/>
              <a:gd name="connsiteX0" fmla="*/ 2722721 w 2811304"/>
              <a:gd name="connsiteY0" fmla="*/ 1428 h 381000"/>
              <a:gd name="connsiteX1" fmla="*/ 2811304 w 2811304"/>
              <a:gd name="connsiteY1" fmla="*/ 194310 h 381000"/>
              <a:gd name="connsiteX2" fmla="*/ 2724627 w 2811304"/>
              <a:gd name="connsiteY2" fmla="*/ 377666 h 381000"/>
              <a:gd name="connsiteX3" fmla="*/ 103347 w 2811304"/>
              <a:gd name="connsiteY3" fmla="*/ 381000 h 381000"/>
              <a:gd name="connsiteX4" fmla="*/ 0 w 2811304"/>
              <a:gd name="connsiteY4" fmla="*/ 182880 h 381000"/>
              <a:gd name="connsiteX5" fmla="*/ 121920 w 2811304"/>
              <a:gd name="connsiteY5" fmla="*/ 0 h 381000"/>
              <a:gd name="connsiteX0" fmla="*/ 2715578 w 2804161"/>
              <a:gd name="connsiteY0" fmla="*/ 1428 h 381000"/>
              <a:gd name="connsiteX1" fmla="*/ 2804161 w 2804161"/>
              <a:gd name="connsiteY1" fmla="*/ 194310 h 381000"/>
              <a:gd name="connsiteX2" fmla="*/ 2717484 w 2804161"/>
              <a:gd name="connsiteY2" fmla="*/ 377666 h 381000"/>
              <a:gd name="connsiteX3" fmla="*/ 96204 w 2804161"/>
              <a:gd name="connsiteY3" fmla="*/ 381000 h 381000"/>
              <a:gd name="connsiteX4" fmla="*/ 0 w 2804161"/>
              <a:gd name="connsiteY4" fmla="*/ 185262 h 381000"/>
              <a:gd name="connsiteX5" fmla="*/ 114777 w 2804161"/>
              <a:gd name="connsiteY5" fmla="*/ 0 h 381000"/>
              <a:gd name="connsiteX0" fmla="*/ 2715578 w 2804161"/>
              <a:gd name="connsiteY0" fmla="*/ 0 h 379572"/>
              <a:gd name="connsiteX1" fmla="*/ 2804161 w 2804161"/>
              <a:gd name="connsiteY1" fmla="*/ 192882 h 379572"/>
              <a:gd name="connsiteX2" fmla="*/ 2717484 w 2804161"/>
              <a:gd name="connsiteY2" fmla="*/ 376238 h 379572"/>
              <a:gd name="connsiteX3" fmla="*/ 96204 w 2804161"/>
              <a:gd name="connsiteY3" fmla="*/ 379572 h 379572"/>
              <a:gd name="connsiteX4" fmla="*/ 0 w 2804161"/>
              <a:gd name="connsiteY4" fmla="*/ 183834 h 379572"/>
              <a:gd name="connsiteX5" fmla="*/ 95727 w 2804161"/>
              <a:gd name="connsiteY5" fmla="*/ 3335 h 379572"/>
              <a:gd name="connsiteX0" fmla="*/ 2715578 w 2804161"/>
              <a:gd name="connsiteY0" fmla="*/ 0 h 377191"/>
              <a:gd name="connsiteX1" fmla="*/ 2804161 w 2804161"/>
              <a:gd name="connsiteY1" fmla="*/ 192882 h 377191"/>
              <a:gd name="connsiteX2" fmla="*/ 2717484 w 2804161"/>
              <a:gd name="connsiteY2" fmla="*/ 376238 h 377191"/>
              <a:gd name="connsiteX3" fmla="*/ 103348 w 2804161"/>
              <a:gd name="connsiteY3" fmla="*/ 377191 h 377191"/>
              <a:gd name="connsiteX4" fmla="*/ 0 w 2804161"/>
              <a:gd name="connsiteY4" fmla="*/ 183834 h 377191"/>
              <a:gd name="connsiteX5" fmla="*/ 95727 w 2804161"/>
              <a:gd name="connsiteY5" fmla="*/ 3335 h 377191"/>
              <a:gd name="connsiteX0" fmla="*/ 2715578 w 2804161"/>
              <a:gd name="connsiteY0" fmla="*/ 0 h 377191"/>
              <a:gd name="connsiteX1" fmla="*/ 2804161 w 2804161"/>
              <a:gd name="connsiteY1" fmla="*/ 192882 h 377191"/>
              <a:gd name="connsiteX2" fmla="*/ 2717484 w 2804161"/>
              <a:gd name="connsiteY2" fmla="*/ 376238 h 377191"/>
              <a:gd name="connsiteX3" fmla="*/ 91442 w 2804161"/>
              <a:gd name="connsiteY3" fmla="*/ 377191 h 377191"/>
              <a:gd name="connsiteX4" fmla="*/ 0 w 2804161"/>
              <a:gd name="connsiteY4" fmla="*/ 183834 h 377191"/>
              <a:gd name="connsiteX5" fmla="*/ 95727 w 2804161"/>
              <a:gd name="connsiteY5" fmla="*/ 3335 h 377191"/>
              <a:gd name="connsiteX0" fmla="*/ 2852412 w 2940995"/>
              <a:gd name="connsiteY0" fmla="*/ 0 h 400274"/>
              <a:gd name="connsiteX1" fmla="*/ 2940995 w 2940995"/>
              <a:gd name="connsiteY1" fmla="*/ 192882 h 400274"/>
              <a:gd name="connsiteX2" fmla="*/ 2854318 w 2940995"/>
              <a:gd name="connsiteY2" fmla="*/ 376238 h 400274"/>
              <a:gd name="connsiteX3" fmla="*/ 228276 w 2940995"/>
              <a:gd name="connsiteY3" fmla="*/ 377191 h 400274"/>
              <a:gd name="connsiteX4" fmla="*/ 136834 w 2940995"/>
              <a:gd name="connsiteY4" fmla="*/ 183834 h 400274"/>
              <a:gd name="connsiteX5" fmla="*/ 232561 w 2940995"/>
              <a:gd name="connsiteY5" fmla="*/ 3335 h 400274"/>
              <a:gd name="connsiteX0" fmla="*/ 2861172 w 2949755"/>
              <a:gd name="connsiteY0" fmla="*/ 0 h 400274"/>
              <a:gd name="connsiteX1" fmla="*/ 2949755 w 2949755"/>
              <a:gd name="connsiteY1" fmla="*/ 192882 h 400274"/>
              <a:gd name="connsiteX2" fmla="*/ 2863078 w 2949755"/>
              <a:gd name="connsiteY2" fmla="*/ 376238 h 400274"/>
              <a:gd name="connsiteX3" fmla="*/ 237036 w 2949755"/>
              <a:gd name="connsiteY3" fmla="*/ 377191 h 400274"/>
              <a:gd name="connsiteX4" fmla="*/ 145594 w 2949755"/>
              <a:gd name="connsiteY4" fmla="*/ 183834 h 400274"/>
              <a:gd name="connsiteX5" fmla="*/ 241321 w 2949755"/>
              <a:gd name="connsiteY5" fmla="*/ 3335 h 400274"/>
              <a:gd name="connsiteX0" fmla="*/ 2722614 w 2811197"/>
              <a:gd name="connsiteY0" fmla="*/ 0 h 422192"/>
              <a:gd name="connsiteX1" fmla="*/ 2811197 w 2811197"/>
              <a:gd name="connsiteY1" fmla="*/ 192882 h 422192"/>
              <a:gd name="connsiteX2" fmla="*/ 2724520 w 2811197"/>
              <a:gd name="connsiteY2" fmla="*/ 376238 h 422192"/>
              <a:gd name="connsiteX3" fmla="*/ 98478 w 2811197"/>
              <a:gd name="connsiteY3" fmla="*/ 377191 h 422192"/>
              <a:gd name="connsiteX4" fmla="*/ 7036 w 2811197"/>
              <a:gd name="connsiteY4" fmla="*/ 183834 h 422192"/>
              <a:gd name="connsiteX5" fmla="*/ 102763 w 2811197"/>
              <a:gd name="connsiteY5" fmla="*/ 3335 h 422192"/>
              <a:gd name="connsiteX0" fmla="*/ 2715964 w 2804547"/>
              <a:gd name="connsiteY0" fmla="*/ 0 h 422192"/>
              <a:gd name="connsiteX1" fmla="*/ 2804547 w 2804547"/>
              <a:gd name="connsiteY1" fmla="*/ 192882 h 422192"/>
              <a:gd name="connsiteX2" fmla="*/ 2717870 w 2804547"/>
              <a:gd name="connsiteY2" fmla="*/ 376238 h 422192"/>
              <a:gd name="connsiteX3" fmla="*/ 91828 w 2804547"/>
              <a:gd name="connsiteY3" fmla="*/ 377191 h 422192"/>
              <a:gd name="connsiteX4" fmla="*/ 386 w 2804547"/>
              <a:gd name="connsiteY4" fmla="*/ 183834 h 422192"/>
              <a:gd name="connsiteX5" fmla="*/ 96113 w 2804547"/>
              <a:gd name="connsiteY5" fmla="*/ 3335 h 422192"/>
              <a:gd name="connsiteX0" fmla="*/ 2715964 w 2804547"/>
              <a:gd name="connsiteY0" fmla="*/ 0 h 416025"/>
              <a:gd name="connsiteX1" fmla="*/ 2804547 w 2804547"/>
              <a:gd name="connsiteY1" fmla="*/ 192882 h 416025"/>
              <a:gd name="connsiteX2" fmla="*/ 2717870 w 2804547"/>
              <a:gd name="connsiteY2" fmla="*/ 376238 h 416025"/>
              <a:gd name="connsiteX3" fmla="*/ 91828 w 2804547"/>
              <a:gd name="connsiteY3" fmla="*/ 377191 h 416025"/>
              <a:gd name="connsiteX4" fmla="*/ 386 w 2804547"/>
              <a:gd name="connsiteY4" fmla="*/ 183834 h 416025"/>
              <a:gd name="connsiteX5" fmla="*/ 96113 w 2804547"/>
              <a:gd name="connsiteY5" fmla="*/ 3335 h 416025"/>
              <a:gd name="connsiteX0" fmla="*/ 2718712 w 2807295"/>
              <a:gd name="connsiteY0" fmla="*/ 0 h 416025"/>
              <a:gd name="connsiteX1" fmla="*/ 2807295 w 2807295"/>
              <a:gd name="connsiteY1" fmla="*/ 192882 h 416025"/>
              <a:gd name="connsiteX2" fmla="*/ 2720618 w 2807295"/>
              <a:gd name="connsiteY2" fmla="*/ 376238 h 416025"/>
              <a:gd name="connsiteX3" fmla="*/ 94576 w 2807295"/>
              <a:gd name="connsiteY3" fmla="*/ 377191 h 416025"/>
              <a:gd name="connsiteX4" fmla="*/ 3134 w 2807295"/>
              <a:gd name="connsiteY4" fmla="*/ 183834 h 416025"/>
              <a:gd name="connsiteX5" fmla="*/ 98861 w 2807295"/>
              <a:gd name="connsiteY5" fmla="*/ 3335 h 416025"/>
              <a:gd name="connsiteX0" fmla="*/ 2718712 w 2807295"/>
              <a:gd name="connsiteY0" fmla="*/ 0 h 416025"/>
              <a:gd name="connsiteX1" fmla="*/ 2807295 w 2807295"/>
              <a:gd name="connsiteY1" fmla="*/ 192882 h 416025"/>
              <a:gd name="connsiteX2" fmla="*/ 2720618 w 2807295"/>
              <a:gd name="connsiteY2" fmla="*/ 376238 h 416025"/>
              <a:gd name="connsiteX3" fmla="*/ 94576 w 2807295"/>
              <a:gd name="connsiteY3" fmla="*/ 377191 h 416025"/>
              <a:gd name="connsiteX4" fmla="*/ 3134 w 2807295"/>
              <a:gd name="connsiteY4" fmla="*/ 183834 h 416025"/>
              <a:gd name="connsiteX5" fmla="*/ 98861 w 2807295"/>
              <a:gd name="connsiteY5" fmla="*/ 3335 h 416025"/>
              <a:gd name="connsiteX0" fmla="*/ 2715771 w 2804354"/>
              <a:gd name="connsiteY0" fmla="*/ 0 h 416025"/>
              <a:gd name="connsiteX1" fmla="*/ 2804354 w 2804354"/>
              <a:gd name="connsiteY1" fmla="*/ 192882 h 416025"/>
              <a:gd name="connsiteX2" fmla="*/ 2717677 w 2804354"/>
              <a:gd name="connsiteY2" fmla="*/ 376238 h 416025"/>
              <a:gd name="connsiteX3" fmla="*/ 91635 w 2804354"/>
              <a:gd name="connsiteY3" fmla="*/ 377191 h 416025"/>
              <a:gd name="connsiteX4" fmla="*/ 193 w 2804354"/>
              <a:gd name="connsiteY4" fmla="*/ 183834 h 416025"/>
              <a:gd name="connsiteX5" fmla="*/ 95920 w 2804354"/>
              <a:gd name="connsiteY5" fmla="*/ 3335 h 416025"/>
              <a:gd name="connsiteX0" fmla="*/ 2715808 w 2804391"/>
              <a:gd name="connsiteY0" fmla="*/ 0 h 416025"/>
              <a:gd name="connsiteX1" fmla="*/ 2804391 w 2804391"/>
              <a:gd name="connsiteY1" fmla="*/ 192882 h 416025"/>
              <a:gd name="connsiteX2" fmla="*/ 2717714 w 2804391"/>
              <a:gd name="connsiteY2" fmla="*/ 376238 h 416025"/>
              <a:gd name="connsiteX3" fmla="*/ 91672 w 2804391"/>
              <a:gd name="connsiteY3" fmla="*/ 377191 h 416025"/>
              <a:gd name="connsiteX4" fmla="*/ 230 w 2804391"/>
              <a:gd name="connsiteY4" fmla="*/ 183834 h 416025"/>
              <a:gd name="connsiteX5" fmla="*/ 95957 w 2804391"/>
              <a:gd name="connsiteY5" fmla="*/ 3335 h 416025"/>
              <a:gd name="connsiteX0" fmla="*/ 2715808 w 2804391"/>
              <a:gd name="connsiteY0" fmla="*/ 0 h 406965"/>
              <a:gd name="connsiteX1" fmla="*/ 2804391 w 2804391"/>
              <a:gd name="connsiteY1" fmla="*/ 192882 h 406965"/>
              <a:gd name="connsiteX2" fmla="*/ 2717714 w 2804391"/>
              <a:gd name="connsiteY2" fmla="*/ 376238 h 406965"/>
              <a:gd name="connsiteX3" fmla="*/ 91672 w 2804391"/>
              <a:gd name="connsiteY3" fmla="*/ 377191 h 406965"/>
              <a:gd name="connsiteX4" fmla="*/ 230 w 2804391"/>
              <a:gd name="connsiteY4" fmla="*/ 183834 h 406965"/>
              <a:gd name="connsiteX5" fmla="*/ 95957 w 2804391"/>
              <a:gd name="connsiteY5" fmla="*/ 3335 h 406965"/>
              <a:gd name="connsiteX0" fmla="*/ 2718275 w 2806858"/>
              <a:gd name="connsiteY0" fmla="*/ 0 h 406965"/>
              <a:gd name="connsiteX1" fmla="*/ 2806858 w 2806858"/>
              <a:gd name="connsiteY1" fmla="*/ 192882 h 406965"/>
              <a:gd name="connsiteX2" fmla="*/ 2720181 w 2806858"/>
              <a:gd name="connsiteY2" fmla="*/ 376238 h 406965"/>
              <a:gd name="connsiteX3" fmla="*/ 94139 w 2806858"/>
              <a:gd name="connsiteY3" fmla="*/ 377191 h 406965"/>
              <a:gd name="connsiteX4" fmla="*/ 2697 w 2806858"/>
              <a:gd name="connsiteY4" fmla="*/ 183834 h 406965"/>
              <a:gd name="connsiteX5" fmla="*/ 98424 w 2806858"/>
              <a:gd name="connsiteY5" fmla="*/ 3335 h 406965"/>
              <a:gd name="connsiteX0" fmla="*/ 2719026 w 2807609"/>
              <a:gd name="connsiteY0" fmla="*/ 0 h 406965"/>
              <a:gd name="connsiteX1" fmla="*/ 2807609 w 2807609"/>
              <a:gd name="connsiteY1" fmla="*/ 192882 h 406965"/>
              <a:gd name="connsiteX2" fmla="*/ 2720932 w 2807609"/>
              <a:gd name="connsiteY2" fmla="*/ 376238 h 406965"/>
              <a:gd name="connsiteX3" fmla="*/ 94890 w 2807609"/>
              <a:gd name="connsiteY3" fmla="*/ 377191 h 406965"/>
              <a:gd name="connsiteX4" fmla="*/ 3448 w 2807609"/>
              <a:gd name="connsiteY4" fmla="*/ 183834 h 406965"/>
              <a:gd name="connsiteX5" fmla="*/ 99175 w 2807609"/>
              <a:gd name="connsiteY5" fmla="*/ 3335 h 406965"/>
              <a:gd name="connsiteX0" fmla="*/ 2717381 w 2805964"/>
              <a:gd name="connsiteY0" fmla="*/ 0 h 406965"/>
              <a:gd name="connsiteX1" fmla="*/ 2805964 w 2805964"/>
              <a:gd name="connsiteY1" fmla="*/ 192882 h 406965"/>
              <a:gd name="connsiteX2" fmla="*/ 2719287 w 2805964"/>
              <a:gd name="connsiteY2" fmla="*/ 376238 h 406965"/>
              <a:gd name="connsiteX3" fmla="*/ 93245 w 2805964"/>
              <a:gd name="connsiteY3" fmla="*/ 377191 h 406965"/>
              <a:gd name="connsiteX4" fmla="*/ 1803 w 2805964"/>
              <a:gd name="connsiteY4" fmla="*/ 183834 h 406965"/>
              <a:gd name="connsiteX5" fmla="*/ 97530 w 2805964"/>
              <a:gd name="connsiteY5" fmla="*/ 3335 h 406965"/>
              <a:gd name="connsiteX0" fmla="*/ 2715927 w 2804510"/>
              <a:gd name="connsiteY0" fmla="*/ 0 h 406965"/>
              <a:gd name="connsiteX1" fmla="*/ 2804510 w 2804510"/>
              <a:gd name="connsiteY1" fmla="*/ 192882 h 406965"/>
              <a:gd name="connsiteX2" fmla="*/ 2717833 w 2804510"/>
              <a:gd name="connsiteY2" fmla="*/ 376238 h 406965"/>
              <a:gd name="connsiteX3" fmla="*/ 91791 w 2804510"/>
              <a:gd name="connsiteY3" fmla="*/ 377191 h 406965"/>
              <a:gd name="connsiteX4" fmla="*/ 349 w 2804510"/>
              <a:gd name="connsiteY4" fmla="*/ 183834 h 406965"/>
              <a:gd name="connsiteX5" fmla="*/ 96076 w 2804510"/>
              <a:gd name="connsiteY5" fmla="*/ 3335 h 406965"/>
              <a:gd name="connsiteX0" fmla="*/ 2715587 w 2804170"/>
              <a:gd name="connsiteY0" fmla="*/ 0 h 406965"/>
              <a:gd name="connsiteX1" fmla="*/ 2804170 w 2804170"/>
              <a:gd name="connsiteY1" fmla="*/ 192882 h 406965"/>
              <a:gd name="connsiteX2" fmla="*/ 2717493 w 2804170"/>
              <a:gd name="connsiteY2" fmla="*/ 376238 h 406965"/>
              <a:gd name="connsiteX3" fmla="*/ 91451 w 2804170"/>
              <a:gd name="connsiteY3" fmla="*/ 377191 h 406965"/>
              <a:gd name="connsiteX4" fmla="*/ 9 w 2804170"/>
              <a:gd name="connsiteY4" fmla="*/ 183834 h 406965"/>
              <a:gd name="connsiteX5" fmla="*/ 95736 w 2804170"/>
              <a:gd name="connsiteY5" fmla="*/ 3335 h 406965"/>
              <a:gd name="connsiteX0" fmla="*/ 2715616 w 2804199"/>
              <a:gd name="connsiteY0" fmla="*/ 0 h 393617"/>
              <a:gd name="connsiteX1" fmla="*/ 2804199 w 2804199"/>
              <a:gd name="connsiteY1" fmla="*/ 192882 h 393617"/>
              <a:gd name="connsiteX2" fmla="*/ 2717522 w 2804199"/>
              <a:gd name="connsiteY2" fmla="*/ 376238 h 393617"/>
              <a:gd name="connsiteX3" fmla="*/ 91480 w 2804199"/>
              <a:gd name="connsiteY3" fmla="*/ 377191 h 393617"/>
              <a:gd name="connsiteX4" fmla="*/ 38 w 2804199"/>
              <a:gd name="connsiteY4" fmla="*/ 183834 h 393617"/>
              <a:gd name="connsiteX5" fmla="*/ 95765 w 2804199"/>
              <a:gd name="connsiteY5" fmla="*/ 3335 h 393617"/>
              <a:gd name="connsiteX0" fmla="*/ 2715616 w 2804199"/>
              <a:gd name="connsiteY0" fmla="*/ 0 h 393617"/>
              <a:gd name="connsiteX1" fmla="*/ 2804199 w 2804199"/>
              <a:gd name="connsiteY1" fmla="*/ 192882 h 393617"/>
              <a:gd name="connsiteX2" fmla="*/ 2717522 w 2804199"/>
              <a:gd name="connsiteY2" fmla="*/ 376238 h 393617"/>
              <a:gd name="connsiteX3" fmla="*/ 91480 w 2804199"/>
              <a:gd name="connsiteY3" fmla="*/ 377191 h 393617"/>
              <a:gd name="connsiteX4" fmla="*/ 38 w 2804199"/>
              <a:gd name="connsiteY4" fmla="*/ 183834 h 393617"/>
              <a:gd name="connsiteX5" fmla="*/ 95765 w 2804199"/>
              <a:gd name="connsiteY5" fmla="*/ 3335 h 393617"/>
              <a:gd name="connsiteX0" fmla="*/ 2715593 w 2804176"/>
              <a:gd name="connsiteY0" fmla="*/ 0 h 390977"/>
              <a:gd name="connsiteX1" fmla="*/ 2804176 w 2804176"/>
              <a:gd name="connsiteY1" fmla="*/ 192882 h 390977"/>
              <a:gd name="connsiteX2" fmla="*/ 2717499 w 2804176"/>
              <a:gd name="connsiteY2" fmla="*/ 376238 h 390977"/>
              <a:gd name="connsiteX3" fmla="*/ 91457 w 2804176"/>
              <a:gd name="connsiteY3" fmla="*/ 377191 h 390977"/>
              <a:gd name="connsiteX4" fmla="*/ 15 w 2804176"/>
              <a:gd name="connsiteY4" fmla="*/ 183834 h 390977"/>
              <a:gd name="connsiteX5" fmla="*/ 95742 w 2804176"/>
              <a:gd name="connsiteY5" fmla="*/ 3335 h 390977"/>
              <a:gd name="connsiteX0" fmla="*/ 2715590 w 2804173"/>
              <a:gd name="connsiteY0" fmla="*/ 0 h 389341"/>
              <a:gd name="connsiteX1" fmla="*/ 2804173 w 2804173"/>
              <a:gd name="connsiteY1" fmla="*/ 192882 h 389341"/>
              <a:gd name="connsiteX2" fmla="*/ 2717496 w 2804173"/>
              <a:gd name="connsiteY2" fmla="*/ 376238 h 389341"/>
              <a:gd name="connsiteX3" fmla="*/ 91454 w 2804173"/>
              <a:gd name="connsiteY3" fmla="*/ 377191 h 389341"/>
              <a:gd name="connsiteX4" fmla="*/ 12 w 2804173"/>
              <a:gd name="connsiteY4" fmla="*/ 183834 h 389341"/>
              <a:gd name="connsiteX5" fmla="*/ 95739 w 2804173"/>
              <a:gd name="connsiteY5" fmla="*/ 3335 h 389341"/>
              <a:gd name="connsiteX0" fmla="*/ 2715589 w 2804172"/>
              <a:gd name="connsiteY0" fmla="*/ 0 h 389341"/>
              <a:gd name="connsiteX1" fmla="*/ 2804172 w 2804172"/>
              <a:gd name="connsiteY1" fmla="*/ 192882 h 389341"/>
              <a:gd name="connsiteX2" fmla="*/ 2717495 w 2804172"/>
              <a:gd name="connsiteY2" fmla="*/ 376238 h 389341"/>
              <a:gd name="connsiteX3" fmla="*/ 91453 w 2804172"/>
              <a:gd name="connsiteY3" fmla="*/ 377191 h 389341"/>
              <a:gd name="connsiteX4" fmla="*/ 11 w 2804172"/>
              <a:gd name="connsiteY4" fmla="*/ 183834 h 389341"/>
              <a:gd name="connsiteX5" fmla="*/ 95738 w 2804172"/>
              <a:gd name="connsiteY5" fmla="*/ 3335 h 389341"/>
              <a:gd name="connsiteX0" fmla="*/ 2852412 w 2940995"/>
              <a:gd name="connsiteY0" fmla="*/ 0 h 400274"/>
              <a:gd name="connsiteX1" fmla="*/ 2940995 w 2940995"/>
              <a:gd name="connsiteY1" fmla="*/ 192882 h 400274"/>
              <a:gd name="connsiteX2" fmla="*/ 2854318 w 2940995"/>
              <a:gd name="connsiteY2" fmla="*/ 376238 h 400274"/>
              <a:gd name="connsiteX3" fmla="*/ 228276 w 2940995"/>
              <a:gd name="connsiteY3" fmla="*/ 377191 h 400274"/>
              <a:gd name="connsiteX4" fmla="*/ 136834 w 2940995"/>
              <a:gd name="connsiteY4" fmla="*/ 183834 h 400274"/>
              <a:gd name="connsiteX5" fmla="*/ 232561 w 2940995"/>
              <a:gd name="connsiteY5" fmla="*/ 3335 h 400274"/>
              <a:gd name="connsiteX0" fmla="*/ 2852412 w 2940995"/>
              <a:gd name="connsiteY0" fmla="*/ 0 h 392814"/>
              <a:gd name="connsiteX1" fmla="*/ 2940995 w 2940995"/>
              <a:gd name="connsiteY1" fmla="*/ 192882 h 392814"/>
              <a:gd name="connsiteX2" fmla="*/ 2854318 w 2940995"/>
              <a:gd name="connsiteY2" fmla="*/ 376238 h 392814"/>
              <a:gd name="connsiteX3" fmla="*/ 228276 w 2940995"/>
              <a:gd name="connsiteY3" fmla="*/ 377191 h 392814"/>
              <a:gd name="connsiteX4" fmla="*/ 136834 w 2940995"/>
              <a:gd name="connsiteY4" fmla="*/ 183834 h 392814"/>
              <a:gd name="connsiteX5" fmla="*/ 232561 w 2940995"/>
              <a:gd name="connsiteY5" fmla="*/ 3335 h 392814"/>
              <a:gd name="connsiteX0" fmla="*/ 2852412 w 2940995"/>
              <a:gd name="connsiteY0" fmla="*/ 0 h 391674"/>
              <a:gd name="connsiteX1" fmla="*/ 2940995 w 2940995"/>
              <a:gd name="connsiteY1" fmla="*/ 192882 h 391674"/>
              <a:gd name="connsiteX2" fmla="*/ 2854318 w 2940995"/>
              <a:gd name="connsiteY2" fmla="*/ 376238 h 391674"/>
              <a:gd name="connsiteX3" fmla="*/ 228276 w 2940995"/>
              <a:gd name="connsiteY3" fmla="*/ 377191 h 391674"/>
              <a:gd name="connsiteX4" fmla="*/ 136834 w 2940995"/>
              <a:gd name="connsiteY4" fmla="*/ 183834 h 391674"/>
              <a:gd name="connsiteX5" fmla="*/ 232561 w 2940995"/>
              <a:gd name="connsiteY5" fmla="*/ 3335 h 391674"/>
              <a:gd name="connsiteX0" fmla="*/ 2852412 w 2940995"/>
              <a:gd name="connsiteY0" fmla="*/ 0 h 391674"/>
              <a:gd name="connsiteX1" fmla="*/ 2940995 w 2940995"/>
              <a:gd name="connsiteY1" fmla="*/ 192882 h 391674"/>
              <a:gd name="connsiteX2" fmla="*/ 2854318 w 2940995"/>
              <a:gd name="connsiteY2" fmla="*/ 376238 h 391674"/>
              <a:gd name="connsiteX3" fmla="*/ 228276 w 2940995"/>
              <a:gd name="connsiteY3" fmla="*/ 377191 h 391674"/>
              <a:gd name="connsiteX4" fmla="*/ 136834 w 2940995"/>
              <a:gd name="connsiteY4" fmla="*/ 183834 h 391674"/>
              <a:gd name="connsiteX5" fmla="*/ 232561 w 2940995"/>
              <a:gd name="connsiteY5" fmla="*/ 3335 h 391674"/>
              <a:gd name="connsiteX0" fmla="*/ 2852412 w 2942147"/>
              <a:gd name="connsiteY0" fmla="*/ 0 h 391674"/>
              <a:gd name="connsiteX1" fmla="*/ 2940995 w 2942147"/>
              <a:gd name="connsiteY1" fmla="*/ 192882 h 391674"/>
              <a:gd name="connsiteX2" fmla="*/ 2854318 w 2942147"/>
              <a:gd name="connsiteY2" fmla="*/ 376238 h 391674"/>
              <a:gd name="connsiteX3" fmla="*/ 228276 w 2942147"/>
              <a:gd name="connsiteY3" fmla="*/ 377191 h 391674"/>
              <a:gd name="connsiteX4" fmla="*/ 136834 w 2942147"/>
              <a:gd name="connsiteY4" fmla="*/ 183834 h 391674"/>
              <a:gd name="connsiteX5" fmla="*/ 232561 w 2942147"/>
              <a:gd name="connsiteY5" fmla="*/ 3335 h 391674"/>
              <a:gd name="connsiteX0" fmla="*/ 2852412 w 2942147"/>
              <a:gd name="connsiteY0" fmla="*/ 0 h 391674"/>
              <a:gd name="connsiteX1" fmla="*/ 2940995 w 2942147"/>
              <a:gd name="connsiteY1" fmla="*/ 192882 h 391674"/>
              <a:gd name="connsiteX2" fmla="*/ 2854318 w 2942147"/>
              <a:gd name="connsiteY2" fmla="*/ 376238 h 391674"/>
              <a:gd name="connsiteX3" fmla="*/ 228276 w 2942147"/>
              <a:gd name="connsiteY3" fmla="*/ 377191 h 391674"/>
              <a:gd name="connsiteX4" fmla="*/ 136834 w 2942147"/>
              <a:gd name="connsiteY4" fmla="*/ 183834 h 391674"/>
              <a:gd name="connsiteX5" fmla="*/ 232561 w 2942147"/>
              <a:gd name="connsiteY5" fmla="*/ 3335 h 391674"/>
              <a:gd name="connsiteX0" fmla="*/ 2852412 w 2940995"/>
              <a:gd name="connsiteY0" fmla="*/ 0 h 391674"/>
              <a:gd name="connsiteX1" fmla="*/ 2940995 w 2940995"/>
              <a:gd name="connsiteY1" fmla="*/ 192882 h 391674"/>
              <a:gd name="connsiteX2" fmla="*/ 2854318 w 2940995"/>
              <a:gd name="connsiteY2" fmla="*/ 376238 h 391674"/>
              <a:gd name="connsiteX3" fmla="*/ 228276 w 2940995"/>
              <a:gd name="connsiteY3" fmla="*/ 377191 h 391674"/>
              <a:gd name="connsiteX4" fmla="*/ 136834 w 2940995"/>
              <a:gd name="connsiteY4" fmla="*/ 183834 h 391674"/>
              <a:gd name="connsiteX5" fmla="*/ 232561 w 2940995"/>
              <a:gd name="connsiteY5" fmla="*/ 3335 h 391674"/>
              <a:gd name="connsiteX0" fmla="*/ 2852412 w 2940995"/>
              <a:gd name="connsiteY0" fmla="*/ 0 h 391674"/>
              <a:gd name="connsiteX1" fmla="*/ 2940995 w 2940995"/>
              <a:gd name="connsiteY1" fmla="*/ 192882 h 391674"/>
              <a:gd name="connsiteX2" fmla="*/ 2854318 w 2940995"/>
              <a:gd name="connsiteY2" fmla="*/ 376238 h 391674"/>
              <a:gd name="connsiteX3" fmla="*/ 228276 w 2940995"/>
              <a:gd name="connsiteY3" fmla="*/ 377191 h 391674"/>
              <a:gd name="connsiteX4" fmla="*/ 136834 w 2940995"/>
              <a:gd name="connsiteY4" fmla="*/ 183834 h 391674"/>
              <a:gd name="connsiteX5" fmla="*/ 232561 w 2940995"/>
              <a:gd name="connsiteY5" fmla="*/ 3335 h 391674"/>
              <a:gd name="connsiteX0" fmla="*/ 2854793 w 2940995"/>
              <a:gd name="connsiteY0" fmla="*/ 1428 h 388339"/>
              <a:gd name="connsiteX1" fmla="*/ 2940995 w 2940995"/>
              <a:gd name="connsiteY1" fmla="*/ 189547 h 388339"/>
              <a:gd name="connsiteX2" fmla="*/ 2854318 w 2940995"/>
              <a:gd name="connsiteY2" fmla="*/ 372903 h 388339"/>
              <a:gd name="connsiteX3" fmla="*/ 228276 w 2940995"/>
              <a:gd name="connsiteY3" fmla="*/ 373856 h 388339"/>
              <a:gd name="connsiteX4" fmla="*/ 136834 w 2940995"/>
              <a:gd name="connsiteY4" fmla="*/ 180499 h 388339"/>
              <a:gd name="connsiteX5" fmla="*/ 232561 w 2940995"/>
              <a:gd name="connsiteY5" fmla="*/ 0 h 388339"/>
              <a:gd name="connsiteX0" fmla="*/ 2717972 w 2804174"/>
              <a:gd name="connsiteY0" fmla="*/ 1428 h 374048"/>
              <a:gd name="connsiteX1" fmla="*/ 2804174 w 2804174"/>
              <a:gd name="connsiteY1" fmla="*/ 189547 h 374048"/>
              <a:gd name="connsiteX2" fmla="*/ 2717497 w 2804174"/>
              <a:gd name="connsiteY2" fmla="*/ 372903 h 374048"/>
              <a:gd name="connsiteX3" fmla="*/ 91455 w 2804174"/>
              <a:gd name="connsiteY3" fmla="*/ 373856 h 374048"/>
              <a:gd name="connsiteX4" fmla="*/ 13 w 2804174"/>
              <a:gd name="connsiteY4" fmla="*/ 180499 h 374048"/>
              <a:gd name="connsiteX5" fmla="*/ 95740 w 2804174"/>
              <a:gd name="connsiteY5" fmla="*/ 0 h 374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04174" h="374048">
                <a:moveTo>
                  <a:pt x="2717972" y="1428"/>
                </a:moveTo>
                <a:cubicBezTo>
                  <a:pt x="2771312" y="68103"/>
                  <a:pt x="2798458" y="120491"/>
                  <a:pt x="2804174" y="189547"/>
                </a:cubicBezTo>
                <a:cubicBezTo>
                  <a:pt x="2803857" y="267335"/>
                  <a:pt x="2770202" y="326072"/>
                  <a:pt x="2717497" y="372903"/>
                </a:cubicBezTo>
                <a:lnTo>
                  <a:pt x="91455" y="373856"/>
                </a:lnTo>
                <a:cubicBezTo>
                  <a:pt x="29066" y="379889"/>
                  <a:pt x="-701" y="242808"/>
                  <a:pt x="13" y="180499"/>
                </a:cubicBezTo>
                <a:cubicBezTo>
                  <a:pt x="727" y="118190"/>
                  <a:pt x="23350" y="53022"/>
                  <a:pt x="95740" y="0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2" name="直線矢印コネクタ 41"/>
          <p:cNvCxnSpPr/>
          <p:nvPr/>
        </p:nvCxnSpPr>
        <p:spPr>
          <a:xfrm rot="5400000">
            <a:off x="4766060" y="-114183"/>
            <a:ext cx="1362" cy="3240000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オブジェクト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670359"/>
              </p:ext>
            </p:extLst>
          </p:nvPr>
        </p:nvGraphicFramePr>
        <p:xfrm>
          <a:off x="4178903" y="3607212"/>
          <a:ext cx="230981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7" name="数式" r:id="rId5" imgW="1028520" imgH="228600" progId="Equation.3">
                  <p:embed/>
                </p:oleObj>
              </mc:Choice>
              <mc:Fallback>
                <p:oleObj name="数式" r:id="rId5" imgW="1028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903" y="3607212"/>
                        <a:ext cx="2309812" cy="574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テキスト ボックス 46"/>
          <p:cNvSpPr txBox="1"/>
          <p:nvPr/>
        </p:nvSpPr>
        <p:spPr>
          <a:xfrm>
            <a:off x="868680" y="4534308"/>
            <a:ext cx="7955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フィードバック信号（巡回信号）は乗算器で極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）倍され，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Pi |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≧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のとき不安定または発散する。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11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865352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フィルタの安定条件</a:t>
            </a:r>
            <a:endParaRPr kumimoji="1" lang="ja-JP" altLang="en-US" sz="2800"/>
          </a:p>
        </p:txBody>
      </p:sp>
      <p:grpSp>
        <p:nvGrpSpPr>
          <p:cNvPr id="90" name="グループ化 89"/>
          <p:cNvGrpSpPr/>
          <p:nvPr/>
        </p:nvGrpSpPr>
        <p:grpSpPr>
          <a:xfrm>
            <a:off x="675501" y="835856"/>
            <a:ext cx="7029632" cy="4953000"/>
            <a:chOff x="696103" y="1051560"/>
            <a:chExt cx="7029632" cy="4953000"/>
          </a:xfrm>
        </p:grpSpPr>
        <p:sp>
          <p:nvSpPr>
            <p:cNvPr id="23" name="正方形/長方形 22"/>
            <p:cNvSpPr/>
            <p:nvPr/>
          </p:nvSpPr>
          <p:spPr>
            <a:xfrm>
              <a:off x="3352800" y="1051560"/>
              <a:ext cx="2971800" cy="4953000"/>
            </a:xfrm>
            <a:prstGeom prst="rect">
              <a:avLst/>
            </a:prstGeom>
            <a:solidFill>
              <a:srgbClr val="FFFFD5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0" name="直線矢印コネクタ 79"/>
            <p:cNvCxnSpPr>
              <a:stCxn id="79" idx="3"/>
            </p:cNvCxnSpPr>
            <p:nvPr/>
          </p:nvCxnSpPr>
          <p:spPr>
            <a:xfrm flipV="1">
              <a:off x="2660667" y="3126681"/>
              <a:ext cx="1524508" cy="829066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矢印コネクタ 80"/>
            <p:cNvCxnSpPr>
              <a:stCxn id="79" idx="3"/>
            </p:cNvCxnSpPr>
            <p:nvPr/>
          </p:nvCxnSpPr>
          <p:spPr>
            <a:xfrm>
              <a:off x="2660667" y="3955747"/>
              <a:ext cx="1524508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矢印コネクタ 83"/>
            <p:cNvCxnSpPr>
              <a:stCxn id="79" idx="3"/>
            </p:cNvCxnSpPr>
            <p:nvPr/>
          </p:nvCxnSpPr>
          <p:spPr>
            <a:xfrm>
              <a:off x="2660667" y="3955747"/>
              <a:ext cx="1578087" cy="1239406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正方形/長方形 34"/>
            <p:cNvSpPr/>
            <p:nvPr/>
          </p:nvSpPr>
          <p:spPr>
            <a:xfrm>
              <a:off x="4238754" y="2413671"/>
              <a:ext cx="1173313" cy="69124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grpSp>
          <p:nvGrpSpPr>
            <p:cNvPr id="8" name="グループ化 7"/>
            <p:cNvGrpSpPr/>
            <p:nvPr/>
          </p:nvGrpSpPr>
          <p:grpSpPr>
            <a:xfrm>
              <a:off x="4238754" y="1362312"/>
              <a:ext cx="1173313" cy="691246"/>
              <a:chOff x="4074735" y="1686249"/>
              <a:chExt cx="1173313" cy="691246"/>
            </a:xfrm>
            <a:solidFill>
              <a:schemeClr val="accent1">
                <a:lumMod val="40000"/>
                <a:lumOff val="60000"/>
              </a:schemeClr>
            </a:solidFill>
          </p:grpSpPr>
          <p:sp>
            <p:nvSpPr>
              <p:cNvPr id="31" name="正方形/長方形 30"/>
              <p:cNvSpPr/>
              <p:nvPr/>
            </p:nvSpPr>
            <p:spPr>
              <a:xfrm>
                <a:off x="4074735" y="1686249"/>
                <a:ext cx="1173313" cy="691246"/>
              </a:xfrm>
              <a:prstGeom prst="rect">
                <a:avLst/>
              </a:prstGeom>
              <a:grp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graphicFrame>
            <p:nvGraphicFramePr>
              <p:cNvPr id="4" name="オブジェクト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34625728"/>
                  </p:ext>
                </p:extLst>
              </p:nvPr>
            </p:nvGraphicFramePr>
            <p:xfrm>
              <a:off x="4276506" y="1731969"/>
              <a:ext cx="728662" cy="6013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7978" name="数式" r:id="rId3" imgW="520560" imgH="431640" progId="Equation.3">
                      <p:embed/>
                    </p:oleObj>
                  </mc:Choice>
                  <mc:Fallback>
                    <p:oleObj name="数式" r:id="rId3" imgW="520560" imgH="431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76506" y="1731969"/>
                            <a:ext cx="728662" cy="601323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2" name="オブジェクト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9312394"/>
                </p:ext>
              </p:extLst>
            </p:nvPr>
          </p:nvGraphicFramePr>
          <p:xfrm>
            <a:off x="4405600" y="2483992"/>
            <a:ext cx="763587" cy="565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79" name="数式" r:id="rId5" imgW="545760" imgH="406080" progId="Equation.3">
                    <p:embed/>
                  </p:oleObj>
                </mc:Choice>
                <mc:Fallback>
                  <p:oleObj name="数式" r:id="rId5" imgW="545760" imgH="406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05600" y="2483992"/>
                          <a:ext cx="763587" cy="5651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正方形/長方形 36"/>
            <p:cNvSpPr/>
            <p:nvPr/>
          </p:nvSpPr>
          <p:spPr>
            <a:xfrm>
              <a:off x="4238754" y="3465030"/>
              <a:ext cx="1173313" cy="69124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graphicFrame>
          <p:nvGraphicFramePr>
            <p:cNvPr id="38" name="オブジェクト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3212440"/>
                </p:ext>
              </p:extLst>
            </p:nvPr>
          </p:nvGraphicFramePr>
          <p:xfrm>
            <a:off x="4449763" y="3535363"/>
            <a:ext cx="798512" cy="565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80" name="数式" r:id="rId7" imgW="571320" imgH="406080" progId="Equation.3">
                    <p:embed/>
                  </p:oleObj>
                </mc:Choice>
                <mc:Fallback>
                  <p:oleObj name="数式" r:id="rId7" imgW="571320" imgH="406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49763" y="3535363"/>
                          <a:ext cx="798512" cy="5651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正方形/長方形 38"/>
            <p:cNvSpPr/>
            <p:nvPr/>
          </p:nvSpPr>
          <p:spPr>
            <a:xfrm>
              <a:off x="4238754" y="5202390"/>
              <a:ext cx="1173313" cy="69124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graphicFrame>
          <p:nvGraphicFramePr>
            <p:cNvPr id="42" name="オブジェクト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103583"/>
                </p:ext>
              </p:extLst>
            </p:nvPr>
          </p:nvGraphicFramePr>
          <p:xfrm>
            <a:off x="4392613" y="5257800"/>
            <a:ext cx="852487" cy="565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81" name="数式" r:id="rId9" imgW="609480" imgH="406080" progId="Equation.3">
                    <p:embed/>
                  </p:oleObj>
                </mc:Choice>
                <mc:Fallback>
                  <p:oleObj name="数式" r:id="rId9" imgW="609480" imgH="406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92613" y="5257800"/>
                          <a:ext cx="852487" cy="5651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直線コネクタ 9"/>
            <p:cNvCxnSpPr/>
            <p:nvPr/>
          </p:nvCxnSpPr>
          <p:spPr>
            <a:xfrm flipH="1">
              <a:off x="4825410" y="4541520"/>
              <a:ext cx="0" cy="429495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矢印コネクタ 48"/>
            <p:cNvCxnSpPr>
              <a:endCxn id="31" idx="1"/>
            </p:cNvCxnSpPr>
            <p:nvPr/>
          </p:nvCxnSpPr>
          <p:spPr>
            <a:xfrm flipV="1">
              <a:off x="3658653" y="1707935"/>
              <a:ext cx="58010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矢印コネクタ 49"/>
            <p:cNvCxnSpPr/>
            <p:nvPr/>
          </p:nvCxnSpPr>
          <p:spPr>
            <a:xfrm>
              <a:off x="3676887" y="2767421"/>
              <a:ext cx="580768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矢印コネクタ 50"/>
            <p:cNvCxnSpPr>
              <a:endCxn id="37" idx="1"/>
            </p:cNvCxnSpPr>
            <p:nvPr/>
          </p:nvCxnSpPr>
          <p:spPr>
            <a:xfrm flipV="1">
              <a:off x="3658653" y="3810653"/>
              <a:ext cx="580101" cy="402"/>
            </a:xfrm>
            <a:prstGeom prst="straightConnector1">
              <a:avLst/>
            </a:prstGeom>
            <a:ln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矢印コネクタ 51"/>
            <p:cNvCxnSpPr/>
            <p:nvPr/>
          </p:nvCxnSpPr>
          <p:spPr>
            <a:xfrm>
              <a:off x="3658653" y="5540374"/>
              <a:ext cx="580768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矢印コネクタ 52"/>
            <p:cNvCxnSpPr/>
            <p:nvPr/>
          </p:nvCxnSpPr>
          <p:spPr>
            <a:xfrm flipV="1">
              <a:off x="3661977" y="1707935"/>
              <a:ext cx="0" cy="2592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3"/>
            <p:cNvCxnSpPr/>
            <p:nvPr/>
          </p:nvCxnSpPr>
          <p:spPr>
            <a:xfrm flipV="1">
              <a:off x="3658653" y="5013360"/>
              <a:ext cx="0" cy="540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矢印コネクタ 54"/>
            <p:cNvCxnSpPr/>
            <p:nvPr/>
          </p:nvCxnSpPr>
          <p:spPr>
            <a:xfrm flipV="1">
              <a:off x="3658653" y="4216267"/>
              <a:ext cx="0" cy="8280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矢印コネクタ 55"/>
            <p:cNvCxnSpPr/>
            <p:nvPr/>
          </p:nvCxnSpPr>
          <p:spPr>
            <a:xfrm flipV="1">
              <a:off x="5409171" y="1688434"/>
              <a:ext cx="558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矢印コネクタ 56"/>
            <p:cNvCxnSpPr/>
            <p:nvPr/>
          </p:nvCxnSpPr>
          <p:spPr>
            <a:xfrm>
              <a:off x="5427405" y="2747920"/>
              <a:ext cx="39600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矢印コネクタ 57"/>
            <p:cNvCxnSpPr/>
            <p:nvPr/>
          </p:nvCxnSpPr>
          <p:spPr>
            <a:xfrm flipV="1">
              <a:off x="5409171" y="3791152"/>
              <a:ext cx="414000" cy="4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矢印コネクタ 58"/>
            <p:cNvCxnSpPr/>
            <p:nvPr/>
          </p:nvCxnSpPr>
          <p:spPr>
            <a:xfrm>
              <a:off x="5409171" y="5520873"/>
              <a:ext cx="580768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矢印コネクタ 60"/>
            <p:cNvCxnSpPr/>
            <p:nvPr/>
          </p:nvCxnSpPr>
          <p:spPr>
            <a:xfrm flipV="1">
              <a:off x="5978746" y="4993859"/>
              <a:ext cx="0" cy="540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矢印コネクタ 61"/>
            <p:cNvCxnSpPr/>
            <p:nvPr/>
          </p:nvCxnSpPr>
          <p:spPr>
            <a:xfrm flipV="1">
              <a:off x="5978746" y="4196766"/>
              <a:ext cx="0" cy="8280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円/楕円 68"/>
            <p:cNvSpPr/>
            <p:nvPr/>
          </p:nvSpPr>
          <p:spPr>
            <a:xfrm>
              <a:off x="5829263" y="2588690"/>
              <a:ext cx="275133" cy="2738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0" tIns="36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16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16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70" name="円/楕円 69"/>
            <p:cNvSpPr/>
            <p:nvPr/>
          </p:nvSpPr>
          <p:spPr>
            <a:xfrm>
              <a:off x="5829263" y="3657474"/>
              <a:ext cx="275133" cy="2738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0" tIns="36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16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16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71" name="直線矢印コネクタ 70"/>
            <p:cNvCxnSpPr/>
            <p:nvPr/>
          </p:nvCxnSpPr>
          <p:spPr>
            <a:xfrm rot="5400000" flipV="1">
              <a:off x="5525847" y="2138233"/>
              <a:ext cx="900000" cy="4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矢印コネクタ 71"/>
            <p:cNvCxnSpPr/>
            <p:nvPr/>
          </p:nvCxnSpPr>
          <p:spPr>
            <a:xfrm rot="16200000">
              <a:off x="5600622" y="3262435"/>
              <a:ext cx="756000" cy="4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矢印コネクタ 72"/>
            <p:cNvCxnSpPr/>
            <p:nvPr/>
          </p:nvCxnSpPr>
          <p:spPr>
            <a:xfrm rot="16200000">
              <a:off x="5759623" y="4169605"/>
              <a:ext cx="432000" cy="4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矢印コネクタ 73"/>
            <p:cNvCxnSpPr/>
            <p:nvPr/>
          </p:nvCxnSpPr>
          <p:spPr>
            <a:xfrm rot="5400000">
              <a:off x="3352245" y="2457165"/>
              <a:ext cx="0" cy="618804"/>
            </a:xfrm>
            <a:prstGeom prst="straightConnector1">
              <a:avLst/>
            </a:prstGeom>
            <a:ln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矢印コネクタ 74"/>
            <p:cNvCxnSpPr/>
            <p:nvPr/>
          </p:nvCxnSpPr>
          <p:spPr>
            <a:xfrm>
              <a:off x="6125592" y="2729328"/>
              <a:ext cx="61200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テキスト ボックス 75"/>
            <p:cNvSpPr txBox="1"/>
            <p:nvPr/>
          </p:nvSpPr>
          <p:spPr>
            <a:xfrm>
              <a:off x="2239806" y="2574653"/>
              <a:ext cx="765901" cy="415498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 algn="ctr" defTabSz="1169988"/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6758788" y="2540171"/>
              <a:ext cx="966947" cy="415498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 algn="ctr" defTabSz="1169988"/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3326221" y="1082342"/>
              <a:ext cx="765901" cy="415498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 algn="ctr" defTabSz="1169988"/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en-US" altLang="ja-JP" sz="2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696103" y="3517165"/>
              <a:ext cx="1964564" cy="877163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0000FF"/>
              </a:solidFill>
            </a:ln>
          </p:spPr>
          <p:txBody>
            <a:bodyPr wrap="square" lIns="0" tIns="0" rIns="0" rtlCol="0">
              <a:spAutoFit/>
            </a:bodyPr>
            <a:lstStyle/>
            <a:p>
              <a:pPr algn="ctr" defTabSz="1169988"/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安定条件は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ja-JP" altLang="en-US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すべての極</a:t>
              </a:r>
              <a:r>
                <a:rPr lang="en-US" altLang="ja-JP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pi</a:t>
              </a:r>
              <a:r>
                <a:rPr lang="ja-JP" altLang="en-US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が</a:t>
              </a:r>
              <a:endParaRPr lang="en-US" altLang="ja-JP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169988"/>
              <a:r>
                <a:rPr lang="en-US" altLang="ja-JP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| pi | &lt; 1 </a:t>
              </a:r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を満足</a:t>
              </a:r>
              <a:endPara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1" name="テキスト ボックス 90"/>
          <p:cNvSpPr txBox="1"/>
          <p:nvPr/>
        </p:nvSpPr>
        <p:spPr>
          <a:xfrm>
            <a:off x="696802" y="4685559"/>
            <a:ext cx="1964564" cy="877163"/>
          </a:xfrm>
          <a:prstGeom prst="rect">
            <a:avLst/>
          </a:prstGeom>
          <a:solidFill>
            <a:srgbClr val="FFFF00"/>
          </a:solidFill>
          <a:ln>
            <a:solidFill>
              <a:schemeClr val="accent4"/>
            </a:solidFill>
          </a:ln>
        </p:spPr>
        <p:txBody>
          <a:bodyPr wrap="square" lIns="0" tIns="0" rIns="0" rtlCol="0">
            <a:spAutoFit/>
          </a:bodyPr>
          <a:lstStyle/>
          <a:p>
            <a:pPr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どれか</a:t>
            </a:r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ひとつでも</a:t>
            </a:r>
            <a:endParaRPr lang="en-US" altLang="ja-JP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不安定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だと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/>
            <a:r>
              <a:rPr lang="ja-JP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全体</a:t>
            </a:r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も不安定</a:t>
            </a:r>
            <a:endParaRPr lang="en-US" altLang="ja-JP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下矢印 91"/>
          <p:cNvSpPr/>
          <p:nvPr/>
        </p:nvSpPr>
        <p:spPr>
          <a:xfrm>
            <a:off x="1499191" y="4244579"/>
            <a:ext cx="270878" cy="359743"/>
          </a:xfrm>
          <a:prstGeom prst="downArrow">
            <a:avLst/>
          </a:prstGeom>
          <a:solidFill>
            <a:srgbClr val="FF0000"/>
          </a:solidFill>
          <a:ln>
            <a:solidFill>
              <a:srgbClr val="4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9697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5066</TotalTime>
  <Words>1213</Words>
  <Application>Microsoft Office PowerPoint</Application>
  <PresentationFormat>画面に合わせる (4:3)</PresentationFormat>
  <Paragraphs>333</Paragraphs>
  <Slides>31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40" baseType="lpstr">
      <vt:lpstr>HGｺﾞｼｯｸM</vt:lpstr>
      <vt:lpstr>ＭＳ Ｐゴシック</vt:lpstr>
      <vt:lpstr>ＭＳ ゴシック</vt:lpstr>
      <vt:lpstr>ＭＳ 明朝</vt:lpstr>
      <vt:lpstr>Arial</vt:lpstr>
      <vt:lpstr>Corbel</vt:lpstr>
      <vt:lpstr>Times New Roman</vt:lpstr>
      <vt:lpstr>視差</vt:lpstr>
      <vt:lpstr>数式</vt:lpstr>
      <vt:lpstr>７．ディジタルフィルタ</vt:lpstr>
      <vt:lpstr>７．３　極と零点によるフィルタの特性解析 （１）特性解析の方法</vt:lpstr>
      <vt:lpstr>（２）伝達関数を部分分数に展開</vt:lpstr>
      <vt:lpstr>伝達関数の部分分数展開</vt:lpstr>
      <vt:lpstr>伝達関数の和は並列接続と考えてよい</vt:lpstr>
      <vt:lpstr>部分分数展開のブロック図</vt:lpstr>
      <vt:lpstr>一次極フィルタ</vt:lpstr>
      <vt:lpstr>極はフィードバックの大きさ（ゲイン）を示す</vt:lpstr>
      <vt:lpstr>フィルタの安定条件</vt:lpstr>
      <vt:lpstr>（３）複素平面における伝達関数の表現</vt:lpstr>
      <vt:lpstr>複素平面で見る伝達関数</vt:lpstr>
      <vt:lpstr>色マップより鳥瞰図が見やすいかも・・・</vt:lpstr>
      <vt:lpstr>複素指数関数 e j Ω</vt:lpstr>
      <vt:lpstr>周波数特性</vt:lpstr>
      <vt:lpstr>振幅特性の例題（その１）</vt:lpstr>
      <vt:lpstr>振幅特性の例題（その１） グラフ化</vt:lpstr>
      <vt:lpstr>振幅特性の例題（その２）</vt:lpstr>
      <vt:lpstr>振幅特性の例題（その２） グラフ化</vt:lpstr>
      <vt:lpstr>極位置による振幅変化（その１）</vt:lpstr>
      <vt:lpstr>極位置による振幅変化（その２）</vt:lpstr>
      <vt:lpstr>極位置による振幅変化（その３）</vt:lpstr>
      <vt:lpstr>極位置による振幅変化（その４）</vt:lpstr>
      <vt:lpstr>極位置による振幅変化（その５）</vt:lpstr>
      <vt:lpstr>極位置による振幅変化（その６）零点がないフィルタ</vt:lpstr>
      <vt:lpstr>極位置による振幅変化（その７）極がないフィルタ</vt:lpstr>
      <vt:lpstr>（４）極と零点によるフィルタの分類</vt:lpstr>
      <vt:lpstr>（５）おまけ：周波数応答計算プログラム 以下のWebでコピー＆ペースト可能 http://souzousha.iinaa.net/www/SourceC.html#C114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392</cp:revision>
  <dcterms:created xsi:type="dcterms:W3CDTF">2018-02-09T02:09:57Z</dcterms:created>
  <dcterms:modified xsi:type="dcterms:W3CDTF">2018-03-20T05:30:55Z</dcterms:modified>
</cp:coreProperties>
</file>