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55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0000FF"/>
    <a:srgbClr val="4C0000"/>
    <a:srgbClr val="FFFF99"/>
    <a:srgbClr val="FF99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32" d="100"/>
          <a:sy n="32" d="100"/>
        </p:scale>
        <p:origin x="6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７．ディジタルフィルタ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７．</a:t>
            </a:r>
            <a:r>
              <a:rPr lang="ja-JP" altLang="en-US" smtClean="0"/>
              <a:t>１</a:t>
            </a:r>
            <a:r>
              <a:rPr kumimoji="1" lang="ja-JP" altLang="en-US" smtClean="0"/>
              <a:t>　ディジタルフィルタとは</a:t>
            </a: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７．２　フィルタの種類と伝達関数</a:t>
            </a:r>
            <a:endParaRPr kumimoji="1"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７．３　極と零点によるフィルタの特性解析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７．４</a:t>
            </a:r>
            <a:r>
              <a:rPr lang="ja-JP" altLang="en-US"/>
              <a:t>　</a:t>
            </a:r>
            <a:r>
              <a:rPr lang="ja-JP" altLang="en-US" smtClean="0"/>
              <a:t>フィルタの実行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７．５</a:t>
            </a:r>
            <a:r>
              <a:rPr lang="ja-JP" altLang="en-US"/>
              <a:t>　</a:t>
            </a:r>
            <a:r>
              <a:rPr lang="ja-JP" altLang="en-US" smtClean="0"/>
              <a:t>フィルタの設計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482926" y="5210636"/>
            <a:ext cx="1476000" cy="9048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628103" y="4295847"/>
            <a:ext cx="1246013" cy="90487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176684" y="4295847"/>
            <a:ext cx="3864077" cy="180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648" y="24439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（３）ディジタルフィルタの伝達関数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0647" y="880881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変換すると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オブジェクト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65687"/>
              </p:ext>
            </p:extLst>
          </p:nvPr>
        </p:nvGraphicFramePr>
        <p:xfrm>
          <a:off x="2243138" y="1500926"/>
          <a:ext cx="461327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数式" r:id="rId3" imgW="2133360" imgH="901440" progId="Equation.3">
                  <p:embed/>
                </p:oleObj>
              </mc:Choice>
              <mc:Fallback>
                <p:oleObj name="数式" r:id="rId3" imgW="213336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1500926"/>
                        <a:ext cx="4613275" cy="194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テキスト ボックス 78"/>
          <p:cNvSpPr txBox="1"/>
          <p:nvPr/>
        </p:nvSpPr>
        <p:spPr>
          <a:xfrm>
            <a:off x="1160647" y="3834182"/>
            <a:ext cx="3426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したがって伝達関数は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818232"/>
              </p:ext>
            </p:extLst>
          </p:nvPr>
        </p:nvGraphicFramePr>
        <p:xfrm>
          <a:off x="1663355" y="4295847"/>
          <a:ext cx="3349625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数式" r:id="rId5" imgW="1549080" imgH="838080" progId="Equation.3">
                  <p:embed/>
                </p:oleObj>
              </mc:Choice>
              <mc:Fallback>
                <p:oleObj name="数式" r:id="rId5" imgW="15490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355" y="4295847"/>
                        <a:ext cx="3349625" cy="180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463560" y="4629631"/>
            <a:ext cx="368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分子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にフォワード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部分の係数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63560" y="5407200"/>
            <a:ext cx="368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分母にバックワード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部分の係数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（正負の符号逆転）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48471" y="4091535"/>
            <a:ext cx="1015884" cy="40862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8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98720" y="244391"/>
            <a:ext cx="3866595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遅延器省略形の場合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4005" y="301003"/>
            <a:ext cx="299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差分方程式は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オブジェクト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624831"/>
              </p:ext>
            </p:extLst>
          </p:nvPr>
        </p:nvGraphicFramePr>
        <p:xfrm>
          <a:off x="3241569" y="1666881"/>
          <a:ext cx="4776629" cy="2747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数式" r:id="rId3" imgW="2577960" imgH="1485720" progId="Equation.3">
                  <p:embed/>
                </p:oleObj>
              </mc:Choice>
              <mc:Fallback>
                <p:oleObj name="数式" r:id="rId3" imgW="2577960" imgH="1485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569" y="1666881"/>
                        <a:ext cx="4776629" cy="27473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テキスト ボックス 78"/>
          <p:cNvSpPr txBox="1"/>
          <p:nvPr/>
        </p:nvSpPr>
        <p:spPr>
          <a:xfrm>
            <a:off x="1215097" y="1680758"/>
            <a:ext cx="3426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変換すると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32004"/>
              </p:ext>
            </p:extLst>
          </p:nvPr>
        </p:nvGraphicFramePr>
        <p:xfrm>
          <a:off x="2873941" y="5060326"/>
          <a:ext cx="2773073" cy="1498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数式" r:id="rId5" imgW="1549080" imgH="838080" progId="Equation.3">
                  <p:embed/>
                </p:oleObj>
              </mc:Choice>
              <mc:Fallback>
                <p:oleObj name="数式" r:id="rId5" imgW="15490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941" y="5060326"/>
                        <a:ext cx="2773073" cy="1498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142551"/>
              </p:ext>
            </p:extLst>
          </p:nvPr>
        </p:nvGraphicFramePr>
        <p:xfrm>
          <a:off x="2203291" y="906972"/>
          <a:ext cx="5289958" cy="773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数式" r:id="rId7" imgW="2946240" imgH="431640" progId="Equation.3">
                  <p:embed/>
                </p:oleObj>
              </mc:Choice>
              <mc:Fallback>
                <p:oleObj name="数式" r:id="rId7" imgW="2946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291" y="906972"/>
                        <a:ext cx="5289958" cy="773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96240" y="4501352"/>
            <a:ext cx="846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したがって伝達関数は，以下のように一般形と同じになる。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5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4004" y="244391"/>
            <a:ext cx="7491311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伝達関数の分母と分子は，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800" smtClean="0"/>
              <a:t>に関する多項式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12062" y="1223771"/>
            <a:ext cx="1812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①多項式                                      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842005"/>
              </p:ext>
            </p:extLst>
          </p:nvPr>
        </p:nvGraphicFramePr>
        <p:xfrm>
          <a:off x="2731343" y="1005037"/>
          <a:ext cx="596741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数式" r:id="rId3" imgW="2717640" imgH="431640" progId="Equation.3">
                  <p:embed/>
                </p:oleObj>
              </mc:Choice>
              <mc:Fallback>
                <p:oleObj name="数式" r:id="rId3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343" y="1005037"/>
                        <a:ext cx="5967412" cy="946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374004" y="3375767"/>
            <a:ext cx="8469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②根が求まると，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式を因数分解した形で表すことができる。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2062" y="1938735"/>
            <a:ext cx="7298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は，複素数，重根（重根は重なっている数の分を　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含める）をも含めると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多項式の次数の数の根を持つ。                          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650011"/>
              </p:ext>
            </p:extLst>
          </p:nvPr>
        </p:nvGraphicFramePr>
        <p:xfrm>
          <a:off x="1866695" y="4043336"/>
          <a:ext cx="6998620" cy="848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数式" r:id="rId5" imgW="3555720" imgH="431640" progId="Equation.3">
                  <p:embed/>
                </p:oleObj>
              </mc:Choice>
              <mc:Fallback>
                <p:oleObj name="数式" r:id="rId5" imgW="3555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695" y="4043336"/>
                        <a:ext cx="6998620" cy="8484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374004" y="4920061"/>
            <a:ext cx="846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③なお，　　 のとき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367253"/>
              </p:ext>
            </p:extLst>
          </p:nvPr>
        </p:nvGraphicFramePr>
        <p:xfrm>
          <a:off x="2560865" y="4941018"/>
          <a:ext cx="792038" cy="453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数式" r:id="rId7" imgW="355320" imgH="203040" progId="Equation.3">
                  <p:embed/>
                </p:oleObj>
              </mc:Choice>
              <mc:Fallback>
                <p:oleObj name="数式" r:id="rId7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865" y="4941018"/>
                        <a:ext cx="792038" cy="4534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298182"/>
              </p:ext>
            </p:extLst>
          </p:nvPr>
        </p:nvGraphicFramePr>
        <p:xfrm>
          <a:off x="3022361" y="5374778"/>
          <a:ext cx="3877940" cy="805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数式" r:id="rId9" imgW="1955520" imgH="406080" progId="Equation.3">
                  <p:embed/>
                </p:oleObj>
              </mc:Choice>
              <mc:Fallback>
                <p:oleObj name="数式" r:id="rId9" imgW="1955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361" y="5374778"/>
                        <a:ext cx="3877940" cy="8054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698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4004" y="244391"/>
            <a:ext cx="7491311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伝達関数の分母・分子を因数分解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12061" y="1223771"/>
            <a:ext cx="7553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伝達関数の分母・分子を因数分解して以下のように表現することができる。              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37840"/>
              </p:ext>
            </p:extLst>
          </p:nvPr>
        </p:nvGraphicFramePr>
        <p:xfrm>
          <a:off x="1922463" y="2251075"/>
          <a:ext cx="6330950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数式" r:id="rId3" imgW="2882880" imgH="1307880" progId="Equation.3">
                  <p:embed/>
                </p:oleObj>
              </mc:Choice>
              <mc:Fallback>
                <p:oleObj name="数式" r:id="rId3" imgW="288288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463" y="2251075"/>
                        <a:ext cx="6330950" cy="2865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590746" y="5324922"/>
            <a:ext cx="7553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ここで，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分子多項式＝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としたときの根，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分母多項式＝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としたときの根である          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17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4004" y="244391"/>
            <a:ext cx="7491311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極と零点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12061" y="1223771"/>
            <a:ext cx="7553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の点を</a:t>
            </a:r>
            <a:r>
              <a:rPr lang="ja-JP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零点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，伝達関数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∞ の点を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極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662445"/>
              </p:ext>
            </p:extLst>
          </p:nvPr>
        </p:nvGraphicFramePr>
        <p:xfrm>
          <a:off x="3239678" y="2054768"/>
          <a:ext cx="2957512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数式" r:id="rId3" imgW="1346040" imgH="863280" progId="Equation.3">
                  <p:embed/>
                </p:oleObj>
              </mc:Choice>
              <mc:Fallback>
                <p:oleObj name="数式" r:id="rId3" imgW="1346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9678" y="2054768"/>
                        <a:ext cx="2957512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590746" y="4086057"/>
            <a:ext cx="7553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言い換えれば，伝達関数の分子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，すなわち </a:t>
            </a:r>
            <a:r>
              <a:rPr lang="en-US" altLang="ja-JP" sz="24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b="1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b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零点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，伝達関数の分母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，すなわち </a:t>
            </a:r>
            <a:r>
              <a:rPr lang="en-US" altLang="ja-JP" sz="24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b="1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のとき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極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35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７．２　フィルタの種類と伝達関数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</a:t>
            </a:r>
            <a:r>
              <a:rPr lang="en-US" altLang="ja-JP" sz="2800" smtClean="0"/>
              <a:t>FIR</a:t>
            </a:r>
            <a:r>
              <a:rPr lang="ja-JP" altLang="en-US" sz="2800" smtClean="0"/>
              <a:t>フィルタと</a:t>
            </a:r>
            <a:r>
              <a:rPr lang="en-US" altLang="ja-JP" sz="2800" smtClean="0"/>
              <a:t>IIR</a:t>
            </a:r>
            <a:r>
              <a:rPr lang="ja-JP" altLang="en-US" sz="2800" smtClean="0"/>
              <a:t>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07720" y="2438401"/>
            <a:ext cx="8229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FIR(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inite 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mpulse 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esponse)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インパルス 応答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lang="ja-JP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非巡回型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フィルタともいう）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nfinite </a:t>
            </a:r>
            <a:r>
              <a:rPr lang="en-US" altLang="ja-JP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mpulse </a:t>
            </a:r>
            <a:r>
              <a:rPr lang="en-US" altLang="ja-JP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esponse)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ja-JP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 応答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lang="ja-JP" altLang="en-US" sz="2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巡回型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 ともいう）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注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再帰型と非再帰型という用語の場合は，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戻りがあるかどうかをいう。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非再帰方型は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を複数段横に並べたものと同じ。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FIR</a:t>
            </a:r>
            <a:r>
              <a:rPr lang="ja-JP" altLang="en-US" sz="2800" smtClean="0"/>
              <a:t>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1" y="1184789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フィルタ＝</a:t>
            </a: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インパルス応答フィルタ＝</a:t>
            </a:r>
            <a:r>
              <a:rPr lang="ja-JP" altLang="en-US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非巡回型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12586" y="2129105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3344428" y="2882540"/>
            <a:ext cx="443968" cy="463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b="1" kern="1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二等辺三角形 8"/>
          <p:cNvSpPr/>
          <p:nvPr/>
        </p:nvSpPr>
        <p:spPr>
          <a:xfrm rot="5400000">
            <a:off x="5024105" y="2892383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10" name="円/楕円 9"/>
          <p:cNvSpPr/>
          <p:nvPr/>
        </p:nvSpPr>
        <p:spPr>
          <a:xfrm>
            <a:off x="6216896" y="18972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69750" y="2608217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矢印コネクタ 12"/>
          <p:cNvCxnSpPr>
            <a:stCxn id="8" idx="3"/>
            <a:endCxn id="9" idx="3"/>
          </p:cNvCxnSpPr>
          <p:nvPr/>
        </p:nvCxnSpPr>
        <p:spPr>
          <a:xfrm>
            <a:off x="3788396" y="3114368"/>
            <a:ext cx="12687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8" idx="1"/>
          </p:cNvCxnSpPr>
          <p:nvPr/>
        </p:nvCxnSpPr>
        <p:spPr>
          <a:xfrm>
            <a:off x="2769725" y="3114368"/>
            <a:ext cx="5747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2767344" y="2127625"/>
            <a:ext cx="0" cy="990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4"/>
          </p:cNvCxnSpPr>
          <p:nvPr/>
        </p:nvCxnSpPr>
        <p:spPr>
          <a:xfrm>
            <a:off x="6438880" y="2360932"/>
            <a:ext cx="1362" cy="7534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9" idx="0"/>
          </p:cNvCxnSpPr>
          <p:nvPr/>
        </p:nvCxnSpPr>
        <p:spPr>
          <a:xfrm>
            <a:off x="5501100" y="3114368"/>
            <a:ext cx="936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604627" y="3088322"/>
            <a:ext cx="779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60864" y="1591161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84581" y="1604139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88396" y="3084204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77646" y="2432756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689415" y="3845407"/>
            <a:ext cx="8056179" cy="0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514139" y="2647971"/>
            <a:ext cx="847433" cy="383489"/>
            <a:chOff x="982131" y="2430375"/>
            <a:chExt cx="1421856" cy="561331"/>
          </a:xfrm>
        </p:grpSpPr>
        <p:cxnSp>
          <p:nvCxnSpPr>
            <p:cNvPr id="5" name="直線矢印コネクタ 4"/>
            <p:cNvCxnSpPr/>
            <p:nvPr/>
          </p:nvCxnSpPr>
          <p:spPr>
            <a:xfrm>
              <a:off x="982131" y="2990109"/>
              <a:ext cx="14218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1520912" y="2430375"/>
              <a:ext cx="0" cy="559734"/>
            </a:xfrm>
            <a:prstGeom prst="line">
              <a:avLst/>
            </a:prstGeom>
            <a:ln w="57150">
              <a:solidFill>
                <a:schemeClr val="tx1"/>
              </a:solidFill>
              <a:headEnd w="med" len="sm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16200000" flipH="1" flipV="1">
              <a:off x="1072315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rot="16200000" flipH="1" flipV="1">
              <a:off x="125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 flipH="1" flipV="1">
              <a:off x="143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16200000" flipH="1" flipV="1">
              <a:off x="179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rot="16200000" flipH="1" flipV="1">
              <a:off x="197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rot="16200000" flipH="1" flipV="1">
              <a:off x="2150202" y="2900178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514556"/>
              </p:ext>
            </p:extLst>
          </p:nvPr>
        </p:nvGraphicFramePr>
        <p:xfrm>
          <a:off x="1310638" y="4617720"/>
          <a:ext cx="743495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3496"/>
                <a:gridCol w="743496"/>
                <a:gridCol w="1084956"/>
                <a:gridCol w="625442"/>
                <a:gridCol w="625442"/>
                <a:gridCol w="625442"/>
                <a:gridCol w="625442"/>
                <a:gridCol w="625442"/>
                <a:gridCol w="625442"/>
                <a:gridCol w="1110356"/>
              </a:tblGrid>
              <a:tr h="313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時刻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1" lang="ja-JP" altLang="en-US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入力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出力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1" lang="ja-JP" altLang="en-US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8" name="直線矢印コネクタ 37"/>
          <p:cNvCxnSpPr/>
          <p:nvPr/>
        </p:nvCxnSpPr>
        <p:spPr>
          <a:xfrm rot="16200000">
            <a:off x="4933402" y="5902040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16200000">
            <a:off x="6183082" y="5902040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5113418" y="5912640"/>
            <a:ext cx="1260000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693920" y="5963918"/>
            <a:ext cx="20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有限長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（この場合は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06502" y="4153513"/>
            <a:ext cx="20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0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IIR</a:t>
            </a:r>
            <a:r>
              <a:rPr lang="ja-JP" altLang="en-US" sz="2800" smtClean="0"/>
              <a:t>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1" y="1184789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フィルタ＝</a:t>
            </a: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インパルス応答フィルタ＝</a:t>
            </a:r>
            <a:r>
              <a:rPr lang="ja-JP" altLang="en-US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巡回型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12586" y="2129105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078309" y="2867189"/>
            <a:ext cx="443968" cy="463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b="1" kern="1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二等辺三角形 8"/>
          <p:cNvSpPr/>
          <p:nvPr/>
        </p:nvSpPr>
        <p:spPr>
          <a:xfrm rot="16200000" flipH="1">
            <a:off x="3588050" y="2866759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10" name="円/楕円 9"/>
          <p:cNvSpPr/>
          <p:nvPr/>
        </p:nvSpPr>
        <p:spPr>
          <a:xfrm>
            <a:off x="2559296" y="18972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55486" y="2704470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矢印コネクタ 12"/>
          <p:cNvCxnSpPr>
            <a:endCxn id="9" idx="0"/>
          </p:cNvCxnSpPr>
          <p:nvPr/>
        </p:nvCxnSpPr>
        <p:spPr>
          <a:xfrm flipV="1">
            <a:off x="2781280" y="3088744"/>
            <a:ext cx="839797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8" idx="3"/>
          </p:cNvCxnSpPr>
          <p:nvPr/>
        </p:nvCxnSpPr>
        <p:spPr>
          <a:xfrm flipH="1">
            <a:off x="5522277" y="3095332"/>
            <a:ext cx="96362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470664" y="2127595"/>
            <a:ext cx="0" cy="954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4"/>
          </p:cNvCxnSpPr>
          <p:nvPr/>
        </p:nvCxnSpPr>
        <p:spPr>
          <a:xfrm>
            <a:off x="2781280" y="2360932"/>
            <a:ext cx="1362" cy="7534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9" idx="3"/>
            <a:endCxn id="8" idx="1"/>
          </p:cNvCxnSpPr>
          <p:nvPr/>
        </p:nvCxnSpPr>
        <p:spPr>
          <a:xfrm>
            <a:off x="4065045" y="3088744"/>
            <a:ext cx="1013264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522277" y="3228419"/>
            <a:ext cx="779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60864" y="1591161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99071" y="1570944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99087" y="3196262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61572" y="3196261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689415" y="3845407"/>
            <a:ext cx="8056179" cy="0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514139" y="2647971"/>
            <a:ext cx="847433" cy="383489"/>
            <a:chOff x="982131" y="2430375"/>
            <a:chExt cx="1421856" cy="561331"/>
          </a:xfrm>
        </p:grpSpPr>
        <p:cxnSp>
          <p:nvCxnSpPr>
            <p:cNvPr id="5" name="直線矢印コネクタ 4"/>
            <p:cNvCxnSpPr/>
            <p:nvPr/>
          </p:nvCxnSpPr>
          <p:spPr>
            <a:xfrm>
              <a:off x="982131" y="2990109"/>
              <a:ext cx="14218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1520912" y="2430375"/>
              <a:ext cx="0" cy="559734"/>
            </a:xfrm>
            <a:prstGeom prst="line">
              <a:avLst/>
            </a:prstGeom>
            <a:ln w="57150">
              <a:solidFill>
                <a:schemeClr val="tx1"/>
              </a:solidFill>
              <a:headEnd w="med" len="sm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16200000" flipH="1" flipV="1">
              <a:off x="1072315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rot="16200000" flipH="1" flipV="1">
              <a:off x="125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 flipH="1" flipV="1">
              <a:off x="143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16200000" flipH="1" flipV="1">
              <a:off x="179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rot="16200000" flipH="1" flipV="1">
              <a:off x="197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rot="16200000" flipH="1" flipV="1">
              <a:off x="2150202" y="2900178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24613"/>
              </p:ext>
            </p:extLst>
          </p:nvPr>
        </p:nvGraphicFramePr>
        <p:xfrm>
          <a:off x="1310638" y="4617720"/>
          <a:ext cx="7434956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3496"/>
                <a:gridCol w="743496"/>
                <a:gridCol w="1084956"/>
                <a:gridCol w="625442"/>
                <a:gridCol w="625442"/>
                <a:gridCol w="625442"/>
                <a:gridCol w="625442"/>
                <a:gridCol w="625442"/>
                <a:gridCol w="625442"/>
                <a:gridCol w="1110356"/>
              </a:tblGrid>
              <a:tr h="313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時刻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1" lang="ja-JP" altLang="en-US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入力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出力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1" lang="ja-JP" altLang="en-US" i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1" lang="en-US" altLang="ja-JP" i="1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kumimoji="1" lang="en-US" altLang="ja-JP" i="1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1" lang="ja-JP" altLang="en-US" i="1" baseline="30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・・・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8" name="直線矢印コネクタ 37"/>
          <p:cNvCxnSpPr/>
          <p:nvPr/>
        </p:nvCxnSpPr>
        <p:spPr>
          <a:xfrm rot="16200000">
            <a:off x="4933402" y="5902040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5113418" y="5912640"/>
            <a:ext cx="3600000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695928" y="6044361"/>
            <a:ext cx="20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無限限長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106502" y="4153513"/>
            <a:ext cx="20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37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不安定な</a:t>
            </a:r>
            <a:r>
              <a:rPr lang="en-US" altLang="ja-JP" sz="2800" smtClean="0"/>
              <a:t>IIR</a:t>
            </a:r>
            <a:r>
              <a:rPr lang="ja-JP" altLang="en-US" sz="2800" smtClean="0"/>
              <a:t>フィルタ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1" y="1184789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フィルタ＝</a:t>
            </a: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無限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インパルス応答フィルタ＝</a:t>
            </a:r>
            <a:r>
              <a:rPr lang="ja-JP" altLang="en-US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巡回型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12586" y="2129105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078309" y="2867189"/>
            <a:ext cx="443968" cy="463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b="1" kern="1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二等辺三角形 8"/>
          <p:cNvSpPr/>
          <p:nvPr/>
        </p:nvSpPr>
        <p:spPr>
          <a:xfrm rot="16200000" flipH="1">
            <a:off x="3588050" y="2866759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10" name="円/楕円 9"/>
          <p:cNvSpPr/>
          <p:nvPr/>
        </p:nvSpPr>
        <p:spPr>
          <a:xfrm>
            <a:off x="2559296" y="18972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55486" y="2704470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矢印コネクタ 12"/>
          <p:cNvCxnSpPr>
            <a:endCxn id="9" idx="0"/>
          </p:cNvCxnSpPr>
          <p:nvPr/>
        </p:nvCxnSpPr>
        <p:spPr>
          <a:xfrm flipV="1">
            <a:off x="2781280" y="3088744"/>
            <a:ext cx="839797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8" idx="3"/>
          </p:cNvCxnSpPr>
          <p:nvPr/>
        </p:nvCxnSpPr>
        <p:spPr>
          <a:xfrm flipH="1">
            <a:off x="5522277" y="3095332"/>
            <a:ext cx="963627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470664" y="2127595"/>
            <a:ext cx="0" cy="954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4"/>
          </p:cNvCxnSpPr>
          <p:nvPr/>
        </p:nvCxnSpPr>
        <p:spPr>
          <a:xfrm>
            <a:off x="2781280" y="2360932"/>
            <a:ext cx="1362" cy="7534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9" idx="3"/>
            <a:endCxn id="8" idx="1"/>
          </p:cNvCxnSpPr>
          <p:nvPr/>
        </p:nvCxnSpPr>
        <p:spPr>
          <a:xfrm>
            <a:off x="4065045" y="3088744"/>
            <a:ext cx="1013264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522277" y="3228419"/>
            <a:ext cx="779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60864" y="1591161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99071" y="1570944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99087" y="3196262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61572" y="3196261"/>
            <a:ext cx="1309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689415" y="3845407"/>
            <a:ext cx="8056179" cy="0"/>
          </a:xfrm>
          <a:prstGeom prst="line">
            <a:avLst/>
          </a:prstGeom>
          <a:ln w="412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514139" y="2647971"/>
            <a:ext cx="847433" cy="383489"/>
            <a:chOff x="982131" y="2430375"/>
            <a:chExt cx="1421856" cy="561331"/>
          </a:xfrm>
        </p:grpSpPr>
        <p:cxnSp>
          <p:nvCxnSpPr>
            <p:cNvPr id="5" name="直線矢印コネクタ 4"/>
            <p:cNvCxnSpPr/>
            <p:nvPr/>
          </p:nvCxnSpPr>
          <p:spPr>
            <a:xfrm>
              <a:off x="982131" y="2990109"/>
              <a:ext cx="142185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1520912" y="2430375"/>
              <a:ext cx="0" cy="559734"/>
            </a:xfrm>
            <a:prstGeom prst="line">
              <a:avLst/>
            </a:prstGeom>
            <a:ln w="57150">
              <a:solidFill>
                <a:schemeClr val="tx1"/>
              </a:solidFill>
              <a:headEnd w="med" len="sm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rot="16200000" flipH="1" flipV="1">
              <a:off x="1072315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rot="16200000" flipH="1" flipV="1">
              <a:off x="125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6200000" flipH="1" flipV="1">
              <a:off x="1430912" y="2901706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16200000" flipH="1" flipV="1">
              <a:off x="179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rot="16200000" flipH="1" flipV="1">
              <a:off x="1970202" y="2900179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rot="16200000" flipH="1" flipV="1">
              <a:off x="2150202" y="2900178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テキスト ボックス 51"/>
          <p:cNvSpPr txBox="1"/>
          <p:nvPr/>
        </p:nvSpPr>
        <p:spPr>
          <a:xfrm>
            <a:off x="1106502" y="4153513"/>
            <a:ext cx="7016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＝ 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1,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・・・｝</a:t>
            </a:r>
            <a:endParaRPr lang="en-US" altLang="ja-JP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r>
              <a:rPr lang="ja-JP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≧</a:t>
            </a:r>
            <a:r>
              <a:rPr lang="ja-JP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 </a:t>
            </a:r>
            <a:r>
              <a:rPr lang="ja-JP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発散</a:t>
            </a:r>
            <a:endParaRPr lang="en-US" altLang="ja-JP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3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不安定なアナログ系の例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1230509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ハウリング（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howling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1" name="グループ化 110"/>
          <p:cNvGrpSpPr/>
          <p:nvPr/>
        </p:nvGrpSpPr>
        <p:grpSpPr>
          <a:xfrm>
            <a:off x="2041376" y="2089981"/>
            <a:ext cx="6288628" cy="3246811"/>
            <a:chOff x="2041376" y="2089981"/>
            <a:chExt cx="6288628" cy="3246811"/>
          </a:xfrm>
        </p:grpSpPr>
        <p:grpSp>
          <p:nvGrpSpPr>
            <p:cNvPr id="106" name="グループ化 105"/>
            <p:cNvGrpSpPr/>
            <p:nvPr/>
          </p:nvGrpSpPr>
          <p:grpSpPr>
            <a:xfrm>
              <a:off x="2041376" y="2089981"/>
              <a:ext cx="6288628" cy="3246811"/>
              <a:chOff x="2041376" y="2745301"/>
              <a:chExt cx="6288628" cy="3246811"/>
            </a:xfrm>
          </p:grpSpPr>
          <p:cxnSp>
            <p:nvCxnSpPr>
              <p:cNvPr id="45" name="直線矢印コネクタ 44"/>
              <p:cNvCxnSpPr/>
              <p:nvPr/>
            </p:nvCxnSpPr>
            <p:spPr>
              <a:xfrm>
                <a:off x="2045846" y="3342430"/>
                <a:ext cx="1353502" cy="960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正方形/長方形 46"/>
              <p:cNvSpPr/>
              <p:nvPr/>
            </p:nvSpPr>
            <p:spPr>
              <a:xfrm>
                <a:off x="3318409" y="2745301"/>
                <a:ext cx="2504077" cy="2230658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79700">
                    <a:srgbClr val="CCEAFA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9" name="グループ化 48"/>
              <p:cNvGrpSpPr/>
              <p:nvPr/>
            </p:nvGrpSpPr>
            <p:grpSpPr>
              <a:xfrm>
                <a:off x="3318408" y="2890616"/>
                <a:ext cx="457803" cy="866652"/>
                <a:chOff x="3025589" y="3274707"/>
                <a:chExt cx="410558" cy="700973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61" name="正方形/長方形 60"/>
                <p:cNvSpPr/>
                <p:nvPr/>
              </p:nvSpPr>
              <p:spPr>
                <a:xfrm>
                  <a:off x="3025589" y="3443289"/>
                  <a:ext cx="107096" cy="361950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台形 61"/>
                <p:cNvSpPr/>
                <p:nvPr/>
              </p:nvSpPr>
              <p:spPr>
                <a:xfrm rot="16200000">
                  <a:off x="2933929" y="3473463"/>
                  <a:ext cx="700973" cy="303462"/>
                </a:xfrm>
                <a:prstGeom prst="trapezoid">
                  <a:avLst>
                    <a:gd name="adj" fmla="val 56388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5" name="テキスト ボックス 64"/>
              <p:cNvSpPr txBox="1"/>
              <p:nvPr/>
            </p:nvSpPr>
            <p:spPr>
              <a:xfrm>
                <a:off x="3241451" y="3809630"/>
                <a:ext cx="13289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defTabSz="1169988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スピーカ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5990964" y="4720522"/>
                <a:ext cx="12572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54013" indent="-354013" defTabSz="1169988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マイク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0" name="直線矢印コネクタ 69"/>
              <p:cNvCxnSpPr>
                <a:stCxn id="79" idx="1"/>
              </p:cNvCxnSpPr>
              <p:nvPr/>
            </p:nvCxnSpPr>
            <p:spPr>
              <a:xfrm flipH="1" flipV="1">
                <a:off x="2041376" y="5649277"/>
                <a:ext cx="1277033" cy="1163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グループ化 75"/>
              <p:cNvGrpSpPr/>
              <p:nvPr/>
            </p:nvGrpSpPr>
            <p:grpSpPr>
              <a:xfrm flipH="1">
                <a:off x="4330741" y="3662352"/>
                <a:ext cx="674225" cy="685471"/>
                <a:chOff x="6371894" y="4205461"/>
                <a:chExt cx="1244136" cy="1240129"/>
              </a:xfrm>
            </p:grpSpPr>
            <p:grpSp>
              <p:nvGrpSpPr>
                <p:cNvPr id="73" name="グループ化 72"/>
                <p:cNvGrpSpPr/>
                <p:nvPr/>
              </p:nvGrpSpPr>
              <p:grpSpPr>
                <a:xfrm>
                  <a:off x="6371894" y="4205461"/>
                  <a:ext cx="1244136" cy="1240129"/>
                  <a:chOff x="4998720" y="792480"/>
                  <a:chExt cx="3368040" cy="3444240"/>
                </a:xfrm>
              </p:grpSpPr>
              <p:sp>
                <p:nvSpPr>
                  <p:cNvPr id="4" name="フリーフォーム 3"/>
                  <p:cNvSpPr/>
                  <p:nvPr/>
                </p:nvSpPr>
                <p:spPr>
                  <a:xfrm>
                    <a:off x="4998720" y="914398"/>
                    <a:ext cx="3124198" cy="3322322"/>
                  </a:xfrm>
                  <a:custGeom>
                    <a:avLst/>
                    <a:gdLst>
                      <a:gd name="connsiteX0" fmla="*/ 1005840 w 3124200"/>
                      <a:gd name="connsiteY0" fmla="*/ 213360 h 3322320"/>
                      <a:gd name="connsiteX1" fmla="*/ 624840 w 3124200"/>
                      <a:gd name="connsiteY1" fmla="*/ 441960 h 3322320"/>
                      <a:gd name="connsiteX2" fmla="*/ 304800 w 3124200"/>
                      <a:gd name="connsiteY2" fmla="*/ 1082040 h 3322320"/>
                      <a:gd name="connsiteX3" fmla="*/ 30480 w 3124200"/>
                      <a:gd name="connsiteY3" fmla="*/ 1493520 h 3322320"/>
                      <a:gd name="connsiteX4" fmla="*/ 167640 w 3124200"/>
                      <a:gd name="connsiteY4" fmla="*/ 1676400 h 3322320"/>
                      <a:gd name="connsiteX5" fmla="*/ 0 w 3124200"/>
                      <a:gd name="connsiteY5" fmla="*/ 1828800 h 3322320"/>
                      <a:gd name="connsiteX6" fmla="*/ 228600 w 3124200"/>
                      <a:gd name="connsiteY6" fmla="*/ 2423160 h 3322320"/>
                      <a:gd name="connsiteX7" fmla="*/ 167640 w 3124200"/>
                      <a:gd name="connsiteY7" fmla="*/ 2727960 h 3322320"/>
                      <a:gd name="connsiteX8" fmla="*/ 335280 w 3124200"/>
                      <a:gd name="connsiteY8" fmla="*/ 3002280 h 3322320"/>
                      <a:gd name="connsiteX9" fmla="*/ 457200 w 3124200"/>
                      <a:gd name="connsiteY9" fmla="*/ 3307080 h 3322320"/>
                      <a:gd name="connsiteX10" fmla="*/ 685800 w 3124200"/>
                      <a:gd name="connsiteY10" fmla="*/ 3246120 h 3322320"/>
                      <a:gd name="connsiteX11" fmla="*/ 990600 w 3124200"/>
                      <a:gd name="connsiteY11" fmla="*/ 3124200 h 3322320"/>
                      <a:gd name="connsiteX12" fmla="*/ 1112520 w 3124200"/>
                      <a:gd name="connsiteY12" fmla="*/ 3322320 h 3322320"/>
                      <a:gd name="connsiteX13" fmla="*/ 2362200 w 3124200"/>
                      <a:gd name="connsiteY13" fmla="*/ 3093720 h 3322320"/>
                      <a:gd name="connsiteX14" fmla="*/ 2773680 w 3124200"/>
                      <a:gd name="connsiteY14" fmla="*/ 2042160 h 3322320"/>
                      <a:gd name="connsiteX15" fmla="*/ 3124200 w 3124200"/>
                      <a:gd name="connsiteY15" fmla="*/ 1173480 h 3322320"/>
                      <a:gd name="connsiteX16" fmla="*/ 2484120 w 3124200"/>
                      <a:gd name="connsiteY16" fmla="*/ 137160 h 3322320"/>
                      <a:gd name="connsiteX17" fmla="*/ 1386840 w 3124200"/>
                      <a:gd name="connsiteY17" fmla="*/ 0 h 3322320"/>
                      <a:gd name="connsiteX18" fmla="*/ 1005840 w 3124200"/>
                      <a:gd name="connsiteY18" fmla="*/ 213360 h 3322320"/>
                      <a:gd name="connsiteX0" fmla="*/ 1005840 w 3124200"/>
                      <a:gd name="connsiteY0" fmla="*/ 213360 h 3322320"/>
                      <a:gd name="connsiteX1" fmla="*/ 624840 w 3124200"/>
                      <a:gd name="connsiteY1" fmla="*/ 441960 h 3322320"/>
                      <a:gd name="connsiteX2" fmla="*/ 471334 w 3124200"/>
                      <a:gd name="connsiteY2" fmla="*/ 1070075 h 3322320"/>
                      <a:gd name="connsiteX3" fmla="*/ 30480 w 3124200"/>
                      <a:gd name="connsiteY3" fmla="*/ 1493520 h 3322320"/>
                      <a:gd name="connsiteX4" fmla="*/ 167640 w 3124200"/>
                      <a:gd name="connsiteY4" fmla="*/ 1676400 h 3322320"/>
                      <a:gd name="connsiteX5" fmla="*/ 0 w 3124200"/>
                      <a:gd name="connsiteY5" fmla="*/ 1828800 h 3322320"/>
                      <a:gd name="connsiteX6" fmla="*/ 228600 w 3124200"/>
                      <a:gd name="connsiteY6" fmla="*/ 2423160 h 3322320"/>
                      <a:gd name="connsiteX7" fmla="*/ 167640 w 3124200"/>
                      <a:gd name="connsiteY7" fmla="*/ 2727960 h 3322320"/>
                      <a:gd name="connsiteX8" fmla="*/ 335280 w 3124200"/>
                      <a:gd name="connsiteY8" fmla="*/ 3002280 h 3322320"/>
                      <a:gd name="connsiteX9" fmla="*/ 457200 w 3124200"/>
                      <a:gd name="connsiteY9" fmla="*/ 3307080 h 3322320"/>
                      <a:gd name="connsiteX10" fmla="*/ 685800 w 3124200"/>
                      <a:gd name="connsiteY10" fmla="*/ 3246120 h 3322320"/>
                      <a:gd name="connsiteX11" fmla="*/ 990600 w 3124200"/>
                      <a:gd name="connsiteY11" fmla="*/ 3124200 h 3322320"/>
                      <a:gd name="connsiteX12" fmla="*/ 1112520 w 3124200"/>
                      <a:gd name="connsiteY12" fmla="*/ 3322320 h 3322320"/>
                      <a:gd name="connsiteX13" fmla="*/ 2362200 w 3124200"/>
                      <a:gd name="connsiteY13" fmla="*/ 3093720 h 3322320"/>
                      <a:gd name="connsiteX14" fmla="*/ 2773680 w 3124200"/>
                      <a:gd name="connsiteY14" fmla="*/ 2042160 h 3322320"/>
                      <a:gd name="connsiteX15" fmla="*/ 3124200 w 3124200"/>
                      <a:gd name="connsiteY15" fmla="*/ 1173480 h 3322320"/>
                      <a:gd name="connsiteX16" fmla="*/ 2484120 w 3124200"/>
                      <a:gd name="connsiteY16" fmla="*/ 137160 h 3322320"/>
                      <a:gd name="connsiteX17" fmla="*/ 1386840 w 3124200"/>
                      <a:gd name="connsiteY17" fmla="*/ 0 h 3322320"/>
                      <a:gd name="connsiteX18" fmla="*/ 1005840 w 3124200"/>
                      <a:gd name="connsiteY18" fmla="*/ 213360 h 33223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3124200" h="3322320">
                        <a:moveTo>
                          <a:pt x="1005840" y="213360"/>
                        </a:moveTo>
                        <a:lnTo>
                          <a:pt x="624840" y="441960"/>
                        </a:lnTo>
                        <a:lnTo>
                          <a:pt x="471334" y="1070075"/>
                        </a:lnTo>
                        <a:lnTo>
                          <a:pt x="30480" y="1493520"/>
                        </a:lnTo>
                        <a:lnTo>
                          <a:pt x="167640" y="1676400"/>
                        </a:lnTo>
                        <a:lnTo>
                          <a:pt x="0" y="1828800"/>
                        </a:lnTo>
                        <a:lnTo>
                          <a:pt x="228600" y="2423160"/>
                        </a:lnTo>
                        <a:lnTo>
                          <a:pt x="167640" y="2727960"/>
                        </a:lnTo>
                        <a:lnTo>
                          <a:pt x="335280" y="3002280"/>
                        </a:lnTo>
                        <a:lnTo>
                          <a:pt x="457200" y="3307080"/>
                        </a:lnTo>
                        <a:lnTo>
                          <a:pt x="685800" y="3246120"/>
                        </a:lnTo>
                        <a:lnTo>
                          <a:pt x="990600" y="3124200"/>
                        </a:lnTo>
                        <a:lnTo>
                          <a:pt x="1112520" y="3322320"/>
                        </a:lnTo>
                        <a:lnTo>
                          <a:pt x="2362200" y="3093720"/>
                        </a:lnTo>
                        <a:lnTo>
                          <a:pt x="2773680" y="2042160"/>
                        </a:lnTo>
                        <a:lnTo>
                          <a:pt x="3124200" y="1173480"/>
                        </a:lnTo>
                        <a:lnTo>
                          <a:pt x="2484120" y="137160"/>
                        </a:lnTo>
                        <a:lnTo>
                          <a:pt x="1386840" y="0"/>
                        </a:lnTo>
                        <a:lnTo>
                          <a:pt x="1005840" y="213360"/>
                        </a:lnTo>
                        <a:close/>
                      </a:path>
                    </a:pathLst>
                  </a:custGeom>
                  <a:solidFill>
                    <a:srgbClr val="FFCC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" name="フリーフォーム 5"/>
                  <p:cNvSpPr/>
                  <p:nvPr/>
                </p:nvSpPr>
                <p:spPr>
                  <a:xfrm>
                    <a:off x="5029200" y="2727960"/>
                    <a:ext cx="350520" cy="838200"/>
                  </a:xfrm>
                  <a:custGeom>
                    <a:avLst/>
                    <a:gdLst>
                      <a:gd name="connsiteX0" fmla="*/ 0 w 350520"/>
                      <a:gd name="connsiteY0" fmla="*/ 0 h 838200"/>
                      <a:gd name="connsiteX1" fmla="*/ 152400 w 350520"/>
                      <a:gd name="connsiteY1" fmla="*/ 15240 h 838200"/>
                      <a:gd name="connsiteX2" fmla="*/ 350520 w 350520"/>
                      <a:gd name="connsiteY2" fmla="*/ 441960 h 838200"/>
                      <a:gd name="connsiteX3" fmla="*/ 350520 w 350520"/>
                      <a:gd name="connsiteY3" fmla="*/ 731520 h 838200"/>
                      <a:gd name="connsiteX4" fmla="*/ 182880 w 350520"/>
                      <a:gd name="connsiteY4" fmla="*/ 838200 h 838200"/>
                      <a:gd name="connsiteX5" fmla="*/ 213360 w 350520"/>
                      <a:gd name="connsiteY5" fmla="*/ 563880 h 838200"/>
                      <a:gd name="connsiteX6" fmla="*/ 0 w 350520"/>
                      <a:gd name="connsiteY6" fmla="*/ 0 h 83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50520" h="838200">
                        <a:moveTo>
                          <a:pt x="0" y="0"/>
                        </a:moveTo>
                        <a:lnTo>
                          <a:pt x="152400" y="15240"/>
                        </a:lnTo>
                        <a:lnTo>
                          <a:pt x="350520" y="441960"/>
                        </a:lnTo>
                        <a:lnTo>
                          <a:pt x="350520" y="731520"/>
                        </a:lnTo>
                        <a:lnTo>
                          <a:pt x="182880" y="838200"/>
                        </a:lnTo>
                        <a:lnTo>
                          <a:pt x="213360" y="56388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4C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72" name="グループ化 71"/>
                  <p:cNvGrpSpPr/>
                  <p:nvPr/>
                </p:nvGrpSpPr>
                <p:grpSpPr>
                  <a:xfrm rot="1420268">
                    <a:off x="5512460" y="1838924"/>
                    <a:ext cx="389871" cy="561227"/>
                    <a:chOff x="5512460" y="1838924"/>
                    <a:chExt cx="389871" cy="561227"/>
                  </a:xfrm>
                </p:grpSpPr>
                <p:sp>
                  <p:nvSpPr>
                    <p:cNvPr id="25" name="円/楕円 24"/>
                    <p:cNvSpPr/>
                    <p:nvPr/>
                  </p:nvSpPr>
                  <p:spPr>
                    <a:xfrm>
                      <a:off x="5512460" y="1838924"/>
                      <a:ext cx="389871" cy="561227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8" name="円/楕円 27"/>
                    <p:cNvSpPr/>
                    <p:nvPr/>
                  </p:nvSpPr>
                  <p:spPr>
                    <a:xfrm>
                      <a:off x="5544514" y="2014780"/>
                      <a:ext cx="250284" cy="34598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71" name="フリーフォーム 70"/>
                  <p:cNvSpPr/>
                  <p:nvPr/>
                </p:nvSpPr>
                <p:spPr>
                  <a:xfrm>
                    <a:off x="5440680" y="792480"/>
                    <a:ext cx="2926080" cy="3124200"/>
                  </a:xfrm>
                  <a:custGeom>
                    <a:avLst/>
                    <a:gdLst>
                      <a:gd name="connsiteX0" fmla="*/ 1112520 w 2926080"/>
                      <a:gd name="connsiteY0" fmla="*/ 15240 h 3124200"/>
                      <a:gd name="connsiteX1" fmla="*/ 228600 w 2926080"/>
                      <a:gd name="connsiteY1" fmla="*/ 304800 h 3124200"/>
                      <a:gd name="connsiteX2" fmla="*/ 0 w 2926080"/>
                      <a:gd name="connsiteY2" fmla="*/ 670560 h 3124200"/>
                      <a:gd name="connsiteX3" fmla="*/ 960120 w 2926080"/>
                      <a:gd name="connsiteY3" fmla="*/ 533400 h 3124200"/>
                      <a:gd name="connsiteX4" fmla="*/ 716280 w 2926080"/>
                      <a:gd name="connsiteY4" fmla="*/ 807720 h 3124200"/>
                      <a:gd name="connsiteX5" fmla="*/ 1219200 w 2926080"/>
                      <a:gd name="connsiteY5" fmla="*/ 777240 h 3124200"/>
                      <a:gd name="connsiteX6" fmla="*/ 1508760 w 2926080"/>
                      <a:gd name="connsiteY6" fmla="*/ 1082040 h 3124200"/>
                      <a:gd name="connsiteX7" fmla="*/ 1356360 w 2926080"/>
                      <a:gd name="connsiteY7" fmla="*/ 1508760 h 3124200"/>
                      <a:gd name="connsiteX8" fmla="*/ 1219200 w 2926080"/>
                      <a:gd name="connsiteY8" fmla="*/ 1874520 h 3124200"/>
                      <a:gd name="connsiteX9" fmla="*/ 1508760 w 2926080"/>
                      <a:gd name="connsiteY9" fmla="*/ 1676400 h 3124200"/>
                      <a:gd name="connsiteX10" fmla="*/ 1905000 w 2926080"/>
                      <a:gd name="connsiteY10" fmla="*/ 1798320 h 3124200"/>
                      <a:gd name="connsiteX11" fmla="*/ 1706880 w 2926080"/>
                      <a:gd name="connsiteY11" fmla="*/ 2484120 h 3124200"/>
                      <a:gd name="connsiteX12" fmla="*/ 1965960 w 2926080"/>
                      <a:gd name="connsiteY12" fmla="*/ 2956560 h 3124200"/>
                      <a:gd name="connsiteX13" fmla="*/ 2057400 w 2926080"/>
                      <a:gd name="connsiteY13" fmla="*/ 3124200 h 3124200"/>
                      <a:gd name="connsiteX14" fmla="*/ 2179320 w 2926080"/>
                      <a:gd name="connsiteY14" fmla="*/ 2606040 h 3124200"/>
                      <a:gd name="connsiteX15" fmla="*/ 2773680 w 2926080"/>
                      <a:gd name="connsiteY15" fmla="*/ 1950720 h 3124200"/>
                      <a:gd name="connsiteX16" fmla="*/ 2926080 w 2926080"/>
                      <a:gd name="connsiteY16" fmla="*/ 1188720 h 3124200"/>
                      <a:gd name="connsiteX17" fmla="*/ 2621280 w 2926080"/>
                      <a:gd name="connsiteY17" fmla="*/ 411480 h 3124200"/>
                      <a:gd name="connsiteX18" fmla="*/ 1859280 w 2926080"/>
                      <a:gd name="connsiteY18" fmla="*/ 76200 h 3124200"/>
                      <a:gd name="connsiteX19" fmla="*/ 1005840 w 2926080"/>
                      <a:gd name="connsiteY19" fmla="*/ 0 h 3124200"/>
                      <a:gd name="connsiteX20" fmla="*/ 822960 w 2926080"/>
                      <a:gd name="connsiteY20" fmla="*/ 60960 h 3124200"/>
                      <a:gd name="connsiteX0" fmla="*/ 1112520 w 2926080"/>
                      <a:gd name="connsiteY0" fmla="*/ 15240 h 3124200"/>
                      <a:gd name="connsiteX1" fmla="*/ 228600 w 2926080"/>
                      <a:gd name="connsiteY1" fmla="*/ 304800 h 3124200"/>
                      <a:gd name="connsiteX2" fmla="*/ 0 w 2926080"/>
                      <a:gd name="connsiteY2" fmla="*/ 670560 h 3124200"/>
                      <a:gd name="connsiteX3" fmla="*/ 960120 w 2926080"/>
                      <a:gd name="connsiteY3" fmla="*/ 533400 h 3124200"/>
                      <a:gd name="connsiteX4" fmla="*/ 716280 w 2926080"/>
                      <a:gd name="connsiteY4" fmla="*/ 807720 h 3124200"/>
                      <a:gd name="connsiteX5" fmla="*/ 1219200 w 2926080"/>
                      <a:gd name="connsiteY5" fmla="*/ 777240 h 3124200"/>
                      <a:gd name="connsiteX6" fmla="*/ 1508760 w 2926080"/>
                      <a:gd name="connsiteY6" fmla="*/ 1082040 h 3124200"/>
                      <a:gd name="connsiteX7" fmla="*/ 1356360 w 2926080"/>
                      <a:gd name="connsiteY7" fmla="*/ 1508760 h 3124200"/>
                      <a:gd name="connsiteX8" fmla="*/ 1219200 w 2926080"/>
                      <a:gd name="connsiteY8" fmla="*/ 1874520 h 3124200"/>
                      <a:gd name="connsiteX9" fmla="*/ 1508760 w 2926080"/>
                      <a:gd name="connsiteY9" fmla="*/ 1676400 h 3124200"/>
                      <a:gd name="connsiteX10" fmla="*/ 1905000 w 2926080"/>
                      <a:gd name="connsiteY10" fmla="*/ 1798320 h 3124200"/>
                      <a:gd name="connsiteX11" fmla="*/ 1706880 w 2926080"/>
                      <a:gd name="connsiteY11" fmla="*/ 2484120 h 3124200"/>
                      <a:gd name="connsiteX12" fmla="*/ 1965960 w 2926080"/>
                      <a:gd name="connsiteY12" fmla="*/ 2956560 h 3124200"/>
                      <a:gd name="connsiteX13" fmla="*/ 2057400 w 2926080"/>
                      <a:gd name="connsiteY13" fmla="*/ 3124200 h 3124200"/>
                      <a:gd name="connsiteX14" fmla="*/ 2179320 w 2926080"/>
                      <a:gd name="connsiteY14" fmla="*/ 2606040 h 3124200"/>
                      <a:gd name="connsiteX15" fmla="*/ 2773680 w 2926080"/>
                      <a:gd name="connsiteY15" fmla="*/ 1950720 h 3124200"/>
                      <a:gd name="connsiteX16" fmla="*/ 2926080 w 2926080"/>
                      <a:gd name="connsiteY16" fmla="*/ 1188720 h 3124200"/>
                      <a:gd name="connsiteX17" fmla="*/ 2621280 w 2926080"/>
                      <a:gd name="connsiteY17" fmla="*/ 411480 h 3124200"/>
                      <a:gd name="connsiteX18" fmla="*/ 1859280 w 2926080"/>
                      <a:gd name="connsiteY18" fmla="*/ 76200 h 3124200"/>
                      <a:gd name="connsiteX19" fmla="*/ 1005840 w 2926080"/>
                      <a:gd name="connsiteY19" fmla="*/ 0 h 3124200"/>
                      <a:gd name="connsiteX20" fmla="*/ 822960 w 2926080"/>
                      <a:gd name="connsiteY20" fmla="*/ 60960 h 3124200"/>
                      <a:gd name="connsiteX21" fmla="*/ 1112520 w 2926080"/>
                      <a:gd name="connsiteY21" fmla="*/ 15240 h 3124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926080" h="3124200">
                        <a:moveTo>
                          <a:pt x="1112520" y="15240"/>
                        </a:moveTo>
                        <a:lnTo>
                          <a:pt x="228600" y="304800"/>
                        </a:lnTo>
                        <a:lnTo>
                          <a:pt x="0" y="670560"/>
                        </a:lnTo>
                        <a:lnTo>
                          <a:pt x="960120" y="533400"/>
                        </a:lnTo>
                        <a:lnTo>
                          <a:pt x="716280" y="807720"/>
                        </a:lnTo>
                        <a:lnTo>
                          <a:pt x="1219200" y="777240"/>
                        </a:lnTo>
                        <a:lnTo>
                          <a:pt x="1508760" y="1082040"/>
                        </a:lnTo>
                        <a:lnTo>
                          <a:pt x="1356360" y="1508760"/>
                        </a:lnTo>
                        <a:lnTo>
                          <a:pt x="1219200" y="1874520"/>
                        </a:lnTo>
                        <a:lnTo>
                          <a:pt x="1508760" y="1676400"/>
                        </a:lnTo>
                        <a:lnTo>
                          <a:pt x="1905000" y="1798320"/>
                        </a:lnTo>
                        <a:lnTo>
                          <a:pt x="1706880" y="2484120"/>
                        </a:lnTo>
                        <a:lnTo>
                          <a:pt x="1965960" y="2956560"/>
                        </a:lnTo>
                        <a:lnTo>
                          <a:pt x="2057400" y="3124200"/>
                        </a:lnTo>
                        <a:lnTo>
                          <a:pt x="2179320" y="2606040"/>
                        </a:lnTo>
                        <a:lnTo>
                          <a:pt x="2773680" y="1950720"/>
                        </a:lnTo>
                        <a:lnTo>
                          <a:pt x="2926080" y="1188720"/>
                        </a:lnTo>
                        <a:lnTo>
                          <a:pt x="2621280" y="411480"/>
                        </a:lnTo>
                        <a:lnTo>
                          <a:pt x="1859280" y="76200"/>
                        </a:lnTo>
                        <a:lnTo>
                          <a:pt x="1005840" y="0"/>
                        </a:lnTo>
                        <a:lnTo>
                          <a:pt x="822960" y="60960"/>
                        </a:lnTo>
                        <a:lnTo>
                          <a:pt x="1112520" y="15240"/>
                        </a:lnTo>
                        <a:close/>
                      </a:path>
                    </a:pathLst>
                  </a:custGeom>
                  <a:solidFill>
                    <a:srgbClr val="4C00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" name="フリーフォーム 10"/>
                  <p:cNvSpPr/>
                  <p:nvPr/>
                </p:nvSpPr>
                <p:spPr>
                  <a:xfrm>
                    <a:off x="6614160" y="2468880"/>
                    <a:ext cx="731520" cy="685800"/>
                  </a:xfrm>
                  <a:custGeom>
                    <a:avLst/>
                    <a:gdLst>
                      <a:gd name="connsiteX0" fmla="*/ 350520 w 731520"/>
                      <a:gd name="connsiteY0" fmla="*/ 0 h 685800"/>
                      <a:gd name="connsiteX1" fmla="*/ 670560 w 731520"/>
                      <a:gd name="connsiteY1" fmla="*/ 60960 h 685800"/>
                      <a:gd name="connsiteX2" fmla="*/ 731520 w 731520"/>
                      <a:gd name="connsiteY2" fmla="*/ 304800 h 685800"/>
                      <a:gd name="connsiteX3" fmla="*/ 381000 w 731520"/>
                      <a:gd name="connsiteY3" fmla="*/ 655320 h 685800"/>
                      <a:gd name="connsiteX4" fmla="*/ 167640 w 731520"/>
                      <a:gd name="connsiteY4" fmla="*/ 685800 h 685800"/>
                      <a:gd name="connsiteX5" fmla="*/ 30480 w 731520"/>
                      <a:gd name="connsiteY5" fmla="*/ 670560 h 685800"/>
                      <a:gd name="connsiteX6" fmla="*/ 0 w 731520"/>
                      <a:gd name="connsiteY6" fmla="*/ 624840 h 6858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31520" h="685800">
                        <a:moveTo>
                          <a:pt x="350520" y="0"/>
                        </a:moveTo>
                        <a:lnTo>
                          <a:pt x="670560" y="60960"/>
                        </a:lnTo>
                        <a:lnTo>
                          <a:pt x="731520" y="304800"/>
                        </a:lnTo>
                        <a:lnTo>
                          <a:pt x="381000" y="655320"/>
                        </a:lnTo>
                        <a:lnTo>
                          <a:pt x="167640" y="685800"/>
                        </a:lnTo>
                        <a:lnTo>
                          <a:pt x="30480" y="670560"/>
                        </a:lnTo>
                        <a:lnTo>
                          <a:pt x="0" y="624840"/>
                        </a:lnTo>
                      </a:path>
                    </a:pathLst>
                  </a:custGeom>
                  <a:solidFill>
                    <a:srgbClr val="FFCCCC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ln>
                        <a:solidFill>
                          <a:srgbClr val="FF0000"/>
                        </a:solidFill>
                      </a:ln>
                    </a:endParaRPr>
                  </a:p>
                </p:txBody>
              </p:sp>
            </p:grpSp>
            <p:cxnSp>
              <p:nvCxnSpPr>
                <p:cNvPr id="75" name="直線コネクタ 74"/>
                <p:cNvCxnSpPr/>
                <p:nvPr/>
              </p:nvCxnSpPr>
              <p:spPr>
                <a:xfrm>
                  <a:off x="6734175" y="4485154"/>
                  <a:ext cx="76200" cy="15114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直線矢印コネクタ 45"/>
              <p:cNvCxnSpPr/>
              <p:nvPr/>
            </p:nvCxnSpPr>
            <p:spPr>
              <a:xfrm>
                <a:off x="5707396" y="4367973"/>
                <a:ext cx="1528722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グループ化 49"/>
              <p:cNvGrpSpPr/>
              <p:nvPr/>
            </p:nvGrpSpPr>
            <p:grpSpPr>
              <a:xfrm rot="1568154">
                <a:off x="5279132" y="4184370"/>
                <a:ext cx="552299" cy="173699"/>
                <a:chOff x="3740942" y="3425428"/>
                <a:chExt cx="495302" cy="140493"/>
              </a:xfrm>
            </p:grpSpPr>
            <p:sp>
              <p:nvSpPr>
                <p:cNvPr id="58" name="正方形/長方形 57"/>
                <p:cNvSpPr/>
                <p:nvPr/>
              </p:nvSpPr>
              <p:spPr>
                <a:xfrm>
                  <a:off x="3857625" y="3445669"/>
                  <a:ext cx="378619" cy="100012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56000">
                      <a:schemeClr val="tx1">
                        <a:lumMod val="65000"/>
                        <a:lumOff val="3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円/楕円 58"/>
                <p:cNvSpPr/>
                <p:nvPr/>
              </p:nvSpPr>
              <p:spPr>
                <a:xfrm>
                  <a:off x="3742907" y="3425428"/>
                  <a:ext cx="140494" cy="140493"/>
                </a:xfrm>
                <a:prstGeom prst="ellipse">
                  <a:avLst/>
                </a:prstGeom>
                <a:pattFill prst="pct20">
                  <a:fgClr>
                    <a:schemeClr val="tx1"/>
                  </a:fgClr>
                  <a:bgClr>
                    <a:schemeClr val="accent1">
                      <a:lumMod val="75000"/>
                    </a:schemeClr>
                  </a:bgClr>
                </a:patt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0" name="直線コネクタ 59"/>
                <p:cNvCxnSpPr/>
                <p:nvPr/>
              </p:nvCxnSpPr>
              <p:spPr>
                <a:xfrm flipH="1">
                  <a:off x="3740942" y="3425428"/>
                  <a:ext cx="0" cy="1393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直線矢印コネクタ 76"/>
              <p:cNvCxnSpPr/>
              <p:nvPr/>
            </p:nvCxnSpPr>
            <p:spPr>
              <a:xfrm rot="5400000" flipH="1">
                <a:off x="893846" y="4487970"/>
                <a:ext cx="2304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矢印コネクタ 77"/>
              <p:cNvCxnSpPr/>
              <p:nvPr/>
            </p:nvCxnSpPr>
            <p:spPr>
              <a:xfrm rot="16200000" flipH="1" flipV="1">
                <a:off x="6587366" y="5020632"/>
                <a:ext cx="1296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正方形/長方形 78"/>
              <p:cNvSpPr/>
              <p:nvPr/>
            </p:nvSpPr>
            <p:spPr>
              <a:xfrm>
                <a:off x="3318409" y="5329702"/>
                <a:ext cx="2519388" cy="66241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911012" y="5433550"/>
                <a:ext cx="16079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アンプ</a:t>
                </a:r>
                <a:endPara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5" name="グループ化 94"/>
              <p:cNvGrpSpPr/>
              <p:nvPr/>
            </p:nvGrpSpPr>
            <p:grpSpPr>
              <a:xfrm>
                <a:off x="3853169" y="2899634"/>
                <a:ext cx="732779" cy="899325"/>
                <a:chOff x="3853169" y="2899634"/>
                <a:chExt cx="732779" cy="899325"/>
              </a:xfrm>
            </p:grpSpPr>
            <p:cxnSp>
              <p:nvCxnSpPr>
                <p:cNvPr id="81" name="直線コネクタ 80"/>
                <p:cNvCxnSpPr/>
                <p:nvPr/>
              </p:nvCxnSpPr>
              <p:spPr>
                <a:xfrm flipV="1">
                  <a:off x="3913706" y="2899634"/>
                  <a:ext cx="465848" cy="2084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コネクタ 82"/>
                <p:cNvCxnSpPr/>
                <p:nvPr/>
              </p:nvCxnSpPr>
              <p:spPr>
                <a:xfrm flipV="1">
                  <a:off x="3922570" y="3094427"/>
                  <a:ext cx="663378" cy="15198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/>
                <p:nvPr/>
              </p:nvCxnSpPr>
              <p:spPr>
                <a:xfrm>
                  <a:off x="3913706" y="3446816"/>
                  <a:ext cx="465848" cy="1055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線コネクタ 88"/>
                <p:cNvCxnSpPr/>
                <p:nvPr/>
              </p:nvCxnSpPr>
              <p:spPr>
                <a:xfrm>
                  <a:off x="3853169" y="3596944"/>
                  <a:ext cx="290089" cy="2020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3" name="フリーフォーム 92"/>
              <p:cNvSpPr/>
              <p:nvPr/>
            </p:nvSpPr>
            <p:spPr>
              <a:xfrm>
                <a:off x="3895628" y="3337560"/>
                <a:ext cx="1346931" cy="670560"/>
              </a:xfrm>
              <a:custGeom>
                <a:avLst/>
                <a:gdLst>
                  <a:gd name="connsiteX0" fmla="*/ 0 w 838200"/>
                  <a:gd name="connsiteY0" fmla="*/ 0 h 670560"/>
                  <a:gd name="connsiteX1" fmla="*/ 579120 w 838200"/>
                  <a:gd name="connsiteY1" fmla="*/ 137160 h 670560"/>
                  <a:gd name="connsiteX2" fmla="*/ 701040 w 838200"/>
                  <a:gd name="connsiteY2" fmla="*/ 472440 h 670560"/>
                  <a:gd name="connsiteX3" fmla="*/ 838200 w 838200"/>
                  <a:gd name="connsiteY3" fmla="*/ 670560 h 670560"/>
                  <a:gd name="connsiteX0" fmla="*/ 0 w 838200"/>
                  <a:gd name="connsiteY0" fmla="*/ 0 h 670560"/>
                  <a:gd name="connsiteX1" fmla="*/ 579120 w 838200"/>
                  <a:gd name="connsiteY1" fmla="*/ 137160 h 670560"/>
                  <a:gd name="connsiteX2" fmla="*/ 701040 w 838200"/>
                  <a:gd name="connsiteY2" fmla="*/ 472440 h 670560"/>
                  <a:gd name="connsiteX3" fmla="*/ 838200 w 838200"/>
                  <a:gd name="connsiteY3" fmla="*/ 670560 h 670560"/>
                  <a:gd name="connsiteX0" fmla="*/ 0 w 1249680"/>
                  <a:gd name="connsiteY0" fmla="*/ 0 h 640080"/>
                  <a:gd name="connsiteX1" fmla="*/ 990600 w 1249680"/>
                  <a:gd name="connsiteY1" fmla="*/ 106680 h 640080"/>
                  <a:gd name="connsiteX2" fmla="*/ 1112520 w 1249680"/>
                  <a:gd name="connsiteY2" fmla="*/ 441960 h 640080"/>
                  <a:gd name="connsiteX3" fmla="*/ 1249680 w 1249680"/>
                  <a:gd name="connsiteY3" fmla="*/ 640080 h 640080"/>
                  <a:gd name="connsiteX0" fmla="*/ 0 w 1417320"/>
                  <a:gd name="connsiteY0" fmla="*/ 0 h 670560"/>
                  <a:gd name="connsiteX1" fmla="*/ 1158240 w 1417320"/>
                  <a:gd name="connsiteY1" fmla="*/ 137160 h 670560"/>
                  <a:gd name="connsiteX2" fmla="*/ 1280160 w 1417320"/>
                  <a:gd name="connsiteY2" fmla="*/ 472440 h 670560"/>
                  <a:gd name="connsiteX3" fmla="*/ 1417320 w 1417320"/>
                  <a:gd name="connsiteY3" fmla="*/ 670560 h 670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17320" h="670560">
                    <a:moveTo>
                      <a:pt x="0" y="0"/>
                    </a:moveTo>
                    <a:cubicBezTo>
                      <a:pt x="193040" y="45720"/>
                      <a:pt x="944880" y="58420"/>
                      <a:pt x="1158240" y="137160"/>
                    </a:cubicBezTo>
                    <a:cubicBezTo>
                      <a:pt x="1371600" y="215900"/>
                      <a:pt x="1236980" y="383540"/>
                      <a:pt x="1280160" y="472440"/>
                    </a:cubicBezTo>
                    <a:lnTo>
                      <a:pt x="1417320" y="67056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テキスト ボックス 93"/>
              <p:cNvSpPr txBox="1"/>
              <p:nvPr/>
            </p:nvSpPr>
            <p:spPr>
              <a:xfrm>
                <a:off x="5990964" y="3668846"/>
                <a:ext cx="2339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スピーカからの音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1169988"/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＋人の音声</a:t>
                </a:r>
                <a:endPara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6" name="グループ化 95"/>
              <p:cNvGrpSpPr/>
              <p:nvPr/>
            </p:nvGrpSpPr>
            <p:grpSpPr>
              <a:xfrm>
                <a:off x="5035967" y="4050904"/>
                <a:ext cx="164985" cy="204963"/>
                <a:chOff x="3853169" y="2899634"/>
                <a:chExt cx="732779" cy="899325"/>
              </a:xfrm>
            </p:grpSpPr>
            <p:cxnSp>
              <p:nvCxnSpPr>
                <p:cNvPr id="97" name="直線コネクタ 96"/>
                <p:cNvCxnSpPr/>
                <p:nvPr/>
              </p:nvCxnSpPr>
              <p:spPr>
                <a:xfrm flipV="1">
                  <a:off x="3913706" y="2899634"/>
                  <a:ext cx="465848" cy="2084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/>
                <p:cNvCxnSpPr/>
                <p:nvPr/>
              </p:nvCxnSpPr>
              <p:spPr>
                <a:xfrm flipV="1">
                  <a:off x="3922570" y="3094427"/>
                  <a:ext cx="663378" cy="15198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/>
                <p:cNvCxnSpPr/>
                <p:nvPr/>
              </p:nvCxnSpPr>
              <p:spPr>
                <a:xfrm>
                  <a:off x="3913706" y="3446816"/>
                  <a:ext cx="465848" cy="10556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/>
                <p:cNvCxnSpPr/>
                <p:nvPr/>
              </p:nvCxnSpPr>
              <p:spPr>
                <a:xfrm>
                  <a:off x="3853169" y="3596944"/>
                  <a:ext cx="290089" cy="2020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テキスト ボックス 100"/>
              <p:cNvSpPr txBox="1"/>
              <p:nvPr/>
            </p:nvSpPr>
            <p:spPr>
              <a:xfrm>
                <a:off x="2475345" y="5048015"/>
                <a:ext cx="12628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ja-JP" alt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増幅</a:t>
                </a:r>
                <a:endPara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4" name="直線矢印コネクタ 103"/>
              <p:cNvCxnSpPr/>
              <p:nvPr/>
            </p:nvCxnSpPr>
            <p:spPr>
              <a:xfrm flipH="1">
                <a:off x="5830429" y="5682250"/>
                <a:ext cx="1404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グループ化 109"/>
            <p:cNvGrpSpPr/>
            <p:nvPr/>
          </p:nvGrpSpPr>
          <p:grpSpPr>
            <a:xfrm>
              <a:off x="4203848" y="3496065"/>
              <a:ext cx="1503547" cy="739219"/>
              <a:chOff x="4191000" y="3482261"/>
              <a:chExt cx="1503547" cy="739219"/>
            </a:xfrm>
          </p:grpSpPr>
          <p:sp>
            <p:nvSpPr>
              <p:cNvPr id="107" name="フリーフォーム 106"/>
              <p:cNvSpPr/>
              <p:nvPr/>
            </p:nvSpPr>
            <p:spPr>
              <a:xfrm>
                <a:off x="5304799" y="3482261"/>
                <a:ext cx="389748" cy="513682"/>
              </a:xfrm>
              <a:custGeom>
                <a:avLst/>
                <a:gdLst>
                  <a:gd name="connsiteX0" fmla="*/ 411480 w 929640"/>
                  <a:gd name="connsiteY0" fmla="*/ 0 h 1005840"/>
                  <a:gd name="connsiteX1" fmla="*/ 533400 w 929640"/>
                  <a:gd name="connsiteY1" fmla="*/ 0 h 1005840"/>
                  <a:gd name="connsiteX2" fmla="*/ 624840 w 929640"/>
                  <a:gd name="connsiteY2" fmla="*/ 76200 h 1005840"/>
                  <a:gd name="connsiteX3" fmla="*/ 822960 w 929640"/>
                  <a:gd name="connsiteY3" fmla="*/ 137160 h 1005840"/>
                  <a:gd name="connsiteX4" fmla="*/ 838200 w 929640"/>
                  <a:gd name="connsiteY4" fmla="*/ 259080 h 1005840"/>
                  <a:gd name="connsiteX5" fmla="*/ 929640 w 929640"/>
                  <a:gd name="connsiteY5" fmla="*/ 350520 h 1005840"/>
                  <a:gd name="connsiteX6" fmla="*/ 655320 w 929640"/>
                  <a:gd name="connsiteY6" fmla="*/ 655320 h 1005840"/>
                  <a:gd name="connsiteX7" fmla="*/ 441960 w 929640"/>
                  <a:gd name="connsiteY7" fmla="*/ 685800 h 1005840"/>
                  <a:gd name="connsiteX8" fmla="*/ 274320 w 929640"/>
                  <a:gd name="connsiteY8" fmla="*/ 1005840 h 1005840"/>
                  <a:gd name="connsiteX9" fmla="*/ 0 w 929640"/>
                  <a:gd name="connsiteY9" fmla="*/ 914400 h 1005840"/>
                  <a:gd name="connsiteX10" fmla="*/ 213360 w 929640"/>
                  <a:gd name="connsiteY10" fmla="*/ 548640 h 1005840"/>
                  <a:gd name="connsiteX11" fmla="*/ 198120 w 929640"/>
                  <a:gd name="connsiteY11" fmla="*/ 396240 h 1005840"/>
                  <a:gd name="connsiteX12" fmla="*/ 213360 w 929640"/>
                  <a:gd name="connsiteY12" fmla="*/ 274320 h 1005840"/>
                  <a:gd name="connsiteX13" fmla="*/ 457200 w 929640"/>
                  <a:gd name="connsiteY13" fmla="*/ 228600 h 1005840"/>
                  <a:gd name="connsiteX14" fmla="*/ 411480 w 929640"/>
                  <a:gd name="connsiteY14" fmla="*/ 0 h 1005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29640" h="1005840">
                    <a:moveTo>
                      <a:pt x="411480" y="0"/>
                    </a:moveTo>
                    <a:lnTo>
                      <a:pt x="533400" y="0"/>
                    </a:lnTo>
                    <a:lnTo>
                      <a:pt x="624840" y="76200"/>
                    </a:lnTo>
                    <a:lnTo>
                      <a:pt x="822960" y="137160"/>
                    </a:lnTo>
                    <a:lnTo>
                      <a:pt x="838200" y="259080"/>
                    </a:lnTo>
                    <a:lnTo>
                      <a:pt x="929640" y="350520"/>
                    </a:lnTo>
                    <a:lnTo>
                      <a:pt x="655320" y="655320"/>
                    </a:lnTo>
                    <a:lnTo>
                      <a:pt x="441960" y="685800"/>
                    </a:lnTo>
                    <a:lnTo>
                      <a:pt x="274320" y="1005840"/>
                    </a:lnTo>
                    <a:lnTo>
                      <a:pt x="0" y="914400"/>
                    </a:lnTo>
                    <a:lnTo>
                      <a:pt x="213360" y="548640"/>
                    </a:lnTo>
                    <a:lnTo>
                      <a:pt x="198120" y="396240"/>
                    </a:lnTo>
                    <a:lnTo>
                      <a:pt x="213360" y="274320"/>
                    </a:lnTo>
                    <a:lnTo>
                      <a:pt x="457200" y="228600"/>
                    </a:lnTo>
                    <a:lnTo>
                      <a:pt x="411480" y="0"/>
                    </a:lnTo>
                    <a:close/>
                  </a:path>
                </a:pathLst>
              </a:custGeom>
              <a:solidFill>
                <a:srgbClr val="FFCC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フリーフォーム 107"/>
              <p:cNvSpPr/>
              <p:nvPr/>
            </p:nvSpPr>
            <p:spPr>
              <a:xfrm>
                <a:off x="4191000" y="3611880"/>
                <a:ext cx="792480" cy="609600"/>
              </a:xfrm>
              <a:custGeom>
                <a:avLst/>
                <a:gdLst>
                  <a:gd name="connsiteX0" fmla="*/ 0 w 792480"/>
                  <a:gd name="connsiteY0" fmla="*/ 563880 h 609600"/>
                  <a:gd name="connsiteX1" fmla="*/ 45720 w 792480"/>
                  <a:gd name="connsiteY1" fmla="*/ 213360 h 609600"/>
                  <a:gd name="connsiteX2" fmla="*/ 320040 w 792480"/>
                  <a:gd name="connsiteY2" fmla="*/ 0 h 609600"/>
                  <a:gd name="connsiteX3" fmla="*/ 563880 w 792480"/>
                  <a:gd name="connsiteY3" fmla="*/ 91440 h 609600"/>
                  <a:gd name="connsiteX4" fmla="*/ 792480 w 792480"/>
                  <a:gd name="connsiteY4" fmla="*/ 289560 h 609600"/>
                  <a:gd name="connsiteX5" fmla="*/ 701040 w 792480"/>
                  <a:gd name="connsiteY5" fmla="*/ 609600 h 609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92480" h="609600">
                    <a:moveTo>
                      <a:pt x="0" y="563880"/>
                    </a:moveTo>
                    <a:lnTo>
                      <a:pt x="45720" y="213360"/>
                    </a:lnTo>
                    <a:lnTo>
                      <a:pt x="320040" y="0"/>
                    </a:lnTo>
                    <a:lnTo>
                      <a:pt x="563880" y="91440"/>
                    </a:lnTo>
                    <a:lnTo>
                      <a:pt x="792480" y="289560"/>
                    </a:lnTo>
                    <a:lnTo>
                      <a:pt x="701040" y="609600"/>
                    </a:lnTo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フリーフォーム 108"/>
              <p:cNvSpPr/>
              <p:nvPr/>
            </p:nvSpPr>
            <p:spPr>
              <a:xfrm>
                <a:off x="4754880" y="3762850"/>
                <a:ext cx="772478" cy="436473"/>
              </a:xfrm>
              <a:custGeom>
                <a:avLst/>
                <a:gdLst>
                  <a:gd name="connsiteX0" fmla="*/ 685800 w 883920"/>
                  <a:gd name="connsiteY0" fmla="*/ 0 h 411480"/>
                  <a:gd name="connsiteX1" fmla="*/ 883920 w 883920"/>
                  <a:gd name="connsiteY1" fmla="*/ 76200 h 411480"/>
                  <a:gd name="connsiteX2" fmla="*/ 579120 w 883920"/>
                  <a:gd name="connsiteY2" fmla="*/ 411480 h 411480"/>
                  <a:gd name="connsiteX3" fmla="*/ 0 w 883920"/>
                  <a:gd name="connsiteY3" fmla="*/ 320040 h 411480"/>
                  <a:gd name="connsiteX4" fmla="*/ 152400 w 883920"/>
                  <a:gd name="connsiteY4" fmla="*/ 45720 h 411480"/>
                  <a:gd name="connsiteX5" fmla="*/ 487680 w 883920"/>
                  <a:gd name="connsiteY5" fmla="*/ 137160 h 411480"/>
                  <a:gd name="connsiteX6" fmla="*/ 685800 w 883920"/>
                  <a:gd name="connsiteY6" fmla="*/ 0 h 411480"/>
                  <a:gd name="connsiteX0" fmla="*/ 0 w 883920"/>
                  <a:gd name="connsiteY0" fmla="*/ 320040 h 411480"/>
                  <a:gd name="connsiteX1" fmla="*/ 152400 w 883920"/>
                  <a:gd name="connsiteY1" fmla="*/ 45720 h 411480"/>
                  <a:gd name="connsiteX2" fmla="*/ 487680 w 883920"/>
                  <a:gd name="connsiteY2" fmla="*/ 137160 h 411480"/>
                  <a:gd name="connsiteX3" fmla="*/ 685800 w 883920"/>
                  <a:gd name="connsiteY3" fmla="*/ 0 h 411480"/>
                  <a:gd name="connsiteX4" fmla="*/ 883920 w 883920"/>
                  <a:gd name="connsiteY4" fmla="*/ 76200 h 411480"/>
                  <a:gd name="connsiteX5" fmla="*/ 579120 w 883920"/>
                  <a:gd name="connsiteY5" fmla="*/ 411480 h 411480"/>
                  <a:gd name="connsiteX6" fmla="*/ 91440 w 883920"/>
                  <a:gd name="connsiteY6" fmla="*/ 411480 h 411480"/>
                  <a:gd name="connsiteX0" fmla="*/ 0 w 883920"/>
                  <a:gd name="connsiteY0" fmla="*/ 320040 h 411480"/>
                  <a:gd name="connsiteX1" fmla="*/ 152400 w 883920"/>
                  <a:gd name="connsiteY1" fmla="*/ 45720 h 411480"/>
                  <a:gd name="connsiteX2" fmla="*/ 487680 w 883920"/>
                  <a:gd name="connsiteY2" fmla="*/ 137160 h 411480"/>
                  <a:gd name="connsiteX3" fmla="*/ 685800 w 883920"/>
                  <a:gd name="connsiteY3" fmla="*/ 0 h 411480"/>
                  <a:gd name="connsiteX4" fmla="*/ 883920 w 883920"/>
                  <a:gd name="connsiteY4" fmla="*/ 76200 h 411480"/>
                  <a:gd name="connsiteX5" fmla="*/ 579120 w 883920"/>
                  <a:gd name="connsiteY5" fmla="*/ 411480 h 411480"/>
                  <a:gd name="connsiteX6" fmla="*/ 91440 w 883920"/>
                  <a:gd name="connsiteY6" fmla="*/ 411480 h 411480"/>
                  <a:gd name="connsiteX0" fmla="*/ 60960 w 792480"/>
                  <a:gd name="connsiteY0" fmla="*/ 45720 h 411480"/>
                  <a:gd name="connsiteX1" fmla="*/ 396240 w 792480"/>
                  <a:gd name="connsiteY1" fmla="*/ 137160 h 411480"/>
                  <a:gd name="connsiteX2" fmla="*/ 594360 w 792480"/>
                  <a:gd name="connsiteY2" fmla="*/ 0 h 411480"/>
                  <a:gd name="connsiteX3" fmla="*/ 792480 w 792480"/>
                  <a:gd name="connsiteY3" fmla="*/ 76200 h 411480"/>
                  <a:gd name="connsiteX4" fmla="*/ 487680 w 792480"/>
                  <a:gd name="connsiteY4" fmla="*/ 411480 h 411480"/>
                  <a:gd name="connsiteX5" fmla="*/ 0 w 792480"/>
                  <a:gd name="connsiteY5" fmla="*/ 411480 h 411480"/>
                  <a:gd name="connsiteX0" fmla="*/ 60960 w 792480"/>
                  <a:gd name="connsiteY0" fmla="*/ 0 h 426720"/>
                  <a:gd name="connsiteX1" fmla="*/ 396240 w 792480"/>
                  <a:gd name="connsiteY1" fmla="*/ 152400 h 426720"/>
                  <a:gd name="connsiteX2" fmla="*/ 594360 w 792480"/>
                  <a:gd name="connsiteY2" fmla="*/ 15240 h 426720"/>
                  <a:gd name="connsiteX3" fmla="*/ 792480 w 792480"/>
                  <a:gd name="connsiteY3" fmla="*/ 91440 h 426720"/>
                  <a:gd name="connsiteX4" fmla="*/ 487680 w 792480"/>
                  <a:gd name="connsiteY4" fmla="*/ 426720 h 426720"/>
                  <a:gd name="connsiteX5" fmla="*/ 0 w 792480"/>
                  <a:gd name="connsiteY5" fmla="*/ 426720 h 426720"/>
                  <a:gd name="connsiteX0" fmla="*/ 45720 w 777240"/>
                  <a:gd name="connsiteY0" fmla="*/ 0 h 426720"/>
                  <a:gd name="connsiteX1" fmla="*/ 381000 w 777240"/>
                  <a:gd name="connsiteY1" fmla="*/ 152400 h 426720"/>
                  <a:gd name="connsiteX2" fmla="*/ 579120 w 777240"/>
                  <a:gd name="connsiteY2" fmla="*/ 15240 h 426720"/>
                  <a:gd name="connsiteX3" fmla="*/ 777240 w 777240"/>
                  <a:gd name="connsiteY3" fmla="*/ 91440 h 426720"/>
                  <a:gd name="connsiteX4" fmla="*/ 472440 w 777240"/>
                  <a:gd name="connsiteY4" fmla="*/ 426720 h 426720"/>
                  <a:gd name="connsiteX5" fmla="*/ 0 w 777240"/>
                  <a:gd name="connsiteY5" fmla="*/ 289560 h 426720"/>
                  <a:gd name="connsiteX0" fmla="*/ 45720 w 777240"/>
                  <a:gd name="connsiteY0" fmla="*/ 0 h 426720"/>
                  <a:gd name="connsiteX1" fmla="*/ 381000 w 777240"/>
                  <a:gd name="connsiteY1" fmla="*/ 152400 h 426720"/>
                  <a:gd name="connsiteX2" fmla="*/ 437685 w 777240"/>
                  <a:gd name="connsiteY2" fmla="*/ 150026 h 426720"/>
                  <a:gd name="connsiteX3" fmla="*/ 579120 w 777240"/>
                  <a:gd name="connsiteY3" fmla="*/ 15240 h 426720"/>
                  <a:gd name="connsiteX4" fmla="*/ 777240 w 777240"/>
                  <a:gd name="connsiteY4" fmla="*/ 91440 h 426720"/>
                  <a:gd name="connsiteX5" fmla="*/ 472440 w 777240"/>
                  <a:gd name="connsiteY5" fmla="*/ 426720 h 426720"/>
                  <a:gd name="connsiteX6" fmla="*/ 0 w 777240"/>
                  <a:gd name="connsiteY6" fmla="*/ 289560 h 426720"/>
                  <a:gd name="connsiteX0" fmla="*/ 45720 w 777240"/>
                  <a:gd name="connsiteY0" fmla="*/ 0 h 426720"/>
                  <a:gd name="connsiteX1" fmla="*/ 381000 w 777240"/>
                  <a:gd name="connsiteY1" fmla="*/ 152400 h 426720"/>
                  <a:gd name="connsiteX2" fmla="*/ 437685 w 777240"/>
                  <a:gd name="connsiteY2" fmla="*/ 150026 h 426720"/>
                  <a:gd name="connsiteX3" fmla="*/ 579120 w 777240"/>
                  <a:gd name="connsiteY3" fmla="*/ 15240 h 426720"/>
                  <a:gd name="connsiteX4" fmla="*/ 642472 w 777240"/>
                  <a:gd name="connsiteY4" fmla="*/ 52395 h 426720"/>
                  <a:gd name="connsiteX5" fmla="*/ 777240 w 777240"/>
                  <a:gd name="connsiteY5" fmla="*/ 91440 h 426720"/>
                  <a:gd name="connsiteX6" fmla="*/ 472440 w 777240"/>
                  <a:gd name="connsiteY6" fmla="*/ 426720 h 426720"/>
                  <a:gd name="connsiteX7" fmla="*/ 0 w 777240"/>
                  <a:gd name="connsiteY7" fmla="*/ 289560 h 426720"/>
                  <a:gd name="connsiteX0" fmla="*/ 45720 w 777240"/>
                  <a:gd name="connsiteY0" fmla="*/ 0 h 426720"/>
                  <a:gd name="connsiteX1" fmla="*/ 381000 w 777240"/>
                  <a:gd name="connsiteY1" fmla="*/ 152400 h 426720"/>
                  <a:gd name="connsiteX2" fmla="*/ 437685 w 777240"/>
                  <a:gd name="connsiteY2" fmla="*/ 150026 h 426720"/>
                  <a:gd name="connsiteX3" fmla="*/ 579120 w 777240"/>
                  <a:gd name="connsiteY3" fmla="*/ 15240 h 426720"/>
                  <a:gd name="connsiteX4" fmla="*/ 642472 w 777240"/>
                  <a:gd name="connsiteY4" fmla="*/ 52395 h 426720"/>
                  <a:gd name="connsiteX5" fmla="*/ 777240 w 777240"/>
                  <a:gd name="connsiteY5" fmla="*/ 91440 h 426720"/>
                  <a:gd name="connsiteX6" fmla="*/ 521028 w 777240"/>
                  <a:gd name="connsiteY6" fmla="*/ 395295 h 426720"/>
                  <a:gd name="connsiteX7" fmla="*/ 472440 w 777240"/>
                  <a:gd name="connsiteY7" fmla="*/ 426720 h 426720"/>
                  <a:gd name="connsiteX8" fmla="*/ 0 w 777240"/>
                  <a:gd name="connsiteY8" fmla="*/ 289560 h 426720"/>
                  <a:gd name="connsiteX0" fmla="*/ 45720 w 777240"/>
                  <a:gd name="connsiteY0" fmla="*/ 0 h 424338"/>
                  <a:gd name="connsiteX1" fmla="*/ 381000 w 777240"/>
                  <a:gd name="connsiteY1" fmla="*/ 152400 h 424338"/>
                  <a:gd name="connsiteX2" fmla="*/ 437685 w 777240"/>
                  <a:gd name="connsiteY2" fmla="*/ 150026 h 424338"/>
                  <a:gd name="connsiteX3" fmla="*/ 579120 w 777240"/>
                  <a:gd name="connsiteY3" fmla="*/ 15240 h 424338"/>
                  <a:gd name="connsiteX4" fmla="*/ 642472 w 777240"/>
                  <a:gd name="connsiteY4" fmla="*/ 52395 h 424338"/>
                  <a:gd name="connsiteX5" fmla="*/ 777240 w 777240"/>
                  <a:gd name="connsiteY5" fmla="*/ 91440 h 424338"/>
                  <a:gd name="connsiteX6" fmla="*/ 521028 w 777240"/>
                  <a:gd name="connsiteY6" fmla="*/ 395295 h 424338"/>
                  <a:gd name="connsiteX7" fmla="*/ 424815 w 777240"/>
                  <a:gd name="connsiteY7" fmla="*/ 424338 h 424338"/>
                  <a:gd name="connsiteX8" fmla="*/ 0 w 777240"/>
                  <a:gd name="connsiteY8" fmla="*/ 289560 h 424338"/>
                  <a:gd name="connsiteX0" fmla="*/ 45720 w 777240"/>
                  <a:gd name="connsiteY0" fmla="*/ 0 h 424338"/>
                  <a:gd name="connsiteX1" fmla="*/ 381000 w 777240"/>
                  <a:gd name="connsiteY1" fmla="*/ 152400 h 424338"/>
                  <a:gd name="connsiteX2" fmla="*/ 437685 w 777240"/>
                  <a:gd name="connsiteY2" fmla="*/ 150026 h 424338"/>
                  <a:gd name="connsiteX3" fmla="*/ 579120 w 777240"/>
                  <a:gd name="connsiteY3" fmla="*/ 15240 h 424338"/>
                  <a:gd name="connsiteX4" fmla="*/ 642472 w 777240"/>
                  <a:gd name="connsiteY4" fmla="*/ 52395 h 424338"/>
                  <a:gd name="connsiteX5" fmla="*/ 777240 w 777240"/>
                  <a:gd name="connsiteY5" fmla="*/ 91440 h 424338"/>
                  <a:gd name="connsiteX6" fmla="*/ 521028 w 777240"/>
                  <a:gd name="connsiteY6" fmla="*/ 395295 h 424338"/>
                  <a:gd name="connsiteX7" fmla="*/ 424815 w 777240"/>
                  <a:gd name="connsiteY7" fmla="*/ 424338 h 424338"/>
                  <a:gd name="connsiteX8" fmla="*/ 0 w 777240"/>
                  <a:gd name="connsiteY8" fmla="*/ 289560 h 424338"/>
                  <a:gd name="connsiteX0" fmla="*/ 45720 w 777240"/>
                  <a:gd name="connsiteY0" fmla="*/ 0 h 424338"/>
                  <a:gd name="connsiteX1" fmla="*/ 381000 w 777240"/>
                  <a:gd name="connsiteY1" fmla="*/ 152400 h 424338"/>
                  <a:gd name="connsiteX2" fmla="*/ 437685 w 777240"/>
                  <a:gd name="connsiteY2" fmla="*/ 150026 h 424338"/>
                  <a:gd name="connsiteX3" fmla="*/ 579120 w 777240"/>
                  <a:gd name="connsiteY3" fmla="*/ 15240 h 424338"/>
                  <a:gd name="connsiteX4" fmla="*/ 642472 w 777240"/>
                  <a:gd name="connsiteY4" fmla="*/ 52395 h 424338"/>
                  <a:gd name="connsiteX5" fmla="*/ 704385 w 777240"/>
                  <a:gd name="connsiteY5" fmla="*/ 92876 h 424338"/>
                  <a:gd name="connsiteX6" fmla="*/ 777240 w 777240"/>
                  <a:gd name="connsiteY6" fmla="*/ 91440 h 424338"/>
                  <a:gd name="connsiteX7" fmla="*/ 521028 w 777240"/>
                  <a:gd name="connsiteY7" fmla="*/ 395295 h 424338"/>
                  <a:gd name="connsiteX8" fmla="*/ 424815 w 777240"/>
                  <a:gd name="connsiteY8" fmla="*/ 424338 h 424338"/>
                  <a:gd name="connsiteX9" fmla="*/ 0 w 777240"/>
                  <a:gd name="connsiteY9" fmla="*/ 289560 h 424338"/>
                  <a:gd name="connsiteX0" fmla="*/ 45720 w 777240"/>
                  <a:gd name="connsiteY0" fmla="*/ 0 h 424338"/>
                  <a:gd name="connsiteX1" fmla="*/ 381000 w 777240"/>
                  <a:gd name="connsiteY1" fmla="*/ 152400 h 424338"/>
                  <a:gd name="connsiteX2" fmla="*/ 437685 w 777240"/>
                  <a:gd name="connsiteY2" fmla="*/ 150026 h 424338"/>
                  <a:gd name="connsiteX3" fmla="*/ 579120 w 777240"/>
                  <a:gd name="connsiteY3" fmla="*/ 15240 h 424338"/>
                  <a:gd name="connsiteX4" fmla="*/ 642472 w 777240"/>
                  <a:gd name="connsiteY4" fmla="*/ 52395 h 424338"/>
                  <a:gd name="connsiteX5" fmla="*/ 721053 w 777240"/>
                  <a:gd name="connsiteY5" fmla="*/ 88114 h 424338"/>
                  <a:gd name="connsiteX6" fmla="*/ 777240 w 777240"/>
                  <a:gd name="connsiteY6" fmla="*/ 91440 h 424338"/>
                  <a:gd name="connsiteX7" fmla="*/ 521028 w 777240"/>
                  <a:gd name="connsiteY7" fmla="*/ 395295 h 424338"/>
                  <a:gd name="connsiteX8" fmla="*/ 424815 w 777240"/>
                  <a:gd name="connsiteY8" fmla="*/ 424338 h 424338"/>
                  <a:gd name="connsiteX9" fmla="*/ 0 w 777240"/>
                  <a:gd name="connsiteY9" fmla="*/ 289560 h 424338"/>
                  <a:gd name="connsiteX0" fmla="*/ 45720 w 772478"/>
                  <a:gd name="connsiteY0" fmla="*/ 0 h 424338"/>
                  <a:gd name="connsiteX1" fmla="*/ 381000 w 772478"/>
                  <a:gd name="connsiteY1" fmla="*/ 152400 h 424338"/>
                  <a:gd name="connsiteX2" fmla="*/ 437685 w 772478"/>
                  <a:gd name="connsiteY2" fmla="*/ 150026 h 424338"/>
                  <a:gd name="connsiteX3" fmla="*/ 579120 w 772478"/>
                  <a:gd name="connsiteY3" fmla="*/ 15240 h 424338"/>
                  <a:gd name="connsiteX4" fmla="*/ 642472 w 772478"/>
                  <a:gd name="connsiteY4" fmla="*/ 52395 h 424338"/>
                  <a:gd name="connsiteX5" fmla="*/ 721053 w 772478"/>
                  <a:gd name="connsiteY5" fmla="*/ 88114 h 424338"/>
                  <a:gd name="connsiteX6" fmla="*/ 772478 w 772478"/>
                  <a:gd name="connsiteY6" fmla="*/ 127159 h 424338"/>
                  <a:gd name="connsiteX7" fmla="*/ 521028 w 772478"/>
                  <a:gd name="connsiteY7" fmla="*/ 395295 h 424338"/>
                  <a:gd name="connsiteX8" fmla="*/ 424815 w 772478"/>
                  <a:gd name="connsiteY8" fmla="*/ 424338 h 424338"/>
                  <a:gd name="connsiteX9" fmla="*/ 0 w 772478"/>
                  <a:gd name="connsiteY9" fmla="*/ 289560 h 424338"/>
                  <a:gd name="connsiteX0" fmla="*/ 45720 w 772478"/>
                  <a:gd name="connsiteY0" fmla="*/ 0 h 424338"/>
                  <a:gd name="connsiteX1" fmla="*/ 381000 w 772478"/>
                  <a:gd name="connsiteY1" fmla="*/ 152400 h 424338"/>
                  <a:gd name="connsiteX2" fmla="*/ 437685 w 772478"/>
                  <a:gd name="connsiteY2" fmla="*/ 150026 h 424338"/>
                  <a:gd name="connsiteX3" fmla="*/ 586264 w 772478"/>
                  <a:gd name="connsiteY3" fmla="*/ 953 h 424338"/>
                  <a:gd name="connsiteX4" fmla="*/ 642472 w 772478"/>
                  <a:gd name="connsiteY4" fmla="*/ 52395 h 424338"/>
                  <a:gd name="connsiteX5" fmla="*/ 721053 w 772478"/>
                  <a:gd name="connsiteY5" fmla="*/ 88114 h 424338"/>
                  <a:gd name="connsiteX6" fmla="*/ 772478 w 772478"/>
                  <a:gd name="connsiteY6" fmla="*/ 127159 h 424338"/>
                  <a:gd name="connsiteX7" fmla="*/ 521028 w 772478"/>
                  <a:gd name="connsiteY7" fmla="*/ 395295 h 424338"/>
                  <a:gd name="connsiteX8" fmla="*/ 424815 w 772478"/>
                  <a:gd name="connsiteY8" fmla="*/ 424338 h 424338"/>
                  <a:gd name="connsiteX9" fmla="*/ 0 w 772478"/>
                  <a:gd name="connsiteY9" fmla="*/ 289560 h 424338"/>
                  <a:gd name="connsiteX0" fmla="*/ 45720 w 772478"/>
                  <a:gd name="connsiteY0" fmla="*/ 0 h 424338"/>
                  <a:gd name="connsiteX1" fmla="*/ 381000 w 772478"/>
                  <a:gd name="connsiteY1" fmla="*/ 152400 h 424338"/>
                  <a:gd name="connsiteX2" fmla="*/ 437685 w 772478"/>
                  <a:gd name="connsiteY2" fmla="*/ 150026 h 424338"/>
                  <a:gd name="connsiteX3" fmla="*/ 586264 w 772478"/>
                  <a:gd name="connsiteY3" fmla="*/ 953 h 424338"/>
                  <a:gd name="connsiteX4" fmla="*/ 642472 w 772478"/>
                  <a:gd name="connsiteY4" fmla="*/ 52395 h 424338"/>
                  <a:gd name="connsiteX5" fmla="*/ 721053 w 772478"/>
                  <a:gd name="connsiteY5" fmla="*/ 88114 h 424338"/>
                  <a:gd name="connsiteX6" fmla="*/ 772478 w 772478"/>
                  <a:gd name="connsiteY6" fmla="*/ 127159 h 424338"/>
                  <a:gd name="connsiteX7" fmla="*/ 521028 w 772478"/>
                  <a:gd name="connsiteY7" fmla="*/ 395295 h 424338"/>
                  <a:gd name="connsiteX8" fmla="*/ 424815 w 772478"/>
                  <a:gd name="connsiteY8" fmla="*/ 424338 h 424338"/>
                  <a:gd name="connsiteX9" fmla="*/ 0 w 772478"/>
                  <a:gd name="connsiteY9" fmla="*/ 289560 h 424338"/>
                  <a:gd name="connsiteX0" fmla="*/ 45720 w 772478"/>
                  <a:gd name="connsiteY0" fmla="*/ 0 h 419804"/>
                  <a:gd name="connsiteX1" fmla="*/ 381000 w 772478"/>
                  <a:gd name="connsiteY1" fmla="*/ 152400 h 419804"/>
                  <a:gd name="connsiteX2" fmla="*/ 437685 w 772478"/>
                  <a:gd name="connsiteY2" fmla="*/ 150026 h 419804"/>
                  <a:gd name="connsiteX3" fmla="*/ 586264 w 772478"/>
                  <a:gd name="connsiteY3" fmla="*/ 953 h 419804"/>
                  <a:gd name="connsiteX4" fmla="*/ 642472 w 772478"/>
                  <a:gd name="connsiteY4" fmla="*/ 52395 h 419804"/>
                  <a:gd name="connsiteX5" fmla="*/ 721053 w 772478"/>
                  <a:gd name="connsiteY5" fmla="*/ 88114 h 419804"/>
                  <a:gd name="connsiteX6" fmla="*/ 772478 w 772478"/>
                  <a:gd name="connsiteY6" fmla="*/ 127159 h 419804"/>
                  <a:gd name="connsiteX7" fmla="*/ 521028 w 772478"/>
                  <a:gd name="connsiteY7" fmla="*/ 395295 h 419804"/>
                  <a:gd name="connsiteX8" fmla="*/ 365283 w 772478"/>
                  <a:gd name="connsiteY8" fmla="*/ 407669 h 419804"/>
                  <a:gd name="connsiteX9" fmla="*/ 0 w 772478"/>
                  <a:gd name="connsiteY9" fmla="*/ 289560 h 419804"/>
                  <a:gd name="connsiteX0" fmla="*/ 64770 w 772478"/>
                  <a:gd name="connsiteY0" fmla="*/ 0 h 436473"/>
                  <a:gd name="connsiteX1" fmla="*/ 381000 w 772478"/>
                  <a:gd name="connsiteY1" fmla="*/ 169069 h 436473"/>
                  <a:gd name="connsiteX2" fmla="*/ 437685 w 772478"/>
                  <a:gd name="connsiteY2" fmla="*/ 166695 h 436473"/>
                  <a:gd name="connsiteX3" fmla="*/ 586264 w 772478"/>
                  <a:gd name="connsiteY3" fmla="*/ 17622 h 436473"/>
                  <a:gd name="connsiteX4" fmla="*/ 642472 w 772478"/>
                  <a:gd name="connsiteY4" fmla="*/ 69064 h 436473"/>
                  <a:gd name="connsiteX5" fmla="*/ 721053 w 772478"/>
                  <a:gd name="connsiteY5" fmla="*/ 104783 h 436473"/>
                  <a:gd name="connsiteX6" fmla="*/ 772478 w 772478"/>
                  <a:gd name="connsiteY6" fmla="*/ 143828 h 436473"/>
                  <a:gd name="connsiteX7" fmla="*/ 521028 w 772478"/>
                  <a:gd name="connsiteY7" fmla="*/ 411964 h 436473"/>
                  <a:gd name="connsiteX8" fmla="*/ 365283 w 772478"/>
                  <a:gd name="connsiteY8" fmla="*/ 424338 h 436473"/>
                  <a:gd name="connsiteX9" fmla="*/ 0 w 772478"/>
                  <a:gd name="connsiteY9" fmla="*/ 306229 h 436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72478" h="436473">
                    <a:moveTo>
                      <a:pt x="64770" y="0"/>
                    </a:moveTo>
                    <a:lnTo>
                      <a:pt x="381000" y="169069"/>
                    </a:lnTo>
                    <a:cubicBezTo>
                      <a:pt x="392751" y="161134"/>
                      <a:pt x="425934" y="174630"/>
                      <a:pt x="437685" y="166695"/>
                    </a:cubicBezTo>
                    <a:lnTo>
                      <a:pt x="586264" y="17622"/>
                    </a:lnTo>
                    <a:cubicBezTo>
                      <a:pt x="612144" y="26832"/>
                      <a:pt x="616592" y="59854"/>
                      <a:pt x="642472" y="69064"/>
                    </a:cubicBezTo>
                    <a:cubicBezTo>
                      <a:pt x="669460" y="77001"/>
                      <a:pt x="694065" y="96846"/>
                      <a:pt x="721053" y="104783"/>
                    </a:cubicBezTo>
                    <a:lnTo>
                      <a:pt x="772478" y="143828"/>
                    </a:lnTo>
                    <a:cubicBezTo>
                      <a:pt x="739141" y="195025"/>
                      <a:pt x="588894" y="365212"/>
                      <a:pt x="521028" y="411964"/>
                    </a:cubicBezTo>
                    <a:cubicBezTo>
                      <a:pt x="453162" y="458716"/>
                      <a:pt x="394973" y="424182"/>
                      <a:pt x="365283" y="424338"/>
                    </a:cubicBezTo>
                    <a:cubicBezTo>
                      <a:pt x="172243" y="393858"/>
                      <a:pt x="0" y="306229"/>
                      <a:pt x="0" y="306229"/>
                    </a:cubicBezTo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548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一般形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1" y="1184789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標準的には以下のように構成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02809" y="1800388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81348" y="1746797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25" name="グループ化 124"/>
          <p:cNvGrpSpPr/>
          <p:nvPr/>
        </p:nvGrpSpPr>
        <p:grpSpPr>
          <a:xfrm>
            <a:off x="1644446" y="2095809"/>
            <a:ext cx="5785945" cy="3935271"/>
            <a:chOff x="1593627" y="1602993"/>
            <a:chExt cx="5785945" cy="3935271"/>
          </a:xfrm>
        </p:grpSpPr>
        <p:cxnSp>
          <p:nvCxnSpPr>
            <p:cNvPr id="7" name="直線コネクタ 6"/>
            <p:cNvCxnSpPr/>
            <p:nvPr/>
          </p:nvCxnSpPr>
          <p:spPr>
            <a:xfrm flipV="1">
              <a:off x="1593627" y="2127386"/>
              <a:ext cx="5785945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グループ化 83"/>
            <p:cNvGrpSpPr/>
            <p:nvPr/>
          </p:nvGrpSpPr>
          <p:grpSpPr>
            <a:xfrm>
              <a:off x="1606198" y="1602993"/>
              <a:ext cx="2632479" cy="3925916"/>
              <a:chOff x="1559463" y="1602992"/>
              <a:chExt cx="2632479" cy="3925916"/>
            </a:xfrm>
          </p:grpSpPr>
          <p:cxnSp>
            <p:nvCxnSpPr>
              <p:cNvPr id="13" name="直線矢印コネクタ 12"/>
              <p:cNvCxnSpPr/>
              <p:nvPr/>
            </p:nvCxnSpPr>
            <p:spPr>
              <a:xfrm>
                <a:off x="3566937" y="290338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/>
              <p:cNvCxnSpPr/>
              <p:nvPr/>
            </p:nvCxnSpPr>
            <p:spPr>
              <a:xfrm>
                <a:off x="2767344" y="2127625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テキスト ボックス 20"/>
              <p:cNvSpPr txBox="1"/>
              <p:nvPr/>
            </p:nvSpPr>
            <p:spPr>
              <a:xfrm>
                <a:off x="1559463" y="2746568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2545360" y="2326607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2539332" y="311318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4" name="直線矢印コネクタ 43"/>
              <p:cNvCxnSpPr/>
              <p:nvPr/>
            </p:nvCxnSpPr>
            <p:spPr>
              <a:xfrm>
                <a:off x="2767344" y="4740978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>
              <a:xfrm>
                <a:off x="3971098" y="4546900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>
              <a:xfrm>
                <a:off x="3573238" y="5265787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矢印コネクタ 46"/>
              <p:cNvCxnSpPr/>
              <p:nvPr/>
            </p:nvCxnSpPr>
            <p:spPr>
              <a:xfrm>
                <a:off x="2767344" y="3933258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正方形/長方形 47"/>
              <p:cNvSpPr/>
              <p:nvPr/>
            </p:nvSpPr>
            <p:spPr>
              <a:xfrm>
                <a:off x="2539332" y="4652913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2776556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4" name="直線矢印コネクタ 13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二等辺三角形 48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Q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5" name="グループ化 24"/>
              <p:cNvGrpSpPr/>
              <p:nvPr/>
            </p:nvGrpSpPr>
            <p:grpSpPr>
              <a:xfrm>
                <a:off x="2771321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51" name="直線矢印コネクタ 50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二等辺三角形 51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53" name="正方形/長方形 52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>
                <a:off x="2776556" y="1602992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二等辺三角形 59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0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3" name="直線矢印コネクタ 62"/>
              <p:cNvCxnSpPr/>
              <p:nvPr/>
            </p:nvCxnSpPr>
            <p:spPr>
              <a:xfrm>
                <a:off x="2774197" y="4450218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4" name="グループ化 63"/>
              <p:cNvGrpSpPr/>
              <p:nvPr/>
            </p:nvGrpSpPr>
            <p:grpSpPr>
              <a:xfrm>
                <a:off x="2773373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65" name="直線矢印コネクタ 64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二等辺三角形 65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67" name="正方形/長方形 66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8" name="直線矢印コネクタ 67"/>
              <p:cNvCxnSpPr/>
              <p:nvPr/>
            </p:nvCxnSpPr>
            <p:spPr>
              <a:xfrm>
                <a:off x="3971098" y="4102947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矢印コネクタ 68"/>
              <p:cNvCxnSpPr>
                <a:stCxn id="62" idx="0"/>
                <a:endCxn id="71" idx="4"/>
              </p:cNvCxnSpPr>
              <p:nvPr/>
            </p:nvCxnSpPr>
            <p:spPr>
              <a:xfrm flipV="1">
                <a:off x="3969197" y="2384114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円/楕円 61"/>
              <p:cNvSpPr/>
              <p:nvPr/>
            </p:nvSpPr>
            <p:spPr>
              <a:xfrm>
                <a:off x="3747213" y="2677534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0" name="直線矢印コネクタ 69"/>
              <p:cNvCxnSpPr/>
              <p:nvPr/>
            </p:nvCxnSpPr>
            <p:spPr>
              <a:xfrm>
                <a:off x="3566937" y="380254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円/楕円 70"/>
              <p:cNvSpPr/>
              <p:nvPr/>
            </p:nvSpPr>
            <p:spPr>
              <a:xfrm>
                <a:off x="3747974" y="1920459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3746955" y="3558671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1560475" y="3492762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</p:txBody>
          </p:sp>
          <p:sp>
            <p:nvSpPr>
              <p:cNvPr id="74" name="テキスト ボックス 73"/>
              <p:cNvSpPr txBox="1"/>
              <p:nvPr/>
            </p:nvSpPr>
            <p:spPr>
              <a:xfrm>
                <a:off x="1593627" y="5080809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Q)</a:t>
                </a:r>
              </a:p>
            </p:txBody>
          </p:sp>
          <p:cxnSp>
            <p:nvCxnSpPr>
              <p:cNvPr id="78" name="直線矢印コネクタ 77"/>
              <p:cNvCxnSpPr>
                <a:stCxn id="72" idx="0"/>
                <a:endCxn id="62" idx="4"/>
              </p:cNvCxnSpPr>
              <p:nvPr/>
            </p:nvCxnSpPr>
            <p:spPr>
              <a:xfrm flipV="1">
                <a:off x="3968939" y="3141189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矢印コネクタ 80"/>
              <p:cNvCxnSpPr>
                <a:endCxn id="72" idx="4"/>
              </p:cNvCxnSpPr>
              <p:nvPr/>
            </p:nvCxnSpPr>
            <p:spPr>
              <a:xfrm flipV="1">
                <a:off x="3968310" y="4022326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テキスト ボックス 82"/>
              <p:cNvSpPr txBox="1"/>
              <p:nvPr/>
            </p:nvSpPr>
            <p:spPr>
              <a:xfrm>
                <a:off x="1781810" y="1797788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  <p:grpSp>
          <p:nvGrpSpPr>
            <p:cNvPr id="124" name="グループ化 123"/>
            <p:cNvGrpSpPr/>
            <p:nvPr/>
          </p:nvGrpSpPr>
          <p:grpSpPr>
            <a:xfrm>
              <a:off x="4609800" y="1734852"/>
              <a:ext cx="2605582" cy="3803412"/>
              <a:chOff x="4702788" y="1734852"/>
              <a:chExt cx="2605582" cy="3803412"/>
            </a:xfrm>
          </p:grpSpPr>
          <p:cxnSp>
            <p:nvCxnSpPr>
              <p:cNvPr id="86" name="直線矢印コネクタ 85"/>
              <p:cNvCxnSpPr/>
              <p:nvPr/>
            </p:nvCxnSpPr>
            <p:spPr>
              <a:xfrm flipH="1">
                <a:off x="5145151" y="2902056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矢印コネクタ 86"/>
              <p:cNvCxnSpPr/>
              <p:nvPr/>
            </p:nvCxnSpPr>
            <p:spPr>
              <a:xfrm>
                <a:off x="6127860" y="2126296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テキスト ボックス 87"/>
              <p:cNvSpPr txBox="1"/>
              <p:nvPr/>
            </p:nvSpPr>
            <p:spPr>
              <a:xfrm>
                <a:off x="5990970" y="2711907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5905876" y="232527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5899848" y="3111859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1" name="直線矢印コネクタ 90"/>
              <p:cNvCxnSpPr/>
              <p:nvPr/>
            </p:nvCxnSpPr>
            <p:spPr>
              <a:xfrm>
                <a:off x="6127860" y="4739649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矢印コネクタ 91"/>
              <p:cNvCxnSpPr/>
              <p:nvPr/>
            </p:nvCxnSpPr>
            <p:spPr>
              <a:xfrm>
                <a:off x="4926931" y="4563715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矢印コネクタ 92"/>
              <p:cNvCxnSpPr/>
              <p:nvPr/>
            </p:nvCxnSpPr>
            <p:spPr>
              <a:xfrm>
                <a:off x="4939641" y="5280978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矢印コネクタ 93"/>
              <p:cNvCxnSpPr/>
              <p:nvPr/>
            </p:nvCxnSpPr>
            <p:spPr>
              <a:xfrm>
                <a:off x="6127860" y="3931929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正方形/長方形 94"/>
              <p:cNvSpPr/>
              <p:nvPr/>
            </p:nvSpPr>
            <p:spPr>
              <a:xfrm>
                <a:off x="5884350" y="4651584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6" name="グループ化 95"/>
              <p:cNvGrpSpPr/>
              <p:nvPr/>
            </p:nvGrpSpPr>
            <p:grpSpPr>
              <a:xfrm flipH="1">
                <a:off x="5330222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21" name="直線矢印コネクタ 120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二等辺三角形 121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23" name="正方形/長方形 122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P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7" name="グループ化 96"/>
              <p:cNvGrpSpPr/>
              <p:nvPr/>
            </p:nvGrpSpPr>
            <p:grpSpPr>
              <a:xfrm flipH="1">
                <a:off x="5324987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18" name="直線矢印コネクタ 117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二等辺三角形 118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20" name="正方形/長方形 119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99" name="直線矢印コネクタ 98"/>
              <p:cNvCxnSpPr/>
              <p:nvPr/>
            </p:nvCxnSpPr>
            <p:spPr>
              <a:xfrm>
                <a:off x="6119215" y="4448889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0" name="グループ化 99"/>
              <p:cNvGrpSpPr/>
              <p:nvPr/>
            </p:nvGrpSpPr>
            <p:grpSpPr>
              <a:xfrm flipH="1">
                <a:off x="5327039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12" name="直線矢印コネクタ 111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二等辺三角形 112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01" name="直線矢印コネクタ 100"/>
              <p:cNvCxnSpPr/>
              <p:nvPr/>
            </p:nvCxnSpPr>
            <p:spPr>
              <a:xfrm>
                <a:off x="4926931" y="4088766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矢印コネクタ 101"/>
              <p:cNvCxnSpPr>
                <a:stCxn id="103" idx="0"/>
                <a:endCxn id="105" idx="4"/>
              </p:cNvCxnSpPr>
              <p:nvPr/>
            </p:nvCxnSpPr>
            <p:spPr>
              <a:xfrm flipV="1">
                <a:off x="4925030" y="2369933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円/楕円 102"/>
              <p:cNvSpPr/>
              <p:nvPr/>
            </p:nvSpPr>
            <p:spPr>
              <a:xfrm>
                <a:off x="4703046" y="2663353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4" name="直線矢印コネクタ 103"/>
              <p:cNvCxnSpPr/>
              <p:nvPr/>
            </p:nvCxnSpPr>
            <p:spPr>
              <a:xfrm flipH="1">
                <a:off x="5145151" y="3801216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円/楕円 104"/>
              <p:cNvSpPr/>
              <p:nvPr/>
            </p:nvSpPr>
            <p:spPr>
              <a:xfrm>
                <a:off x="4703807" y="1906278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円/楕円 105"/>
              <p:cNvSpPr/>
              <p:nvPr/>
            </p:nvSpPr>
            <p:spPr>
              <a:xfrm>
                <a:off x="4702788" y="3544490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テキスト ボックス 106"/>
              <p:cNvSpPr txBox="1"/>
              <p:nvPr/>
            </p:nvSpPr>
            <p:spPr>
              <a:xfrm>
                <a:off x="5990095" y="3563001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</p:txBody>
          </p:sp>
          <p:sp>
            <p:nvSpPr>
              <p:cNvPr id="108" name="テキスト ボックス 107"/>
              <p:cNvSpPr txBox="1"/>
              <p:nvPr/>
            </p:nvSpPr>
            <p:spPr>
              <a:xfrm>
                <a:off x="5998604" y="5168932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cxnSp>
            <p:nvCxnSpPr>
              <p:cNvPr id="109" name="直線矢印コネクタ 108"/>
              <p:cNvCxnSpPr>
                <a:stCxn id="106" idx="0"/>
                <a:endCxn id="103" idx="4"/>
              </p:cNvCxnSpPr>
              <p:nvPr/>
            </p:nvCxnSpPr>
            <p:spPr>
              <a:xfrm flipV="1">
                <a:off x="4924772" y="3127008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矢印コネクタ 109"/>
              <p:cNvCxnSpPr>
                <a:endCxn id="106" idx="4"/>
              </p:cNvCxnSpPr>
              <p:nvPr/>
            </p:nvCxnSpPr>
            <p:spPr>
              <a:xfrm flipV="1">
                <a:off x="4924143" y="4008145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テキスト ボックス 110"/>
              <p:cNvSpPr txBox="1"/>
              <p:nvPr/>
            </p:nvSpPr>
            <p:spPr>
              <a:xfrm>
                <a:off x="6199938" y="1734852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313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648" y="24439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遅延器節約形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0647" y="880881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遅延器を節約するために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以下のように構成するときもある。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02809" y="1800388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81348" y="1746797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644446" y="2620202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2805077" y="2088873"/>
            <a:ext cx="3448526" cy="3927245"/>
            <a:chOff x="2805077" y="2088873"/>
            <a:chExt cx="3448526" cy="3927245"/>
          </a:xfrm>
        </p:grpSpPr>
        <p:grpSp>
          <p:nvGrpSpPr>
            <p:cNvPr id="84" name="グループ化 83"/>
            <p:cNvGrpSpPr/>
            <p:nvPr/>
          </p:nvGrpSpPr>
          <p:grpSpPr>
            <a:xfrm>
              <a:off x="2805077" y="2088873"/>
              <a:ext cx="3448526" cy="3925916"/>
              <a:chOff x="743416" y="1602992"/>
              <a:chExt cx="3448526" cy="3925916"/>
            </a:xfrm>
          </p:grpSpPr>
          <p:cxnSp>
            <p:nvCxnSpPr>
              <p:cNvPr id="13" name="直線矢印コネクタ 12"/>
              <p:cNvCxnSpPr/>
              <p:nvPr/>
            </p:nvCxnSpPr>
            <p:spPr>
              <a:xfrm>
                <a:off x="3566937" y="290338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/>
              <p:cNvCxnSpPr/>
              <p:nvPr/>
            </p:nvCxnSpPr>
            <p:spPr>
              <a:xfrm>
                <a:off x="2767344" y="2127625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テキスト ボックス 20"/>
              <p:cNvSpPr txBox="1"/>
              <p:nvPr/>
            </p:nvSpPr>
            <p:spPr>
              <a:xfrm>
                <a:off x="1806835" y="1722581"/>
                <a:ext cx="885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2545360" y="2326607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2539332" y="311318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4" name="直線矢印コネクタ 43"/>
              <p:cNvCxnSpPr/>
              <p:nvPr/>
            </p:nvCxnSpPr>
            <p:spPr>
              <a:xfrm>
                <a:off x="2767344" y="4740978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>
              <a:xfrm>
                <a:off x="3971098" y="4546900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>
              <a:xfrm>
                <a:off x="3573238" y="5265787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矢印コネクタ 46"/>
              <p:cNvCxnSpPr/>
              <p:nvPr/>
            </p:nvCxnSpPr>
            <p:spPr>
              <a:xfrm>
                <a:off x="2767344" y="3933258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正方形/長方形 47"/>
              <p:cNvSpPr/>
              <p:nvPr/>
            </p:nvSpPr>
            <p:spPr>
              <a:xfrm>
                <a:off x="2539332" y="4652913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b="1" kern="100"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T</a:t>
                </a:r>
                <a:endParaRPr lang="ja-JP" sz="20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2776556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4" name="直線矢印コネクタ 13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二等辺三角形 48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Q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5" name="グループ化 24"/>
              <p:cNvGrpSpPr/>
              <p:nvPr/>
            </p:nvGrpSpPr>
            <p:grpSpPr>
              <a:xfrm>
                <a:off x="2771321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51" name="直線矢印コネクタ 50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二等辺三角形 51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53" name="正方形/長方形 52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58" name="グループ化 57"/>
              <p:cNvGrpSpPr/>
              <p:nvPr/>
            </p:nvGrpSpPr>
            <p:grpSpPr>
              <a:xfrm>
                <a:off x="2776556" y="1602992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二等辺三角形 59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0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3" name="直線矢印コネクタ 62"/>
              <p:cNvCxnSpPr/>
              <p:nvPr/>
            </p:nvCxnSpPr>
            <p:spPr>
              <a:xfrm>
                <a:off x="2774197" y="4450218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4" name="グループ化 63"/>
              <p:cNvGrpSpPr/>
              <p:nvPr/>
            </p:nvGrpSpPr>
            <p:grpSpPr>
              <a:xfrm>
                <a:off x="2773373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65" name="直線矢印コネクタ 64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二等辺三角形 65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67" name="正方形/長方形 66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8" name="直線矢印コネクタ 67"/>
              <p:cNvCxnSpPr/>
              <p:nvPr/>
            </p:nvCxnSpPr>
            <p:spPr>
              <a:xfrm>
                <a:off x="3971098" y="4102947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矢印コネクタ 68"/>
              <p:cNvCxnSpPr>
                <a:stCxn id="62" idx="0"/>
                <a:endCxn id="71" idx="4"/>
              </p:cNvCxnSpPr>
              <p:nvPr/>
            </p:nvCxnSpPr>
            <p:spPr>
              <a:xfrm flipV="1">
                <a:off x="3969197" y="2384114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円/楕円 61"/>
              <p:cNvSpPr/>
              <p:nvPr/>
            </p:nvSpPr>
            <p:spPr>
              <a:xfrm>
                <a:off x="3747213" y="2677534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0" name="直線矢印コネクタ 69"/>
              <p:cNvCxnSpPr/>
              <p:nvPr/>
            </p:nvCxnSpPr>
            <p:spPr>
              <a:xfrm>
                <a:off x="3566937" y="380254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円/楕円 70"/>
              <p:cNvSpPr/>
              <p:nvPr/>
            </p:nvSpPr>
            <p:spPr>
              <a:xfrm>
                <a:off x="3747974" y="1920459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3746955" y="3558671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8" name="直線矢印コネクタ 77"/>
              <p:cNvCxnSpPr>
                <a:stCxn id="72" idx="0"/>
                <a:endCxn id="62" idx="4"/>
              </p:cNvCxnSpPr>
              <p:nvPr/>
            </p:nvCxnSpPr>
            <p:spPr>
              <a:xfrm flipV="1">
                <a:off x="3968939" y="3141189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矢印コネクタ 80"/>
              <p:cNvCxnSpPr>
                <a:endCxn id="72" idx="4"/>
              </p:cNvCxnSpPr>
              <p:nvPr/>
            </p:nvCxnSpPr>
            <p:spPr>
              <a:xfrm flipV="1">
                <a:off x="3968310" y="4022326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テキスト ボックス 82"/>
              <p:cNvSpPr txBox="1"/>
              <p:nvPr/>
            </p:nvSpPr>
            <p:spPr>
              <a:xfrm>
                <a:off x="743416" y="1705710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  <p:cxnSp>
          <p:nvCxnSpPr>
            <p:cNvPr id="86" name="直線矢印コネクタ 85"/>
            <p:cNvCxnSpPr/>
            <p:nvPr/>
          </p:nvCxnSpPr>
          <p:spPr>
            <a:xfrm flipH="1">
              <a:off x="3853253" y="3389266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91"/>
            <p:cNvCxnSpPr/>
            <p:nvPr/>
          </p:nvCxnSpPr>
          <p:spPr>
            <a:xfrm>
              <a:off x="3635033" y="5050925"/>
              <a:ext cx="1362" cy="72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矢印コネクタ 92"/>
            <p:cNvCxnSpPr/>
            <p:nvPr/>
          </p:nvCxnSpPr>
          <p:spPr>
            <a:xfrm>
              <a:off x="3647743" y="5768188"/>
              <a:ext cx="39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グループ化 95"/>
            <p:cNvGrpSpPr/>
            <p:nvPr/>
          </p:nvGrpSpPr>
          <p:grpSpPr>
            <a:xfrm flipH="1">
              <a:off x="4038324" y="5224478"/>
              <a:ext cx="791625" cy="791640"/>
              <a:chOff x="2776556" y="4737268"/>
              <a:chExt cx="791625" cy="791640"/>
            </a:xfrm>
          </p:grpSpPr>
          <p:cxnSp>
            <p:nvCxnSpPr>
              <p:cNvPr id="121" name="直線矢印コネクタ 120"/>
              <p:cNvCxnSpPr/>
              <p:nvPr/>
            </p:nvCxnSpPr>
            <p:spPr>
              <a:xfrm>
                <a:off x="2776556" y="5292993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二等辺三角形 121"/>
              <p:cNvSpPr/>
              <p:nvPr/>
            </p:nvSpPr>
            <p:spPr>
              <a:xfrm rot="5400000">
                <a:off x="3091186" y="5051914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23" name="正方形/長方形 122"/>
              <p:cNvSpPr/>
              <p:nvPr/>
            </p:nvSpPr>
            <p:spPr>
              <a:xfrm>
                <a:off x="3136831" y="4737268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sz="2000" i="1" kern="100" baseline="-250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Q</a:t>
                </a:r>
              </a:p>
            </p:txBody>
          </p:sp>
        </p:grpSp>
        <p:grpSp>
          <p:nvGrpSpPr>
            <p:cNvPr id="97" name="グループ化 96"/>
            <p:cNvGrpSpPr/>
            <p:nvPr/>
          </p:nvGrpSpPr>
          <p:grpSpPr>
            <a:xfrm flipH="1">
              <a:off x="4033089" y="2890422"/>
              <a:ext cx="791625" cy="761160"/>
              <a:chOff x="2786561" y="2403212"/>
              <a:chExt cx="791625" cy="761160"/>
            </a:xfrm>
          </p:grpSpPr>
          <p:cxnSp>
            <p:nvCxnSpPr>
              <p:cNvPr id="118" name="直線矢印コネクタ 117"/>
              <p:cNvCxnSpPr/>
              <p:nvPr/>
            </p:nvCxnSpPr>
            <p:spPr>
              <a:xfrm>
                <a:off x="2786561" y="2928457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二等辺三角形 118"/>
              <p:cNvSpPr/>
              <p:nvPr/>
            </p:nvSpPr>
            <p:spPr>
              <a:xfrm rot="5400000">
                <a:off x="3101191" y="2687378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20" name="正方形/長方形 119"/>
              <p:cNvSpPr/>
              <p:nvPr/>
            </p:nvSpPr>
            <p:spPr>
              <a:xfrm>
                <a:off x="3146836" y="2403212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sz="2000" kern="100" baseline="-250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0" name="グループ化 99"/>
            <p:cNvGrpSpPr/>
            <p:nvPr/>
          </p:nvGrpSpPr>
          <p:grpSpPr>
            <a:xfrm flipH="1">
              <a:off x="4035141" y="3787840"/>
              <a:ext cx="791625" cy="761160"/>
              <a:chOff x="2786561" y="2403212"/>
              <a:chExt cx="791625" cy="761160"/>
            </a:xfrm>
          </p:grpSpPr>
          <p:cxnSp>
            <p:nvCxnSpPr>
              <p:cNvPr id="112" name="直線矢印コネクタ 111"/>
              <p:cNvCxnSpPr/>
              <p:nvPr/>
            </p:nvCxnSpPr>
            <p:spPr>
              <a:xfrm>
                <a:off x="2786561" y="2928457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二等辺三角形 112"/>
              <p:cNvSpPr/>
              <p:nvPr/>
            </p:nvSpPr>
            <p:spPr>
              <a:xfrm rot="5400000">
                <a:off x="3101191" y="2687378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3146836" y="2403212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altLang="ja-JP" sz="2000" kern="100" baseline="-250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1" name="直線矢印コネクタ 100"/>
            <p:cNvCxnSpPr/>
            <p:nvPr/>
          </p:nvCxnSpPr>
          <p:spPr>
            <a:xfrm>
              <a:off x="3635033" y="4575976"/>
              <a:ext cx="0" cy="576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矢印コネクタ 101"/>
            <p:cNvCxnSpPr>
              <a:stCxn id="103" idx="0"/>
              <a:endCxn id="105" idx="4"/>
            </p:cNvCxnSpPr>
            <p:nvPr/>
          </p:nvCxnSpPr>
          <p:spPr>
            <a:xfrm flipV="1">
              <a:off x="3633132" y="2857143"/>
              <a:ext cx="761" cy="29342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円/楕円 102"/>
            <p:cNvSpPr/>
            <p:nvPr/>
          </p:nvSpPr>
          <p:spPr>
            <a:xfrm>
              <a:off x="3411148" y="3150563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04" name="直線矢印コネクタ 103"/>
            <p:cNvCxnSpPr/>
            <p:nvPr/>
          </p:nvCxnSpPr>
          <p:spPr>
            <a:xfrm flipH="1">
              <a:off x="3853253" y="4288426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円/楕円 104"/>
            <p:cNvSpPr/>
            <p:nvPr/>
          </p:nvSpPr>
          <p:spPr>
            <a:xfrm>
              <a:off x="3411909" y="2393488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3410890" y="4031700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09" name="直線矢印コネクタ 108"/>
            <p:cNvCxnSpPr>
              <a:stCxn id="106" idx="0"/>
              <a:endCxn id="103" idx="4"/>
            </p:cNvCxnSpPr>
            <p:nvPr/>
          </p:nvCxnSpPr>
          <p:spPr>
            <a:xfrm flipV="1">
              <a:off x="3632874" y="3614218"/>
              <a:ext cx="258" cy="41748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>
              <a:endCxn id="106" idx="4"/>
            </p:cNvCxnSpPr>
            <p:nvPr/>
          </p:nvCxnSpPr>
          <p:spPr>
            <a:xfrm flipV="1">
              <a:off x="3632245" y="4495355"/>
              <a:ext cx="629" cy="2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246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648" y="244391"/>
            <a:ext cx="7704667" cy="58993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（２）ディジタルフィルタの差分方程式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60647" y="880881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一般形は，以下の差分方程式で記述することができる。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オブジェクト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989689"/>
              </p:ext>
            </p:extLst>
          </p:nvPr>
        </p:nvGraphicFramePr>
        <p:xfrm>
          <a:off x="1839913" y="1711878"/>
          <a:ext cx="4503737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数式" r:id="rId3" imgW="2082600" imgH="888840" progId="Equation.3">
                  <p:embed/>
                </p:oleObj>
              </mc:Choice>
              <mc:Fallback>
                <p:oleObj name="数式" r:id="rId3" imgW="20826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1711878"/>
                        <a:ext cx="4503737" cy="192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テキスト ボックス 73"/>
          <p:cNvSpPr txBox="1"/>
          <p:nvPr/>
        </p:nvSpPr>
        <p:spPr>
          <a:xfrm>
            <a:off x="6343650" y="1938129"/>
            <a:ext cx="2129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343650" y="2918989"/>
            <a:ext cx="252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252087" y="4119119"/>
            <a:ext cx="7704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用語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次数　　：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の遅延器の数（上記の場合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(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伝達関数にしたときの多項式の次数）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タップ数：係数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の数（上記の場合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+ 1)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439333" y="3540320"/>
            <a:ext cx="7704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のときとみなしてよい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4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4152</TotalTime>
  <Words>538</Words>
  <Application>Microsoft Office PowerPoint</Application>
  <PresentationFormat>画面に合わせる (4:3)</PresentationFormat>
  <Paragraphs>214</Paragraphs>
  <Slides>14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HGｺﾞｼｯｸM</vt:lpstr>
      <vt:lpstr>ＭＳ Ｐゴシック</vt:lpstr>
      <vt:lpstr>ＭＳ 明朝</vt:lpstr>
      <vt:lpstr>Arial</vt:lpstr>
      <vt:lpstr>Corbel</vt:lpstr>
      <vt:lpstr>Times New Roman</vt:lpstr>
      <vt:lpstr>視差</vt:lpstr>
      <vt:lpstr>数式</vt:lpstr>
      <vt:lpstr>７．ディジタルフィルタ</vt:lpstr>
      <vt:lpstr>７．２　フィルタの種類と伝達関数 （１）FIRフィルタとIIRフィルタ</vt:lpstr>
      <vt:lpstr>FIRフィルタ</vt:lpstr>
      <vt:lpstr>IIRフィルタ</vt:lpstr>
      <vt:lpstr>不安定なIIRフィルタ</vt:lpstr>
      <vt:lpstr>不安定なアナログ系の例</vt:lpstr>
      <vt:lpstr>一般形</vt:lpstr>
      <vt:lpstr>遅延器節約形</vt:lpstr>
      <vt:lpstr>（２）ディジタルフィルタの差分方程式</vt:lpstr>
      <vt:lpstr>（３）ディジタルフィルタの伝達関数</vt:lpstr>
      <vt:lpstr>遅延器省略形の場合</vt:lpstr>
      <vt:lpstr>伝達関数の分母と分子は，z－1に関する多項式</vt:lpstr>
      <vt:lpstr>伝達関数の分母・分子を因数分解</vt:lpstr>
      <vt:lpstr>極と零点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317</cp:revision>
  <dcterms:created xsi:type="dcterms:W3CDTF">2018-02-09T02:09:57Z</dcterms:created>
  <dcterms:modified xsi:type="dcterms:W3CDTF">2018-03-20T05:31:04Z</dcterms:modified>
</cp:coreProperties>
</file>