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7" r:id="rId14"/>
    <p:sldId id="365" r:id="rId15"/>
    <p:sldId id="366" r:id="rId16"/>
    <p:sldId id="368" r:id="rId17"/>
    <p:sldId id="369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FF99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9" autoAdjust="0"/>
    <p:restoredTop sz="94660"/>
  </p:normalViewPr>
  <p:slideViewPr>
    <p:cSldViewPr snapToGrid="0">
      <p:cViewPr varScale="1">
        <p:scale>
          <a:sx n="60" d="100"/>
          <a:sy n="60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8.bin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10.wmf"/><Relationship Id="rId9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７．ディジタルフィルタ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７．</a:t>
            </a:r>
            <a:r>
              <a:rPr lang="ja-JP" altLang="en-US" u="sng" smtClean="0">
                <a:solidFill>
                  <a:srgbClr val="FF0000"/>
                </a:solidFill>
              </a:rPr>
              <a:t>１</a:t>
            </a:r>
            <a:r>
              <a:rPr kumimoji="1" lang="ja-JP" altLang="en-US" u="sng" smtClean="0">
                <a:solidFill>
                  <a:srgbClr val="FF0000"/>
                </a:solidFill>
              </a:rPr>
              <a:t>　ディジタルフィルタとは</a:t>
            </a:r>
            <a:endParaRPr kumimoji="1"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mtClean="0"/>
              <a:t>７．２　フィルタの種類と伝達関数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smtClean="0"/>
              <a:t>７．３　極と零点によるフィルタの特性解析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７．４</a:t>
            </a:r>
            <a:r>
              <a:rPr lang="ja-JP" altLang="en-US"/>
              <a:t>　</a:t>
            </a:r>
            <a:r>
              <a:rPr lang="ja-JP" altLang="en-US" smtClean="0"/>
              <a:t>フィルタの実行</a:t>
            </a:r>
            <a:endParaRPr lang="en-US" altLang="ja-JP"/>
          </a:p>
          <a:p>
            <a:pPr marL="0" indent="0">
              <a:buNone/>
            </a:pPr>
            <a:r>
              <a:rPr lang="ja-JP" altLang="en-US" smtClean="0"/>
              <a:t>７．５</a:t>
            </a:r>
            <a:r>
              <a:rPr lang="ja-JP" altLang="en-US"/>
              <a:t>　</a:t>
            </a:r>
            <a:r>
              <a:rPr lang="ja-JP" altLang="en-US" smtClean="0"/>
              <a:t>フィルタの設計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0256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最も簡単なディジタルフィルタの例（その４）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（振幅特性の計算）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43806" y="1388184"/>
            <a:ext cx="2525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のとき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オブジェクト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980546"/>
              </p:ext>
            </p:extLst>
          </p:nvPr>
        </p:nvGraphicFramePr>
        <p:xfrm>
          <a:off x="1378165" y="2486025"/>
          <a:ext cx="6788377" cy="138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5" name="数式" r:id="rId3" imgW="3352680" imgH="685800" progId="Equation.3">
                  <p:embed/>
                </p:oleObj>
              </mc:Choice>
              <mc:Fallback>
                <p:oleObj name="数式" r:id="rId3" imgW="33526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165" y="2486025"/>
                        <a:ext cx="6788377" cy="1382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4530252" y="3224212"/>
            <a:ext cx="4004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（最後は半角の公式適用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37241" y="4194277"/>
            <a:ext cx="2525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のとき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964041"/>
              </p:ext>
            </p:extLst>
          </p:nvPr>
        </p:nvGraphicFramePr>
        <p:xfrm>
          <a:off x="1410709" y="4725271"/>
          <a:ext cx="6755833" cy="1375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6" name="数式" r:id="rId5" imgW="3352680" imgH="685800" progId="Equation.3">
                  <p:embed/>
                </p:oleObj>
              </mc:Choice>
              <mc:Fallback>
                <p:oleObj name="数式" r:id="rId5" imgW="33526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0709" y="4725271"/>
                        <a:ext cx="6755833" cy="13757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4530252" y="5450328"/>
            <a:ext cx="4004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（最後は半角の公式適用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37241" y="2028318"/>
            <a:ext cx="2525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のとき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330601"/>
              </p:ext>
            </p:extLst>
          </p:nvPr>
        </p:nvGraphicFramePr>
        <p:xfrm>
          <a:off x="3269777" y="1465674"/>
          <a:ext cx="12604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7" name="数式" r:id="rId7" imgW="622080" imgH="190440" progId="Equation.3">
                  <p:embed/>
                </p:oleObj>
              </mc:Choice>
              <mc:Fallback>
                <p:oleObj name="数式" r:id="rId7" imgW="6220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9777" y="1465674"/>
                        <a:ext cx="1260475" cy="384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530251" y="1422111"/>
            <a:ext cx="4004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（振幅特性なし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9689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0256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最も簡単なディジタルフィルタの例（その５）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（振幅特性の観察）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43806" y="1388184"/>
            <a:ext cx="2293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=1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オブジェクト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1415567"/>
              </p:ext>
            </p:extLst>
          </p:nvPr>
        </p:nvGraphicFramePr>
        <p:xfrm>
          <a:off x="1568143" y="1833003"/>
          <a:ext cx="2030413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8" name="数式" r:id="rId3" imgW="1002960" imgH="368280" progId="Equation.3">
                  <p:embed/>
                </p:oleObj>
              </mc:Choice>
              <mc:Fallback>
                <p:oleObj name="数式" r:id="rId3" imgW="10029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143" y="1833003"/>
                        <a:ext cx="2030413" cy="742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798887" y="1459761"/>
            <a:ext cx="2525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のとき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438261"/>
              </p:ext>
            </p:extLst>
          </p:nvPr>
        </p:nvGraphicFramePr>
        <p:xfrm>
          <a:off x="5218948" y="1849849"/>
          <a:ext cx="199548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9" name="数式" r:id="rId5" imgW="990360" imgH="368280" progId="Equation.3">
                  <p:embed/>
                </p:oleObj>
              </mc:Choice>
              <mc:Fallback>
                <p:oleObj name="数式" r:id="rId5" imgW="9903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948" y="1849849"/>
                        <a:ext cx="1995488" cy="738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図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04842" y="3550526"/>
            <a:ext cx="1885950" cy="1809750"/>
          </a:xfrm>
          <a:prstGeom prst="rect">
            <a:avLst/>
          </a:prstGeom>
        </p:spPr>
      </p:pic>
      <p:cxnSp>
        <p:nvCxnSpPr>
          <p:cNvPr id="4" name="直線矢印コネクタ 3"/>
          <p:cNvCxnSpPr/>
          <p:nvPr/>
        </p:nvCxnSpPr>
        <p:spPr>
          <a:xfrm>
            <a:off x="1546184" y="5360276"/>
            <a:ext cx="2448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V="1">
            <a:off x="1537773" y="3284481"/>
            <a:ext cx="0" cy="2088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5218948" y="3562731"/>
            <a:ext cx="1885950" cy="1809750"/>
          </a:xfrm>
          <a:prstGeom prst="rect">
            <a:avLst/>
          </a:prstGeom>
        </p:spPr>
      </p:pic>
      <p:cxnSp>
        <p:nvCxnSpPr>
          <p:cNvPr id="12" name="直線矢印コネクタ 11"/>
          <p:cNvCxnSpPr/>
          <p:nvPr/>
        </p:nvCxnSpPr>
        <p:spPr>
          <a:xfrm>
            <a:off x="5218948" y="5372481"/>
            <a:ext cx="2448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V="1">
            <a:off x="5210537" y="3296686"/>
            <a:ext cx="0" cy="2088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5204200" y="3713374"/>
            <a:ext cx="1872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rot="16200000">
            <a:off x="6202016" y="4546110"/>
            <a:ext cx="1656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1385716" y="5347050"/>
            <a:ext cx="369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68431" y="5626321"/>
            <a:ext cx="1220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直流）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188697" y="5319127"/>
            <a:ext cx="369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52613" y="5626321"/>
            <a:ext cx="1568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53731" y="5382930"/>
            <a:ext cx="369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36446" y="5662201"/>
            <a:ext cx="1220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直流）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856712" y="5355007"/>
            <a:ext cx="369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320628" y="5662201"/>
            <a:ext cx="1568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48847" y="3562731"/>
            <a:ext cx="369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57830" y="3532258"/>
            <a:ext cx="369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graphicFrame>
        <p:nvGraphicFramePr>
          <p:cNvPr id="31" name="オブジェクト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599685"/>
              </p:ext>
            </p:extLst>
          </p:nvPr>
        </p:nvGraphicFramePr>
        <p:xfrm>
          <a:off x="1568143" y="2595757"/>
          <a:ext cx="249396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0" name="数式" r:id="rId8" imgW="1231560" imgH="190440" progId="Equation.3">
                  <p:embed/>
                </p:oleObj>
              </mc:Choice>
              <mc:Fallback>
                <p:oleObj name="数式" r:id="rId8" imgW="12315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143" y="2595757"/>
                        <a:ext cx="2493963" cy="385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オブジェクト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260729"/>
              </p:ext>
            </p:extLst>
          </p:nvPr>
        </p:nvGraphicFramePr>
        <p:xfrm>
          <a:off x="5218948" y="2601404"/>
          <a:ext cx="249396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1" name="数式" r:id="rId10" imgW="1231560" imgH="190440" progId="Equation.3">
                  <p:embed/>
                </p:oleObj>
              </mc:Choice>
              <mc:Fallback>
                <p:oleObj name="数式" r:id="rId10" imgW="12315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948" y="2601404"/>
                        <a:ext cx="2493963" cy="385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1592450" y="3286432"/>
            <a:ext cx="2439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低域通過フィルタ）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92936" y="3304237"/>
            <a:ext cx="2439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高域通過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113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00256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最も簡単なディジタルフィルタの例（その６）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（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ja-JP" alt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800" smtClean="0"/>
              <a:t>の変化による振幅特性変化）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06068" y="1208970"/>
            <a:ext cx="6953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式定義で計算し，グラフ化してみた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868359" y="1940688"/>
            <a:ext cx="8114276" cy="3868216"/>
            <a:chOff x="868359" y="1940688"/>
            <a:chExt cx="8114276" cy="3868216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8359" y="1967582"/>
              <a:ext cx="7190767" cy="3841322"/>
            </a:xfrm>
            <a:prstGeom prst="rect">
              <a:avLst/>
            </a:prstGeom>
          </p:spPr>
        </p:pic>
        <p:sp>
          <p:nvSpPr>
            <p:cNvPr id="35" name="テキスト ボックス 34"/>
            <p:cNvSpPr txBox="1"/>
            <p:nvPr/>
          </p:nvSpPr>
          <p:spPr>
            <a:xfrm>
              <a:off x="7783069" y="1940688"/>
              <a:ext cx="11995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1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c = -1.00</a:t>
              </a: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7783069" y="2765440"/>
              <a:ext cx="11995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1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c = </a:t>
              </a:r>
              <a:r>
                <a:rPr lang="en-US" altLang="ja-JP" sz="140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-</a:t>
              </a:r>
              <a:r>
                <a:rPr lang="en-US" altLang="ja-JP" sz="1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0.50</a:t>
              </a: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7783069" y="2341619"/>
              <a:ext cx="11995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1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c = -0.75</a:t>
              </a: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7783069" y="3167046"/>
              <a:ext cx="11995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1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c = -0.25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7783069" y="3590166"/>
              <a:ext cx="11995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1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c =  0.00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7783069" y="4014107"/>
              <a:ext cx="11995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1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c =  0.25</a:t>
              </a: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7783069" y="4440500"/>
              <a:ext cx="11995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1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c =  0.50</a:t>
              </a: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7783069" y="4854911"/>
              <a:ext cx="11995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1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c =  0.75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7783069" y="5269322"/>
              <a:ext cx="11995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1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c =  1.00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9253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002560"/>
          </a:xfrm>
        </p:spPr>
        <p:txBody>
          <a:bodyPr>
            <a:normAutofit/>
          </a:bodyPr>
          <a:lstStyle/>
          <a:p>
            <a:pPr algn="r"/>
            <a:r>
              <a:rPr lang="en-US" altLang="ja-JP" sz="2800" smtClean="0"/>
              <a:t>【</a:t>
            </a:r>
            <a:r>
              <a:rPr lang="ja-JP" altLang="en-US" sz="2800" smtClean="0"/>
              <a:t>参考</a:t>
            </a:r>
            <a:r>
              <a:rPr lang="en-US" altLang="ja-JP" sz="2800" smtClean="0"/>
              <a:t>】</a:t>
            </a:r>
            <a:r>
              <a:rPr lang="ja-JP" altLang="en-US" sz="2800" smtClean="0"/>
              <a:t>グラフ化のための式定義例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47074" y="771727"/>
            <a:ext cx="33331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行目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を入力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を入力して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に複写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A3, A4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を入力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471" y="1803981"/>
            <a:ext cx="7736124" cy="303416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0512" y="4013561"/>
            <a:ext cx="6713488" cy="284443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9" name="テキスト ボックス 18"/>
          <p:cNvSpPr txBox="1"/>
          <p:nvPr/>
        </p:nvSpPr>
        <p:spPr>
          <a:xfrm>
            <a:off x="4783533" y="771726"/>
            <a:ext cx="42277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④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B3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を入力して，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B3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J4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に複写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⑤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行目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行目～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行目まで複写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⑥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J107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まで選択して散布図を描く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594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21989" y="55771"/>
            <a:ext cx="7704667" cy="1002560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（４）回路のシミュレーション</a:t>
            </a:r>
            <a:endParaRPr kumimoji="1" lang="ja-JP" altLang="en-US" sz="32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425879" y="301550"/>
            <a:ext cx="2136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Ｃ言語例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321989" y="1033662"/>
            <a:ext cx="782201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#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include "stdio.h"</a:t>
            </a:r>
          </a:p>
          <a:p>
            <a:pPr defTabSz="1169988"/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#include "math.h"</a:t>
            </a:r>
          </a:p>
          <a:p>
            <a:pPr defTabSz="1169988"/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#define PI 3.14159265358979</a:t>
            </a:r>
          </a:p>
          <a:p>
            <a:pPr defTabSz="1169988"/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int </a:t>
            </a:r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beforXk=0, C=1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;</a:t>
            </a:r>
          </a:p>
          <a:p>
            <a:pPr defTabSz="1169988"/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int filter(int Xk){</a:t>
            </a:r>
          </a:p>
          <a:p>
            <a:pPr defTabSz="1169988"/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	int Yk= Xk +beforXk*C; beforXk=Xk; return Yk;</a:t>
            </a:r>
          </a:p>
          <a:p>
            <a:pPr defTabSz="1169988"/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}</a:t>
            </a:r>
          </a:p>
          <a:p>
            <a:pPr defTabSz="1169988"/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int main(void){</a:t>
            </a:r>
          </a:p>
          <a:p>
            <a:pPr defTabSz="1169988"/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	double TH=0,DTH=PI/100;int Xk;</a:t>
            </a:r>
          </a:p>
          <a:p>
            <a:pPr defTabSz="1169988"/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	printf("t, Xk,Yk");</a:t>
            </a:r>
          </a:p>
          <a:p>
            <a:pPr defTabSz="1169988"/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	for(int i=0;i&lt;200;i++){</a:t>
            </a:r>
          </a:p>
          <a:p>
            <a:pPr defTabSz="1169988"/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		Xk=int((sin(TH)+sin(90*TH))/4*32787);</a:t>
            </a:r>
          </a:p>
          <a:p>
            <a:pPr defTabSz="1169988"/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		printf("\n%d, %d, %d", i, Xk, filter(Xk));</a:t>
            </a:r>
          </a:p>
          <a:p>
            <a:pPr defTabSz="1169988"/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		TH+=DTH;</a:t>
            </a:r>
          </a:p>
          <a:p>
            <a:pPr defTabSz="1169988"/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	}</a:t>
            </a:r>
          </a:p>
          <a:p>
            <a:pPr defTabSz="1169988"/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	getchar();</a:t>
            </a:r>
          </a:p>
          <a:p>
            <a:pPr defTabSz="1169988"/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38719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52458" y="188758"/>
            <a:ext cx="7704667" cy="1002560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3200" smtClean="0"/>
              <a:t>出力結果の表示例</a:t>
            </a:r>
            <a:endParaRPr kumimoji="1" lang="ja-JP" altLang="en-US" sz="320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458" y="2873593"/>
            <a:ext cx="6616409" cy="2912351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349998" y="1191318"/>
            <a:ext cx="6953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でやってみた。元の信号（青）に対して、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フィルタ通過後（赤）の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の高周波成分の幅が明らかに狭くなっている。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909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52458" y="188758"/>
            <a:ext cx="7704667" cy="1002560"/>
          </a:xfrm>
        </p:spPr>
        <p:txBody>
          <a:bodyPr>
            <a:normAutofit/>
          </a:bodyPr>
          <a:lstStyle/>
          <a:p>
            <a:pPr algn="r"/>
            <a:r>
              <a:rPr kumimoji="1" lang="en-US" altLang="ja-JP" sz="3200" smtClean="0"/>
              <a:t>Excel</a:t>
            </a:r>
            <a:r>
              <a:rPr kumimoji="1" lang="ja-JP" altLang="en-US" sz="3200" smtClean="0"/>
              <a:t>式定義によるシミュレーション</a:t>
            </a:r>
            <a:endParaRPr kumimoji="1" lang="ja-JP" altLang="en-US" sz="320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12229" y="1014337"/>
            <a:ext cx="7444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の式定義でも簡単にシミュレーションできる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（結果は前スライドと同じ）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902" y="2016897"/>
            <a:ext cx="8072221" cy="259414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テキスト ボックス 6"/>
          <p:cNvSpPr txBox="1"/>
          <p:nvPr/>
        </p:nvSpPr>
        <p:spPr>
          <a:xfrm>
            <a:off x="2271252" y="5205792"/>
            <a:ext cx="5560142" cy="120032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列：整数化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切捨て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ビットを想定しているので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32,767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ビット想定なら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32,767 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にする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上矢印 7"/>
          <p:cNvSpPr/>
          <p:nvPr/>
        </p:nvSpPr>
        <p:spPr>
          <a:xfrm>
            <a:off x="4262284" y="4763729"/>
            <a:ext cx="309716" cy="36871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604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52458" y="188758"/>
            <a:ext cx="7704667" cy="1002560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z="3200" smtClean="0"/>
              <a:t>（５）ディジタルフィルタの特徴</a:t>
            </a:r>
            <a:r>
              <a:rPr kumimoji="1" lang="en-US" altLang="ja-JP" sz="3200" smtClean="0"/>
              <a:t/>
            </a:r>
            <a:br>
              <a:rPr kumimoji="1" lang="en-US" altLang="ja-JP" sz="3200" smtClean="0"/>
            </a:br>
            <a:r>
              <a:rPr lang="ja-JP" altLang="en-US" sz="3200" smtClean="0"/>
              <a:t>アナログフィルタと比較して・・・</a:t>
            </a:r>
            <a:endParaRPr kumimoji="1" lang="ja-JP" altLang="en-US" sz="320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52458" y="1648517"/>
            <a:ext cx="77046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長所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①集積回路で実現できるので小さい（昨今は安価）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②熱や経年変化に対して特性が安定している。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③自由な周波数特性を実現できる。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④特性の変更が容易（メモリの書き換えだけでよい）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短所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①演算時間に時間がかかる場合がある。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遅延現象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3775587" y="4793226"/>
            <a:ext cx="309716" cy="3687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220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角丸四角形 61"/>
          <p:cNvSpPr/>
          <p:nvPr/>
        </p:nvSpPr>
        <p:spPr>
          <a:xfrm>
            <a:off x="2033752" y="4047103"/>
            <a:ext cx="5502165" cy="1943794"/>
          </a:xfrm>
          <a:prstGeom prst="roundRect">
            <a:avLst>
              <a:gd name="adj" fmla="val 369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７．１　ディジタルフィルタとは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800" smtClean="0"/>
              <a:t>（１）ディジタルフィルタのモデル構成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2" y="2025447"/>
            <a:ext cx="77046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ディジタルフィルタでは，以下のように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A/D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および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変換器を含んだ形で議論される場合と，これらを除いた形で議論される場合があるので注意すること。なお，以下の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A/D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にはアナログフィルタを含む。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1628406" y="4326661"/>
            <a:ext cx="6261051" cy="1358063"/>
            <a:chOff x="1628404" y="4096421"/>
            <a:chExt cx="6261051" cy="1358063"/>
          </a:xfrm>
        </p:grpSpPr>
        <p:cxnSp>
          <p:nvCxnSpPr>
            <p:cNvPr id="38" name="直線矢印コネクタ 37"/>
            <p:cNvCxnSpPr>
              <a:stCxn id="7" idx="3"/>
            </p:cNvCxnSpPr>
            <p:nvPr/>
          </p:nvCxnSpPr>
          <p:spPr>
            <a:xfrm>
              <a:off x="7283094" y="4984612"/>
              <a:ext cx="606361" cy="226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/>
            <p:cNvCxnSpPr>
              <a:stCxn id="3" idx="3"/>
              <a:endCxn id="7" idx="1"/>
            </p:cNvCxnSpPr>
            <p:nvPr/>
          </p:nvCxnSpPr>
          <p:spPr>
            <a:xfrm flipV="1">
              <a:off x="5579258" y="4984612"/>
              <a:ext cx="664459" cy="34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>
              <a:stCxn id="9" idx="3"/>
              <a:endCxn id="3" idx="1"/>
            </p:cNvCxnSpPr>
            <p:nvPr/>
          </p:nvCxnSpPr>
          <p:spPr>
            <a:xfrm flipV="1">
              <a:off x="3437375" y="4984955"/>
              <a:ext cx="652296" cy="127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矢印コネクタ 50"/>
            <p:cNvCxnSpPr>
              <a:endCxn id="9" idx="1"/>
            </p:cNvCxnSpPr>
            <p:nvPr/>
          </p:nvCxnSpPr>
          <p:spPr>
            <a:xfrm>
              <a:off x="1628404" y="4984611"/>
              <a:ext cx="769594" cy="161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正方形/長方形 2"/>
            <p:cNvSpPr/>
            <p:nvPr/>
          </p:nvSpPr>
          <p:spPr>
            <a:xfrm>
              <a:off x="4089671" y="4527755"/>
              <a:ext cx="1489587" cy="9144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4184267" y="4569456"/>
              <a:ext cx="1306072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ja-JP" altLang="en-US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ディジタル</a:t>
              </a:r>
              <a:endParaRPr lang="en-US" altLang="ja-JP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ja-JP" altLang="en-US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フィルタ</a:t>
              </a:r>
              <a:endParaRPr lang="en-US" altLang="ja-JP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ja-JP" altLang="en-US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（狭義）</a:t>
              </a:r>
              <a:endParaRPr lang="en-US" altLang="ja-JP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243717" y="4783528"/>
              <a:ext cx="1039377" cy="40216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6526946" y="4846111"/>
              <a:ext cx="45720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D/A</a:t>
              </a: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397998" y="4785142"/>
              <a:ext cx="1039377" cy="40216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2665267" y="4871066"/>
              <a:ext cx="45720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D/A</a:t>
              </a:r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3203920" y="4177045"/>
              <a:ext cx="674397" cy="454970"/>
              <a:chOff x="2920141" y="3712355"/>
              <a:chExt cx="1476000" cy="928252"/>
            </a:xfrm>
          </p:grpSpPr>
          <p:cxnSp>
            <p:nvCxnSpPr>
              <p:cNvPr id="13" name="直線コネクタ 12"/>
              <p:cNvCxnSpPr/>
              <p:nvPr/>
            </p:nvCxnSpPr>
            <p:spPr>
              <a:xfrm flipH="1" flipV="1">
                <a:off x="3736428" y="3885781"/>
                <a:ext cx="0" cy="28800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 flipH="1" flipV="1">
                <a:off x="3203920" y="3712355"/>
                <a:ext cx="0" cy="460252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 flipH="1">
                <a:off x="4080310" y="4172607"/>
                <a:ext cx="0" cy="46800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 flipH="1">
                <a:off x="3466677" y="4172607"/>
                <a:ext cx="0" cy="28800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直線コネクタ 4"/>
              <p:cNvCxnSpPr/>
              <p:nvPr/>
            </p:nvCxnSpPr>
            <p:spPr>
              <a:xfrm flipV="1">
                <a:off x="2920141" y="4172607"/>
                <a:ext cx="1476000" cy="0"/>
              </a:xfrm>
              <a:prstGeom prst="line">
                <a:avLst/>
              </a:prstGeom>
              <a:ln>
                <a:solidFill>
                  <a:srgbClr val="0000FF"/>
                </a:solidFill>
                <a:headEnd type="diamond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グループ化 20"/>
            <p:cNvGrpSpPr/>
            <p:nvPr/>
          </p:nvGrpSpPr>
          <p:grpSpPr>
            <a:xfrm>
              <a:off x="5673854" y="4096421"/>
              <a:ext cx="674397" cy="591599"/>
              <a:chOff x="2920141" y="3721966"/>
              <a:chExt cx="1476000" cy="878128"/>
            </a:xfrm>
          </p:grpSpPr>
          <p:cxnSp>
            <p:nvCxnSpPr>
              <p:cNvPr id="22" name="直線コネクタ 21"/>
              <p:cNvCxnSpPr/>
              <p:nvPr/>
            </p:nvCxnSpPr>
            <p:spPr>
              <a:xfrm flipH="1" flipV="1">
                <a:off x="3736427" y="3721966"/>
                <a:ext cx="0" cy="427487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 flipH="1" flipV="1">
                <a:off x="3203920" y="3735757"/>
                <a:ext cx="0" cy="427487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 flipH="1">
                <a:off x="4080310" y="4172607"/>
                <a:ext cx="0" cy="427487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 flipH="1">
                <a:off x="3466677" y="4172605"/>
                <a:ext cx="0" cy="427487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 flipV="1">
                <a:off x="2920141" y="4172607"/>
                <a:ext cx="1476000" cy="0"/>
              </a:xfrm>
              <a:prstGeom prst="line">
                <a:avLst/>
              </a:prstGeom>
              <a:ln>
                <a:solidFill>
                  <a:srgbClr val="0000FF"/>
                </a:solidFill>
                <a:headEnd type="diamond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テキスト ボックス 26"/>
            <p:cNvSpPr txBox="1"/>
            <p:nvPr/>
          </p:nvSpPr>
          <p:spPr>
            <a:xfrm>
              <a:off x="3372867" y="5177485"/>
              <a:ext cx="708898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ja-JP" altLang="en-US" b="1" smtClean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数列</a:t>
              </a:r>
              <a:endParaRPr lang="en-US" altLang="ja-JP" b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5605824" y="5163353"/>
              <a:ext cx="708898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ja-JP" altLang="en-US" b="1" smtClean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数列</a:t>
              </a:r>
              <a:endParaRPr lang="en-US" altLang="ja-JP" b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360516" y="4215288"/>
            <a:ext cx="1246379" cy="1323518"/>
            <a:chOff x="360514" y="3985048"/>
            <a:chExt cx="1246379" cy="1323518"/>
          </a:xfrm>
        </p:grpSpPr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6858" y="4561155"/>
              <a:ext cx="826330" cy="747411"/>
            </a:xfrm>
            <a:prstGeom prst="rect">
              <a:avLst/>
            </a:prstGeom>
          </p:spPr>
        </p:pic>
        <p:sp>
          <p:nvSpPr>
            <p:cNvPr id="32" name="テキスト ボックス 31"/>
            <p:cNvSpPr txBox="1"/>
            <p:nvPr/>
          </p:nvSpPr>
          <p:spPr>
            <a:xfrm>
              <a:off x="360514" y="3985048"/>
              <a:ext cx="1246379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ja-JP" altLang="en-US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アナログ</a:t>
              </a:r>
              <a:endPara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ja-JP" altLang="en-US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信号</a:t>
              </a:r>
              <a:endPara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4" name="直線矢印コネクタ 33"/>
            <p:cNvCxnSpPr>
              <a:stCxn id="16" idx="1"/>
              <a:endCxn id="16" idx="3"/>
            </p:cNvCxnSpPr>
            <p:nvPr/>
          </p:nvCxnSpPr>
          <p:spPr>
            <a:xfrm>
              <a:off x="536858" y="4934861"/>
              <a:ext cx="826330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グループ化 60"/>
          <p:cNvGrpSpPr/>
          <p:nvPr/>
        </p:nvGrpSpPr>
        <p:grpSpPr>
          <a:xfrm>
            <a:off x="7773513" y="4047103"/>
            <a:ext cx="1246379" cy="1752574"/>
            <a:chOff x="7773511" y="3816863"/>
            <a:chExt cx="1246379" cy="1752574"/>
          </a:xfrm>
        </p:grpSpPr>
        <p:pic>
          <p:nvPicPr>
            <p:cNvPr id="30" name="図 2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13131" y="4402631"/>
              <a:ext cx="826330" cy="1166806"/>
            </a:xfrm>
            <a:prstGeom prst="rect">
              <a:avLst/>
            </a:prstGeom>
          </p:spPr>
        </p:pic>
        <p:sp>
          <p:nvSpPr>
            <p:cNvPr id="31" name="テキスト ボックス 30"/>
            <p:cNvSpPr txBox="1"/>
            <p:nvPr/>
          </p:nvSpPr>
          <p:spPr>
            <a:xfrm>
              <a:off x="7773511" y="3816863"/>
              <a:ext cx="1246379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ja-JP" altLang="en-US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アナログ</a:t>
              </a:r>
              <a:endPara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ja-JP" altLang="en-US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信号</a:t>
              </a:r>
              <a:endPara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5" name="直線矢印コネクタ 34"/>
            <p:cNvCxnSpPr>
              <a:stCxn id="30" idx="1"/>
              <a:endCxn id="30" idx="3"/>
            </p:cNvCxnSpPr>
            <p:nvPr/>
          </p:nvCxnSpPr>
          <p:spPr>
            <a:xfrm>
              <a:off x="8113131" y="4986034"/>
              <a:ext cx="826330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テキスト ボックス 62"/>
          <p:cNvSpPr txBox="1"/>
          <p:nvPr/>
        </p:nvSpPr>
        <p:spPr>
          <a:xfrm>
            <a:off x="3248280" y="3782604"/>
            <a:ext cx="317237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169988"/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広義のディジタルフィルタ</a:t>
            </a:r>
            <a:endParaRPr lang="en-US" altLang="ja-JP" b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ディジタルフィルタの多くは線形系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2" y="2025447"/>
            <a:ext cx="7704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ディジタルフィルタの多くは線形系なので，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前章の議論が適用できる。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982131" y="4255845"/>
            <a:ext cx="77046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ただし，ディジタルフィルタの中には，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信号同士の乗算（非線形）等を行っているのもあり，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すべて線形で済ますということはできない。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だが，ほとんどは線形系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上下矢印 3"/>
          <p:cNvSpPr/>
          <p:nvPr/>
        </p:nvSpPr>
        <p:spPr>
          <a:xfrm>
            <a:off x="4351283" y="3184634"/>
            <a:ext cx="346841" cy="822013"/>
          </a:xfrm>
          <a:prstGeom prst="up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下矢印 10"/>
          <p:cNvSpPr/>
          <p:nvPr/>
        </p:nvSpPr>
        <p:spPr>
          <a:xfrm>
            <a:off x="4351283" y="5486400"/>
            <a:ext cx="346841" cy="5675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306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02560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200" smtClean="0"/>
              <a:t>（２）ディジタルフィルタの構成要素</a:t>
            </a:r>
            <a:r>
              <a:rPr lang="en-US" altLang="ja-JP" sz="3200" smtClean="0"/>
              <a:t/>
            </a:r>
            <a:br>
              <a:rPr lang="en-US" altLang="ja-JP" sz="3200" smtClean="0"/>
            </a:br>
            <a:r>
              <a:rPr lang="ja-JP" altLang="en-US" sz="3200" smtClean="0"/>
              <a:t>本章で用いる回路記号</a:t>
            </a:r>
            <a:endParaRPr kumimoji="1" lang="ja-JP" altLang="en-US" sz="32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2" y="2025447"/>
            <a:ext cx="7704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回路記号として以下の記号を用いる。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982132" y="3052798"/>
            <a:ext cx="8070609" cy="2457993"/>
            <a:chOff x="0" y="0"/>
            <a:chExt cx="5021318" cy="1514856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0" y="228600"/>
              <a:ext cx="1295400" cy="771525"/>
              <a:chOff x="0" y="0"/>
              <a:chExt cx="1295400" cy="771525"/>
            </a:xfrm>
          </p:grpSpPr>
          <p:grpSp>
            <p:nvGrpSpPr>
              <p:cNvPr id="27" name="グループ化 26"/>
              <p:cNvGrpSpPr/>
              <p:nvPr/>
            </p:nvGrpSpPr>
            <p:grpSpPr>
              <a:xfrm>
                <a:off x="333375" y="219075"/>
                <a:ext cx="657225" cy="323850"/>
                <a:chOff x="0" y="0"/>
                <a:chExt cx="657225" cy="323850"/>
              </a:xfrm>
            </p:grpSpPr>
            <p:sp>
              <p:nvSpPr>
                <p:cNvPr id="32" name="円/楕円 31"/>
                <p:cNvSpPr/>
                <p:nvPr/>
              </p:nvSpPr>
              <p:spPr>
                <a:xfrm>
                  <a:off x="190500" y="0"/>
                  <a:ext cx="276225" cy="2857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36000" tIns="10800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ja-JP" sz="2400" b="1" kern="100">
                      <a:solidFill>
                        <a:srgbClr val="000000"/>
                      </a:solidFill>
                      <a:effectLst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＋</a:t>
                  </a:r>
                  <a:endParaRPr lang="ja-JP" sz="240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33" name="直線矢印コネクタ 32"/>
                <p:cNvCxnSpPr/>
                <p:nvPr/>
              </p:nvCxnSpPr>
              <p:spPr>
                <a:xfrm>
                  <a:off x="0" y="0"/>
                  <a:ext cx="190500" cy="1143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矢印コネクタ 33"/>
                <p:cNvCxnSpPr/>
                <p:nvPr/>
              </p:nvCxnSpPr>
              <p:spPr>
                <a:xfrm flipV="1">
                  <a:off x="9525" y="209550"/>
                  <a:ext cx="190500" cy="1143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線矢印コネクタ 34"/>
                <p:cNvCxnSpPr/>
                <p:nvPr/>
              </p:nvCxnSpPr>
              <p:spPr>
                <a:xfrm flipV="1">
                  <a:off x="466725" y="152400"/>
                  <a:ext cx="1905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正方形/長方形 27"/>
              <p:cNvSpPr/>
              <p:nvPr/>
            </p:nvSpPr>
            <p:spPr>
              <a:xfrm>
                <a:off x="0" y="0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a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0" y="400050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b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895350" y="209550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c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9" name="グループ化 8"/>
            <p:cNvGrpSpPr/>
            <p:nvPr/>
          </p:nvGrpSpPr>
          <p:grpSpPr>
            <a:xfrm>
              <a:off x="1343025" y="180975"/>
              <a:ext cx="1524000" cy="600075"/>
              <a:chOff x="0" y="0"/>
              <a:chExt cx="1524000" cy="600075"/>
            </a:xfrm>
          </p:grpSpPr>
          <p:cxnSp>
            <p:nvCxnSpPr>
              <p:cNvPr id="22" name="直線矢印コネクタ 21"/>
              <p:cNvCxnSpPr/>
              <p:nvPr/>
            </p:nvCxnSpPr>
            <p:spPr>
              <a:xfrm>
                <a:off x="333375" y="419100"/>
                <a:ext cx="8382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二等辺三角形 22"/>
              <p:cNvSpPr/>
              <p:nvPr/>
            </p:nvSpPr>
            <p:spPr>
              <a:xfrm rot="5400000">
                <a:off x="533400" y="276225"/>
                <a:ext cx="314325" cy="276225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0" y="228600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a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466725" y="0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b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1123950" y="228600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c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0" name="グループ化 9"/>
            <p:cNvGrpSpPr/>
            <p:nvPr/>
          </p:nvGrpSpPr>
          <p:grpSpPr>
            <a:xfrm>
              <a:off x="3105150" y="409575"/>
              <a:ext cx="1419225" cy="371475"/>
              <a:chOff x="0" y="0"/>
              <a:chExt cx="1419225" cy="371475"/>
            </a:xfrm>
          </p:grpSpPr>
          <p:cxnSp>
            <p:nvCxnSpPr>
              <p:cNvPr id="18" name="直線矢印コネクタ 17"/>
              <p:cNvCxnSpPr/>
              <p:nvPr/>
            </p:nvCxnSpPr>
            <p:spPr>
              <a:xfrm>
                <a:off x="304800" y="190500"/>
                <a:ext cx="8382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正方形/長方形 18"/>
              <p:cNvSpPr/>
              <p:nvPr/>
            </p:nvSpPr>
            <p:spPr>
              <a:xfrm>
                <a:off x="542925" y="47625"/>
                <a:ext cx="276225" cy="2857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b="1" kern="100"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T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0" y="0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a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1019175" y="0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b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2" name="テキスト ボックス 48"/>
            <p:cNvSpPr txBox="1"/>
            <p:nvPr/>
          </p:nvSpPr>
          <p:spPr>
            <a:xfrm>
              <a:off x="3124200" y="0"/>
              <a:ext cx="1066800" cy="3048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just">
                <a:spcAft>
                  <a:spcPts val="0"/>
                </a:spcAft>
              </a:pPr>
              <a:r>
                <a:rPr lang="ja-JP" altLang="en-US" sz="2000" kern="100" smtClean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③</a:t>
              </a:r>
              <a:r>
                <a:rPr lang="ja-JP" sz="2000" kern="100" smtClean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遅延器</a:t>
              </a:r>
              <a:endParaRPr lang="ja-JP" sz="2000" kern="10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3" name="テキスト ボックス 50"/>
            <p:cNvSpPr txBox="1"/>
            <p:nvPr/>
          </p:nvSpPr>
          <p:spPr>
            <a:xfrm>
              <a:off x="1527278" y="1101107"/>
              <a:ext cx="1466850" cy="2095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500"/>
                </a:lnSpc>
                <a:spcAft>
                  <a:spcPts val="0"/>
                </a:spcAft>
              </a:pPr>
              <a:r>
                <a:rPr lang="en-US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(</a:t>
              </a:r>
              <a:r>
                <a:rPr lang="en-US" sz="2000" i="1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 a </a:t>
              </a:r>
              <a:r>
                <a:rPr lang="ja-JP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×</a:t>
              </a:r>
              <a:r>
                <a:rPr lang="ja-JP" sz="2000" kern="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i="1" kern="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b </a:t>
              </a:r>
              <a:r>
                <a:rPr lang="en-US" sz="2000" kern="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→ </a:t>
              </a:r>
              <a:r>
                <a:rPr lang="en-US" sz="2000" i="1" kern="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c </a:t>
              </a:r>
              <a:r>
                <a:rPr lang="en-US" sz="2000" kern="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51"/>
            <p:cNvSpPr txBox="1"/>
            <p:nvPr/>
          </p:nvSpPr>
          <p:spPr>
            <a:xfrm>
              <a:off x="1409700" y="0"/>
              <a:ext cx="1066800" cy="3048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just">
                <a:spcAft>
                  <a:spcPts val="0"/>
                </a:spcAft>
              </a:pPr>
              <a:r>
                <a:rPr lang="ja-JP" altLang="en-US" sz="2000" kern="100" smtClean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②</a:t>
              </a:r>
              <a:r>
                <a:rPr lang="ja-JP" sz="2000" kern="100" smtClean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乗算器</a:t>
              </a:r>
              <a:endParaRPr lang="ja-JP" sz="2000" kern="10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52"/>
            <p:cNvSpPr txBox="1"/>
            <p:nvPr/>
          </p:nvSpPr>
          <p:spPr>
            <a:xfrm>
              <a:off x="47625" y="0"/>
              <a:ext cx="1066800" cy="3048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42900" lvl="0" indent="-342900" algn="just">
                <a:spcAft>
                  <a:spcPts val="0"/>
                </a:spcAft>
                <a:buFont typeface="+mj-ea"/>
                <a:buAutoNum type="circleNumDbPlain"/>
              </a:pPr>
              <a:r>
                <a:rPr lang="ja-JP" sz="2000" kern="10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加算器</a:t>
              </a:r>
            </a:p>
          </p:txBody>
        </p:sp>
        <p:sp>
          <p:nvSpPr>
            <p:cNvPr id="16" name="テキスト ボックス 54"/>
            <p:cNvSpPr txBox="1"/>
            <p:nvPr/>
          </p:nvSpPr>
          <p:spPr>
            <a:xfrm>
              <a:off x="47625" y="1020513"/>
              <a:ext cx="1066800" cy="3048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(</a:t>
              </a:r>
              <a:r>
                <a:rPr lang="en-US" sz="2000" i="1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 a </a:t>
              </a:r>
              <a:r>
                <a:rPr lang="en-US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+ </a:t>
              </a:r>
              <a:r>
                <a:rPr lang="en-US" sz="2000" i="1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b </a:t>
              </a:r>
              <a:r>
                <a:rPr lang="en-US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→ </a:t>
              </a:r>
              <a:r>
                <a:rPr lang="en-US" sz="2000" i="1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c </a:t>
              </a:r>
              <a:r>
                <a:rPr lang="en-US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)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55"/>
            <p:cNvSpPr txBox="1"/>
            <p:nvPr/>
          </p:nvSpPr>
          <p:spPr>
            <a:xfrm>
              <a:off x="2781038" y="971550"/>
              <a:ext cx="2240280" cy="5433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en-US" sz="2000" i="1" kern="100" smtClean="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T</a:t>
              </a:r>
              <a:r>
                <a:rPr lang="ja-JP" altLang="en-US" sz="2000" i="1" kern="100"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 </a:t>
              </a:r>
              <a:r>
                <a:rPr lang="ja-JP" sz="2000" kern="100" smtClean="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時間遅らせる</a:t>
              </a:r>
              <a:endParaRPr lang="en-US" altLang="ja-JP" sz="2000" kern="100" smtClean="0"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en-US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(</a:t>
              </a:r>
              <a:r>
                <a:rPr lang="en-US" sz="2000" i="1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z</a:t>
              </a:r>
              <a:r>
                <a:rPr lang="ja-JP" sz="2000" kern="100" baseline="300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－</a:t>
              </a:r>
              <a:r>
                <a:rPr lang="en-US" sz="2000" kern="100" baseline="300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1</a:t>
              </a:r>
              <a:r>
                <a:rPr lang="ja-JP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を乗じることに相当</a:t>
              </a:r>
              <a:r>
                <a:rPr lang="en-US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)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8108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02560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遅延器</a:t>
            </a:r>
            <a:endParaRPr kumimoji="1" lang="ja-JP" altLang="en-US" sz="32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10200" y="1066842"/>
            <a:ext cx="77046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遅延器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とは，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現在の信号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を入力・記憶し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前時刻（サンプル時間</a:t>
            </a:r>
            <a:r>
              <a:rPr lang="ja-JP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前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）前に記憶した信号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を出力する。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598146" y="3246143"/>
            <a:ext cx="2034581" cy="129277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4632726" y="3246143"/>
            <a:ext cx="1655379" cy="12927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110200" y="3661693"/>
            <a:ext cx="878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176337" y="3661693"/>
            <a:ext cx="878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856218" y="3661692"/>
            <a:ext cx="1208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897853" y="3661694"/>
            <a:ext cx="1208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923997" y="3320643"/>
            <a:ext cx="1342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現在の信号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664283" y="3341773"/>
            <a:ext cx="1623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前時刻の信号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直線矢印コネクタ 4"/>
          <p:cNvCxnSpPr>
            <a:stCxn id="37" idx="3"/>
            <a:endCxn id="38" idx="1"/>
          </p:cNvCxnSpPr>
          <p:nvPr/>
        </p:nvCxnSpPr>
        <p:spPr>
          <a:xfrm>
            <a:off x="1988398" y="3892526"/>
            <a:ext cx="1187939" cy="0"/>
          </a:xfrm>
          <a:prstGeom prst="straightConnector1">
            <a:avLst/>
          </a:prstGeom>
          <a:ln w="31750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39" idx="3"/>
            <a:endCxn id="40" idx="1"/>
          </p:cNvCxnSpPr>
          <p:nvPr/>
        </p:nvCxnSpPr>
        <p:spPr>
          <a:xfrm>
            <a:off x="6064614" y="3892525"/>
            <a:ext cx="833239" cy="2"/>
          </a:xfrm>
          <a:prstGeom prst="straightConnector1">
            <a:avLst/>
          </a:prstGeom>
          <a:ln w="31750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グループ化 49"/>
          <p:cNvGrpSpPr/>
          <p:nvPr/>
        </p:nvGrpSpPr>
        <p:grpSpPr>
          <a:xfrm>
            <a:off x="3615436" y="661836"/>
            <a:ext cx="2281076" cy="602752"/>
            <a:chOff x="4105032" y="361571"/>
            <a:chExt cx="2281076" cy="602752"/>
          </a:xfrm>
        </p:grpSpPr>
        <p:cxnSp>
          <p:nvCxnSpPr>
            <p:cNvPr id="46" name="直線矢印コネクタ 45"/>
            <p:cNvCxnSpPr/>
            <p:nvPr/>
          </p:nvCxnSpPr>
          <p:spPr>
            <a:xfrm>
              <a:off x="4594928" y="670675"/>
              <a:ext cx="13472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正方形/長方形 46"/>
            <p:cNvSpPr/>
            <p:nvPr/>
          </p:nvSpPr>
          <p:spPr>
            <a:xfrm>
              <a:off x="4977658" y="438847"/>
              <a:ext cx="443968" cy="4636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b="1" kern="100"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T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4105032" y="361571"/>
              <a:ext cx="642988" cy="602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a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5743120" y="361571"/>
              <a:ext cx="642988" cy="602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b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6099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02560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遅延器の伝達関数</a:t>
            </a:r>
            <a:endParaRPr kumimoji="1" lang="ja-JP" altLang="en-US" sz="32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1414692"/>
            <a:ext cx="8035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遅延器では前時刻の信号に置換するので，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変換上は時間遅延（シフト性）すなわち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を乗ずる。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このため，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という文字ではなく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と書くことも多い。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725159" y="2926126"/>
            <a:ext cx="2034581" cy="59890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3725159" y="4132632"/>
            <a:ext cx="2034581" cy="12927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691553" y="2991792"/>
            <a:ext cx="878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519346" y="3709419"/>
            <a:ext cx="1208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915148" y="2991792"/>
            <a:ext cx="1208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969837" y="2961818"/>
            <a:ext cx="1342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遅延器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998051" y="4225075"/>
            <a:ext cx="16238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遅延器の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伝達関数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直線矢印コネクタ 4"/>
          <p:cNvCxnSpPr>
            <a:stCxn id="37" idx="3"/>
            <a:endCxn id="3" idx="1"/>
          </p:cNvCxnSpPr>
          <p:nvPr/>
        </p:nvCxnSpPr>
        <p:spPr>
          <a:xfrm>
            <a:off x="2569751" y="3222625"/>
            <a:ext cx="1155408" cy="2952"/>
          </a:xfrm>
          <a:prstGeom prst="straightConnector1">
            <a:avLst/>
          </a:prstGeom>
          <a:ln w="31750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3" idx="3"/>
            <a:endCxn id="40" idx="1"/>
          </p:cNvCxnSpPr>
          <p:nvPr/>
        </p:nvCxnSpPr>
        <p:spPr>
          <a:xfrm flipV="1">
            <a:off x="5759740" y="3222625"/>
            <a:ext cx="1155408" cy="2952"/>
          </a:xfrm>
          <a:prstGeom prst="straightConnector1">
            <a:avLst/>
          </a:prstGeom>
          <a:ln w="31750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/>
          <p:cNvGrpSpPr/>
          <p:nvPr/>
        </p:nvGrpSpPr>
        <p:grpSpPr>
          <a:xfrm>
            <a:off x="2718928" y="634571"/>
            <a:ext cx="2281076" cy="602752"/>
            <a:chOff x="4105032" y="361571"/>
            <a:chExt cx="2281076" cy="602752"/>
          </a:xfrm>
        </p:grpSpPr>
        <p:cxnSp>
          <p:nvCxnSpPr>
            <p:cNvPr id="46" name="直線矢印コネクタ 45"/>
            <p:cNvCxnSpPr/>
            <p:nvPr/>
          </p:nvCxnSpPr>
          <p:spPr>
            <a:xfrm>
              <a:off x="4594928" y="670675"/>
              <a:ext cx="13472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正方形/長方形 46"/>
            <p:cNvSpPr/>
            <p:nvPr/>
          </p:nvSpPr>
          <p:spPr>
            <a:xfrm>
              <a:off x="4977658" y="438847"/>
              <a:ext cx="443968" cy="4636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b="1" kern="100"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T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4105032" y="361571"/>
              <a:ext cx="642988" cy="602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a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5743120" y="361571"/>
              <a:ext cx="642988" cy="602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b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1691553" y="4547855"/>
            <a:ext cx="878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915148" y="4547855"/>
            <a:ext cx="1208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(z)</a:t>
            </a:r>
          </a:p>
        </p:txBody>
      </p:sp>
      <p:cxnSp>
        <p:nvCxnSpPr>
          <p:cNvPr id="26" name="直線矢印コネクタ 25"/>
          <p:cNvCxnSpPr>
            <a:stCxn id="24" idx="3"/>
            <a:endCxn id="36" idx="1"/>
          </p:cNvCxnSpPr>
          <p:nvPr/>
        </p:nvCxnSpPr>
        <p:spPr>
          <a:xfrm>
            <a:off x="2569751" y="4778688"/>
            <a:ext cx="1155408" cy="330"/>
          </a:xfrm>
          <a:prstGeom prst="straightConnector1">
            <a:avLst/>
          </a:prstGeom>
          <a:ln w="31750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36" idx="3"/>
            <a:endCxn id="25" idx="1"/>
          </p:cNvCxnSpPr>
          <p:nvPr/>
        </p:nvCxnSpPr>
        <p:spPr>
          <a:xfrm flipV="1">
            <a:off x="5759740" y="4778688"/>
            <a:ext cx="1155408" cy="330"/>
          </a:xfrm>
          <a:prstGeom prst="straightConnector1">
            <a:avLst/>
          </a:prstGeom>
          <a:ln w="31750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75302" y="3701855"/>
            <a:ext cx="1208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下矢印 14"/>
          <p:cNvSpPr/>
          <p:nvPr/>
        </p:nvSpPr>
        <p:spPr>
          <a:xfrm>
            <a:off x="2020290" y="3572512"/>
            <a:ext cx="403869" cy="9753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>
            <a:off x="7115477" y="3572512"/>
            <a:ext cx="403869" cy="9753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988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42931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2800" smtClean="0"/>
              <a:t>（３）最も簡単なディジタルフィルタの例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（その１）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06163" y="3842849"/>
            <a:ext cx="1530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構成要素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1355429" y="4222992"/>
            <a:ext cx="7626642" cy="2457993"/>
            <a:chOff x="0" y="0"/>
            <a:chExt cx="4745093" cy="1514856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0" y="228600"/>
              <a:ext cx="1295400" cy="771525"/>
              <a:chOff x="0" y="0"/>
              <a:chExt cx="1295400" cy="771525"/>
            </a:xfrm>
          </p:grpSpPr>
          <p:grpSp>
            <p:nvGrpSpPr>
              <p:cNvPr id="52" name="グループ化 51"/>
              <p:cNvGrpSpPr/>
              <p:nvPr/>
            </p:nvGrpSpPr>
            <p:grpSpPr>
              <a:xfrm>
                <a:off x="333375" y="219075"/>
                <a:ext cx="657225" cy="323850"/>
                <a:chOff x="0" y="0"/>
                <a:chExt cx="657225" cy="323850"/>
              </a:xfrm>
            </p:grpSpPr>
            <p:sp>
              <p:nvSpPr>
                <p:cNvPr id="56" name="円/楕円 55"/>
                <p:cNvSpPr/>
                <p:nvPr/>
              </p:nvSpPr>
              <p:spPr>
                <a:xfrm>
                  <a:off x="190500" y="0"/>
                  <a:ext cx="276225" cy="2857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36000" tIns="10800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ja-JP" sz="2400" b="1" kern="100">
                      <a:solidFill>
                        <a:srgbClr val="000000"/>
                      </a:solidFill>
                      <a:effectLst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＋</a:t>
                  </a:r>
                  <a:endParaRPr lang="ja-JP" sz="240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57" name="直線矢印コネクタ 56"/>
                <p:cNvCxnSpPr/>
                <p:nvPr/>
              </p:nvCxnSpPr>
              <p:spPr>
                <a:xfrm>
                  <a:off x="0" y="0"/>
                  <a:ext cx="190500" cy="1143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矢印コネクタ 57"/>
                <p:cNvCxnSpPr/>
                <p:nvPr/>
              </p:nvCxnSpPr>
              <p:spPr>
                <a:xfrm flipV="1">
                  <a:off x="9525" y="209550"/>
                  <a:ext cx="190500" cy="1143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矢印コネクタ 58"/>
                <p:cNvCxnSpPr/>
                <p:nvPr/>
              </p:nvCxnSpPr>
              <p:spPr>
                <a:xfrm flipV="1">
                  <a:off x="466725" y="152400"/>
                  <a:ext cx="1905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3" name="正方形/長方形 52"/>
              <p:cNvSpPr/>
              <p:nvPr/>
            </p:nvSpPr>
            <p:spPr>
              <a:xfrm>
                <a:off x="0" y="0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a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>
                <a:off x="0" y="400050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b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>
                <a:off x="895350" y="209550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c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1243042" y="180975"/>
              <a:ext cx="1524000" cy="600075"/>
              <a:chOff x="-99983" y="0"/>
              <a:chExt cx="1524000" cy="600075"/>
            </a:xfrm>
          </p:grpSpPr>
          <p:cxnSp>
            <p:nvCxnSpPr>
              <p:cNvPr id="34" name="直線矢印コネクタ 33"/>
              <p:cNvCxnSpPr/>
              <p:nvPr/>
            </p:nvCxnSpPr>
            <p:spPr>
              <a:xfrm>
                <a:off x="233392" y="416714"/>
                <a:ext cx="8382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二等辺三角形 34"/>
              <p:cNvSpPr/>
              <p:nvPr/>
            </p:nvSpPr>
            <p:spPr>
              <a:xfrm rot="5400000">
                <a:off x="433418" y="276225"/>
                <a:ext cx="314325" cy="276225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>
                <a:off x="-99983" y="228600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a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>
                <a:off x="366742" y="0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b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1023967" y="226215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c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2" name="グループ化 21"/>
            <p:cNvGrpSpPr/>
            <p:nvPr/>
          </p:nvGrpSpPr>
          <p:grpSpPr>
            <a:xfrm>
              <a:off x="2828925" y="409575"/>
              <a:ext cx="1419225" cy="371475"/>
              <a:chOff x="-276225" y="0"/>
              <a:chExt cx="1419225" cy="371475"/>
            </a:xfrm>
          </p:grpSpPr>
          <p:cxnSp>
            <p:nvCxnSpPr>
              <p:cNvPr id="30" name="直線矢印コネクタ 29"/>
              <p:cNvCxnSpPr/>
              <p:nvPr/>
            </p:nvCxnSpPr>
            <p:spPr>
              <a:xfrm>
                <a:off x="28575" y="190500"/>
                <a:ext cx="8382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正方形/長方形 30"/>
              <p:cNvSpPr/>
              <p:nvPr/>
            </p:nvSpPr>
            <p:spPr>
              <a:xfrm>
                <a:off x="266700" y="47625"/>
                <a:ext cx="276225" cy="2857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b="1" kern="100"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T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-276225" y="0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a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742950" y="0"/>
                <a:ext cx="400050" cy="3714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b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3" name="テキスト ボックス 48"/>
            <p:cNvSpPr txBox="1"/>
            <p:nvPr/>
          </p:nvSpPr>
          <p:spPr>
            <a:xfrm>
              <a:off x="2847975" y="0"/>
              <a:ext cx="1066800" cy="3048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just">
                <a:spcAft>
                  <a:spcPts val="0"/>
                </a:spcAft>
              </a:pPr>
              <a:r>
                <a:rPr lang="ja-JP" altLang="en-US" sz="2000" kern="100" smtClean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③</a:t>
              </a:r>
              <a:r>
                <a:rPr lang="ja-JP" sz="2000" kern="100" smtClean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遅延器</a:t>
              </a:r>
              <a:endParaRPr lang="ja-JP" sz="2000" kern="10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50"/>
            <p:cNvSpPr txBox="1"/>
            <p:nvPr/>
          </p:nvSpPr>
          <p:spPr>
            <a:xfrm>
              <a:off x="1427295" y="1098721"/>
              <a:ext cx="1466850" cy="2095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500"/>
                </a:lnSpc>
                <a:spcAft>
                  <a:spcPts val="0"/>
                </a:spcAft>
              </a:pPr>
              <a:r>
                <a:rPr lang="en-US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(</a:t>
              </a:r>
              <a:r>
                <a:rPr lang="en-US" sz="2000" i="1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 a </a:t>
              </a:r>
              <a:r>
                <a:rPr lang="ja-JP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×</a:t>
              </a:r>
              <a:r>
                <a:rPr lang="ja-JP" sz="2000" kern="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i="1" kern="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b </a:t>
              </a:r>
              <a:r>
                <a:rPr lang="en-US" sz="2000" kern="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→ </a:t>
              </a:r>
              <a:r>
                <a:rPr lang="en-US" sz="2000" i="1" kern="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c </a:t>
              </a:r>
              <a:r>
                <a:rPr lang="en-US" sz="2000" kern="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51"/>
            <p:cNvSpPr txBox="1"/>
            <p:nvPr/>
          </p:nvSpPr>
          <p:spPr>
            <a:xfrm>
              <a:off x="1309717" y="0"/>
              <a:ext cx="1066800" cy="3048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just">
                <a:spcAft>
                  <a:spcPts val="0"/>
                </a:spcAft>
              </a:pPr>
              <a:r>
                <a:rPr lang="ja-JP" altLang="en-US" sz="2000" kern="100" smtClean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②</a:t>
              </a:r>
              <a:r>
                <a:rPr lang="ja-JP" sz="2000" kern="100" smtClean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乗算器</a:t>
              </a:r>
              <a:endParaRPr lang="ja-JP" sz="2000" kern="10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6" name="テキスト ボックス 52"/>
            <p:cNvSpPr txBox="1"/>
            <p:nvPr/>
          </p:nvSpPr>
          <p:spPr>
            <a:xfrm>
              <a:off x="47625" y="0"/>
              <a:ext cx="1066800" cy="3048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42900" lvl="0" indent="-342900" algn="just">
                <a:spcAft>
                  <a:spcPts val="0"/>
                </a:spcAft>
                <a:buFont typeface="+mj-ea"/>
                <a:buAutoNum type="circleNumDbPlain"/>
              </a:pPr>
              <a:r>
                <a:rPr lang="ja-JP" sz="2000" kern="10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加算器</a:t>
              </a:r>
            </a:p>
          </p:txBody>
        </p:sp>
        <p:sp>
          <p:nvSpPr>
            <p:cNvPr id="27" name="テキスト ボックス 54"/>
            <p:cNvSpPr txBox="1"/>
            <p:nvPr/>
          </p:nvSpPr>
          <p:spPr>
            <a:xfrm>
              <a:off x="47625" y="1020513"/>
              <a:ext cx="1066800" cy="3048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(</a:t>
              </a:r>
              <a:r>
                <a:rPr lang="en-US" sz="2000" i="1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 a </a:t>
              </a:r>
              <a:r>
                <a:rPr lang="en-US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+ </a:t>
              </a:r>
              <a:r>
                <a:rPr lang="en-US" sz="2000" i="1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b </a:t>
              </a:r>
              <a:r>
                <a:rPr lang="en-US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→ </a:t>
              </a:r>
              <a:r>
                <a:rPr lang="en-US" sz="2000" i="1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c </a:t>
              </a:r>
              <a:r>
                <a:rPr lang="en-US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)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28" name="テキスト ボックス 55"/>
            <p:cNvSpPr txBox="1"/>
            <p:nvPr/>
          </p:nvSpPr>
          <p:spPr>
            <a:xfrm>
              <a:off x="2504813" y="971550"/>
              <a:ext cx="2240280" cy="5433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en-US" sz="2000" i="1" kern="100" smtClean="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T</a:t>
              </a:r>
              <a:r>
                <a:rPr lang="ja-JP" altLang="en-US" sz="2000" i="1" kern="100"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 </a:t>
              </a:r>
              <a:r>
                <a:rPr lang="ja-JP" sz="2000" kern="100" smtClean="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時間遅らせる</a:t>
              </a:r>
              <a:endParaRPr lang="en-US" altLang="ja-JP" sz="2000" kern="100" smtClean="0"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en-US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(</a:t>
              </a:r>
              <a:r>
                <a:rPr lang="en-US" sz="2000" i="1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z</a:t>
              </a:r>
              <a:r>
                <a:rPr lang="ja-JP" sz="2000" kern="100" baseline="300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－</a:t>
              </a:r>
              <a:r>
                <a:rPr lang="en-US" sz="2000" kern="100" baseline="300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1</a:t>
              </a:r>
              <a:r>
                <a:rPr lang="ja-JP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を乗じることに相当</a:t>
              </a:r>
              <a:r>
                <a:rPr lang="en-US" sz="2000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)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cxnSp>
        <p:nvCxnSpPr>
          <p:cNvPr id="6" name="直線コネクタ 5"/>
          <p:cNvCxnSpPr/>
          <p:nvPr/>
        </p:nvCxnSpPr>
        <p:spPr>
          <a:xfrm flipV="1">
            <a:off x="2112586" y="2129105"/>
            <a:ext cx="5785945" cy="1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3344428" y="2882540"/>
            <a:ext cx="443968" cy="463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b="1" kern="10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T</a:t>
            </a:r>
            <a:endParaRPr lang="ja-JP" sz="20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1" name="二等辺三角形 60"/>
          <p:cNvSpPr/>
          <p:nvPr/>
        </p:nvSpPr>
        <p:spPr>
          <a:xfrm rot="5400000">
            <a:off x="5024105" y="2892383"/>
            <a:ext cx="510021" cy="44396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000"/>
          </a:p>
        </p:txBody>
      </p:sp>
      <p:sp>
        <p:nvSpPr>
          <p:cNvPr id="62" name="円/楕円 61"/>
          <p:cNvSpPr/>
          <p:nvPr/>
        </p:nvSpPr>
        <p:spPr>
          <a:xfrm>
            <a:off x="6216896" y="1897277"/>
            <a:ext cx="443968" cy="4636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2400" b="1" kern="10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endParaRPr lang="ja-JP" sz="24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5069750" y="2608217"/>
            <a:ext cx="395463" cy="384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c</a:t>
            </a:r>
            <a:endParaRPr lang="ja-JP" sz="20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64" name="直線矢印コネクタ 63"/>
          <p:cNvCxnSpPr>
            <a:stCxn id="60" idx="3"/>
            <a:endCxn id="61" idx="3"/>
          </p:cNvCxnSpPr>
          <p:nvPr/>
        </p:nvCxnSpPr>
        <p:spPr>
          <a:xfrm>
            <a:off x="3788396" y="3114368"/>
            <a:ext cx="126873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>
            <a:endCxn id="60" idx="1"/>
          </p:cNvCxnSpPr>
          <p:nvPr/>
        </p:nvCxnSpPr>
        <p:spPr>
          <a:xfrm>
            <a:off x="2769725" y="3114368"/>
            <a:ext cx="57470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>
            <a:off x="2767344" y="2127625"/>
            <a:ext cx="0" cy="990000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62" idx="4"/>
          </p:cNvCxnSpPr>
          <p:nvPr/>
        </p:nvCxnSpPr>
        <p:spPr>
          <a:xfrm>
            <a:off x="6438880" y="2360932"/>
            <a:ext cx="1362" cy="7534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>
            <a:stCxn id="61" idx="0"/>
          </p:cNvCxnSpPr>
          <p:nvPr/>
        </p:nvCxnSpPr>
        <p:spPr>
          <a:xfrm>
            <a:off x="5501100" y="3114368"/>
            <a:ext cx="936000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2604627" y="3088322"/>
            <a:ext cx="779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6660864" y="1591161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584581" y="1604139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788396" y="3084204"/>
            <a:ext cx="1309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477646" y="2432756"/>
            <a:ext cx="1309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cxnSp>
        <p:nvCxnSpPr>
          <p:cNvPr id="81" name="直線コネクタ 80"/>
          <p:cNvCxnSpPr/>
          <p:nvPr/>
        </p:nvCxnSpPr>
        <p:spPr>
          <a:xfrm>
            <a:off x="689415" y="3845407"/>
            <a:ext cx="8056179" cy="0"/>
          </a:xfrm>
          <a:prstGeom prst="line">
            <a:avLst/>
          </a:prstGeom>
          <a:ln w="412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446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0256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最も簡単なディジタルフィルタの例（その２）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（計算例）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69775" y="3937199"/>
            <a:ext cx="2014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入出力関係</a:t>
            </a:r>
            <a:endParaRPr lang="en-US" altLang="ja-JP" sz="24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2112586" y="2129105"/>
            <a:ext cx="5785945" cy="1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3344428" y="2882540"/>
            <a:ext cx="443968" cy="463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b="1" kern="10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T</a:t>
            </a:r>
            <a:endParaRPr lang="ja-JP" sz="20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1" name="二等辺三角形 60"/>
          <p:cNvSpPr/>
          <p:nvPr/>
        </p:nvSpPr>
        <p:spPr>
          <a:xfrm rot="5400000">
            <a:off x="5024105" y="2892383"/>
            <a:ext cx="510021" cy="44396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000"/>
          </a:p>
        </p:txBody>
      </p:sp>
      <p:sp>
        <p:nvSpPr>
          <p:cNvPr id="62" name="円/楕円 61"/>
          <p:cNvSpPr/>
          <p:nvPr/>
        </p:nvSpPr>
        <p:spPr>
          <a:xfrm>
            <a:off x="6216896" y="1897277"/>
            <a:ext cx="443968" cy="4636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2400" b="1" kern="10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endParaRPr lang="ja-JP" sz="24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5069750" y="2608217"/>
            <a:ext cx="395463" cy="384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c</a:t>
            </a:r>
            <a:endParaRPr lang="ja-JP" sz="20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64" name="直線矢印コネクタ 63"/>
          <p:cNvCxnSpPr>
            <a:stCxn id="60" idx="3"/>
            <a:endCxn id="61" idx="3"/>
          </p:cNvCxnSpPr>
          <p:nvPr/>
        </p:nvCxnSpPr>
        <p:spPr>
          <a:xfrm>
            <a:off x="3788396" y="3114368"/>
            <a:ext cx="126873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>
            <a:endCxn id="60" idx="1"/>
          </p:cNvCxnSpPr>
          <p:nvPr/>
        </p:nvCxnSpPr>
        <p:spPr>
          <a:xfrm>
            <a:off x="2769725" y="3114368"/>
            <a:ext cx="57470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>
            <a:off x="2767344" y="2127625"/>
            <a:ext cx="0" cy="990000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62" idx="4"/>
          </p:cNvCxnSpPr>
          <p:nvPr/>
        </p:nvCxnSpPr>
        <p:spPr>
          <a:xfrm>
            <a:off x="6438880" y="2360932"/>
            <a:ext cx="1362" cy="7534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>
            <a:stCxn id="61" idx="0"/>
          </p:cNvCxnSpPr>
          <p:nvPr/>
        </p:nvCxnSpPr>
        <p:spPr>
          <a:xfrm>
            <a:off x="5501100" y="3114368"/>
            <a:ext cx="936000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2604627" y="3088322"/>
            <a:ext cx="779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6660864" y="1591161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584581" y="1604139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788396" y="3084204"/>
            <a:ext cx="1309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477646" y="2432756"/>
            <a:ext cx="1309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cxnSp>
        <p:nvCxnSpPr>
          <p:cNvPr id="81" name="直線コネクタ 80"/>
          <p:cNvCxnSpPr/>
          <p:nvPr/>
        </p:nvCxnSpPr>
        <p:spPr>
          <a:xfrm>
            <a:off x="689415" y="3845407"/>
            <a:ext cx="8056179" cy="0"/>
          </a:xfrm>
          <a:prstGeom prst="line">
            <a:avLst/>
          </a:prstGeom>
          <a:ln w="412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1369776" y="4378305"/>
            <a:ext cx="2014411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差分方程式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8" name="オブジェクト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3916883"/>
              </p:ext>
            </p:extLst>
          </p:nvPr>
        </p:nvGraphicFramePr>
        <p:xfrm>
          <a:off x="3665775" y="4404605"/>
          <a:ext cx="2811872" cy="417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" name="数式" r:id="rId3" imgW="1282680" imgH="190440" progId="Equation.3">
                  <p:embed/>
                </p:oleObj>
              </mc:Choice>
              <mc:Fallback>
                <p:oleObj name="数式" r:id="rId3" imgW="12826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5775" y="4404605"/>
                        <a:ext cx="2811872" cy="4171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テキスト ボックス 48"/>
          <p:cNvSpPr txBox="1"/>
          <p:nvPr/>
        </p:nvSpPr>
        <p:spPr>
          <a:xfrm>
            <a:off x="1369775" y="4882081"/>
            <a:ext cx="2014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</a:t>
            </a:r>
            <a:endParaRPr lang="en-US" altLang="ja-JP" sz="24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369776" y="5344739"/>
            <a:ext cx="2014411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8" name="オブジェクト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328296"/>
              </p:ext>
            </p:extLst>
          </p:nvPr>
        </p:nvGraphicFramePr>
        <p:xfrm>
          <a:off x="3587019" y="5378136"/>
          <a:ext cx="4942126" cy="1371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" name="数式" r:id="rId5" imgW="2286000" imgH="634680" progId="Equation.3">
                  <p:embed/>
                </p:oleObj>
              </mc:Choice>
              <mc:Fallback>
                <p:oleObj name="数式" r:id="rId5" imgW="228600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019" y="5378136"/>
                        <a:ext cx="4942126" cy="13715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6657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0256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最も簡単なディジタルフィルタの例（その３）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（周波数特性）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89347" y="1388184"/>
            <a:ext cx="4718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周波数特性　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ja-JP" sz="24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jΩ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と置いて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34800" y="2796369"/>
            <a:ext cx="2014411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周波数特性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34799" y="3973873"/>
            <a:ext cx="2014411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振幅特性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8" name="オブジェクト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272858"/>
              </p:ext>
            </p:extLst>
          </p:nvPr>
        </p:nvGraphicFramePr>
        <p:xfrm>
          <a:off x="3037341" y="2780832"/>
          <a:ext cx="502602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2" name="数式" r:id="rId3" imgW="2323800" imgH="431640" progId="Equation.3">
                  <p:embed/>
                </p:oleObj>
              </mc:Choice>
              <mc:Fallback>
                <p:oleObj name="数式" r:id="rId3" imgW="2323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7341" y="2780832"/>
                        <a:ext cx="5026025" cy="930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オブジェクト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911744"/>
              </p:ext>
            </p:extLst>
          </p:nvPr>
        </p:nvGraphicFramePr>
        <p:xfrm>
          <a:off x="2891101" y="3973873"/>
          <a:ext cx="5602287" cy="175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3" name="数式" r:id="rId5" imgW="2590560" imgH="812520" progId="Equation.3">
                  <p:embed/>
                </p:oleObj>
              </mc:Choice>
              <mc:Fallback>
                <p:oleObj name="数式" r:id="rId5" imgW="259056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1101" y="3973873"/>
                        <a:ext cx="5602287" cy="1751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2006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3766</TotalTime>
  <Words>728</Words>
  <Application>Microsoft Office PowerPoint</Application>
  <PresentationFormat>画面に合わせる (4:3)</PresentationFormat>
  <Paragraphs>205</Paragraphs>
  <Slides>17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7" baseType="lpstr">
      <vt:lpstr>HGｺﾞｼｯｸM</vt:lpstr>
      <vt:lpstr>HG丸ｺﾞｼｯｸM-PRO</vt:lpstr>
      <vt:lpstr>ＭＳ Ｐゴシック</vt:lpstr>
      <vt:lpstr>ＭＳ ゴシック</vt:lpstr>
      <vt:lpstr>ＭＳ 明朝</vt:lpstr>
      <vt:lpstr>Arial</vt:lpstr>
      <vt:lpstr>Corbel</vt:lpstr>
      <vt:lpstr>Times New Roman</vt:lpstr>
      <vt:lpstr>視差</vt:lpstr>
      <vt:lpstr>数式</vt:lpstr>
      <vt:lpstr>７．ディジタルフィルタ</vt:lpstr>
      <vt:lpstr>７．１　ディジタルフィルタとは （１）ディジタルフィルタのモデル構成</vt:lpstr>
      <vt:lpstr>ディジタルフィルタの多くは線形系</vt:lpstr>
      <vt:lpstr>（２）ディジタルフィルタの構成要素 本章で用いる回路記号</vt:lpstr>
      <vt:lpstr>遅延器</vt:lpstr>
      <vt:lpstr>遅延器の伝達関数</vt:lpstr>
      <vt:lpstr>（３）最も簡単なディジタルフィルタの例 （その１）</vt:lpstr>
      <vt:lpstr>最も簡単なディジタルフィルタの例（その２） （計算例）</vt:lpstr>
      <vt:lpstr>最も簡単なディジタルフィルタの例（その３） （周波数特性）</vt:lpstr>
      <vt:lpstr>最も簡単なディジタルフィルタの例（その４） （振幅特性の計算）</vt:lpstr>
      <vt:lpstr>最も簡単なディジタルフィルタの例（その５） （振幅特性の観察）</vt:lpstr>
      <vt:lpstr>最も簡単なディジタルフィルタの例（その６） （ c の変化による振幅特性変化）</vt:lpstr>
      <vt:lpstr>【参考】グラフ化のための式定義例</vt:lpstr>
      <vt:lpstr>（４）回路のシミュレーション</vt:lpstr>
      <vt:lpstr>出力結果の表示例</vt:lpstr>
      <vt:lpstr>Excel式定義によるシミュレーション</vt:lpstr>
      <vt:lpstr>（５）ディジタルフィルタの特徴 アナログフィルタと比較して・・・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278</cp:revision>
  <dcterms:created xsi:type="dcterms:W3CDTF">2018-02-09T02:09:57Z</dcterms:created>
  <dcterms:modified xsi:type="dcterms:W3CDTF">2018-03-20T05:55:23Z</dcterms:modified>
</cp:coreProperties>
</file>