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5" r:id="rId2"/>
    <p:sldId id="259" r:id="rId3"/>
    <p:sldId id="338" r:id="rId4"/>
    <p:sldId id="339" r:id="rId5"/>
    <p:sldId id="340" r:id="rId6"/>
    <p:sldId id="347" r:id="rId7"/>
    <p:sldId id="341" r:id="rId8"/>
    <p:sldId id="330" r:id="rId9"/>
    <p:sldId id="342" r:id="rId10"/>
    <p:sldId id="343" r:id="rId11"/>
    <p:sldId id="344" r:id="rId12"/>
    <p:sldId id="345" r:id="rId13"/>
    <p:sldId id="346" r:id="rId14"/>
    <p:sldId id="348" r:id="rId15"/>
    <p:sldId id="349" r:id="rId16"/>
    <p:sldId id="350" r:id="rId17"/>
    <p:sldId id="352" r:id="rId18"/>
    <p:sldId id="351" r:id="rId19"/>
    <p:sldId id="353" r:id="rId20"/>
    <p:sldId id="354" r:id="rId2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FF9933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6.wmf"/><Relationship Id="rId7" Type="http://schemas.openxmlformats.org/officeDocument/2006/relationships/image" Target="../media/image23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3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9.bin"/><Relationship Id="rId18" Type="http://schemas.openxmlformats.org/officeDocument/2006/relationships/oleObject" Target="../embeddings/oleObject12.bin"/><Relationship Id="rId3" Type="http://schemas.openxmlformats.org/officeDocument/2006/relationships/oleObject" Target="../embeddings/oleObject3.bin"/><Relationship Id="rId21" Type="http://schemas.openxmlformats.org/officeDocument/2006/relationships/image" Target="../media/image11.wmf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8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3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5" Type="http://schemas.openxmlformats.org/officeDocument/2006/relationships/image" Target="../media/image8.wmf"/><Relationship Id="rId10" Type="http://schemas.openxmlformats.org/officeDocument/2006/relationships/image" Target="../media/image7.wmf"/><Relationship Id="rId19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28.bin"/><Relationship Id="rId18" Type="http://schemas.openxmlformats.org/officeDocument/2006/relationships/oleObject" Target="../embeddings/oleObject31.bin"/><Relationship Id="rId3" Type="http://schemas.openxmlformats.org/officeDocument/2006/relationships/oleObject" Target="../embeddings/oleObject23.bin"/><Relationship Id="rId21" Type="http://schemas.openxmlformats.org/officeDocument/2006/relationships/image" Target="../media/image24.wmf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3.wmf"/><Relationship Id="rId20" Type="http://schemas.openxmlformats.org/officeDocument/2006/relationships/oleObject" Target="../embeddings/oleObject33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7.wmf"/><Relationship Id="rId19" Type="http://schemas.openxmlformats.org/officeDocument/2006/relationships/oleObject" Target="../embeddings/oleObject32.bin"/><Relationship Id="rId4" Type="http://schemas.openxmlformats.org/officeDocument/2006/relationships/image" Target="../media/image4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3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ja-JP" altLang="en-US" smtClean="0"/>
              <a:t>６．線型システム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2" y="2313038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mtClean="0"/>
              <a:t>６．</a:t>
            </a:r>
            <a:r>
              <a:rPr lang="ja-JP" altLang="en-US" smtClean="0"/>
              <a:t>１</a:t>
            </a:r>
            <a:r>
              <a:rPr kumimoji="1" lang="ja-JP" altLang="en-US" smtClean="0"/>
              <a:t>　線型システムの性質</a:t>
            </a:r>
            <a:endParaRPr kumimoji="1" lang="en-US" altLang="ja-JP" smtClean="0"/>
          </a:p>
          <a:p>
            <a:pPr marL="0" indent="0">
              <a:buNone/>
            </a:pPr>
            <a:r>
              <a:rPr kumimoji="1" lang="ja-JP" altLang="en-US" smtClean="0"/>
              <a:t>６．２　インパルス応答</a:t>
            </a:r>
            <a:endParaRPr kumimoji="1" lang="en-US" altLang="ja-JP" smtClean="0"/>
          </a:p>
          <a:p>
            <a:pPr marL="0" indent="0">
              <a:buNone/>
            </a:pPr>
            <a:r>
              <a:rPr lang="ja-JP" altLang="en-US" u="sng" smtClean="0">
                <a:solidFill>
                  <a:srgbClr val="FF0000"/>
                </a:solidFill>
              </a:rPr>
              <a:t>６．３　畳み込み</a:t>
            </a:r>
            <a:endParaRPr lang="en-US" altLang="ja-JP" u="sng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921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713343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（３）因果性を考慮した表示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24348" y="1235029"/>
            <a:ext cx="7476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インパルス応答の因果性：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 0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0 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オブジェクト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462384"/>
              </p:ext>
            </p:extLst>
          </p:nvPr>
        </p:nvGraphicFramePr>
        <p:xfrm>
          <a:off x="1439863" y="2176463"/>
          <a:ext cx="620395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7" name="数式" r:id="rId3" imgW="2539800" imgH="431640" progId="Equation.3">
                  <p:embed/>
                </p:oleObj>
              </mc:Choice>
              <mc:Fallback>
                <p:oleObj name="数式" r:id="rId3" imgW="2539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863" y="2176463"/>
                        <a:ext cx="6203950" cy="1104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下矢印 2"/>
          <p:cNvSpPr/>
          <p:nvPr/>
        </p:nvSpPr>
        <p:spPr>
          <a:xfrm>
            <a:off x="4011561" y="3281363"/>
            <a:ext cx="398207" cy="7301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09768" y="3417789"/>
            <a:ext cx="7476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因果性考慮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5930371"/>
              </p:ext>
            </p:extLst>
          </p:nvPr>
        </p:nvGraphicFramePr>
        <p:xfrm>
          <a:off x="1485900" y="4011613"/>
          <a:ext cx="6111875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8" name="数式" r:id="rId5" imgW="2501640" imgH="431640" progId="Equation.3">
                  <p:embed/>
                </p:oleObj>
              </mc:Choice>
              <mc:Fallback>
                <p:oleObj name="数式" r:id="rId5" imgW="25016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4011613"/>
                        <a:ext cx="6111875" cy="1104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2544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713343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さらに入力の因果性を考慮して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24348" y="1235029"/>
            <a:ext cx="7476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入力の因果性：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 0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0 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214873"/>
              </p:ext>
            </p:extLst>
          </p:nvPr>
        </p:nvGraphicFramePr>
        <p:xfrm>
          <a:off x="1649925" y="1946839"/>
          <a:ext cx="6018212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0" name="数式" r:id="rId3" imgW="2463480" imgH="431640" progId="Equation.3">
                  <p:embed/>
                </p:oleObj>
              </mc:Choice>
              <mc:Fallback>
                <p:oleObj name="数式" r:id="rId3" imgW="2463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9925" y="1946839"/>
                        <a:ext cx="6018212" cy="1104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124348" y="3511197"/>
            <a:ext cx="3727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たとえば，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296641"/>
              </p:ext>
            </p:extLst>
          </p:nvPr>
        </p:nvGraphicFramePr>
        <p:xfrm>
          <a:off x="2053150" y="4878162"/>
          <a:ext cx="5211762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1" name="数式" r:id="rId5" imgW="2133360" imgH="190440" progId="Equation.3">
                  <p:embed/>
                </p:oleObj>
              </mc:Choice>
              <mc:Fallback>
                <p:oleObj name="数式" r:id="rId5" imgW="21333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3150" y="4878162"/>
                        <a:ext cx="5211762" cy="4873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2826050" y="4380056"/>
            <a:ext cx="4679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(0)             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           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450399" y="5369944"/>
            <a:ext cx="4679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g(2)             g(1)            g(0)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3088328" y="4841721"/>
            <a:ext cx="35280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H="1">
            <a:off x="3580526" y="5409768"/>
            <a:ext cx="35640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2786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713343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（４）畳み込みと信号長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215407" y="864023"/>
            <a:ext cx="492859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>
              <a:tabLst>
                <a:tab pos="39528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インパルス応答信号の長さ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</a:t>
            </a:r>
          </a:p>
          <a:p>
            <a:pPr marL="354013" indent="-354013" defTabSz="1169988">
              <a:tabLst>
                <a:tab pos="39528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入力信号の長さ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54013" indent="-354013" defTabSz="1169988">
              <a:tabLst>
                <a:tab pos="3317875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とすると，出力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信号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の長さ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/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/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　　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≧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 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ja-JP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  =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＋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1595494" y="2074532"/>
            <a:ext cx="4680000" cy="4248000"/>
            <a:chOff x="1187079" y="2090298"/>
            <a:chExt cx="4680000" cy="4248000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36952" y="2228598"/>
              <a:ext cx="1981200" cy="1333500"/>
            </a:xfrm>
            <a:prstGeom prst="rect">
              <a:avLst/>
            </a:prstGeom>
          </p:spPr>
        </p:pic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39330" y="4703177"/>
              <a:ext cx="4295775" cy="1419225"/>
            </a:xfrm>
            <a:prstGeom prst="rect">
              <a:avLst/>
            </a:prstGeom>
          </p:spPr>
        </p:pic>
        <p:cxnSp>
          <p:nvCxnSpPr>
            <p:cNvPr id="8" name="直線矢印コネクタ 7"/>
            <p:cNvCxnSpPr/>
            <p:nvPr/>
          </p:nvCxnSpPr>
          <p:spPr>
            <a:xfrm>
              <a:off x="1265912" y="2879582"/>
              <a:ext cx="24669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矢印コネクタ 10"/>
            <p:cNvCxnSpPr/>
            <p:nvPr/>
          </p:nvCxnSpPr>
          <p:spPr>
            <a:xfrm>
              <a:off x="1196444" y="4300449"/>
              <a:ext cx="3060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矢印コネクタ 11"/>
            <p:cNvCxnSpPr/>
            <p:nvPr/>
          </p:nvCxnSpPr>
          <p:spPr>
            <a:xfrm>
              <a:off x="1187079" y="5412789"/>
              <a:ext cx="4680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矢印コネクタ 12"/>
            <p:cNvCxnSpPr/>
            <p:nvPr/>
          </p:nvCxnSpPr>
          <p:spPr>
            <a:xfrm rot="16200000">
              <a:off x="-623083" y="4214298"/>
              <a:ext cx="4248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/>
            <p:cNvCxnSpPr/>
            <p:nvPr/>
          </p:nvCxnSpPr>
          <p:spPr>
            <a:xfrm rot="16200000">
              <a:off x="2951996" y="2521933"/>
              <a:ext cx="756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矢印コネクタ 22"/>
            <p:cNvCxnSpPr/>
            <p:nvPr/>
          </p:nvCxnSpPr>
          <p:spPr>
            <a:xfrm>
              <a:off x="1499428" y="2385596"/>
              <a:ext cx="1836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矢印コネクタ 24"/>
            <p:cNvCxnSpPr/>
            <p:nvPr/>
          </p:nvCxnSpPr>
          <p:spPr>
            <a:xfrm>
              <a:off x="1488416" y="3562098"/>
              <a:ext cx="2304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25"/>
            <p:cNvCxnSpPr/>
            <p:nvPr/>
          </p:nvCxnSpPr>
          <p:spPr>
            <a:xfrm rot="16200000">
              <a:off x="5144975" y="5861427"/>
              <a:ext cx="900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矢印コネクタ 26"/>
            <p:cNvCxnSpPr/>
            <p:nvPr/>
          </p:nvCxnSpPr>
          <p:spPr>
            <a:xfrm rot="16200000">
              <a:off x="2766417" y="4386748"/>
              <a:ext cx="2052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グループ化 15"/>
            <p:cNvGrpSpPr/>
            <p:nvPr/>
          </p:nvGrpSpPr>
          <p:grpSpPr>
            <a:xfrm>
              <a:off x="1499428" y="3653655"/>
              <a:ext cx="2292989" cy="652969"/>
              <a:chOff x="1499428" y="3653655"/>
              <a:chExt cx="2292989" cy="652969"/>
            </a:xfrm>
          </p:grpSpPr>
          <p:cxnSp>
            <p:nvCxnSpPr>
              <p:cNvPr id="15" name="直線コネクタ 14"/>
              <p:cNvCxnSpPr/>
              <p:nvPr/>
            </p:nvCxnSpPr>
            <p:spPr>
              <a:xfrm>
                <a:off x="3792417" y="3653655"/>
                <a:ext cx="0" cy="648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/>
              <p:cNvCxnSpPr/>
              <p:nvPr/>
            </p:nvCxnSpPr>
            <p:spPr>
              <a:xfrm>
                <a:off x="3335217" y="3784624"/>
                <a:ext cx="0" cy="522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/>
              <p:cNvCxnSpPr/>
              <p:nvPr/>
            </p:nvCxnSpPr>
            <p:spPr>
              <a:xfrm>
                <a:off x="2878017" y="3849738"/>
                <a:ext cx="0" cy="450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/>
              <p:cNvCxnSpPr/>
              <p:nvPr/>
            </p:nvCxnSpPr>
            <p:spPr>
              <a:xfrm>
                <a:off x="2421875" y="3977655"/>
                <a:ext cx="0" cy="324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/>
              <p:cNvCxnSpPr/>
              <p:nvPr/>
            </p:nvCxnSpPr>
            <p:spPr>
              <a:xfrm>
                <a:off x="1499428" y="3656243"/>
                <a:ext cx="0" cy="648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/>
              <p:cNvCxnSpPr/>
              <p:nvPr/>
            </p:nvCxnSpPr>
            <p:spPr>
              <a:xfrm>
                <a:off x="1966153" y="4172193"/>
                <a:ext cx="0" cy="126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0" name="直線矢印コネクタ 29"/>
          <p:cNvCxnSpPr/>
          <p:nvPr/>
        </p:nvCxnSpPr>
        <p:spPr>
          <a:xfrm>
            <a:off x="1907843" y="6194899"/>
            <a:ext cx="4104000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2592452" y="1785762"/>
            <a:ext cx="747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>
              <a:tabLst>
                <a:tab pos="3952875" algn="l"/>
              </a:tabLst>
            </a:pP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ja-JP" sz="28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811480" y="2962619"/>
            <a:ext cx="747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>
              <a:tabLst>
                <a:tab pos="3952875" algn="l"/>
              </a:tabLst>
            </a:pP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ja-JP" sz="28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907814" y="6200280"/>
            <a:ext cx="2623443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>
              <a:tabLst>
                <a:tab pos="3952875" algn="l"/>
              </a:tabLst>
            </a:pPr>
            <a:r>
              <a:rPr lang="en-US" altLang="ja-JP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ja-JP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=</a:t>
            </a:r>
            <a:r>
              <a:rPr lang="ja-JP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ja-JP" sz="28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ja-JP" sz="28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endParaRPr lang="en-US" altLang="ja-JP" sz="2800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endParaRPr lang="en-US" altLang="ja-JP" sz="2800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54885" y="2516915"/>
            <a:ext cx="1337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algn="ctr" defTabSz="1169988">
              <a:tabLst>
                <a:tab pos="39528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応答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11754" y="4071278"/>
            <a:ext cx="1337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入力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40145" y="5176351"/>
            <a:ext cx="1337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出力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938290" y="3453223"/>
            <a:ext cx="1337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最後の信号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直線矢印コネクタ 37"/>
          <p:cNvCxnSpPr>
            <a:stCxn id="37" idx="1"/>
          </p:cNvCxnSpPr>
          <p:nvPr/>
        </p:nvCxnSpPr>
        <p:spPr>
          <a:xfrm flipH="1" flipV="1">
            <a:off x="4214220" y="3626539"/>
            <a:ext cx="724070" cy="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5957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1236643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</a:t>
            </a:r>
            <a:r>
              <a:rPr lang="ja-JP" altLang="en-US" sz="3600"/>
              <a:t>５</a:t>
            </a:r>
            <a:r>
              <a:rPr lang="ja-JP" altLang="en-US" sz="3600" smtClean="0"/>
              <a:t>）Ｚ変換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en-US" altLang="ja-JP" sz="3600" smtClean="0"/>
              <a:t>Z</a:t>
            </a:r>
            <a:r>
              <a:rPr lang="ja-JP" altLang="en-US" sz="3600" smtClean="0"/>
              <a:t>変換と多項式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65355" y="1236643"/>
            <a:ext cx="74765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>
              <a:tabLst>
                <a:tab pos="3952875" algn="l"/>
              </a:tabLst>
            </a:pP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(0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(1)z</a:t>
            </a:r>
            <a:r>
              <a:rPr lang="ja-JP" altLang="en-US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(2)z</a:t>
            </a:r>
            <a:r>
              <a:rPr lang="ja-JP" altLang="en-US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...</a:t>
            </a:r>
          </a:p>
          <a:p>
            <a:pPr marL="354013" indent="-354013" defTabSz="1169988">
              <a:tabLst>
                <a:tab pos="3952875" algn="l"/>
              </a:tabLst>
            </a:pP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(0) +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(1)z</a:t>
            </a:r>
            <a:r>
              <a:rPr lang="ja-JP" altLang="en-US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(2)z</a:t>
            </a:r>
            <a:r>
              <a:rPr lang="ja-JP" altLang="en-US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...</a:t>
            </a:r>
          </a:p>
          <a:p>
            <a:pPr marL="354013" indent="-354013" defTabSz="1169988">
              <a:tabLst>
                <a:tab pos="3952875" algn="l"/>
              </a:tabLst>
            </a:pP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 +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(0))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pPr marL="354013" indent="-354013" defTabSz="1169988">
              <a:tabLst>
                <a:tab pos="3952875" algn="l"/>
              </a:tabLst>
            </a:pP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 +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 +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(0))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 ...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右中かっこ 2"/>
          <p:cNvSpPr/>
          <p:nvPr/>
        </p:nvSpPr>
        <p:spPr>
          <a:xfrm rot="16200000">
            <a:off x="2982677" y="2115569"/>
            <a:ext cx="269914" cy="985347"/>
          </a:xfrm>
          <a:prstGeom prst="rightBrace">
            <a:avLst>
              <a:gd name="adj1" fmla="val 28921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6492" y="2051893"/>
            <a:ext cx="973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右中かっこ 5"/>
          <p:cNvSpPr/>
          <p:nvPr/>
        </p:nvSpPr>
        <p:spPr>
          <a:xfrm rot="16200000">
            <a:off x="5076863" y="1387728"/>
            <a:ext cx="269913" cy="2441028"/>
          </a:xfrm>
          <a:prstGeom prst="rightBrace">
            <a:avLst>
              <a:gd name="adj1" fmla="val 28921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14619" y="2011620"/>
            <a:ext cx="973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右中かっこ 7"/>
          <p:cNvSpPr/>
          <p:nvPr/>
        </p:nvSpPr>
        <p:spPr>
          <a:xfrm rot="16200000">
            <a:off x="4321794" y="1869121"/>
            <a:ext cx="271816" cy="3665484"/>
          </a:xfrm>
          <a:prstGeom prst="rightBrace">
            <a:avLst>
              <a:gd name="adj1" fmla="val 28921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91305" y="3114879"/>
            <a:ext cx="973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78102" y="4371843"/>
            <a:ext cx="2873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>
              <a:tabLst>
                <a:tab pos="3952875" algn="l"/>
              </a:tabLst>
            </a:pPr>
            <a:r>
              <a:rPr lang="ja-JP" altLang="en-US" sz="2400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畳み込みの式！</a:t>
            </a:r>
            <a:endParaRPr lang="en-US" altLang="ja-JP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2624960" y="4288848"/>
            <a:ext cx="3807374" cy="0"/>
          </a:xfrm>
          <a:prstGeom prst="line">
            <a:avLst/>
          </a:prstGeom>
          <a:ln w="85725" cap="flat" cmpd="dbl">
            <a:solidFill>
              <a:srgbClr val="FF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1850857" y="5194955"/>
            <a:ext cx="5905560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54013" indent="-354013" defTabSz="1169988">
              <a:tabLst>
                <a:tab pos="3952875" algn="l"/>
              </a:tabLst>
            </a:pP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変換の積＝入力の畳み込み結果の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481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1236643"/>
          </a:xfrm>
        </p:spPr>
        <p:txBody>
          <a:bodyPr>
            <a:normAutofit/>
          </a:bodyPr>
          <a:lstStyle/>
          <a:p>
            <a:pPr algn="r"/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en-US" altLang="ja-JP" sz="3600" smtClean="0"/>
              <a:t>Z</a:t>
            </a:r>
            <a:r>
              <a:rPr lang="ja-JP" altLang="en-US" sz="3600" smtClean="0"/>
              <a:t>変換と時間領域の畳み込み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948006" y="1652082"/>
            <a:ext cx="4452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>
              <a:tabLst>
                <a:tab pos="3952875" algn="l"/>
              </a:tabLst>
            </a:pPr>
            <a:r>
              <a:rPr lang="en-US" altLang="ja-JP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＊ </a:t>
            </a:r>
            <a:r>
              <a:rPr lang="en-US" altLang="ja-JP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= </a:t>
            </a:r>
            <a:r>
              <a:rPr lang="en-US" altLang="ja-JP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r>
              <a:rPr lang="en-US" altLang="ja-JP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439333" y="1528972"/>
            <a:ext cx="2013315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時間領域の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algn="ctr" defTabSz="1169988">
              <a:tabLst>
                <a:tab pos="3952875" algn="l"/>
              </a:tabLst>
            </a:pP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入出力関係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48006" y="4531916"/>
            <a:ext cx="4452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>
              <a:tabLst>
                <a:tab pos="3952875" algn="l"/>
              </a:tabLst>
            </a:pPr>
            <a:r>
              <a:rPr lang="en-US" altLang="ja-JP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・</a:t>
            </a:r>
            <a:r>
              <a:rPr lang="en-US" altLang="ja-JP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en-US" altLang="ja-JP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ja-JP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439333" y="4408806"/>
            <a:ext cx="2013315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周波数領域の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algn="ctr" defTabSz="1169988">
              <a:tabLst>
                <a:tab pos="3952875" algn="l"/>
              </a:tabLst>
            </a:pP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入出力関係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4209393" y="2359969"/>
            <a:ext cx="315310" cy="18967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下矢印 15"/>
          <p:cNvSpPr/>
          <p:nvPr/>
        </p:nvSpPr>
        <p:spPr>
          <a:xfrm>
            <a:off x="5554718" y="2359968"/>
            <a:ext cx="315310" cy="18967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下矢印 16"/>
          <p:cNvSpPr/>
          <p:nvPr/>
        </p:nvSpPr>
        <p:spPr>
          <a:xfrm>
            <a:off x="6900044" y="2359969"/>
            <a:ext cx="315310" cy="18967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3715407" y="2937725"/>
            <a:ext cx="3993931" cy="7412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705714" y="3015939"/>
            <a:ext cx="2013315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en-US" altLang="ja-JP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endParaRPr lang="en-US" altLang="ja-JP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677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1236643"/>
          </a:xfrm>
        </p:spPr>
        <p:txBody>
          <a:bodyPr>
            <a:normAutofit/>
          </a:bodyPr>
          <a:lstStyle/>
          <a:p>
            <a:pPr algn="r"/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en-US" altLang="ja-JP" sz="3600" smtClean="0"/>
              <a:t>Z</a:t>
            </a:r>
            <a:r>
              <a:rPr lang="ja-JP" altLang="en-US" sz="3600" smtClean="0"/>
              <a:t>変換の性質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03585" y="1427628"/>
            <a:ext cx="774086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>
              <a:tabLst>
                <a:tab pos="3952875" algn="l"/>
              </a:tabLst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①時間領域の畳み込みが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変換の積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②系のインパルス応答 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 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が伝達関数となる。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③伝達関数 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 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altLang="ja-JP" sz="280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jΩ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を代入すると周波数特性が得られる。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④時間遅延（シフト）させるときの演算が簡単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r>
              <a:rPr lang="ja-JP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r>
              <a:rPr lang="en-US" altLang="ja-JP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Z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)] = 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28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280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)]</a:t>
            </a:r>
            <a:endParaRPr lang="en-US" altLang="ja-JP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48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1236643"/>
          </a:xfrm>
        </p:spPr>
        <p:txBody>
          <a:bodyPr>
            <a:normAutofit/>
          </a:bodyPr>
          <a:lstStyle/>
          <a:p>
            <a:pPr algn="r"/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（６）畳み込みの種類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03585" y="1427628"/>
            <a:ext cx="774086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>
              <a:tabLst>
                <a:tab pos="3952875" algn="l"/>
              </a:tabLst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①直線畳み込み（線形畳み込みともいう）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これまで説明してきた畳み込み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endParaRPr lang="en-US" altLang="ja-JP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②円状畳み込み（巡回畳み込み，循環畳み込みともいう）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r>
              <a:rPr lang="ja-JP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周期信号同士の直線畳み込み結果をその周期で切り出したもの。</a:t>
            </a:r>
            <a:endParaRPr lang="en-US" altLang="ja-JP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2175641" y="2559316"/>
            <a:ext cx="6164315" cy="704147"/>
            <a:chOff x="2175641" y="3063812"/>
            <a:chExt cx="6164315" cy="704147"/>
          </a:xfrm>
        </p:grpSpPr>
        <p:cxnSp>
          <p:nvCxnSpPr>
            <p:cNvPr id="4" name="直線矢印コネクタ 3"/>
            <p:cNvCxnSpPr/>
            <p:nvPr/>
          </p:nvCxnSpPr>
          <p:spPr>
            <a:xfrm>
              <a:off x="2175641" y="3752193"/>
              <a:ext cx="126124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 flipV="1">
              <a:off x="2475186" y="3074276"/>
              <a:ext cx="0" cy="677917"/>
            </a:xfrm>
            <a:prstGeom prst="line">
              <a:avLst/>
            </a:prstGeom>
            <a:ln w="57150" cap="flat">
              <a:solidFill>
                <a:srgbClr val="0000FF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 flipV="1">
              <a:off x="2958662" y="3074276"/>
              <a:ext cx="0" cy="677917"/>
            </a:xfrm>
            <a:prstGeom prst="line">
              <a:avLst/>
            </a:prstGeom>
            <a:ln w="57150" cap="flat">
              <a:solidFill>
                <a:srgbClr val="0000FF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3392213" y="3121628"/>
              <a:ext cx="5675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smtClean="0"/>
                <a:t>＊</a:t>
              </a:r>
              <a:endParaRPr kumimoji="1" lang="ja-JP" altLang="en-US" sz="3600"/>
            </a:p>
          </p:txBody>
        </p:sp>
        <p:cxnSp>
          <p:nvCxnSpPr>
            <p:cNvPr id="12" name="直線矢印コネクタ 11"/>
            <p:cNvCxnSpPr/>
            <p:nvPr/>
          </p:nvCxnSpPr>
          <p:spPr>
            <a:xfrm>
              <a:off x="4156548" y="3746939"/>
              <a:ext cx="126124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 flipV="1">
              <a:off x="4330262" y="3090041"/>
              <a:ext cx="0" cy="677917"/>
            </a:xfrm>
            <a:prstGeom prst="line">
              <a:avLst/>
            </a:prstGeom>
            <a:ln w="57150" cap="flat">
              <a:solidFill>
                <a:srgbClr val="FF0000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 flipH="1" flipV="1">
              <a:off x="4332889" y="3090040"/>
              <a:ext cx="832511" cy="656898"/>
            </a:xfrm>
            <a:prstGeom prst="line">
              <a:avLst/>
            </a:prstGeom>
            <a:ln w="57150" cap="rnd">
              <a:solidFill>
                <a:srgbClr val="FF0000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矢印コネクタ 16"/>
            <p:cNvCxnSpPr/>
            <p:nvPr/>
          </p:nvCxnSpPr>
          <p:spPr>
            <a:xfrm>
              <a:off x="6121981" y="3746939"/>
              <a:ext cx="22179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/>
            <p:cNvSpPr txBox="1"/>
            <p:nvPr/>
          </p:nvSpPr>
          <p:spPr>
            <a:xfrm>
              <a:off x="5407279" y="3074334"/>
              <a:ext cx="5675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smtClean="0"/>
                <a:t>＝</a:t>
              </a:r>
              <a:endParaRPr kumimoji="1" lang="ja-JP" altLang="en-US" sz="3600"/>
            </a:p>
          </p:txBody>
        </p:sp>
        <p:cxnSp>
          <p:nvCxnSpPr>
            <p:cNvPr id="22" name="直線コネクタ 21"/>
            <p:cNvCxnSpPr/>
            <p:nvPr/>
          </p:nvCxnSpPr>
          <p:spPr>
            <a:xfrm flipV="1">
              <a:off x="6321679" y="3069051"/>
              <a:ext cx="0" cy="677916"/>
            </a:xfrm>
            <a:prstGeom prst="line">
              <a:avLst/>
            </a:prstGeom>
            <a:ln w="9525" cap="flat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 flipH="1" flipV="1">
              <a:off x="6321679" y="3074275"/>
              <a:ext cx="867398" cy="677917"/>
            </a:xfrm>
            <a:prstGeom prst="line">
              <a:avLst/>
            </a:prstGeom>
            <a:ln w="9525" cap="flat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V="1">
              <a:off x="6830843" y="3063812"/>
              <a:ext cx="0" cy="677916"/>
            </a:xfrm>
            <a:prstGeom prst="line">
              <a:avLst/>
            </a:prstGeom>
            <a:ln w="9525" cap="flat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H="1" flipV="1">
              <a:off x="6830843" y="3069036"/>
              <a:ext cx="867398" cy="677917"/>
            </a:xfrm>
            <a:prstGeom prst="line">
              <a:avLst/>
            </a:prstGeom>
            <a:ln w="9525" cap="flat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 flipV="1">
              <a:off x="6300513" y="3074280"/>
              <a:ext cx="0" cy="677917"/>
            </a:xfrm>
            <a:prstGeom prst="line">
              <a:avLst/>
            </a:prstGeom>
            <a:ln w="57150" cap="flat">
              <a:solidFill>
                <a:srgbClr val="7030A0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H="1" flipV="1">
              <a:off x="6830478" y="3100578"/>
              <a:ext cx="832511" cy="656898"/>
            </a:xfrm>
            <a:prstGeom prst="line">
              <a:avLst/>
            </a:prstGeom>
            <a:ln w="57150" cap="rnd">
              <a:solidFill>
                <a:srgbClr val="7030A0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 flipV="1">
              <a:off x="6819528" y="3105862"/>
              <a:ext cx="0" cy="396000"/>
            </a:xfrm>
            <a:prstGeom prst="line">
              <a:avLst/>
            </a:prstGeom>
            <a:ln w="57150" cap="flat">
              <a:solidFill>
                <a:srgbClr val="7030A0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 flipH="1" flipV="1">
              <a:off x="6305912" y="3095263"/>
              <a:ext cx="540000" cy="396000"/>
            </a:xfrm>
            <a:prstGeom prst="line">
              <a:avLst/>
            </a:prstGeom>
            <a:ln w="57150" cap="rnd">
              <a:solidFill>
                <a:srgbClr val="7030A0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テキスト ボックス 34"/>
          <p:cNvSpPr txBox="1"/>
          <p:nvPr/>
        </p:nvSpPr>
        <p:spPr>
          <a:xfrm>
            <a:off x="2175641" y="330810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（入力）</a:t>
            </a:r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688288" y="3310415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（インパルス応答）</a:t>
            </a:r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097" y="330810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（出力）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155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1236643"/>
          </a:xfrm>
        </p:spPr>
        <p:txBody>
          <a:bodyPr>
            <a:normAutofit/>
          </a:bodyPr>
          <a:lstStyle/>
          <a:p>
            <a:pPr algn="r"/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円状畳み込み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47730" y="1514303"/>
            <a:ext cx="77408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>
              <a:tabLst>
                <a:tab pos="3952875" algn="l"/>
              </a:tabLst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DFT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では周期化信号を扱う。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r>
              <a:rPr lang="ja-JP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⇒特定の周期で入力信号を切り出す必要。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endParaRPr lang="en-US" altLang="ja-JP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1891861" y="2678159"/>
            <a:ext cx="6430340" cy="1603370"/>
            <a:chOff x="1891861" y="2678159"/>
            <a:chExt cx="6430340" cy="1603370"/>
          </a:xfrm>
        </p:grpSpPr>
        <p:sp>
          <p:nvSpPr>
            <p:cNvPr id="52" name="直角三角形 51"/>
            <p:cNvSpPr/>
            <p:nvPr/>
          </p:nvSpPr>
          <p:spPr>
            <a:xfrm>
              <a:off x="7193279" y="3726028"/>
              <a:ext cx="288000" cy="230034"/>
            </a:xfrm>
            <a:prstGeom prst="rtTriangle">
              <a:avLst/>
            </a:prstGeom>
            <a:pattFill prst="dkUpDiag">
              <a:fgClr>
                <a:srgbClr val="FF0000"/>
              </a:fgClr>
              <a:bgClr>
                <a:srgbClr val="FFFF00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直角三角形 5"/>
            <p:cNvSpPr/>
            <p:nvPr/>
          </p:nvSpPr>
          <p:spPr>
            <a:xfrm>
              <a:off x="6622712" y="3725565"/>
              <a:ext cx="288000" cy="230034"/>
            </a:xfrm>
            <a:prstGeom prst="rtTriangle">
              <a:avLst/>
            </a:prstGeom>
            <a:pattFill prst="dkUpDiag">
              <a:fgClr>
                <a:srgbClr val="FF0000"/>
              </a:fgClr>
              <a:bgClr>
                <a:srgbClr val="FFFF00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" name="直線矢印コネクタ 3"/>
            <p:cNvCxnSpPr/>
            <p:nvPr/>
          </p:nvCxnSpPr>
          <p:spPr>
            <a:xfrm>
              <a:off x="1891861" y="3961877"/>
              <a:ext cx="126124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 flipV="1">
              <a:off x="2014425" y="3283960"/>
              <a:ext cx="0" cy="677917"/>
            </a:xfrm>
            <a:prstGeom prst="line">
              <a:avLst/>
            </a:prstGeom>
            <a:ln w="57150" cap="flat">
              <a:solidFill>
                <a:srgbClr val="0000FF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 flipV="1">
              <a:off x="2586389" y="3283960"/>
              <a:ext cx="0" cy="677917"/>
            </a:xfrm>
            <a:prstGeom prst="line">
              <a:avLst/>
            </a:prstGeom>
            <a:ln w="57150" cap="flat">
              <a:solidFill>
                <a:srgbClr val="0000FF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3108433" y="3331312"/>
              <a:ext cx="5675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smtClean="0"/>
                <a:t>＊</a:t>
              </a:r>
              <a:endParaRPr kumimoji="1" lang="ja-JP" altLang="en-US" sz="3600"/>
            </a:p>
          </p:txBody>
        </p:sp>
        <p:cxnSp>
          <p:nvCxnSpPr>
            <p:cNvPr id="12" name="直線矢印コネクタ 11"/>
            <p:cNvCxnSpPr/>
            <p:nvPr/>
          </p:nvCxnSpPr>
          <p:spPr>
            <a:xfrm>
              <a:off x="3872768" y="3956623"/>
              <a:ext cx="126124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 flipV="1">
              <a:off x="4046482" y="3299725"/>
              <a:ext cx="0" cy="677917"/>
            </a:xfrm>
            <a:prstGeom prst="line">
              <a:avLst/>
            </a:prstGeom>
            <a:ln w="57150" cap="flat">
              <a:solidFill>
                <a:srgbClr val="FF0000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 flipH="1" flipV="1">
              <a:off x="4049109" y="3299724"/>
              <a:ext cx="832511" cy="656898"/>
            </a:xfrm>
            <a:prstGeom prst="line">
              <a:avLst/>
            </a:prstGeom>
            <a:ln w="57150" cap="rnd">
              <a:solidFill>
                <a:srgbClr val="FF0000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矢印コネクタ 16"/>
            <p:cNvCxnSpPr/>
            <p:nvPr/>
          </p:nvCxnSpPr>
          <p:spPr>
            <a:xfrm>
              <a:off x="5838201" y="3956623"/>
              <a:ext cx="2484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/>
            <p:cNvSpPr txBox="1"/>
            <p:nvPr/>
          </p:nvSpPr>
          <p:spPr>
            <a:xfrm>
              <a:off x="5123499" y="3284018"/>
              <a:ext cx="5675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smtClean="0"/>
                <a:t>＝</a:t>
              </a:r>
              <a:endParaRPr kumimoji="1" lang="ja-JP" altLang="en-US" sz="3600"/>
            </a:p>
          </p:txBody>
        </p:sp>
        <p:cxnSp>
          <p:nvCxnSpPr>
            <p:cNvPr id="22" name="直線コネクタ 21"/>
            <p:cNvCxnSpPr/>
            <p:nvPr/>
          </p:nvCxnSpPr>
          <p:spPr>
            <a:xfrm flipV="1">
              <a:off x="6058333" y="3278735"/>
              <a:ext cx="0" cy="677916"/>
            </a:xfrm>
            <a:prstGeom prst="line">
              <a:avLst/>
            </a:prstGeom>
            <a:ln w="9525" cap="flat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 flipH="1" flipV="1">
              <a:off x="6058333" y="3283959"/>
              <a:ext cx="867398" cy="677917"/>
            </a:xfrm>
            <a:prstGeom prst="line">
              <a:avLst/>
            </a:prstGeom>
            <a:ln w="9525" cap="flat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V="1">
              <a:off x="6620803" y="3273496"/>
              <a:ext cx="0" cy="677916"/>
            </a:xfrm>
            <a:prstGeom prst="line">
              <a:avLst/>
            </a:prstGeom>
            <a:ln w="9525" cap="flat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H="1" flipV="1">
              <a:off x="6620803" y="3278720"/>
              <a:ext cx="867398" cy="677917"/>
            </a:xfrm>
            <a:prstGeom prst="line">
              <a:avLst/>
            </a:prstGeom>
            <a:ln w="9525" cap="flat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 flipV="1">
              <a:off x="4036048" y="2975492"/>
              <a:ext cx="0" cy="972000"/>
            </a:xfrm>
            <a:prstGeom prst="line">
              <a:avLst/>
            </a:prstGeom>
            <a:ln w="9525" cap="flat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V="1">
              <a:off x="5018165" y="2980950"/>
              <a:ext cx="0" cy="972000"/>
            </a:xfrm>
            <a:prstGeom prst="line">
              <a:avLst/>
            </a:prstGeom>
            <a:ln w="9525" cap="flat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 flipV="1">
              <a:off x="2016209" y="3012027"/>
              <a:ext cx="0" cy="972000"/>
            </a:xfrm>
            <a:prstGeom prst="line">
              <a:avLst/>
            </a:prstGeom>
            <a:ln w="9525" cap="flat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>
            <a:xfrm flipV="1">
              <a:off x="2979765" y="3016947"/>
              <a:ext cx="0" cy="972000"/>
            </a:xfrm>
            <a:prstGeom prst="line">
              <a:avLst/>
            </a:prstGeom>
            <a:ln w="9525" cap="flat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 rot="16200000" flipV="1">
              <a:off x="2497526" y="2688574"/>
              <a:ext cx="0" cy="972000"/>
            </a:xfrm>
            <a:prstGeom prst="line">
              <a:avLst/>
            </a:prstGeom>
            <a:ln w="9525" cap="flat">
              <a:solidFill>
                <a:schemeClr val="tx1"/>
              </a:solidFill>
              <a:bevel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テキスト ボックス 2"/>
            <p:cNvSpPr txBox="1"/>
            <p:nvPr/>
          </p:nvSpPr>
          <p:spPr>
            <a:xfrm>
              <a:off x="2296826" y="2702122"/>
              <a:ext cx="5542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endParaRPr kumimoji="1" lang="ja-JP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直線コネクタ 42"/>
            <p:cNvCxnSpPr/>
            <p:nvPr/>
          </p:nvCxnSpPr>
          <p:spPr>
            <a:xfrm rot="16200000" flipV="1">
              <a:off x="4529490" y="2688574"/>
              <a:ext cx="0" cy="972000"/>
            </a:xfrm>
            <a:prstGeom prst="line">
              <a:avLst/>
            </a:prstGeom>
            <a:ln w="9525" cap="flat">
              <a:solidFill>
                <a:schemeClr val="tx1"/>
              </a:solidFill>
              <a:bevel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テキスト ボックス 43"/>
            <p:cNvSpPr txBox="1"/>
            <p:nvPr/>
          </p:nvSpPr>
          <p:spPr>
            <a:xfrm>
              <a:off x="4328790" y="2702122"/>
              <a:ext cx="5542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endParaRPr kumimoji="1" lang="ja-JP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7" name="直線コネクタ 46"/>
            <p:cNvCxnSpPr/>
            <p:nvPr/>
          </p:nvCxnSpPr>
          <p:spPr>
            <a:xfrm flipV="1">
              <a:off x="7191809" y="3280668"/>
              <a:ext cx="0" cy="677916"/>
            </a:xfrm>
            <a:prstGeom prst="line">
              <a:avLst/>
            </a:prstGeom>
            <a:ln w="9525" cap="flat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 flipH="1" flipV="1">
              <a:off x="7191809" y="3281130"/>
              <a:ext cx="867398" cy="677917"/>
            </a:xfrm>
            <a:prstGeom prst="line">
              <a:avLst/>
            </a:prstGeom>
            <a:ln w="9525" cap="flat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 flipV="1">
              <a:off x="6617950" y="2983599"/>
              <a:ext cx="0" cy="972000"/>
            </a:xfrm>
            <a:prstGeom prst="line">
              <a:avLst/>
            </a:prstGeom>
            <a:ln w="9525" cap="flat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 flipV="1">
              <a:off x="7600067" y="2989057"/>
              <a:ext cx="0" cy="972000"/>
            </a:xfrm>
            <a:prstGeom prst="line">
              <a:avLst/>
            </a:prstGeom>
            <a:ln w="9525" cap="flat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/>
            <p:nvPr/>
          </p:nvCxnSpPr>
          <p:spPr>
            <a:xfrm rot="16200000" flipV="1">
              <a:off x="7109458" y="2664611"/>
              <a:ext cx="0" cy="972000"/>
            </a:xfrm>
            <a:prstGeom prst="line">
              <a:avLst/>
            </a:prstGeom>
            <a:ln w="9525" cap="flat">
              <a:solidFill>
                <a:schemeClr val="tx1"/>
              </a:solidFill>
              <a:bevel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テキスト ボックス 53"/>
            <p:cNvSpPr txBox="1"/>
            <p:nvPr/>
          </p:nvSpPr>
          <p:spPr>
            <a:xfrm>
              <a:off x="6908758" y="2678159"/>
              <a:ext cx="5542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endParaRPr kumimoji="1" lang="ja-JP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フリーフォーム 15"/>
            <p:cNvSpPr/>
            <p:nvPr/>
          </p:nvSpPr>
          <p:spPr>
            <a:xfrm>
              <a:off x="6741229" y="4019550"/>
              <a:ext cx="578789" cy="261979"/>
            </a:xfrm>
            <a:custGeom>
              <a:avLst/>
              <a:gdLst>
                <a:gd name="connsiteX0" fmla="*/ 578644 w 578644"/>
                <a:gd name="connsiteY0" fmla="*/ 0 h 261938"/>
                <a:gd name="connsiteX1" fmla="*/ 288131 w 578644"/>
                <a:gd name="connsiteY1" fmla="*/ 261938 h 261938"/>
                <a:gd name="connsiteX2" fmla="*/ 0 w 578644"/>
                <a:gd name="connsiteY2" fmla="*/ 0 h 261938"/>
                <a:gd name="connsiteX0" fmla="*/ 578644 w 578644"/>
                <a:gd name="connsiteY0" fmla="*/ 0 h 261938"/>
                <a:gd name="connsiteX1" fmla="*/ 288131 w 578644"/>
                <a:gd name="connsiteY1" fmla="*/ 261938 h 261938"/>
                <a:gd name="connsiteX2" fmla="*/ 0 w 578644"/>
                <a:gd name="connsiteY2" fmla="*/ 0 h 261938"/>
                <a:gd name="connsiteX0" fmla="*/ 578644 w 578644"/>
                <a:gd name="connsiteY0" fmla="*/ 0 h 261938"/>
                <a:gd name="connsiteX1" fmla="*/ 288131 w 578644"/>
                <a:gd name="connsiteY1" fmla="*/ 261938 h 261938"/>
                <a:gd name="connsiteX2" fmla="*/ 0 w 578644"/>
                <a:gd name="connsiteY2" fmla="*/ 0 h 261938"/>
                <a:gd name="connsiteX0" fmla="*/ 578644 w 578644"/>
                <a:gd name="connsiteY0" fmla="*/ 0 h 261938"/>
                <a:gd name="connsiteX1" fmla="*/ 288131 w 578644"/>
                <a:gd name="connsiteY1" fmla="*/ 261938 h 261938"/>
                <a:gd name="connsiteX2" fmla="*/ 0 w 578644"/>
                <a:gd name="connsiteY2" fmla="*/ 0 h 261938"/>
                <a:gd name="connsiteX0" fmla="*/ 578644 w 578644"/>
                <a:gd name="connsiteY0" fmla="*/ 0 h 262043"/>
                <a:gd name="connsiteX1" fmla="*/ 288131 w 578644"/>
                <a:gd name="connsiteY1" fmla="*/ 261938 h 262043"/>
                <a:gd name="connsiteX2" fmla="*/ 0 w 578644"/>
                <a:gd name="connsiteY2" fmla="*/ 0 h 262043"/>
                <a:gd name="connsiteX0" fmla="*/ 578644 w 578644"/>
                <a:gd name="connsiteY0" fmla="*/ 0 h 261938"/>
                <a:gd name="connsiteX1" fmla="*/ 288131 w 578644"/>
                <a:gd name="connsiteY1" fmla="*/ 261938 h 261938"/>
                <a:gd name="connsiteX2" fmla="*/ 0 w 578644"/>
                <a:gd name="connsiteY2" fmla="*/ 0 h 261938"/>
                <a:gd name="connsiteX0" fmla="*/ 578644 w 578644"/>
                <a:gd name="connsiteY0" fmla="*/ 0 h 261965"/>
                <a:gd name="connsiteX1" fmla="*/ 288131 w 578644"/>
                <a:gd name="connsiteY1" fmla="*/ 261938 h 261965"/>
                <a:gd name="connsiteX2" fmla="*/ 0 w 578644"/>
                <a:gd name="connsiteY2" fmla="*/ 0 h 261965"/>
                <a:gd name="connsiteX0" fmla="*/ 578644 w 579120"/>
                <a:gd name="connsiteY0" fmla="*/ 0 h 261965"/>
                <a:gd name="connsiteX1" fmla="*/ 288131 w 579120"/>
                <a:gd name="connsiteY1" fmla="*/ 261938 h 261965"/>
                <a:gd name="connsiteX2" fmla="*/ 0 w 579120"/>
                <a:gd name="connsiteY2" fmla="*/ 0 h 261965"/>
                <a:gd name="connsiteX0" fmla="*/ 578644 w 578681"/>
                <a:gd name="connsiteY0" fmla="*/ 0 h 261938"/>
                <a:gd name="connsiteX1" fmla="*/ 288131 w 578681"/>
                <a:gd name="connsiteY1" fmla="*/ 261938 h 261938"/>
                <a:gd name="connsiteX2" fmla="*/ 0 w 578681"/>
                <a:gd name="connsiteY2" fmla="*/ 0 h 261938"/>
                <a:gd name="connsiteX0" fmla="*/ 578703 w 578740"/>
                <a:gd name="connsiteY0" fmla="*/ 0 h 261938"/>
                <a:gd name="connsiteX1" fmla="*/ 288190 w 578740"/>
                <a:gd name="connsiteY1" fmla="*/ 261938 h 261938"/>
                <a:gd name="connsiteX2" fmla="*/ 59 w 578740"/>
                <a:gd name="connsiteY2" fmla="*/ 0 h 261938"/>
                <a:gd name="connsiteX0" fmla="*/ 578733 w 578789"/>
                <a:gd name="connsiteY0" fmla="*/ 0 h 261979"/>
                <a:gd name="connsiteX1" fmla="*/ 288220 w 578789"/>
                <a:gd name="connsiteY1" fmla="*/ 261938 h 261979"/>
                <a:gd name="connsiteX2" fmla="*/ 89 w 578789"/>
                <a:gd name="connsiteY2" fmla="*/ 0 h 261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78789" h="261979">
                  <a:moveTo>
                    <a:pt x="578733" y="0"/>
                  </a:moveTo>
                  <a:cubicBezTo>
                    <a:pt x="581908" y="158750"/>
                    <a:pt x="451336" y="259557"/>
                    <a:pt x="288220" y="261938"/>
                  </a:cubicBezTo>
                  <a:cubicBezTo>
                    <a:pt x="125104" y="264319"/>
                    <a:pt x="-3880" y="163513"/>
                    <a:pt x="89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6" name="テキスト ボックス 55"/>
          <p:cNvSpPr txBox="1"/>
          <p:nvPr/>
        </p:nvSpPr>
        <p:spPr>
          <a:xfrm>
            <a:off x="1288904" y="4861649"/>
            <a:ext cx="7453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1"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の範囲からはみ出した部分が回りこむ現象</a:t>
            </a:r>
            <a:endParaRPr kumimoji="1" lang="ja-JP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直線矢印コネクタ 20"/>
          <p:cNvCxnSpPr>
            <a:endCxn id="16" idx="1"/>
          </p:cNvCxnSpPr>
          <p:nvPr/>
        </p:nvCxnSpPr>
        <p:spPr>
          <a:xfrm flipH="1" flipV="1">
            <a:off x="7029449" y="4281488"/>
            <a:ext cx="1174" cy="553356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455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1236643"/>
          </a:xfrm>
        </p:spPr>
        <p:txBody>
          <a:bodyPr>
            <a:normAutofit/>
          </a:bodyPr>
          <a:lstStyle/>
          <a:p>
            <a:pPr algn="r"/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円状畳み込みの順序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47730" y="1514303"/>
            <a:ext cx="774086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>
              <a:tabLst>
                <a:tab pos="3952875" algn="l"/>
              </a:tabLst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①周期化した後に畳み込む。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endParaRPr lang="en-US" altLang="ja-JP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endParaRPr lang="en-US" altLang="ja-JP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r>
              <a:rPr lang="ja-JP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②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インパルス応答と畳み込んだ後，周期化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024582" y="2569779"/>
            <a:ext cx="1954924" cy="984043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439333" y="2830545"/>
            <a:ext cx="954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r" defTabSz="1169988">
              <a:tabLst>
                <a:tab pos="3952875" algn="l"/>
              </a:tabLst>
            </a:pP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071877" y="2630492"/>
            <a:ext cx="18445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ja-JP" alt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周期化</a:t>
            </a:r>
            <a:endParaRPr lang="en-US" altLang="ja-JP" b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169988">
              <a:tabLst>
                <a:tab pos="3952875" algn="l"/>
              </a:tabLst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（＝パルス列との直線畳み込み）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5455154" y="2569779"/>
            <a:ext cx="2551331" cy="9840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502451" y="2738213"/>
            <a:ext cx="2346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ja-JP" alt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 </a:t>
            </a:r>
            <a:r>
              <a:rPr lang="en-US" altLang="ja-JP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54013" indent="-354013" algn="ctr" defTabSz="1169988">
              <a:tabLst>
                <a:tab pos="3952875" algn="l"/>
              </a:tabLst>
            </a:pPr>
            <a:r>
              <a:rPr lang="ja-JP" alt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との直線畳み込み</a:t>
            </a:r>
            <a:endParaRPr lang="en-US" altLang="ja-JP" sz="160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2" name="直線矢印コネクタ 61"/>
          <p:cNvCxnSpPr>
            <a:stCxn id="57" idx="3"/>
            <a:endCxn id="24" idx="1"/>
          </p:cNvCxnSpPr>
          <p:nvPr/>
        </p:nvCxnSpPr>
        <p:spPr>
          <a:xfrm>
            <a:off x="2393672" y="3061378"/>
            <a:ext cx="630910" cy="423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>
            <a:stCxn id="24" idx="3"/>
            <a:endCxn id="59" idx="1"/>
          </p:cNvCxnSpPr>
          <p:nvPr/>
        </p:nvCxnSpPr>
        <p:spPr>
          <a:xfrm>
            <a:off x="4979506" y="3061801"/>
            <a:ext cx="475648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>
            <a:stCxn id="59" idx="3"/>
          </p:cNvCxnSpPr>
          <p:nvPr/>
        </p:nvCxnSpPr>
        <p:spPr>
          <a:xfrm flipV="1">
            <a:off x="8006485" y="3059413"/>
            <a:ext cx="475648" cy="2388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70"/>
          <p:cNvSpPr txBox="1"/>
          <p:nvPr/>
        </p:nvSpPr>
        <p:spPr>
          <a:xfrm>
            <a:off x="6253649" y="1733674"/>
            <a:ext cx="954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72" name="直線矢印コネクタ 71"/>
          <p:cNvCxnSpPr>
            <a:stCxn id="71" idx="2"/>
            <a:endCxn id="59" idx="0"/>
          </p:cNvCxnSpPr>
          <p:nvPr/>
        </p:nvCxnSpPr>
        <p:spPr>
          <a:xfrm>
            <a:off x="6730819" y="2195339"/>
            <a:ext cx="1" cy="37444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正方形/長方形 75"/>
          <p:cNvSpPr/>
          <p:nvPr/>
        </p:nvSpPr>
        <p:spPr>
          <a:xfrm>
            <a:off x="6044375" y="4837838"/>
            <a:ext cx="1954924" cy="984043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516574" y="4775439"/>
            <a:ext cx="954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r" defTabSz="1169988">
              <a:tabLst>
                <a:tab pos="3952875" algn="l"/>
              </a:tabLst>
            </a:pP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6520023" y="5142805"/>
            <a:ext cx="100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ja-JP" alt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周期化</a:t>
            </a:r>
            <a:endParaRPr lang="en-US" altLang="ja-JP" b="1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3022185" y="4837838"/>
            <a:ext cx="2551331" cy="9840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3069482" y="5006272"/>
            <a:ext cx="2346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ja-JP" alt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 </a:t>
            </a:r>
            <a:r>
              <a:rPr lang="en-US" altLang="ja-JP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54013" indent="-354013" algn="ctr" defTabSz="1169988">
              <a:tabLst>
                <a:tab pos="3952875" algn="l"/>
              </a:tabLst>
            </a:pPr>
            <a:r>
              <a:rPr lang="ja-JP" alt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との直線畳み込み</a:t>
            </a:r>
            <a:endParaRPr lang="en-US" altLang="ja-JP" sz="160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1" name="直線矢印コネクタ 80"/>
          <p:cNvCxnSpPr/>
          <p:nvPr/>
        </p:nvCxnSpPr>
        <p:spPr>
          <a:xfrm>
            <a:off x="2486680" y="5049486"/>
            <a:ext cx="535504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>
            <a:stCxn id="76" idx="3"/>
          </p:cNvCxnSpPr>
          <p:nvPr/>
        </p:nvCxnSpPr>
        <p:spPr>
          <a:xfrm flipV="1">
            <a:off x="7999299" y="5327472"/>
            <a:ext cx="734798" cy="2388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>
            <a:stCxn id="79" idx="3"/>
          </p:cNvCxnSpPr>
          <p:nvPr/>
        </p:nvCxnSpPr>
        <p:spPr>
          <a:xfrm flipV="1">
            <a:off x="5573516" y="5327472"/>
            <a:ext cx="475648" cy="2388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テキスト ボックス 83"/>
          <p:cNvSpPr txBox="1"/>
          <p:nvPr/>
        </p:nvSpPr>
        <p:spPr>
          <a:xfrm>
            <a:off x="1633238" y="5263151"/>
            <a:ext cx="837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85" name="直線矢印コネクタ 84"/>
          <p:cNvCxnSpPr>
            <a:stCxn id="84" idx="3"/>
          </p:cNvCxnSpPr>
          <p:nvPr/>
        </p:nvCxnSpPr>
        <p:spPr>
          <a:xfrm>
            <a:off x="2470914" y="5493984"/>
            <a:ext cx="535503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71913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1236643"/>
          </a:xfrm>
        </p:spPr>
        <p:txBody>
          <a:bodyPr>
            <a:normAutofit/>
          </a:bodyPr>
          <a:lstStyle/>
          <a:p>
            <a:pPr algn="r"/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周波数変換と畳み込みの関係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98634" y="1514303"/>
            <a:ext cx="824536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>
              <a:tabLst>
                <a:tab pos="3952875" algn="l"/>
              </a:tabLst>
            </a:pP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変換の積　⇔　直線畳み込み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r>
              <a:rPr lang="ja-JP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（物理的演算）</a:t>
            </a:r>
            <a:endParaRPr lang="en-US" altLang="ja-JP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DFT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の積　　⇔　円状畳み込み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r>
              <a:rPr lang="ja-JP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（周期化という人工的な都合）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endParaRPr lang="en-US" altLang="ja-JP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参考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（以下を思い出そう）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>
              <a:tabLst>
                <a:tab pos="3952875" algn="l"/>
              </a:tabLst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フーリエ変換の積　⇔　直線畳み込み</a:t>
            </a:r>
            <a:endParaRPr lang="en-US" altLang="ja-JP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096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600" smtClean="0"/>
              <a:t>６．３　畳み込み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（１）線形系の畳み込み演算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3" y="2261421"/>
            <a:ext cx="77046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線形系の出力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は入力信号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と系のインパルス応答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との畳み込み演算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＊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で表現することができる。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オブジェクト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6918523"/>
              </p:ext>
            </p:extLst>
          </p:nvPr>
        </p:nvGraphicFramePr>
        <p:xfrm>
          <a:off x="1709738" y="3702050"/>
          <a:ext cx="6227762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数式" r:id="rId3" imgW="2247840" imgH="431640" progId="Equation.3">
                  <p:embed/>
                </p:oleObj>
              </mc:Choice>
              <mc:Fallback>
                <p:oleObj name="数式" r:id="rId3" imgW="22478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9738" y="3702050"/>
                        <a:ext cx="6227762" cy="1193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4324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直線矢印コネクタ 10"/>
          <p:cNvCxnSpPr/>
          <p:nvPr/>
        </p:nvCxnSpPr>
        <p:spPr>
          <a:xfrm flipH="1" flipV="1">
            <a:off x="4288586" y="2904521"/>
            <a:ext cx="928195" cy="606028"/>
          </a:xfrm>
          <a:prstGeom prst="straightConnector1">
            <a:avLst/>
          </a:prstGeom>
          <a:ln w="41275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>
            <a:stCxn id="5" idx="3"/>
            <a:endCxn id="7" idx="0"/>
          </p:cNvCxnSpPr>
          <p:nvPr/>
        </p:nvCxnSpPr>
        <p:spPr>
          <a:xfrm>
            <a:off x="4394056" y="2425876"/>
            <a:ext cx="2148632" cy="1026079"/>
          </a:xfrm>
          <a:prstGeom prst="straightConnector1">
            <a:avLst/>
          </a:prstGeom>
          <a:ln w="41275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>
            <a:stCxn id="7" idx="2"/>
            <a:endCxn id="6" idx="3"/>
          </p:cNvCxnSpPr>
          <p:nvPr/>
        </p:nvCxnSpPr>
        <p:spPr>
          <a:xfrm flipH="1">
            <a:off x="4369093" y="4507563"/>
            <a:ext cx="2173595" cy="1214745"/>
          </a:xfrm>
          <a:prstGeom prst="straightConnector1">
            <a:avLst/>
          </a:prstGeom>
          <a:ln w="41275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V="1">
            <a:off x="4251143" y="4474061"/>
            <a:ext cx="1040523" cy="720443"/>
          </a:xfrm>
          <a:prstGeom prst="straightConnector1">
            <a:avLst/>
          </a:prstGeom>
          <a:ln w="41275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2378987" y="2957726"/>
            <a:ext cx="1606" cy="2236778"/>
          </a:xfrm>
          <a:prstGeom prst="straightConnector1">
            <a:avLst/>
          </a:prstGeom>
          <a:ln w="41275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V="1">
            <a:off x="3426812" y="2953680"/>
            <a:ext cx="1606" cy="2236778"/>
          </a:xfrm>
          <a:prstGeom prst="straightConnector1">
            <a:avLst/>
          </a:prstGeom>
          <a:ln w="41275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1236643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インパルス応答・周波数特性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101254" y="1207102"/>
            <a:ext cx="2837794" cy="1055608"/>
          </a:xfrm>
          <a:prstGeom prst="round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畳み込み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algn="ctr" defTabSz="1169988">
              <a:tabLst>
                <a:tab pos="3952875" algn="l"/>
              </a:tabLst>
            </a:pP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＊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64467" y="5714707"/>
            <a:ext cx="2874581" cy="1055608"/>
          </a:xfrm>
          <a:prstGeom prst="round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積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algn="ctr" defTabSz="1169988">
              <a:tabLst>
                <a:tab pos="3952875" algn="l"/>
              </a:tabLst>
            </a:pP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・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56262" y="1898072"/>
            <a:ext cx="2837794" cy="105560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algn="ctr" defTabSz="1169988">
              <a:tabLst>
                <a:tab pos="3952875" algn="l"/>
              </a:tabLst>
            </a:pP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31299" y="5194504"/>
            <a:ext cx="2837794" cy="105560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伝達関数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algn="ctr" defTabSz="1169988">
              <a:tabLst>
                <a:tab pos="3952875" algn="l"/>
              </a:tabLst>
            </a:pP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123791" y="3451955"/>
            <a:ext cx="2837794" cy="105560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ja-JP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周波数特性</a:t>
            </a:r>
            <a:endParaRPr lang="en-US" altLang="ja-JP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algn="ctr" defTabSz="1169988">
              <a:tabLst>
                <a:tab pos="3952875" algn="l"/>
              </a:tabLst>
            </a:pP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049271" y="2560732"/>
            <a:ext cx="1130596" cy="408623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DFT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598026" y="4785851"/>
            <a:ext cx="1016543" cy="408623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= e</a:t>
            </a:r>
            <a:r>
              <a:rPr lang="en-US" altLang="ja-JP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jΩ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983135" y="3200605"/>
            <a:ext cx="983004" cy="408623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逆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DFT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362127" y="3968086"/>
            <a:ext cx="1289442" cy="408623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逆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022033" y="3869946"/>
            <a:ext cx="1289442" cy="408623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54013" indent="-354013" algn="ctr" defTabSz="1169988">
              <a:tabLst>
                <a:tab pos="3952875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557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600" smtClean="0"/>
              <a:t>単位サンプル信号を用いた信号表現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82133" y="2261421"/>
            <a:ext cx="77046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入力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29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①単位サンプル信号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のシフト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429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②定数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を乗じた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値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の総和として表現される。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オブジェクト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983680"/>
              </p:ext>
            </p:extLst>
          </p:nvPr>
        </p:nvGraphicFramePr>
        <p:xfrm>
          <a:off x="835947" y="4150631"/>
          <a:ext cx="7705725" cy="150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数式" r:id="rId3" imgW="2781000" imgH="545760" progId="Equation.3">
                  <p:embed/>
                </p:oleObj>
              </mc:Choice>
              <mc:Fallback>
                <p:oleObj name="数式" r:id="rId3" imgW="278100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947" y="4150631"/>
                        <a:ext cx="7705725" cy="15097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1028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1034521" y="1010469"/>
            <a:ext cx="2528486" cy="230503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1179870"/>
          </a:xfrm>
        </p:spPr>
        <p:txBody>
          <a:bodyPr>
            <a:normAutofit/>
          </a:bodyPr>
          <a:lstStyle/>
          <a:p>
            <a:pPr algn="r"/>
            <a:r>
              <a:rPr lang="ja-JP" altLang="en-US" sz="2400" smtClean="0"/>
              <a:t>単位サンプル信号を用いた</a:t>
            </a:r>
            <a:r>
              <a:rPr lang="ja-JP" altLang="en-US" sz="3600" smtClean="0"/>
              <a:t>信号表現の例</a:t>
            </a:r>
            <a:endParaRPr kumimoji="1" lang="ja-JP" altLang="en-US" sz="2800"/>
          </a:p>
        </p:txBody>
      </p:sp>
      <p:graphicFrame>
        <p:nvGraphicFramePr>
          <p:cNvPr id="19" name="オブジェクト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645000"/>
              </p:ext>
            </p:extLst>
          </p:nvPr>
        </p:nvGraphicFramePr>
        <p:xfrm>
          <a:off x="1100569" y="1026125"/>
          <a:ext cx="675200" cy="439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2" name="数式" r:id="rId3" imgW="291960" imgH="190440" progId="Equation.3">
                  <p:embed/>
                </p:oleObj>
              </mc:Choice>
              <mc:Fallback>
                <p:oleObj name="数式" r:id="rId3" imgW="2919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569" y="1026125"/>
                        <a:ext cx="675200" cy="4395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直線矢印コネクタ 3"/>
          <p:cNvCxnSpPr/>
          <p:nvPr/>
        </p:nvCxnSpPr>
        <p:spPr>
          <a:xfrm>
            <a:off x="1439333" y="2875362"/>
            <a:ext cx="1620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1709720" y="2207172"/>
            <a:ext cx="0" cy="66819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V="1">
            <a:off x="2208961" y="1891862"/>
            <a:ext cx="0" cy="972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V="1">
            <a:off x="2708201" y="2538246"/>
            <a:ext cx="0" cy="324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6731890"/>
              </p:ext>
            </p:extLst>
          </p:nvPr>
        </p:nvGraphicFramePr>
        <p:xfrm>
          <a:off x="1482483" y="1782900"/>
          <a:ext cx="502960" cy="327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3" name="数式" r:id="rId5" imgW="291960" imgH="190440" progId="Equation.3">
                  <p:embed/>
                </p:oleObj>
              </mc:Choice>
              <mc:Fallback>
                <p:oleObj name="数式" r:id="rId5" imgW="2919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2483" y="1782900"/>
                        <a:ext cx="502960" cy="3274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612358"/>
              </p:ext>
            </p:extLst>
          </p:nvPr>
        </p:nvGraphicFramePr>
        <p:xfrm>
          <a:off x="1992701" y="1434555"/>
          <a:ext cx="458824" cy="3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4" name="数式" r:id="rId7" imgW="266400" imgH="190440" progId="Equation.3">
                  <p:embed/>
                </p:oleObj>
              </mc:Choice>
              <mc:Fallback>
                <p:oleObj name="数式" r:id="rId7" imgW="2664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701" y="1434555"/>
                        <a:ext cx="458824" cy="327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5491362"/>
              </p:ext>
            </p:extLst>
          </p:nvPr>
        </p:nvGraphicFramePr>
        <p:xfrm>
          <a:off x="2455754" y="2090085"/>
          <a:ext cx="502577" cy="32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5" name="数式" r:id="rId9" imgW="291960" imgH="190440" progId="Equation.3">
                  <p:embed/>
                </p:oleObj>
              </mc:Choice>
              <mc:Fallback>
                <p:oleObj name="数式" r:id="rId9" imgW="2919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754" y="2090085"/>
                        <a:ext cx="502577" cy="327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テキスト ボックス 17"/>
          <p:cNvSpPr txBox="1"/>
          <p:nvPr/>
        </p:nvSpPr>
        <p:spPr>
          <a:xfrm>
            <a:off x="1517280" y="2886863"/>
            <a:ext cx="38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037943" y="2905893"/>
            <a:ext cx="342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537183" y="2905893"/>
            <a:ext cx="342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1047193" y="3527892"/>
            <a:ext cx="2515814" cy="230503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1433461" y="4979860"/>
            <a:ext cx="1692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1303340" y="5037360"/>
            <a:ext cx="38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952574" y="5010992"/>
            <a:ext cx="342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100191" y="4804348"/>
            <a:ext cx="342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cxnSp>
        <p:nvCxnSpPr>
          <p:cNvPr id="27" name="直線矢印コネクタ 26"/>
          <p:cNvCxnSpPr/>
          <p:nvPr/>
        </p:nvCxnSpPr>
        <p:spPr>
          <a:xfrm rot="5400000" flipV="1">
            <a:off x="1372121" y="4872744"/>
            <a:ext cx="0" cy="180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rot="5400000" flipV="1">
            <a:off x="1603351" y="4899016"/>
            <a:ext cx="0" cy="180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rot="5400000" flipV="1">
            <a:off x="1839835" y="4899016"/>
            <a:ext cx="0" cy="180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flipV="1">
            <a:off x="2149895" y="4562673"/>
            <a:ext cx="0" cy="432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rot="5400000" flipV="1">
            <a:off x="2235768" y="4888508"/>
            <a:ext cx="0" cy="180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rot="5400000" flipV="1">
            <a:off x="2482764" y="4899014"/>
            <a:ext cx="0" cy="180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rot="5400000" flipV="1">
            <a:off x="2719248" y="4899014"/>
            <a:ext cx="0" cy="180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2999575" y="2721227"/>
            <a:ext cx="342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976362" y="4087145"/>
            <a:ext cx="342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41" name="直線矢印コネクタ 40"/>
          <p:cNvCxnSpPr/>
          <p:nvPr/>
        </p:nvCxnSpPr>
        <p:spPr>
          <a:xfrm>
            <a:off x="5080099" y="2462383"/>
            <a:ext cx="1620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 flipV="1">
            <a:off x="5350486" y="1794193"/>
            <a:ext cx="0" cy="66819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flipV="1">
            <a:off x="5849727" y="2456357"/>
            <a:ext cx="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flipV="1">
            <a:off x="6348967" y="2456343"/>
            <a:ext cx="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オブジェクト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5428351"/>
              </p:ext>
            </p:extLst>
          </p:nvPr>
        </p:nvGraphicFramePr>
        <p:xfrm>
          <a:off x="5123249" y="1369921"/>
          <a:ext cx="502960" cy="327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6" name="数式" r:id="rId11" imgW="291960" imgH="190440" progId="Equation.3">
                  <p:embed/>
                </p:oleObj>
              </mc:Choice>
              <mc:Fallback>
                <p:oleObj name="数式" r:id="rId11" imgW="2919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3249" y="1369921"/>
                        <a:ext cx="502960" cy="3274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テキスト ボックス 47"/>
          <p:cNvSpPr txBox="1"/>
          <p:nvPr/>
        </p:nvSpPr>
        <p:spPr>
          <a:xfrm>
            <a:off x="5158046" y="2473884"/>
            <a:ext cx="38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678709" y="2492914"/>
            <a:ext cx="342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177949" y="2492914"/>
            <a:ext cx="342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640341" y="2308248"/>
            <a:ext cx="342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cxnSp>
        <p:nvCxnSpPr>
          <p:cNvPr id="52" name="直線矢印コネクタ 51"/>
          <p:cNvCxnSpPr/>
          <p:nvPr/>
        </p:nvCxnSpPr>
        <p:spPr>
          <a:xfrm>
            <a:off x="5073159" y="4407015"/>
            <a:ext cx="1620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flipV="1">
            <a:off x="5343546" y="4416749"/>
            <a:ext cx="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flipV="1">
            <a:off x="5842787" y="3423515"/>
            <a:ext cx="0" cy="972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 flipV="1">
            <a:off x="6342027" y="4416745"/>
            <a:ext cx="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オブジェクト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7825953"/>
              </p:ext>
            </p:extLst>
          </p:nvPr>
        </p:nvGraphicFramePr>
        <p:xfrm>
          <a:off x="5626527" y="2966208"/>
          <a:ext cx="458824" cy="3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7" name="数式" r:id="rId12" imgW="266400" imgH="190440" progId="Equation.3">
                  <p:embed/>
                </p:oleObj>
              </mc:Choice>
              <mc:Fallback>
                <p:oleObj name="数式" r:id="rId12" imgW="2664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6527" y="2966208"/>
                        <a:ext cx="458824" cy="327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テキスト ボックス 58"/>
          <p:cNvSpPr txBox="1"/>
          <p:nvPr/>
        </p:nvSpPr>
        <p:spPr>
          <a:xfrm>
            <a:off x="5151106" y="4418516"/>
            <a:ext cx="38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671769" y="4437546"/>
            <a:ext cx="342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6171009" y="4437546"/>
            <a:ext cx="342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633401" y="4252880"/>
            <a:ext cx="342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cxnSp>
        <p:nvCxnSpPr>
          <p:cNvPr id="63" name="直線矢印コネクタ 62"/>
          <p:cNvCxnSpPr/>
          <p:nvPr/>
        </p:nvCxnSpPr>
        <p:spPr>
          <a:xfrm>
            <a:off x="5038834" y="6060994"/>
            <a:ext cx="1620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>
          <a:xfrm flipV="1">
            <a:off x="5309221" y="6039194"/>
            <a:ext cx="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 flipV="1">
            <a:off x="5808462" y="6054968"/>
            <a:ext cx="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flipV="1">
            <a:off x="6307702" y="5723878"/>
            <a:ext cx="0" cy="324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9" name="オブジェクト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7786295"/>
              </p:ext>
            </p:extLst>
          </p:nvPr>
        </p:nvGraphicFramePr>
        <p:xfrm>
          <a:off x="6055255" y="5275717"/>
          <a:ext cx="502577" cy="32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8" name="数式" r:id="rId13" imgW="291960" imgH="190440" progId="Equation.3">
                  <p:embed/>
                </p:oleObj>
              </mc:Choice>
              <mc:Fallback>
                <p:oleObj name="数式" r:id="rId13" imgW="2919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5255" y="5275717"/>
                        <a:ext cx="502577" cy="327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テキスト ボックス 69"/>
          <p:cNvSpPr txBox="1"/>
          <p:nvPr/>
        </p:nvSpPr>
        <p:spPr>
          <a:xfrm>
            <a:off x="5116781" y="6072495"/>
            <a:ext cx="38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637444" y="6091525"/>
            <a:ext cx="342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6136684" y="6091525"/>
            <a:ext cx="342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6599076" y="5906859"/>
            <a:ext cx="342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3936453" y="1963029"/>
            <a:ext cx="6639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4977230" y="3155518"/>
            <a:ext cx="6639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4959675" y="4946014"/>
            <a:ext cx="6639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graphicFrame>
        <p:nvGraphicFramePr>
          <p:cNvPr id="77" name="オブジェクト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95471"/>
              </p:ext>
            </p:extLst>
          </p:nvPr>
        </p:nvGraphicFramePr>
        <p:xfrm>
          <a:off x="1093868" y="3590480"/>
          <a:ext cx="123190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9" name="数式" r:id="rId14" imgW="533160" imgH="190440" progId="Equation.3">
                  <p:embed/>
                </p:oleObj>
              </mc:Choice>
              <mc:Fallback>
                <p:oleObj name="数式" r:id="rId14" imgW="5331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3868" y="3590480"/>
                        <a:ext cx="1231900" cy="439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オブジェクト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5926255"/>
              </p:ext>
            </p:extLst>
          </p:nvPr>
        </p:nvGraphicFramePr>
        <p:xfrm>
          <a:off x="7359715" y="2055138"/>
          <a:ext cx="1260475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0" name="数式" r:id="rId16" imgW="545760" imgH="190440" progId="Equation.3">
                  <p:embed/>
                </p:oleObj>
              </mc:Choice>
              <mc:Fallback>
                <p:oleObj name="数式" r:id="rId16" imgW="5457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9715" y="2055138"/>
                        <a:ext cx="1260475" cy="439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オブジェクト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9439012"/>
              </p:ext>
            </p:extLst>
          </p:nvPr>
        </p:nvGraphicFramePr>
        <p:xfrm>
          <a:off x="7223125" y="4097338"/>
          <a:ext cx="1582738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1" name="数式" r:id="rId18" imgW="685800" imgH="190440" progId="Equation.3">
                  <p:embed/>
                </p:oleObj>
              </mc:Choice>
              <mc:Fallback>
                <p:oleObj name="数式" r:id="rId18" imgW="6858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25" y="4097338"/>
                        <a:ext cx="1582738" cy="439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オブジェクト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2422303"/>
              </p:ext>
            </p:extLst>
          </p:nvPr>
        </p:nvGraphicFramePr>
        <p:xfrm>
          <a:off x="7126288" y="5724525"/>
          <a:ext cx="1728787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2" name="数式" r:id="rId20" imgW="749160" imgH="190440" progId="Equation.3">
                  <p:embed/>
                </p:oleObj>
              </mc:Choice>
              <mc:Fallback>
                <p:oleObj name="数式" r:id="rId20" imgW="7491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6288" y="5724525"/>
                        <a:ext cx="1728787" cy="439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8331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17811"/>
            <a:ext cx="7704667" cy="1179870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線形系の入出力関係</a:t>
            </a:r>
            <a:endParaRPr kumimoji="1" lang="ja-JP" altLang="en-US" sz="2800"/>
          </a:p>
        </p:txBody>
      </p:sp>
      <p:grpSp>
        <p:nvGrpSpPr>
          <p:cNvPr id="29" name="グループ化 28"/>
          <p:cNvGrpSpPr/>
          <p:nvPr/>
        </p:nvGrpSpPr>
        <p:grpSpPr>
          <a:xfrm>
            <a:off x="3004087" y="1598336"/>
            <a:ext cx="3859662" cy="608836"/>
            <a:chOff x="3004087" y="1598336"/>
            <a:chExt cx="3859662" cy="608836"/>
          </a:xfrm>
        </p:grpSpPr>
        <p:graphicFrame>
          <p:nvGraphicFramePr>
            <p:cNvPr id="67" name="オブジェクト 6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35982524"/>
                </p:ext>
              </p:extLst>
            </p:nvPr>
          </p:nvGraphicFramePr>
          <p:xfrm>
            <a:off x="3004087" y="1696699"/>
            <a:ext cx="690888" cy="432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26" name="数式" r:id="rId3" imgW="304560" imgH="190440" progId="Equation.3">
                    <p:embed/>
                  </p:oleObj>
                </mc:Choice>
                <mc:Fallback>
                  <p:oleObj name="数式" r:id="rId3" imgW="304560" imgH="190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04087" y="1696699"/>
                          <a:ext cx="690888" cy="4320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" name="正方形/長方形 2"/>
            <p:cNvSpPr/>
            <p:nvPr/>
          </p:nvSpPr>
          <p:spPr>
            <a:xfrm>
              <a:off x="4492176" y="1598336"/>
              <a:ext cx="858309" cy="60883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4589339" y="1641144"/>
              <a:ext cx="6639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4013" indent="-354013" algn="ctr" defTabSz="1169988"/>
              <a:r>
                <a:rPr lang="en-US" altLang="ja-JP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endPara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8" name="オブジェクト 6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01839048"/>
                </p:ext>
              </p:extLst>
            </p:nvPr>
          </p:nvGraphicFramePr>
          <p:xfrm>
            <a:off x="6160487" y="1682885"/>
            <a:ext cx="703262" cy="4397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27" name="数式" r:id="rId5" imgW="304560" imgH="190440" progId="Equation.3">
                    <p:embed/>
                  </p:oleObj>
                </mc:Choice>
                <mc:Fallback>
                  <p:oleObj name="数式" r:id="rId5" imgW="304560" imgH="190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60487" y="1682885"/>
                          <a:ext cx="703262" cy="43973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" name="直線矢印コネクタ 5"/>
            <p:cNvCxnSpPr>
              <a:stCxn id="67" idx="3"/>
              <a:endCxn id="3" idx="1"/>
            </p:cNvCxnSpPr>
            <p:nvPr/>
          </p:nvCxnSpPr>
          <p:spPr>
            <a:xfrm flipV="1">
              <a:off x="3694975" y="1902754"/>
              <a:ext cx="797201" cy="994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矢印コネクタ 80"/>
            <p:cNvCxnSpPr>
              <a:stCxn id="3" idx="3"/>
              <a:endCxn id="68" idx="1"/>
            </p:cNvCxnSpPr>
            <p:nvPr/>
          </p:nvCxnSpPr>
          <p:spPr>
            <a:xfrm flipV="1">
              <a:off x="5350485" y="1902753"/>
              <a:ext cx="810002" cy="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98" name="オブジェクト 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3650872"/>
              </p:ext>
            </p:extLst>
          </p:nvPr>
        </p:nvGraphicFramePr>
        <p:xfrm>
          <a:off x="2495478" y="2714625"/>
          <a:ext cx="120808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8" name="数式" r:id="rId7" imgW="533160" imgH="190440" progId="Equation.3">
                  <p:embed/>
                </p:oleObj>
              </mc:Choice>
              <mc:Fallback>
                <p:oleObj name="数式" r:id="rId7" imgW="5331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478" y="2714625"/>
                        <a:ext cx="1208087" cy="431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" name="正方形/長方形 98"/>
          <p:cNvSpPr/>
          <p:nvPr/>
        </p:nvSpPr>
        <p:spPr>
          <a:xfrm>
            <a:off x="4492467" y="2615710"/>
            <a:ext cx="858309" cy="6088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4663370" y="2658518"/>
            <a:ext cx="6639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en-US" altLang="ja-JP" sz="2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1" name="オブジェクト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6312328"/>
              </p:ext>
            </p:extLst>
          </p:nvPr>
        </p:nvGraphicFramePr>
        <p:xfrm>
          <a:off x="6148012" y="2700338"/>
          <a:ext cx="1230313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9" name="数式" r:id="rId9" imgW="533160" imgH="190440" progId="Equation.3">
                  <p:embed/>
                </p:oleObj>
              </mc:Choice>
              <mc:Fallback>
                <p:oleObj name="数式" r:id="rId9" imgW="5331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8012" y="2700338"/>
                        <a:ext cx="1230313" cy="439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2" name="直線矢印コネクタ 101"/>
          <p:cNvCxnSpPr>
            <a:stCxn id="98" idx="3"/>
            <a:endCxn id="99" idx="1"/>
          </p:cNvCxnSpPr>
          <p:nvPr/>
        </p:nvCxnSpPr>
        <p:spPr>
          <a:xfrm flipV="1">
            <a:off x="3703565" y="2920128"/>
            <a:ext cx="788902" cy="1039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102"/>
          <p:cNvCxnSpPr>
            <a:stCxn id="99" idx="3"/>
            <a:endCxn id="101" idx="1"/>
          </p:cNvCxnSpPr>
          <p:nvPr/>
        </p:nvCxnSpPr>
        <p:spPr>
          <a:xfrm>
            <a:off x="5350776" y="2920128"/>
            <a:ext cx="797236" cy="7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4" name="オブジェクト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81407"/>
              </p:ext>
            </p:extLst>
          </p:nvPr>
        </p:nvGraphicFramePr>
        <p:xfrm>
          <a:off x="1860193" y="3767138"/>
          <a:ext cx="183991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0" name="数式" r:id="rId11" imgW="812520" imgH="190440" progId="Equation.3">
                  <p:embed/>
                </p:oleObj>
              </mc:Choice>
              <mc:Fallback>
                <p:oleObj name="数式" r:id="rId11" imgW="81252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0193" y="3767138"/>
                        <a:ext cx="1839912" cy="431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" name="正方形/長方形 104"/>
          <p:cNvSpPr/>
          <p:nvPr/>
        </p:nvSpPr>
        <p:spPr>
          <a:xfrm>
            <a:off x="4497387" y="3667760"/>
            <a:ext cx="858309" cy="6088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4668290" y="3710568"/>
            <a:ext cx="6639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en-US" altLang="ja-JP" sz="2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7" name="オブジェクト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4237198"/>
              </p:ext>
            </p:extLst>
          </p:nvPr>
        </p:nvGraphicFramePr>
        <p:xfrm>
          <a:off x="6155918" y="3752850"/>
          <a:ext cx="1874838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1" name="数式" r:id="rId13" imgW="812520" imgH="190440" progId="Equation.3">
                  <p:embed/>
                </p:oleObj>
              </mc:Choice>
              <mc:Fallback>
                <p:oleObj name="数式" r:id="rId13" imgW="81252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5918" y="3752850"/>
                        <a:ext cx="1874838" cy="439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8" name="直線矢印コネクタ 107"/>
          <p:cNvCxnSpPr>
            <a:stCxn id="104" idx="3"/>
            <a:endCxn id="105" idx="1"/>
          </p:cNvCxnSpPr>
          <p:nvPr/>
        </p:nvCxnSpPr>
        <p:spPr>
          <a:xfrm flipV="1">
            <a:off x="3700105" y="3972178"/>
            <a:ext cx="797282" cy="1086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矢印コネクタ 108"/>
          <p:cNvCxnSpPr>
            <a:stCxn id="105" idx="3"/>
            <a:endCxn id="107" idx="1"/>
          </p:cNvCxnSpPr>
          <p:nvPr/>
        </p:nvCxnSpPr>
        <p:spPr>
          <a:xfrm>
            <a:off x="5355696" y="3972178"/>
            <a:ext cx="800222" cy="54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0" name="オブジェクト 1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8990480"/>
              </p:ext>
            </p:extLst>
          </p:nvPr>
        </p:nvGraphicFramePr>
        <p:xfrm>
          <a:off x="599562" y="4676315"/>
          <a:ext cx="310515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2" name="数式" r:id="rId15" imgW="1371600" imgH="342720" progId="Equation.3">
                  <p:embed/>
                </p:oleObj>
              </mc:Choice>
              <mc:Fallback>
                <p:oleObj name="数式" r:id="rId15" imgW="137160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562" y="4676315"/>
                        <a:ext cx="3105150" cy="777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正方形/長方形 110"/>
          <p:cNvSpPr/>
          <p:nvPr/>
        </p:nvSpPr>
        <p:spPr>
          <a:xfrm>
            <a:off x="4502307" y="4764056"/>
            <a:ext cx="858309" cy="6088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4702706" y="4806864"/>
            <a:ext cx="6639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en-US" altLang="ja-JP" sz="2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3" name="オブジェクト 1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6056825"/>
              </p:ext>
            </p:extLst>
          </p:nvPr>
        </p:nvGraphicFramePr>
        <p:xfrm>
          <a:off x="6163293" y="4673600"/>
          <a:ext cx="2284413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3" name="数式" r:id="rId17" imgW="990360" imgH="342720" progId="Equation.3">
                  <p:embed/>
                </p:oleObj>
              </mc:Choice>
              <mc:Fallback>
                <p:oleObj name="数式" r:id="rId17" imgW="99036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3293" y="4673600"/>
                        <a:ext cx="2284413" cy="7921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4" name="直線矢印コネクタ 113"/>
          <p:cNvCxnSpPr>
            <a:stCxn id="110" idx="3"/>
            <a:endCxn id="111" idx="1"/>
          </p:cNvCxnSpPr>
          <p:nvPr/>
        </p:nvCxnSpPr>
        <p:spPr>
          <a:xfrm>
            <a:off x="3704712" y="5065252"/>
            <a:ext cx="797595" cy="322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矢印コネクタ 114"/>
          <p:cNvCxnSpPr>
            <a:stCxn id="111" idx="3"/>
            <a:endCxn id="113" idx="1"/>
          </p:cNvCxnSpPr>
          <p:nvPr/>
        </p:nvCxnSpPr>
        <p:spPr>
          <a:xfrm>
            <a:off x="5360616" y="5068474"/>
            <a:ext cx="802677" cy="120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07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直線矢印コネクタ 53"/>
          <p:cNvCxnSpPr/>
          <p:nvPr/>
        </p:nvCxnSpPr>
        <p:spPr>
          <a:xfrm>
            <a:off x="1449921" y="4755354"/>
            <a:ext cx="6873765" cy="0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17811"/>
            <a:ext cx="7704667" cy="1179870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畳み込みのイメージ（その１）</a:t>
            </a:r>
            <a:endParaRPr kumimoji="1" lang="ja-JP" altLang="en-US" sz="2800"/>
          </a:p>
        </p:txBody>
      </p:sp>
      <p:graphicFrame>
        <p:nvGraphicFramePr>
          <p:cNvPr id="110" name="オブジェクト 1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9529262"/>
              </p:ext>
            </p:extLst>
          </p:nvPr>
        </p:nvGraphicFramePr>
        <p:xfrm>
          <a:off x="835574" y="1431762"/>
          <a:ext cx="8308426" cy="332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数式" r:id="rId3" imgW="1790640" imgH="647640" progId="Equation.3">
                  <p:embed/>
                </p:oleObj>
              </mc:Choice>
              <mc:Fallback>
                <p:oleObj name="数式" r:id="rId3" imgW="1790640" imgH="647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574" y="1431762"/>
                        <a:ext cx="8308426" cy="3328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直線矢印コネクタ 4"/>
          <p:cNvCxnSpPr/>
          <p:nvPr/>
        </p:nvCxnSpPr>
        <p:spPr>
          <a:xfrm>
            <a:off x="1389806" y="2317531"/>
            <a:ext cx="6873765" cy="0"/>
          </a:xfrm>
          <a:prstGeom prst="straightConnector1">
            <a:avLst/>
          </a:prstGeom>
          <a:ln w="28575">
            <a:solidFill>
              <a:srgbClr val="FF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6733857" y="1791863"/>
            <a:ext cx="1765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時間 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cxnSp>
        <p:nvCxnSpPr>
          <p:cNvPr id="31" name="直線矢印コネクタ 30"/>
          <p:cNvCxnSpPr/>
          <p:nvPr/>
        </p:nvCxnSpPr>
        <p:spPr>
          <a:xfrm flipH="1" flipV="1">
            <a:off x="6132786" y="2427890"/>
            <a:ext cx="0" cy="3024000"/>
          </a:xfrm>
          <a:prstGeom prst="straightConnector1">
            <a:avLst/>
          </a:prstGeom>
          <a:ln w="28575">
            <a:solidFill>
              <a:srgbClr val="7030A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>
            <a:off x="4666593" y="2506720"/>
            <a:ext cx="0" cy="3024000"/>
          </a:xfrm>
          <a:prstGeom prst="straightConnector1">
            <a:avLst/>
          </a:prstGeom>
          <a:ln w="28575">
            <a:solidFill>
              <a:srgbClr val="0000FF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4203222" y="5590156"/>
            <a:ext cx="2395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の添え字が逆順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2916621" y="2963917"/>
            <a:ext cx="804041" cy="362607"/>
          </a:xfrm>
          <a:prstGeom prst="straightConnector1">
            <a:avLst/>
          </a:prstGeom>
          <a:ln w="381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4560905" y="3762703"/>
            <a:ext cx="804041" cy="362607"/>
          </a:xfrm>
          <a:prstGeom prst="straightConnector1">
            <a:avLst/>
          </a:prstGeom>
          <a:ln w="381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>
            <a:off x="4597106" y="3005084"/>
            <a:ext cx="804041" cy="362607"/>
          </a:xfrm>
          <a:prstGeom prst="straightConnector1">
            <a:avLst/>
          </a:prstGeom>
          <a:ln w="381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>
            <a:off x="6241390" y="3803870"/>
            <a:ext cx="804041" cy="362607"/>
          </a:xfrm>
          <a:prstGeom prst="straightConnector1">
            <a:avLst/>
          </a:prstGeom>
          <a:ln w="381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>
            <a:off x="6049288" y="2966109"/>
            <a:ext cx="804041" cy="362607"/>
          </a:xfrm>
          <a:prstGeom prst="straightConnector1">
            <a:avLst/>
          </a:prstGeom>
          <a:ln w="381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>
            <a:off x="7693572" y="3764895"/>
            <a:ext cx="804041" cy="362607"/>
          </a:xfrm>
          <a:prstGeom prst="straightConnector1">
            <a:avLst/>
          </a:prstGeom>
          <a:ln w="381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>
            <a:off x="5924114" y="4582413"/>
            <a:ext cx="804041" cy="362607"/>
          </a:xfrm>
          <a:prstGeom prst="straightConnector1">
            <a:avLst/>
          </a:prstGeom>
          <a:ln w="381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>
            <a:off x="7604599" y="4623580"/>
            <a:ext cx="804041" cy="362607"/>
          </a:xfrm>
          <a:prstGeom prst="straightConnector1">
            <a:avLst/>
          </a:prstGeom>
          <a:ln w="381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6611372" y="4755354"/>
            <a:ext cx="880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8263571" y="4763716"/>
            <a:ext cx="880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3713001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正方形/長方形 192"/>
          <p:cNvSpPr/>
          <p:nvPr/>
        </p:nvSpPr>
        <p:spPr>
          <a:xfrm>
            <a:off x="3380837" y="1174411"/>
            <a:ext cx="2037956" cy="13490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0" name="直線コネクタ 39"/>
          <p:cNvCxnSpPr/>
          <p:nvPr/>
        </p:nvCxnSpPr>
        <p:spPr>
          <a:xfrm>
            <a:off x="1285237" y="3535391"/>
            <a:ext cx="7020000" cy="0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コネクタ 134"/>
          <p:cNvCxnSpPr/>
          <p:nvPr/>
        </p:nvCxnSpPr>
        <p:spPr>
          <a:xfrm>
            <a:off x="7327301" y="3033618"/>
            <a:ext cx="0" cy="2952000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コネクタ 135"/>
          <p:cNvCxnSpPr/>
          <p:nvPr/>
        </p:nvCxnSpPr>
        <p:spPr>
          <a:xfrm>
            <a:off x="7582937" y="3024252"/>
            <a:ext cx="0" cy="2952000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コネクタ 136"/>
          <p:cNvCxnSpPr/>
          <p:nvPr/>
        </p:nvCxnSpPr>
        <p:spPr>
          <a:xfrm>
            <a:off x="7831430" y="3018724"/>
            <a:ext cx="0" cy="2952000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コネクタ 137"/>
          <p:cNvCxnSpPr/>
          <p:nvPr/>
        </p:nvCxnSpPr>
        <p:spPr>
          <a:xfrm>
            <a:off x="8079461" y="3022720"/>
            <a:ext cx="0" cy="2952000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コネクタ 138"/>
          <p:cNvCxnSpPr/>
          <p:nvPr/>
        </p:nvCxnSpPr>
        <p:spPr>
          <a:xfrm>
            <a:off x="8320349" y="3009054"/>
            <a:ext cx="0" cy="2952000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コネクタ 139"/>
          <p:cNvCxnSpPr/>
          <p:nvPr/>
        </p:nvCxnSpPr>
        <p:spPr>
          <a:xfrm>
            <a:off x="7076014" y="3018870"/>
            <a:ext cx="0" cy="2952000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コネクタ 140"/>
          <p:cNvCxnSpPr/>
          <p:nvPr/>
        </p:nvCxnSpPr>
        <p:spPr>
          <a:xfrm>
            <a:off x="6811419" y="3023790"/>
            <a:ext cx="0" cy="2952000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1034521" y="1216941"/>
            <a:ext cx="2151880" cy="13064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6227" y="-118464"/>
            <a:ext cx="7704667" cy="1179870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畳み込みのイメージ（その２）</a:t>
            </a:r>
            <a:endParaRPr kumimoji="1" lang="ja-JP" altLang="en-US" sz="2800"/>
          </a:p>
        </p:txBody>
      </p:sp>
      <p:graphicFrame>
        <p:nvGraphicFramePr>
          <p:cNvPr id="19" name="オブジェクト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0692397"/>
              </p:ext>
            </p:extLst>
          </p:nvPr>
        </p:nvGraphicFramePr>
        <p:xfrm>
          <a:off x="1090731" y="1226761"/>
          <a:ext cx="787534" cy="3778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79" name="数式" r:id="rId3" imgW="291960" imgH="190440" progId="Equation.3">
                  <p:embed/>
                </p:oleObj>
              </mc:Choice>
              <mc:Fallback>
                <p:oleObj name="数式" r:id="rId3" imgW="2919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0731" y="1226761"/>
                        <a:ext cx="787534" cy="3778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6" name="グループ化 45"/>
          <p:cNvGrpSpPr/>
          <p:nvPr/>
        </p:nvGrpSpPr>
        <p:grpSpPr>
          <a:xfrm>
            <a:off x="1285166" y="1391388"/>
            <a:ext cx="1587199" cy="1193617"/>
            <a:chOff x="1283170" y="1184916"/>
            <a:chExt cx="1587199" cy="1193617"/>
          </a:xfrm>
        </p:grpSpPr>
        <p:sp>
          <p:nvSpPr>
            <p:cNvPr id="5" name="フリーフォーム 4"/>
            <p:cNvSpPr/>
            <p:nvPr/>
          </p:nvSpPr>
          <p:spPr>
            <a:xfrm>
              <a:off x="1386348" y="1577375"/>
              <a:ext cx="1061884" cy="325167"/>
            </a:xfrm>
            <a:custGeom>
              <a:avLst/>
              <a:gdLst>
                <a:gd name="connsiteX0" fmla="*/ 1061884 w 1061884"/>
                <a:gd name="connsiteY0" fmla="*/ 324465 h 324465"/>
                <a:gd name="connsiteX1" fmla="*/ 943897 w 1061884"/>
                <a:gd name="connsiteY1" fmla="*/ 265471 h 324465"/>
                <a:gd name="connsiteX2" fmla="*/ 575187 w 1061884"/>
                <a:gd name="connsiteY2" fmla="*/ 0 h 324465"/>
                <a:gd name="connsiteX3" fmla="*/ 162233 w 1061884"/>
                <a:gd name="connsiteY3" fmla="*/ 191729 h 324465"/>
                <a:gd name="connsiteX4" fmla="*/ 0 w 1061884"/>
                <a:gd name="connsiteY4" fmla="*/ 309717 h 324465"/>
                <a:gd name="connsiteX0" fmla="*/ 1061884 w 1061884"/>
                <a:gd name="connsiteY0" fmla="*/ 325167 h 325167"/>
                <a:gd name="connsiteX1" fmla="*/ 943897 w 1061884"/>
                <a:gd name="connsiteY1" fmla="*/ 266173 h 325167"/>
                <a:gd name="connsiteX2" fmla="*/ 575187 w 1061884"/>
                <a:gd name="connsiteY2" fmla="*/ 702 h 325167"/>
                <a:gd name="connsiteX3" fmla="*/ 162233 w 1061884"/>
                <a:gd name="connsiteY3" fmla="*/ 192431 h 325167"/>
                <a:gd name="connsiteX4" fmla="*/ 0 w 1061884"/>
                <a:gd name="connsiteY4" fmla="*/ 310419 h 325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1884" h="325167">
                  <a:moveTo>
                    <a:pt x="1061884" y="325167"/>
                  </a:moveTo>
                  <a:lnTo>
                    <a:pt x="943897" y="266173"/>
                  </a:lnTo>
                  <a:cubicBezTo>
                    <a:pt x="862781" y="212096"/>
                    <a:pt x="705464" y="12992"/>
                    <a:pt x="575187" y="702"/>
                  </a:cubicBezTo>
                  <a:cubicBezTo>
                    <a:pt x="444910" y="-11588"/>
                    <a:pt x="258098" y="140812"/>
                    <a:pt x="162233" y="192431"/>
                  </a:cubicBezTo>
                  <a:lnTo>
                    <a:pt x="0" y="310419"/>
                  </a:ln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" name="直線矢印コネクタ 3"/>
            <p:cNvCxnSpPr/>
            <p:nvPr/>
          </p:nvCxnSpPr>
          <p:spPr>
            <a:xfrm>
              <a:off x="1379038" y="2062260"/>
              <a:ext cx="1378709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矢印コネクタ 7"/>
            <p:cNvCxnSpPr/>
            <p:nvPr/>
          </p:nvCxnSpPr>
          <p:spPr>
            <a:xfrm flipV="1">
              <a:off x="1609152" y="1761113"/>
              <a:ext cx="0" cy="324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矢印コネクタ 10"/>
            <p:cNvCxnSpPr/>
            <p:nvPr/>
          </p:nvCxnSpPr>
          <p:spPr>
            <a:xfrm flipV="1">
              <a:off x="1960294" y="1563333"/>
              <a:ext cx="0" cy="504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/>
            <p:cNvCxnSpPr/>
            <p:nvPr/>
          </p:nvCxnSpPr>
          <p:spPr>
            <a:xfrm flipV="1">
              <a:off x="2311433" y="1865547"/>
              <a:ext cx="0" cy="203233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5" name="オブジェクト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45291705"/>
                </p:ext>
              </p:extLst>
            </p:nvPr>
          </p:nvGraphicFramePr>
          <p:xfrm>
            <a:off x="1283170" y="1390178"/>
            <a:ext cx="618803" cy="2969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80" name="数式" r:id="rId5" imgW="291960" imgH="190440" progId="Equation.3">
                    <p:embed/>
                  </p:oleObj>
                </mc:Choice>
                <mc:Fallback>
                  <p:oleObj name="数式" r:id="rId5" imgW="291960" imgH="190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83170" y="1390178"/>
                          <a:ext cx="618803" cy="29690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オブジェクト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21812633"/>
                </p:ext>
              </p:extLst>
            </p:nvPr>
          </p:nvGraphicFramePr>
          <p:xfrm>
            <a:off x="1849985" y="1184916"/>
            <a:ext cx="564503" cy="2970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81" name="数式" r:id="rId7" imgW="266400" imgH="190440" progId="Equation.3">
                    <p:embed/>
                  </p:oleObj>
                </mc:Choice>
                <mc:Fallback>
                  <p:oleObj name="数式" r:id="rId7" imgW="266400" imgH="190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49985" y="1184916"/>
                          <a:ext cx="564503" cy="29703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オブジェクト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41246593"/>
                </p:ext>
              </p:extLst>
            </p:nvPr>
          </p:nvGraphicFramePr>
          <p:xfrm>
            <a:off x="2252035" y="1508148"/>
            <a:ext cx="618334" cy="2970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82" name="数式" r:id="rId9" imgW="291960" imgH="190440" progId="Equation.3">
                    <p:embed/>
                  </p:oleObj>
                </mc:Choice>
                <mc:Fallback>
                  <p:oleObj name="数式" r:id="rId9" imgW="291960" imgH="190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2035" y="1508148"/>
                          <a:ext cx="618334" cy="29703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テキスト ボックス 17"/>
            <p:cNvSpPr txBox="1"/>
            <p:nvPr/>
          </p:nvSpPr>
          <p:spPr>
            <a:xfrm>
              <a:off x="1548611" y="2039979"/>
              <a:ext cx="3275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4013" indent="-354013" algn="ctr" defTabSz="1169988"/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1932732" y="2037167"/>
              <a:ext cx="2910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4013" indent="-354013" algn="ctr" defTabSz="1169988"/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2239628" y="2037167"/>
              <a:ext cx="2910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4013" indent="-354013" algn="ctr" defTabSz="1169988"/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37" name="テキスト ボックス 36"/>
          <p:cNvSpPr txBox="1"/>
          <p:nvPr/>
        </p:nvSpPr>
        <p:spPr>
          <a:xfrm>
            <a:off x="2765882" y="2216293"/>
            <a:ext cx="291091" cy="231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93" name="正方形/長方形 92"/>
          <p:cNvSpPr/>
          <p:nvPr/>
        </p:nvSpPr>
        <p:spPr>
          <a:xfrm>
            <a:off x="5595552" y="1183219"/>
            <a:ext cx="3170689" cy="13668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8"/>
          <p:cNvGrpSpPr/>
          <p:nvPr/>
        </p:nvGrpSpPr>
        <p:grpSpPr>
          <a:xfrm>
            <a:off x="7329682" y="5765831"/>
            <a:ext cx="1008000" cy="337160"/>
            <a:chOff x="3643199" y="1796401"/>
            <a:chExt cx="1008000" cy="452379"/>
          </a:xfrm>
        </p:grpSpPr>
        <p:sp>
          <p:nvSpPr>
            <p:cNvPr id="94" name="フリーフォーム 93"/>
            <p:cNvSpPr/>
            <p:nvPr/>
          </p:nvSpPr>
          <p:spPr>
            <a:xfrm>
              <a:off x="3643199" y="1796401"/>
              <a:ext cx="972232" cy="427688"/>
            </a:xfrm>
            <a:custGeom>
              <a:avLst/>
              <a:gdLst>
                <a:gd name="connsiteX0" fmla="*/ 1061884 w 1061884"/>
                <a:gd name="connsiteY0" fmla="*/ 324465 h 324465"/>
                <a:gd name="connsiteX1" fmla="*/ 943897 w 1061884"/>
                <a:gd name="connsiteY1" fmla="*/ 265471 h 324465"/>
                <a:gd name="connsiteX2" fmla="*/ 575187 w 1061884"/>
                <a:gd name="connsiteY2" fmla="*/ 0 h 324465"/>
                <a:gd name="connsiteX3" fmla="*/ 162233 w 1061884"/>
                <a:gd name="connsiteY3" fmla="*/ 191729 h 324465"/>
                <a:gd name="connsiteX4" fmla="*/ 0 w 1061884"/>
                <a:gd name="connsiteY4" fmla="*/ 309717 h 324465"/>
                <a:gd name="connsiteX0" fmla="*/ 1061884 w 1061884"/>
                <a:gd name="connsiteY0" fmla="*/ 325167 h 325167"/>
                <a:gd name="connsiteX1" fmla="*/ 943897 w 1061884"/>
                <a:gd name="connsiteY1" fmla="*/ 266173 h 325167"/>
                <a:gd name="connsiteX2" fmla="*/ 575187 w 1061884"/>
                <a:gd name="connsiteY2" fmla="*/ 702 h 325167"/>
                <a:gd name="connsiteX3" fmla="*/ 162233 w 1061884"/>
                <a:gd name="connsiteY3" fmla="*/ 192431 h 325167"/>
                <a:gd name="connsiteX4" fmla="*/ 0 w 1061884"/>
                <a:gd name="connsiteY4" fmla="*/ 310419 h 325167"/>
                <a:gd name="connsiteX0" fmla="*/ 1268361 w 1268361"/>
                <a:gd name="connsiteY0" fmla="*/ 325167 h 516896"/>
                <a:gd name="connsiteX1" fmla="*/ 1150374 w 1268361"/>
                <a:gd name="connsiteY1" fmla="*/ 266173 h 516896"/>
                <a:gd name="connsiteX2" fmla="*/ 781664 w 1268361"/>
                <a:gd name="connsiteY2" fmla="*/ 702 h 516896"/>
                <a:gd name="connsiteX3" fmla="*/ 368710 w 1268361"/>
                <a:gd name="connsiteY3" fmla="*/ 192431 h 516896"/>
                <a:gd name="connsiteX4" fmla="*/ 0 w 1268361"/>
                <a:gd name="connsiteY4" fmla="*/ 516896 h 516896"/>
                <a:gd name="connsiteX0" fmla="*/ 1242168 w 1242168"/>
                <a:gd name="connsiteY0" fmla="*/ 325167 h 485940"/>
                <a:gd name="connsiteX1" fmla="*/ 1124181 w 1242168"/>
                <a:gd name="connsiteY1" fmla="*/ 266173 h 485940"/>
                <a:gd name="connsiteX2" fmla="*/ 755471 w 1242168"/>
                <a:gd name="connsiteY2" fmla="*/ 702 h 485940"/>
                <a:gd name="connsiteX3" fmla="*/ 342517 w 1242168"/>
                <a:gd name="connsiteY3" fmla="*/ 192431 h 485940"/>
                <a:gd name="connsiteX4" fmla="*/ 0 w 1242168"/>
                <a:gd name="connsiteY4" fmla="*/ 485940 h 485940"/>
                <a:gd name="connsiteX0" fmla="*/ 1242168 w 1242168"/>
                <a:gd name="connsiteY0" fmla="*/ 341452 h 682508"/>
                <a:gd name="connsiteX1" fmla="*/ 778900 w 1242168"/>
                <a:gd name="connsiteY1" fmla="*/ 682508 h 682508"/>
                <a:gd name="connsiteX2" fmla="*/ 755471 w 1242168"/>
                <a:gd name="connsiteY2" fmla="*/ 16987 h 682508"/>
                <a:gd name="connsiteX3" fmla="*/ 342517 w 1242168"/>
                <a:gd name="connsiteY3" fmla="*/ 208716 h 682508"/>
                <a:gd name="connsiteX4" fmla="*/ 0 w 1242168"/>
                <a:gd name="connsiteY4" fmla="*/ 502225 h 682508"/>
                <a:gd name="connsiteX0" fmla="*/ 1001662 w 1001662"/>
                <a:gd name="connsiteY0" fmla="*/ 496234 h 682508"/>
                <a:gd name="connsiteX1" fmla="*/ 778900 w 1001662"/>
                <a:gd name="connsiteY1" fmla="*/ 682508 h 682508"/>
                <a:gd name="connsiteX2" fmla="*/ 755471 w 1001662"/>
                <a:gd name="connsiteY2" fmla="*/ 16987 h 682508"/>
                <a:gd name="connsiteX3" fmla="*/ 342517 w 1001662"/>
                <a:gd name="connsiteY3" fmla="*/ 208716 h 682508"/>
                <a:gd name="connsiteX4" fmla="*/ 0 w 1001662"/>
                <a:gd name="connsiteY4" fmla="*/ 502225 h 682508"/>
                <a:gd name="connsiteX0" fmla="*/ 1001662 w 1001662"/>
                <a:gd name="connsiteY0" fmla="*/ 303482 h 489756"/>
                <a:gd name="connsiteX1" fmla="*/ 778900 w 1001662"/>
                <a:gd name="connsiteY1" fmla="*/ 489756 h 489756"/>
                <a:gd name="connsiteX2" fmla="*/ 529252 w 1001662"/>
                <a:gd name="connsiteY2" fmla="*/ 126654 h 489756"/>
                <a:gd name="connsiteX3" fmla="*/ 342517 w 1001662"/>
                <a:gd name="connsiteY3" fmla="*/ 15964 h 489756"/>
                <a:gd name="connsiteX4" fmla="*/ 0 w 1001662"/>
                <a:gd name="connsiteY4" fmla="*/ 309473 h 489756"/>
                <a:gd name="connsiteX0" fmla="*/ 1001662 w 1001662"/>
                <a:gd name="connsiteY0" fmla="*/ 262463 h 448737"/>
                <a:gd name="connsiteX1" fmla="*/ 778900 w 1001662"/>
                <a:gd name="connsiteY1" fmla="*/ 448737 h 448737"/>
                <a:gd name="connsiteX2" fmla="*/ 529252 w 1001662"/>
                <a:gd name="connsiteY2" fmla="*/ 85635 h 448737"/>
                <a:gd name="connsiteX3" fmla="*/ 280605 w 1001662"/>
                <a:gd name="connsiteY3" fmla="*/ 22570 h 448737"/>
                <a:gd name="connsiteX4" fmla="*/ 0 w 1001662"/>
                <a:gd name="connsiteY4" fmla="*/ 268454 h 448737"/>
                <a:gd name="connsiteX0" fmla="*/ 1001662 w 1001662"/>
                <a:gd name="connsiteY0" fmla="*/ 262463 h 448737"/>
                <a:gd name="connsiteX1" fmla="*/ 778900 w 1001662"/>
                <a:gd name="connsiteY1" fmla="*/ 448737 h 448737"/>
                <a:gd name="connsiteX2" fmla="*/ 529252 w 1001662"/>
                <a:gd name="connsiteY2" fmla="*/ 85635 h 448737"/>
                <a:gd name="connsiteX3" fmla="*/ 280605 w 1001662"/>
                <a:gd name="connsiteY3" fmla="*/ 22570 h 448737"/>
                <a:gd name="connsiteX4" fmla="*/ 0 w 1001662"/>
                <a:gd name="connsiteY4" fmla="*/ 268454 h 448737"/>
                <a:gd name="connsiteX0" fmla="*/ 1001662 w 1001662"/>
                <a:gd name="connsiteY0" fmla="*/ 262463 h 448760"/>
                <a:gd name="connsiteX1" fmla="*/ 778900 w 1001662"/>
                <a:gd name="connsiteY1" fmla="*/ 448737 h 448760"/>
                <a:gd name="connsiteX2" fmla="*/ 529252 w 1001662"/>
                <a:gd name="connsiteY2" fmla="*/ 85635 h 448760"/>
                <a:gd name="connsiteX3" fmla="*/ 280605 w 1001662"/>
                <a:gd name="connsiteY3" fmla="*/ 22570 h 448760"/>
                <a:gd name="connsiteX4" fmla="*/ 0 w 1001662"/>
                <a:gd name="connsiteY4" fmla="*/ 268454 h 448760"/>
                <a:gd name="connsiteX0" fmla="*/ 1001662 w 1001662"/>
                <a:gd name="connsiteY0" fmla="*/ 263405 h 449703"/>
                <a:gd name="connsiteX1" fmla="*/ 778900 w 1001662"/>
                <a:gd name="connsiteY1" fmla="*/ 449679 h 449703"/>
                <a:gd name="connsiteX2" fmla="*/ 529252 w 1001662"/>
                <a:gd name="connsiteY2" fmla="*/ 86577 h 449703"/>
                <a:gd name="connsiteX3" fmla="*/ 280605 w 1001662"/>
                <a:gd name="connsiteY3" fmla="*/ 23512 h 449703"/>
                <a:gd name="connsiteX4" fmla="*/ 0 w 1001662"/>
                <a:gd name="connsiteY4" fmla="*/ 269396 h 449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1662" h="449703">
                  <a:moveTo>
                    <a:pt x="1001662" y="263405"/>
                  </a:moveTo>
                  <a:cubicBezTo>
                    <a:pt x="927408" y="325496"/>
                    <a:pt x="884110" y="444738"/>
                    <a:pt x="778900" y="449679"/>
                  </a:cubicBezTo>
                  <a:cubicBezTo>
                    <a:pt x="666828" y="452752"/>
                    <a:pt x="598014" y="162368"/>
                    <a:pt x="529252" y="86577"/>
                  </a:cubicBezTo>
                  <a:cubicBezTo>
                    <a:pt x="460490" y="10786"/>
                    <a:pt x="376470" y="-28107"/>
                    <a:pt x="280605" y="23512"/>
                  </a:cubicBezTo>
                  <a:lnTo>
                    <a:pt x="0" y="269396"/>
                  </a:ln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6" name="直線矢印コネクタ 95"/>
            <p:cNvCxnSpPr>
              <a:stCxn id="94" idx="4"/>
            </p:cNvCxnSpPr>
            <p:nvPr/>
          </p:nvCxnSpPr>
          <p:spPr>
            <a:xfrm>
              <a:off x="3643199" y="2052609"/>
              <a:ext cx="1008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矢印コネクタ 96"/>
            <p:cNvCxnSpPr/>
            <p:nvPr/>
          </p:nvCxnSpPr>
          <p:spPr>
            <a:xfrm flipV="1">
              <a:off x="3893041" y="1820739"/>
              <a:ext cx="0" cy="2412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矢印コネクタ 97"/>
            <p:cNvCxnSpPr/>
            <p:nvPr/>
          </p:nvCxnSpPr>
          <p:spPr>
            <a:xfrm>
              <a:off x="4392700" y="2068780"/>
              <a:ext cx="0" cy="180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矢印コネクタ 98"/>
            <p:cNvCxnSpPr/>
            <p:nvPr/>
          </p:nvCxnSpPr>
          <p:spPr>
            <a:xfrm flipV="1">
              <a:off x="4637055" y="2045922"/>
              <a:ext cx="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矢印コネクタ 106"/>
            <p:cNvCxnSpPr/>
            <p:nvPr/>
          </p:nvCxnSpPr>
          <p:spPr>
            <a:xfrm flipV="1">
              <a:off x="3645382" y="2053834"/>
              <a:ext cx="0" cy="36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矢印コネクタ 108"/>
            <p:cNvCxnSpPr/>
            <p:nvPr/>
          </p:nvCxnSpPr>
          <p:spPr>
            <a:xfrm flipV="1">
              <a:off x="4145041" y="1884080"/>
              <a:ext cx="0" cy="180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グループ化 109"/>
          <p:cNvGrpSpPr/>
          <p:nvPr/>
        </p:nvGrpSpPr>
        <p:grpSpPr>
          <a:xfrm>
            <a:off x="6826172" y="3225659"/>
            <a:ext cx="1008000" cy="542580"/>
            <a:chOff x="3643199" y="1796401"/>
            <a:chExt cx="1008000" cy="437035"/>
          </a:xfrm>
        </p:grpSpPr>
        <p:sp>
          <p:nvSpPr>
            <p:cNvPr id="111" name="フリーフォーム 110"/>
            <p:cNvSpPr/>
            <p:nvPr/>
          </p:nvSpPr>
          <p:spPr>
            <a:xfrm>
              <a:off x="3643199" y="1796401"/>
              <a:ext cx="972232" cy="427688"/>
            </a:xfrm>
            <a:custGeom>
              <a:avLst/>
              <a:gdLst>
                <a:gd name="connsiteX0" fmla="*/ 1061884 w 1061884"/>
                <a:gd name="connsiteY0" fmla="*/ 324465 h 324465"/>
                <a:gd name="connsiteX1" fmla="*/ 943897 w 1061884"/>
                <a:gd name="connsiteY1" fmla="*/ 265471 h 324465"/>
                <a:gd name="connsiteX2" fmla="*/ 575187 w 1061884"/>
                <a:gd name="connsiteY2" fmla="*/ 0 h 324465"/>
                <a:gd name="connsiteX3" fmla="*/ 162233 w 1061884"/>
                <a:gd name="connsiteY3" fmla="*/ 191729 h 324465"/>
                <a:gd name="connsiteX4" fmla="*/ 0 w 1061884"/>
                <a:gd name="connsiteY4" fmla="*/ 309717 h 324465"/>
                <a:gd name="connsiteX0" fmla="*/ 1061884 w 1061884"/>
                <a:gd name="connsiteY0" fmla="*/ 325167 h 325167"/>
                <a:gd name="connsiteX1" fmla="*/ 943897 w 1061884"/>
                <a:gd name="connsiteY1" fmla="*/ 266173 h 325167"/>
                <a:gd name="connsiteX2" fmla="*/ 575187 w 1061884"/>
                <a:gd name="connsiteY2" fmla="*/ 702 h 325167"/>
                <a:gd name="connsiteX3" fmla="*/ 162233 w 1061884"/>
                <a:gd name="connsiteY3" fmla="*/ 192431 h 325167"/>
                <a:gd name="connsiteX4" fmla="*/ 0 w 1061884"/>
                <a:gd name="connsiteY4" fmla="*/ 310419 h 325167"/>
                <a:gd name="connsiteX0" fmla="*/ 1268361 w 1268361"/>
                <a:gd name="connsiteY0" fmla="*/ 325167 h 516896"/>
                <a:gd name="connsiteX1" fmla="*/ 1150374 w 1268361"/>
                <a:gd name="connsiteY1" fmla="*/ 266173 h 516896"/>
                <a:gd name="connsiteX2" fmla="*/ 781664 w 1268361"/>
                <a:gd name="connsiteY2" fmla="*/ 702 h 516896"/>
                <a:gd name="connsiteX3" fmla="*/ 368710 w 1268361"/>
                <a:gd name="connsiteY3" fmla="*/ 192431 h 516896"/>
                <a:gd name="connsiteX4" fmla="*/ 0 w 1268361"/>
                <a:gd name="connsiteY4" fmla="*/ 516896 h 516896"/>
                <a:gd name="connsiteX0" fmla="*/ 1242168 w 1242168"/>
                <a:gd name="connsiteY0" fmla="*/ 325167 h 485940"/>
                <a:gd name="connsiteX1" fmla="*/ 1124181 w 1242168"/>
                <a:gd name="connsiteY1" fmla="*/ 266173 h 485940"/>
                <a:gd name="connsiteX2" fmla="*/ 755471 w 1242168"/>
                <a:gd name="connsiteY2" fmla="*/ 702 h 485940"/>
                <a:gd name="connsiteX3" fmla="*/ 342517 w 1242168"/>
                <a:gd name="connsiteY3" fmla="*/ 192431 h 485940"/>
                <a:gd name="connsiteX4" fmla="*/ 0 w 1242168"/>
                <a:gd name="connsiteY4" fmla="*/ 485940 h 485940"/>
                <a:gd name="connsiteX0" fmla="*/ 1242168 w 1242168"/>
                <a:gd name="connsiteY0" fmla="*/ 341452 h 682508"/>
                <a:gd name="connsiteX1" fmla="*/ 778900 w 1242168"/>
                <a:gd name="connsiteY1" fmla="*/ 682508 h 682508"/>
                <a:gd name="connsiteX2" fmla="*/ 755471 w 1242168"/>
                <a:gd name="connsiteY2" fmla="*/ 16987 h 682508"/>
                <a:gd name="connsiteX3" fmla="*/ 342517 w 1242168"/>
                <a:gd name="connsiteY3" fmla="*/ 208716 h 682508"/>
                <a:gd name="connsiteX4" fmla="*/ 0 w 1242168"/>
                <a:gd name="connsiteY4" fmla="*/ 502225 h 682508"/>
                <a:gd name="connsiteX0" fmla="*/ 1001662 w 1001662"/>
                <a:gd name="connsiteY0" fmla="*/ 496234 h 682508"/>
                <a:gd name="connsiteX1" fmla="*/ 778900 w 1001662"/>
                <a:gd name="connsiteY1" fmla="*/ 682508 h 682508"/>
                <a:gd name="connsiteX2" fmla="*/ 755471 w 1001662"/>
                <a:gd name="connsiteY2" fmla="*/ 16987 h 682508"/>
                <a:gd name="connsiteX3" fmla="*/ 342517 w 1001662"/>
                <a:gd name="connsiteY3" fmla="*/ 208716 h 682508"/>
                <a:gd name="connsiteX4" fmla="*/ 0 w 1001662"/>
                <a:gd name="connsiteY4" fmla="*/ 502225 h 682508"/>
                <a:gd name="connsiteX0" fmla="*/ 1001662 w 1001662"/>
                <a:gd name="connsiteY0" fmla="*/ 303482 h 489756"/>
                <a:gd name="connsiteX1" fmla="*/ 778900 w 1001662"/>
                <a:gd name="connsiteY1" fmla="*/ 489756 h 489756"/>
                <a:gd name="connsiteX2" fmla="*/ 529252 w 1001662"/>
                <a:gd name="connsiteY2" fmla="*/ 126654 h 489756"/>
                <a:gd name="connsiteX3" fmla="*/ 342517 w 1001662"/>
                <a:gd name="connsiteY3" fmla="*/ 15964 h 489756"/>
                <a:gd name="connsiteX4" fmla="*/ 0 w 1001662"/>
                <a:gd name="connsiteY4" fmla="*/ 309473 h 489756"/>
                <a:gd name="connsiteX0" fmla="*/ 1001662 w 1001662"/>
                <a:gd name="connsiteY0" fmla="*/ 262463 h 448737"/>
                <a:gd name="connsiteX1" fmla="*/ 778900 w 1001662"/>
                <a:gd name="connsiteY1" fmla="*/ 448737 h 448737"/>
                <a:gd name="connsiteX2" fmla="*/ 529252 w 1001662"/>
                <a:gd name="connsiteY2" fmla="*/ 85635 h 448737"/>
                <a:gd name="connsiteX3" fmla="*/ 280605 w 1001662"/>
                <a:gd name="connsiteY3" fmla="*/ 22570 h 448737"/>
                <a:gd name="connsiteX4" fmla="*/ 0 w 1001662"/>
                <a:gd name="connsiteY4" fmla="*/ 268454 h 448737"/>
                <a:gd name="connsiteX0" fmla="*/ 1001662 w 1001662"/>
                <a:gd name="connsiteY0" fmla="*/ 262463 h 448737"/>
                <a:gd name="connsiteX1" fmla="*/ 778900 w 1001662"/>
                <a:gd name="connsiteY1" fmla="*/ 448737 h 448737"/>
                <a:gd name="connsiteX2" fmla="*/ 529252 w 1001662"/>
                <a:gd name="connsiteY2" fmla="*/ 85635 h 448737"/>
                <a:gd name="connsiteX3" fmla="*/ 280605 w 1001662"/>
                <a:gd name="connsiteY3" fmla="*/ 22570 h 448737"/>
                <a:gd name="connsiteX4" fmla="*/ 0 w 1001662"/>
                <a:gd name="connsiteY4" fmla="*/ 268454 h 448737"/>
                <a:gd name="connsiteX0" fmla="*/ 1001662 w 1001662"/>
                <a:gd name="connsiteY0" fmla="*/ 262463 h 448760"/>
                <a:gd name="connsiteX1" fmla="*/ 778900 w 1001662"/>
                <a:gd name="connsiteY1" fmla="*/ 448737 h 448760"/>
                <a:gd name="connsiteX2" fmla="*/ 529252 w 1001662"/>
                <a:gd name="connsiteY2" fmla="*/ 85635 h 448760"/>
                <a:gd name="connsiteX3" fmla="*/ 280605 w 1001662"/>
                <a:gd name="connsiteY3" fmla="*/ 22570 h 448760"/>
                <a:gd name="connsiteX4" fmla="*/ 0 w 1001662"/>
                <a:gd name="connsiteY4" fmla="*/ 268454 h 448760"/>
                <a:gd name="connsiteX0" fmla="*/ 1001662 w 1001662"/>
                <a:gd name="connsiteY0" fmla="*/ 263405 h 449703"/>
                <a:gd name="connsiteX1" fmla="*/ 778900 w 1001662"/>
                <a:gd name="connsiteY1" fmla="*/ 449679 h 449703"/>
                <a:gd name="connsiteX2" fmla="*/ 529252 w 1001662"/>
                <a:gd name="connsiteY2" fmla="*/ 86577 h 449703"/>
                <a:gd name="connsiteX3" fmla="*/ 280605 w 1001662"/>
                <a:gd name="connsiteY3" fmla="*/ 23512 h 449703"/>
                <a:gd name="connsiteX4" fmla="*/ 0 w 1001662"/>
                <a:gd name="connsiteY4" fmla="*/ 269396 h 449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1662" h="449703">
                  <a:moveTo>
                    <a:pt x="1001662" y="263405"/>
                  </a:moveTo>
                  <a:cubicBezTo>
                    <a:pt x="927408" y="325496"/>
                    <a:pt x="884110" y="444738"/>
                    <a:pt x="778900" y="449679"/>
                  </a:cubicBezTo>
                  <a:cubicBezTo>
                    <a:pt x="666828" y="452752"/>
                    <a:pt x="598014" y="162368"/>
                    <a:pt x="529252" y="86577"/>
                  </a:cubicBezTo>
                  <a:cubicBezTo>
                    <a:pt x="460490" y="10786"/>
                    <a:pt x="376470" y="-28107"/>
                    <a:pt x="280605" y="23512"/>
                  </a:cubicBezTo>
                  <a:lnTo>
                    <a:pt x="0" y="269396"/>
                  </a:ln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2" name="直線矢印コネクタ 111"/>
            <p:cNvCxnSpPr>
              <a:stCxn id="111" idx="4"/>
            </p:cNvCxnSpPr>
            <p:nvPr/>
          </p:nvCxnSpPr>
          <p:spPr>
            <a:xfrm>
              <a:off x="3643199" y="2052609"/>
              <a:ext cx="1008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矢印コネクタ 112"/>
            <p:cNvCxnSpPr/>
            <p:nvPr/>
          </p:nvCxnSpPr>
          <p:spPr>
            <a:xfrm flipV="1">
              <a:off x="3893041" y="1822656"/>
              <a:ext cx="0" cy="22327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矢印コネクタ 113"/>
            <p:cNvCxnSpPr/>
            <p:nvPr/>
          </p:nvCxnSpPr>
          <p:spPr>
            <a:xfrm>
              <a:off x="4399843" y="2053436"/>
              <a:ext cx="0" cy="180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矢印コネクタ 114"/>
            <p:cNvCxnSpPr/>
            <p:nvPr/>
          </p:nvCxnSpPr>
          <p:spPr>
            <a:xfrm flipV="1">
              <a:off x="4637055" y="2045922"/>
              <a:ext cx="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矢印コネクタ 115"/>
            <p:cNvCxnSpPr/>
            <p:nvPr/>
          </p:nvCxnSpPr>
          <p:spPr>
            <a:xfrm flipV="1">
              <a:off x="3645382" y="2053834"/>
              <a:ext cx="0" cy="36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矢印コネクタ 116"/>
            <p:cNvCxnSpPr/>
            <p:nvPr/>
          </p:nvCxnSpPr>
          <p:spPr>
            <a:xfrm flipV="1">
              <a:off x="4145041" y="1878326"/>
              <a:ext cx="0" cy="173983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グループ化 117"/>
          <p:cNvGrpSpPr/>
          <p:nvPr/>
        </p:nvGrpSpPr>
        <p:grpSpPr>
          <a:xfrm>
            <a:off x="7084721" y="4385482"/>
            <a:ext cx="1008000" cy="763345"/>
            <a:chOff x="3643199" y="1796401"/>
            <a:chExt cx="1008000" cy="436059"/>
          </a:xfrm>
        </p:grpSpPr>
        <p:sp>
          <p:nvSpPr>
            <p:cNvPr id="119" name="フリーフォーム 118"/>
            <p:cNvSpPr/>
            <p:nvPr/>
          </p:nvSpPr>
          <p:spPr>
            <a:xfrm>
              <a:off x="3643199" y="1796401"/>
              <a:ext cx="972232" cy="427688"/>
            </a:xfrm>
            <a:custGeom>
              <a:avLst/>
              <a:gdLst>
                <a:gd name="connsiteX0" fmla="*/ 1061884 w 1061884"/>
                <a:gd name="connsiteY0" fmla="*/ 324465 h 324465"/>
                <a:gd name="connsiteX1" fmla="*/ 943897 w 1061884"/>
                <a:gd name="connsiteY1" fmla="*/ 265471 h 324465"/>
                <a:gd name="connsiteX2" fmla="*/ 575187 w 1061884"/>
                <a:gd name="connsiteY2" fmla="*/ 0 h 324465"/>
                <a:gd name="connsiteX3" fmla="*/ 162233 w 1061884"/>
                <a:gd name="connsiteY3" fmla="*/ 191729 h 324465"/>
                <a:gd name="connsiteX4" fmla="*/ 0 w 1061884"/>
                <a:gd name="connsiteY4" fmla="*/ 309717 h 324465"/>
                <a:gd name="connsiteX0" fmla="*/ 1061884 w 1061884"/>
                <a:gd name="connsiteY0" fmla="*/ 325167 h 325167"/>
                <a:gd name="connsiteX1" fmla="*/ 943897 w 1061884"/>
                <a:gd name="connsiteY1" fmla="*/ 266173 h 325167"/>
                <a:gd name="connsiteX2" fmla="*/ 575187 w 1061884"/>
                <a:gd name="connsiteY2" fmla="*/ 702 h 325167"/>
                <a:gd name="connsiteX3" fmla="*/ 162233 w 1061884"/>
                <a:gd name="connsiteY3" fmla="*/ 192431 h 325167"/>
                <a:gd name="connsiteX4" fmla="*/ 0 w 1061884"/>
                <a:gd name="connsiteY4" fmla="*/ 310419 h 325167"/>
                <a:gd name="connsiteX0" fmla="*/ 1268361 w 1268361"/>
                <a:gd name="connsiteY0" fmla="*/ 325167 h 516896"/>
                <a:gd name="connsiteX1" fmla="*/ 1150374 w 1268361"/>
                <a:gd name="connsiteY1" fmla="*/ 266173 h 516896"/>
                <a:gd name="connsiteX2" fmla="*/ 781664 w 1268361"/>
                <a:gd name="connsiteY2" fmla="*/ 702 h 516896"/>
                <a:gd name="connsiteX3" fmla="*/ 368710 w 1268361"/>
                <a:gd name="connsiteY3" fmla="*/ 192431 h 516896"/>
                <a:gd name="connsiteX4" fmla="*/ 0 w 1268361"/>
                <a:gd name="connsiteY4" fmla="*/ 516896 h 516896"/>
                <a:gd name="connsiteX0" fmla="*/ 1242168 w 1242168"/>
                <a:gd name="connsiteY0" fmla="*/ 325167 h 485940"/>
                <a:gd name="connsiteX1" fmla="*/ 1124181 w 1242168"/>
                <a:gd name="connsiteY1" fmla="*/ 266173 h 485940"/>
                <a:gd name="connsiteX2" fmla="*/ 755471 w 1242168"/>
                <a:gd name="connsiteY2" fmla="*/ 702 h 485940"/>
                <a:gd name="connsiteX3" fmla="*/ 342517 w 1242168"/>
                <a:gd name="connsiteY3" fmla="*/ 192431 h 485940"/>
                <a:gd name="connsiteX4" fmla="*/ 0 w 1242168"/>
                <a:gd name="connsiteY4" fmla="*/ 485940 h 485940"/>
                <a:gd name="connsiteX0" fmla="*/ 1242168 w 1242168"/>
                <a:gd name="connsiteY0" fmla="*/ 341452 h 682508"/>
                <a:gd name="connsiteX1" fmla="*/ 778900 w 1242168"/>
                <a:gd name="connsiteY1" fmla="*/ 682508 h 682508"/>
                <a:gd name="connsiteX2" fmla="*/ 755471 w 1242168"/>
                <a:gd name="connsiteY2" fmla="*/ 16987 h 682508"/>
                <a:gd name="connsiteX3" fmla="*/ 342517 w 1242168"/>
                <a:gd name="connsiteY3" fmla="*/ 208716 h 682508"/>
                <a:gd name="connsiteX4" fmla="*/ 0 w 1242168"/>
                <a:gd name="connsiteY4" fmla="*/ 502225 h 682508"/>
                <a:gd name="connsiteX0" fmla="*/ 1001662 w 1001662"/>
                <a:gd name="connsiteY0" fmla="*/ 496234 h 682508"/>
                <a:gd name="connsiteX1" fmla="*/ 778900 w 1001662"/>
                <a:gd name="connsiteY1" fmla="*/ 682508 h 682508"/>
                <a:gd name="connsiteX2" fmla="*/ 755471 w 1001662"/>
                <a:gd name="connsiteY2" fmla="*/ 16987 h 682508"/>
                <a:gd name="connsiteX3" fmla="*/ 342517 w 1001662"/>
                <a:gd name="connsiteY3" fmla="*/ 208716 h 682508"/>
                <a:gd name="connsiteX4" fmla="*/ 0 w 1001662"/>
                <a:gd name="connsiteY4" fmla="*/ 502225 h 682508"/>
                <a:gd name="connsiteX0" fmla="*/ 1001662 w 1001662"/>
                <a:gd name="connsiteY0" fmla="*/ 303482 h 489756"/>
                <a:gd name="connsiteX1" fmla="*/ 778900 w 1001662"/>
                <a:gd name="connsiteY1" fmla="*/ 489756 h 489756"/>
                <a:gd name="connsiteX2" fmla="*/ 529252 w 1001662"/>
                <a:gd name="connsiteY2" fmla="*/ 126654 h 489756"/>
                <a:gd name="connsiteX3" fmla="*/ 342517 w 1001662"/>
                <a:gd name="connsiteY3" fmla="*/ 15964 h 489756"/>
                <a:gd name="connsiteX4" fmla="*/ 0 w 1001662"/>
                <a:gd name="connsiteY4" fmla="*/ 309473 h 489756"/>
                <a:gd name="connsiteX0" fmla="*/ 1001662 w 1001662"/>
                <a:gd name="connsiteY0" fmla="*/ 262463 h 448737"/>
                <a:gd name="connsiteX1" fmla="*/ 778900 w 1001662"/>
                <a:gd name="connsiteY1" fmla="*/ 448737 h 448737"/>
                <a:gd name="connsiteX2" fmla="*/ 529252 w 1001662"/>
                <a:gd name="connsiteY2" fmla="*/ 85635 h 448737"/>
                <a:gd name="connsiteX3" fmla="*/ 280605 w 1001662"/>
                <a:gd name="connsiteY3" fmla="*/ 22570 h 448737"/>
                <a:gd name="connsiteX4" fmla="*/ 0 w 1001662"/>
                <a:gd name="connsiteY4" fmla="*/ 268454 h 448737"/>
                <a:gd name="connsiteX0" fmla="*/ 1001662 w 1001662"/>
                <a:gd name="connsiteY0" fmla="*/ 262463 h 448737"/>
                <a:gd name="connsiteX1" fmla="*/ 778900 w 1001662"/>
                <a:gd name="connsiteY1" fmla="*/ 448737 h 448737"/>
                <a:gd name="connsiteX2" fmla="*/ 529252 w 1001662"/>
                <a:gd name="connsiteY2" fmla="*/ 85635 h 448737"/>
                <a:gd name="connsiteX3" fmla="*/ 280605 w 1001662"/>
                <a:gd name="connsiteY3" fmla="*/ 22570 h 448737"/>
                <a:gd name="connsiteX4" fmla="*/ 0 w 1001662"/>
                <a:gd name="connsiteY4" fmla="*/ 268454 h 448737"/>
                <a:gd name="connsiteX0" fmla="*/ 1001662 w 1001662"/>
                <a:gd name="connsiteY0" fmla="*/ 262463 h 448760"/>
                <a:gd name="connsiteX1" fmla="*/ 778900 w 1001662"/>
                <a:gd name="connsiteY1" fmla="*/ 448737 h 448760"/>
                <a:gd name="connsiteX2" fmla="*/ 529252 w 1001662"/>
                <a:gd name="connsiteY2" fmla="*/ 85635 h 448760"/>
                <a:gd name="connsiteX3" fmla="*/ 280605 w 1001662"/>
                <a:gd name="connsiteY3" fmla="*/ 22570 h 448760"/>
                <a:gd name="connsiteX4" fmla="*/ 0 w 1001662"/>
                <a:gd name="connsiteY4" fmla="*/ 268454 h 448760"/>
                <a:gd name="connsiteX0" fmla="*/ 1001662 w 1001662"/>
                <a:gd name="connsiteY0" fmla="*/ 263405 h 449703"/>
                <a:gd name="connsiteX1" fmla="*/ 778900 w 1001662"/>
                <a:gd name="connsiteY1" fmla="*/ 449679 h 449703"/>
                <a:gd name="connsiteX2" fmla="*/ 529252 w 1001662"/>
                <a:gd name="connsiteY2" fmla="*/ 86577 h 449703"/>
                <a:gd name="connsiteX3" fmla="*/ 280605 w 1001662"/>
                <a:gd name="connsiteY3" fmla="*/ 23512 h 449703"/>
                <a:gd name="connsiteX4" fmla="*/ 0 w 1001662"/>
                <a:gd name="connsiteY4" fmla="*/ 269396 h 449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1662" h="449703">
                  <a:moveTo>
                    <a:pt x="1001662" y="263405"/>
                  </a:moveTo>
                  <a:cubicBezTo>
                    <a:pt x="927408" y="325496"/>
                    <a:pt x="884110" y="444738"/>
                    <a:pt x="778900" y="449679"/>
                  </a:cubicBezTo>
                  <a:cubicBezTo>
                    <a:pt x="666828" y="452752"/>
                    <a:pt x="598014" y="162368"/>
                    <a:pt x="529252" y="86577"/>
                  </a:cubicBezTo>
                  <a:cubicBezTo>
                    <a:pt x="460490" y="10786"/>
                    <a:pt x="376470" y="-28107"/>
                    <a:pt x="280605" y="23512"/>
                  </a:cubicBezTo>
                  <a:lnTo>
                    <a:pt x="0" y="269396"/>
                  </a:ln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0" name="直線矢印コネクタ 119"/>
            <p:cNvCxnSpPr>
              <a:stCxn id="119" idx="4"/>
            </p:cNvCxnSpPr>
            <p:nvPr/>
          </p:nvCxnSpPr>
          <p:spPr>
            <a:xfrm>
              <a:off x="3643199" y="2052609"/>
              <a:ext cx="1008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矢印コネクタ 120"/>
            <p:cNvCxnSpPr/>
            <p:nvPr/>
          </p:nvCxnSpPr>
          <p:spPr>
            <a:xfrm flipV="1">
              <a:off x="3893041" y="1834339"/>
              <a:ext cx="0" cy="21593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矢印コネクタ 121"/>
            <p:cNvCxnSpPr/>
            <p:nvPr/>
          </p:nvCxnSpPr>
          <p:spPr>
            <a:xfrm>
              <a:off x="4392700" y="2052460"/>
              <a:ext cx="0" cy="180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矢印コネクタ 122"/>
            <p:cNvCxnSpPr/>
            <p:nvPr/>
          </p:nvCxnSpPr>
          <p:spPr>
            <a:xfrm flipV="1">
              <a:off x="4637055" y="2045922"/>
              <a:ext cx="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矢印コネクタ 123"/>
            <p:cNvCxnSpPr/>
            <p:nvPr/>
          </p:nvCxnSpPr>
          <p:spPr>
            <a:xfrm flipV="1">
              <a:off x="3645382" y="2053834"/>
              <a:ext cx="0" cy="36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矢印コネクタ 124"/>
            <p:cNvCxnSpPr/>
            <p:nvPr/>
          </p:nvCxnSpPr>
          <p:spPr>
            <a:xfrm flipV="1">
              <a:off x="4145041" y="1884080"/>
              <a:ext cx="0" cy="16863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グループ化 125"/>
          <p:cNvGrpSpPr/>
          <p:nvPr/>
        </p:nvGrpSpPr>
        <p:grpSpPr>
          <a:xfrm>
            <a:off x="3918132" y="1748811"/>
            <a:ext cx="1008000" cy="452379"/>
            <a:chOff x="3643199" y="1796401"/>
            <a:chExt cx="1008000" cy="452379"/>
          </a:xfrm>
        </p:grpSpPr>
        <p:sp>
          <p:nvSpPr>
            <p:cNvPr id="127" name="フリーフォーム 126"/>
            <p:cNvSpPr/>
            <p:nvPr/>
          </p:nvSpPr>
          <p:spPr>
            <a:xfrm>
              <a:off x="3643199" y="1796401"/>
              <a:ext cx="972232" cy="427688"/>
            </a:xfrm>
            <a:custGeom>
              <a:avLst/>
              <a:gdLst>
                <a:gd name="connsiteX0" fmla="*/ 1061884 w 1061884"/>
                <a:gd name="connsiteY0" fmla="*/ 324465 h 324465"/>
                <a:gd name="connsiteX1" fmla="*/ 943897 w 1061884"/>
                <a:gd name="connsiteY1" fmla="*/ 265471 h 324465"/>
                <a:gd name="connsiteX2" fmla="*/ 575187 w 1061884"/>
                <a:gd name="connsiteY2" fmla="*/ 0 h 324465"/>
                <a:gd name="connsiteX3" fmla="*/ 162233 w 1061884"/>
                <a:gd name="connsiteY3" fmla="*/ 191729 h 324465"/>
                <a:gd name="connsiteX4" fmla="*/ 0 w 1061884"/>
                <a:gd name="connsiteY4" fmla="*/ 309717 h 324465"/>
                <a:gd name="connsiteX0" fmla="*/ 1061884 w 1061884"/>
                <a:gd name="connsiteY0" fmla="*/ 325167 h 325167"/>
                <a:gd name="connsiteX1" fmla="*/ 943897 w 1061884"/>
                <a:gd name="connsiteY1" fmla="*/ 266173 h 325167"/>
                <a:gd name="connsiteX2" fmla="*/ 575187 w 1061884"/>
                <a:gd name="connsiteY2" fmla="*/ 702 h 325167"/>
                <a:gd name="connsiteX3" fmla="*/ 162233 w 1061884"/>
                <a:gd name="connsiteY3" fmla="*/ 192431 h 325167"/>
                <a:gd name="connsiteX4" fmla="*/ 0 w 1061884"/>
                <a:gd name="connsiteY4" fmla="*/ 310419 h 325167"/>
                <a:gd name="connsiteX0" fmla="*/ 1268361 w 1268361"/>
                <a:gd name="connsiteY0" fmla="*/ 325167 h 516896"/>
                <a:gd name="connsiteX1" fmla="*/ 1150374 w 1268361"/>
                <a:gd name="connsiteY1" fmla="*/ 266173 h 516896"/>
                <a:gd name="connsiteX2" fmla="*/ 781664 w 1268361"/>
                <a:gd name="connsiteY2" fmla="*/ 702 h 516896"/>
                <a:gd name="connsiteX3" fmla="*/ 368710 w 1268361"/>
                <a:gd name="connsiteY3" fmla="*/ 192431 h 516896"/>
                <a:gd name="connsiteX4" fmla="*/ 0 w 1268361"/>
                <a:gd name="connsiteY4" fmla="*/ 516896 h 516896"/>
                <a:gd name="connsiteX0" fmla="*/ 1242168 w 1242168"/>
                <a:gd name="connsiteY0" fmla="*/ 325167 h 485940"/>
                <a:gd name="connsiteX1" fmla="*/ 1124181 w 1242168"/>
                <a:gd name="connsiteY1" fmla="*/ 266173 h 485940"/>
                <a:gd name="connsiteX2" fmla="*/ 755471 w 1242168"/>
                <a:gd name="connsiteY2" fmla="*/ 702 h 485940"/>
                <a:gd name="connsiteX3" fmla="*/ 342517 w 1242168"/>
                <a:gd name="connsiteY3" fmla="*/ 192431 h 485940"/>
                <a:gd name="connsiteX4" fmla="*/ 0 w 1242168"/>
                <a:gd name="connsiteY4" fmla="*/ 485940 h 485940"/>
                <a:gd name="connsiteX0" fmla="*/ 1242168 w 1242168"/>
                <a:gd name="connsiteY0" fmla="*/ 341452 h 682508"/>
                <a:gd name="connsiteX1" fmla="*/ 778900 w 1242168"/>
                <a:gd name="connsiteY1" fmla="*/ 682508 h 682508"/>
                <a:gd name="connsiteX2" fmla="*/ 755471 w 1242168"/>
                <a:gd name="connsiteY2" fmla="*/ 16987 h 682508"/>
                <a:gd name="connsiteX3" fmla="*/ 342517 w 1242168"/>
                <a:gd name="connsiteY3" fmla="*/ 208716 h 682508"/>
                <a:gd name="connsiteX4" fmla="*/ 0 w 1242168"/>
                <a:gd name="connsiteY4" fmla="*/ 502225 h 682508"/>
                <a:gd name="connsiteX0" fmla="*/ 1001662 w 1001662"/>
                <a:gd name="connsiteY0" fmla="*/ 496234 h 682508"/>
                <a:gd name="connsiteX1" fmla="*/ 778900 w 1001662"/>
                <a:gd name="connsiteY1" fmla="*/ 682508 h 682508"/>
                <a:gd name="connsiteX2" fmla="*/ 755471 w 1001662"/>
                <a:gd name="connsiteY2" fmla="*/ 16987 h 682508"/>
                <a:gd name="connsiteX3" fmla="*/ 342517 w 1001662"/>
                <a:gd name="connsiteY3" fmla="*/ 208716 h 682508"/>
                <a:gd name="connsiteX4" fmla="*/ 0 w 1001662"/>
                <a:gd name="connsiteY4" fmla="*/ 502225 h 682508"/>
                <a:gd name="connsiteX0" fmla="*/ 1001662 w 1001662"/>
                <a:gd name="connsiteY0" fmla="*/ 303482 h 489756"/>
                <a:gd name="connsiteX1" fmla="*/ 778900 w 1001662"/>
                <a:gd name="connsiteY1" fmla="*/ 489756 h 489756"/>
                <a:gd name="connsiteX2" fmla="*/ 529252 w 1001662"/>
                <a:gd name="connsiteY2" fmla="*/ 126654 h 489756"/>
                <a:gd name="connsiteX3" fmla="*/ 342517 w 1001662"/>
                <a:gd name="connsiteY3" fmla="*/ 15964 h 489756"/>
                <a:gd name="connsiteX4" fmla="*/ 0 w 1001662"/>
                <a:gd name="connsiteY4" fmla="*/ 309473 h 489756"/>
                <a:gd name="connsiteX0" fmla="*/ 1001662 w 1001662"/>
                <a:gd name="connsiteY0" fmla="*/ 262463 h 448737"/>
                <a:gd name="connsiteX1" fmla="*/ 778900 w 1001662"/>
                <a:gd name="connsiteY1" fmla="*/ 448737 h 448737"/>
                <a:gd name="connsiteX2" fmla="*/ 529252 w 1001662"/>
                <a:gd name="connsiteY2" fmla="*/ 85635 h 448737"/>
                <a:gd name="connsiteX3" fmla="*/ 280605 w 1001662"/>
                <a:gd name="connsiteY3" fmla="*/ 22570 h 448737"/>
                <a:gd name="connsiteX4" fmla="*/ 0 w 1001662"/>
                <a:gd name="connsiteY4" fmla="*/ 268454 h 448737"/>
                <a:gd name="connsiteX0" fmla="*/ 1001662 w 1001662"/>
                <a:gd name="connsiteY0" fmla="*/ 262463 h 448737"/>
                <a:gd name="connsiteX1" fmla="*/ 778900 w 1001662"/>
                <a:gd name="connsiteY1" fmla="*/ 448737 h 448737"/>
                <a:gd name="connsiteX2" fmla="*/ 529252 w 1001662"/>
                <a:gd name="connsiteY2" fmla="*/ 85635 h 448737"/>
                <a:gd name="connsiteX3" fmla="*/ 280605 w 1001662"/>
                <a:gd name="connsiteY3" fmla="*/ 22570 h 448737"/>
                <a:gd name="connsiteX4" fmla="*/ 0 w 1001662"/>
                <a:gd name="connsiteY4" fmla="*/ 268454 h 448737"/>
                <a:gd name="connsiteX0" fmla="*/ 1001662 w 1001662"/>
                <a:gd name="connsiteY0" fmla="*/ 262463 h 448760"/>
                <a:gd name="connsiteX1" fmla="*/ 778900 w 1001662"/>
                <a:gd name="connsiteY1" fmla="*/ 448737 h 448760"/>
                <a:gd name="connsiteX2" fmla="*/ 529252 w 1001662"/>
                <a:gd name="connsiteY2" fmla="*/ 85635 h 448760"/>
                <a:gd name="connsiteX3" fmla="*/ 280605 w 1001662"/>
                <a:gd name="connsiteY3" fmla="*/ 22570 h 448760"/>
                <a:gd name="connsiteX4" fmla="*/ 0 w 1001662"/>
                <a:gd name="connsiteY4" fmla="*/ 268454 h 448760"/>
                <a:gd name="connsiteX0" fmla="*/ 1001662 w 1001662"/>
                <a:gd name="connsiteY0" fmla="*/ 263405 h 449703"/>
                <a:gd name="connsiteX1" fmla="*/ 778900 w 1001662"/>
                <a:gd name="connsiteY1" fmla="*/ 449679 h 449703"/>
                <a:gd name="connsiteX2" fmla="*/ 529252 w 1001662"/>
                <a:gd name="connsiteY2" fmla="*/ 86577 h 449703"/>
                <a:gd name="connsiteX3" fmla="*/ 280605 w 1001662"/>
                <a:gd name="connsiteY3" fmla="*/ 23512 h 449703"/>
                <a:gd name="connsiteX4" fmla="*/ 0 w 1001662"/>
                <a:gd name="connsiteY4" fmla="*/ 269396 h 449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1662" h="449703">
                  <a:moveTo>
                    <a:pt x="1001662" y="263405"/>
                  </a:moveTo>
                  <a:cubicBezTo>
                    <a:pt x="927408" y="325496"/>
                    <a:pt x="884110" y="444738"/>
                    <a:pt x="778900" y="449679"/>
                  </a:cubicBezTo>
                  <a:cubicBezTo>
                    <a:pt x="666828" y="452752"/>
                    <a:pt x="598014" y="162368"/>
                    <a:pt x="529252" y="86577"/>
                  </a:cubicBezTo>
                  <a:cubicBezTo>
                    <a:pt x="460490" y="10786"/>
                    <a:pt x="376470" y="-28107"/>
                    <a:pt x="280605" y="23512"/>
                  </a:cubicBezTo>
                  <a:lnTo>
                    <a:pt x="0" y="269396"/>
                  </a:ln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8" name="直線矢印コネクタ 127"/>
            <p:cNvCxnSpPr>
              <a:stCxn id="127" idx="4"/>
            </p:cNvCxnSpPr>
            <p:nvPr/>
          </p:nvCxnSpPr>
          <p:spPr>
            <a:xfrm>
              <a:off x="3643199" y="2052609"/>
              <a:ext cx="1008000" cy="1213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矢印コネクタ 128"/>
            <p:cNvCxnSpPr/>
            <p:nvPr/>
          </p:nvCxnSpPr>
          <p:spPr>
            <a:xfrm flipV="1">
              <a:off x="3893041" y="1820739"/>
              <a:ext cx="0" cy="2412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矢印コネクタ 129"/>
            <p:cNvCxnSpPr/>
            <p:nvPr/>
          </p:nvCxnSpPr>
          <p:spPr>
            <a:xfrm>
              <a:off x="4392700" y="2068780"/>
              <a:ext cx="0" cy="180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矢印コネクタ 130"/>
            <p:cNvCxnSpPr/>
            <p:nvPr/>
          </p:nvCxnSpPr>
          <p:spPr>
            <a:xfrm flipV="1">
              <a:off x="4637055" y="2045922"/>
              <a:ext cx="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矢印コネクタ 131"/>
            <p:cNvCxnSpPr/>
            <p:nvPr/>
          </p:nvCxnSpPr>
          <p:spPr>
            <a:xfrm flipV="1">
              <a:off x="3645382" y="2053834"/>
              <a:ext cx="0" cy="36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矢印コネクタ 132"/>
            <p:cNvCxnSpPr/>
            <p:nvPr/>
          </p:nvCxnSpPr>
          <p:spPr>
            <a:xfrm flipV="1">
              <a:off x="4145041" y="1884080"/>
              <a:ext cx="0" cy="180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4" name="直線コネクタ 143"/>
          <p:cNvCxnSpPr/>
          <p:nvPr/>
        </p:nvCxnSpPr>
        <p:spPr>
          <a:xfrm>
            <a:off x="6813428" y="3022720"/>
            <a:ext cx="1497529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5" name="オブジェクト 1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581464"/>
              </p:ext>
            </p:extLst>
          </p:nvPr>
        </p:nvGraphicFramePr>
        <p:xfrm>
          <a:off x="5637489" y="3169030"/>
          <a:ext cx="826979" cy="396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3" name="数式" r:id="rId11" imgW="291960" imgH="190440" progId="Equation.3">
                  <p:embed/>
                </p:oleObj>
              </mc:Choice>
              <mc:Fallback>
                <p:oleObj name="数式" r:id="rId11" imgW="2919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7489" y="3169030"/>
                        <a:ext cx="826979" cy="3967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6" name="テキスト ボックス 145"/>
          <p:cNvSpPr txBox="1"/>
          <p:nvPr/>
        </p:nvSpPr>
        <p:spPr>
          <a:xfrm>
            <a:off x="6221549" y="3169030"/>
            <a:ext cx="539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倍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7" name="オブジェクト 1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4930660"/>
              </p:ext>
            </p:extLst>
          </p:nvPr>
        </p:nvGraphicFramePr>
        <p:xfrm>
          <a:off x="5669245" y="4478227"/>
          <a:ext cx="75882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4" name="数式" r:id="rId13" imgW="266400" imgH="190440" progId="Equation.3">
                  <p:embed/>
                </p:oleObj>
              </mc:Choice>
              <mc:Fallback>
                <p:oleObj name="数式" r:id="rId13" imgW="2664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9245" y="4478227"/>
                        <a:ext cx="758825" cy="400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8" name="テキスト ボックス 147"/>
          <p:cNvSpPr txBox="1"/>
          <p:nvPr/>
        </p:nvSpPr>
        <p:spPr>
          <a:xfrm>
            <a:off x="6216361" y="4478890"/>
            <a:ext cx="542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倍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9" name="オブジェクト 1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0028197"/>
              </p:ext>
            </p:extLst>
          </p:nvPr>
        </p:nvGraphicFramePr>
        <p:xfrm>
          <a:off x="5624931" y="5594006"/>
          <a:ext cx="830262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5" name="数式" r:id="rId15" imgW="291960" imgH="190440" progId="Equation.3">
                  <p:embed/>
                </p:oleObj>
              </mc:Choice>
              <mc:Fallback>
                <p:oleObj name="数式" r:id="rId15" imgW="2919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4931" y="5594006"/>
                        <a:ext cx="830262" cy="400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" name="テキスト ボックス 149"/>
          <p:cNvSpPr txBox="1"/>
          <p:nvPr/>
        </p:nvSpPr>
        <p:spPr>
          <a:xfrm>
            <a:off x="6206622" y="5594405"/>
            <a:ext cx="542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倍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8441134" y="5646170"/>
            <a:ext cx="5396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6659677" y="6013347"/>
            <a:ext cx="3275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6940562" y="6010535"/>
            <a:ext cx="2910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7173718" y="6010535"/>
            <a:ext cx="2910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7433134" y="6018663"/>
            <a:ext cx="3275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7714019" y="6015851"/>
            <a:ext cx="2910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161" name="直線矢印コネクタ 160"/>
          <p:cNvCxnSpPr/>
          <p:nvPr/>
        </p:nvCxnSpPr>
        <p:spPr>
          <a:xfrm flipV="1">
            <a:off x="1606371" y="3219970"/>
            <a:ext cx="0" cy="324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直線矢印コネクタ 161"/>
          <p:cNvCxnSpPr/>
          <p:nvPr/>
        </p:nvCxnSpPr>
        <p:spPr>
          <a:xfrm flipV="1">
            <a:off x="1960294" y="4326490"/>
            <a:ext cx="0" cy="5040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矢印コネクタ 162"/>
          <p:cNvCxnSpPr/>
          <p:nvPr/>
        </p:nvCxnSpPr>
        <p:spPr>
          <a:xfrm flipV="1">
            <a:off x="2316735" y="5735325"/>
            <a:ext cx="0" cy="203233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4" name="オブジェクト 1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3879749"/>
              </p:ext>
            </p:extLst>
          </p:nvPr>
        </p:nvGraphicFramePr>
        <p:xfrm>
          <a:off x="1700950" y="2884270"/>
          <a:ext cx="682309" cy="327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6" name="数式" r:id="rId17" imgW="291960" imgH="190440" progId="Equation.3">
                  <p:embed/>
                </p:oleObj>
              </mc:Choice>
              <mc:Fallback>
                <p:oleObj name="数式" r:id="rId17" imgW="2919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0950" y="2884270"/>
                        <a:ext cx="682309" cy="3273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" name="オブジェクト 1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849744"/>
              </p:ext>
            </p:extLst>
          </p:nvPr>
        </p:nvGraphicFramePr>
        <p:xfrm>
          <a:off x="1986186" y="3978597"/>
          <a:ext cx="704900" cy="370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7" name="数式" r:id="rId18" imgW="266400" imgH="190440" progId="Equation.3">
                  <p:embed/>
                </p:oleObj>
              </mc:Choice>
              <mc:Fallback>
                <p:oleObj name="数式" r:id="rId18" imgW="2664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6186" y="3978597"/>
                        <a:ext cx="704900" cy="3709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" name="オブジェクト 1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6022112"/>
              </p:ext>
            </p:extLst>
          </p:nvPr>
        </p:nvGraphicFramePr>
        <p:xfrm>
          <a:off x="2387243" y="5485384"/>
          <a:ext cx="713982" cy="342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8" name="数式" r:id="rId19" imgW="291960" imgH="190440" progId="Equation.3">
                  <p:embed/>
                </p:oleObj>
              </mc:Choice>
              <mc:Fallback>
                <p:oleObj name="数式" r:id="rId19" imgW="2919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7243" y="5485384"/>
                        <a:ext cx="713982" cy="3429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1" name="直線コネクタ 170"/>
          <p:cNvCxnSpPr/>
          <p:nvPr/>
        </p:nvCxnSpPr>
        <p:spPr>
          <a:xfrm>
            <a:off x="1288924" y="5956784"/>
            <a:ext cx="7020000" cy="0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線コネクタ 173"/>
          <p:cNvCxnSpPr/>
          <p:nvPr/>
        </p:nvCxnSpPr>
        <p:spPr>
          <a:xfrm>
            <a:off x="1303675" y="4834262"/>
            <a:ext cx="7020000" cy="0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矢印コネクタ 174"/>
          <p:cNvCxnSpPr/>
          <p:nvPr/>
        </p:nvCxnSpPr>
        <p:spPr>
          <a:xfrm>
            <a:off x="1331926" y="3543970"/>
            <a:ext cx="137870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線矢印コネクタ 175"/>
          <p:cNvCxnSpPr/>
          <p:nvPr/>
        </p:nvCxnSpPr>
        <p:spPr>
          <a:xfrm>
            <a:off x="1322042" y="4832670"/>
            <a:ext cx="137870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矢印コネクタ 176"/>
          <p:cNvCxnSpPr/>
          <p:nvPr/>
        </p:nvCxnSpPr>
        <p:spPr>
          <a:xfrm>
            <a:off x="1358452" y="5956895"/>
            <a:ext cx="137870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テキスト ボックス 177"/>
          <p:cNvSpPr txBox="1"/>
          <p:nvPr/>
        </p:nvSpPr>
        <p:spPr>
          <a:xfrm>
            <a:off x="8401292" y="4557557"/>
            <a:ext cx="5396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179" name="テキスト ボックス 178"/>
          <p:cNvSpPr txBox="1"/>
          <p:nvPr/>
        </p:nvSpPr>
        <p:spPr>
          <a:xfrm>
            <a:off x="8386433" y="3248101"/>
            <a:ext cx="5396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cxnSp>
        <p:nvCxnSpPr>
          <p:cNvPr id="170" name="直線コネクタ 169"/>
          <p:cNvCxnSpPr/>
          <p:nvPr/>
        </p:nvCxnSpPr>
        <p:spPr>
          <a:xfrm>
            <a:off x="2311433" y="2076504"/>
            <a:ext cx="0" cy="3888000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直線コネクタ 171"/>
          <p:cNvCxnSpPr/>
          <p:nvPr/>
        </p:nvCxnSpPr>
        <p:spPr>
          <a:xfrm>
            <a:off x="1961146" y="2068780"/>
            <a:ext cx="0" cy="3888000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コネクタ 172"/>
          <p:cNvCxnSpPr/>
          <p:nvPr/>
        </p:nvCxnSpPr>
        <p:spPr>
          <a:xfrm>
            <a:off x="1604814" y="2085147"/>
            <a:ext cx="0" cy="3888000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テキスト ボックス 179"/>
          <p:cNvSpPr txBox="1"/>
          <p:nvPr/>
        </p:nvSpPr>
        <p:spPr>
          <a:xfrm>
            <a:off x="2667660" y="3503681"/>
            <a:ext cx="291091" cy="231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181" name="テキスト ボックス 180"/>
          <p:cNvSpPr txBox="1"/>
          <p:nvPr/>
        </p:nvSpPr>
        <p:spPr>
          <a:xfrm>
            <a:off x="2701522" y="4794586"/>
            <a:ext cx="291091" cy="231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182" name="テキスト ボックス 181"/>
          <p:cNvSpPr txBox="1"/>
          <p:nvPr/>
        </p:nvSpPr>
        <p:spPr>
          <a:xfrm>
            <a:off x="2667659" y="5942061"/>
            <a:ext cx="291091" cy="231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183" name="テキスト ボックス 182"/>
          <p:cNvSpPr txBox="1"/>
          <p:nvPr/>
        </p:nvSpPr>
        <p:spPr>
          <a:xfrm>
            <a:off x="3409206" y="1183220"/>
            <a:ext cx="1991886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" name="テキスト ボックス 183"/>
          <p:cNvSpPr txBox="1"/>
          <p:nvPr/>
        </p:nvSpPr>
        <p:spPr>
          <a:xfrm>
            <a:off x="2530053" y="1218783"/>
            <a:ext cx="654789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入力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5" name="テキスト ボックス 184"/>
          <p:cNvSpPr txBox="1"/>
          <p:nvPr/>
        </p:nvSpPr>
        <p:spPr>
          <a:xfrm>
            <a:off x="6226928" y="6390997"/>
            <a:ext cx="1044825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時不変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6" name="テキスト ボックス 185"/>
          <p:cNvSpPr txBox="1"/>
          <p:nvPr/>
        </p:nvSpPr>
        <p:spPr>
          <a:xfrm>
            <a:off x="5628108" y="2590003"/>
            <a:ext cx="1044825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定数倍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7" name="テキスト ボックス 186"/>
          <p:cNvSpPr txBox="1"/>
          <p:nvPr/>
        </p:nvSpPr>
        <p:spPr>
          <a:xfrm>
            <a:off x="7831430" y="2594129"/>
            <a:ext cx="569862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上矢印 46"/>
          <p:cNvSpPr/>
          <p:nvPr/>
        </p:nvSpPr>
        <p:spPr>
          <a:xfrm>
            <a:off x="8495449" y="2671927"/>
            <a:ext cx="273704" cy="5948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8" name="上矢印 187"/>
          <p:cNvSpPr/>
          <p:nvPr/>
        </p:nvSpPr>
        <p:spPr>
          <a:xfrm>
            <a:off x="8495449" y="3919812"/>
            <a:ext cx="273704" cy="5948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9" name="上矢印 188"/>
          <p:cNvSpPr/>
          <p:nvPr/>
        </p:nvSpPr>
        <p:spPr>
          <a:xfrm>
            <a:off x="8501587" y="5062062"/>
            <a:ext cx="273704" cy="5948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90" name="オブジェクト 1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667910"/>
              </p:ext>
            </p:extLst>
          </p:nvPr>
        </p:nvGraphicFramePr>
        <p:xfrm>
          <a:off x="5749633" y="1332941"/>
          <a:ext cx="2670175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9" name="数式" r:id="rId20" imgW="990360" imgH="545760" progId="Equation.3">
                  <p:embed/>
                </p:oleObj>
              </mc:Choice>
              <mc:Fallback>
                <p:oleObj name="数式" r:id="rId20" imgW="99036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9633" y="1332941"/>
                        <a:ext cx="2670175" cy="1082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" name="テキスト ボックス 191"/>
          <p:cNvSpPr txBox="1"/>
          <p:nvPr/>
        </p:nvSpPr>
        <p:spPr>
          <a:xfrm>
            <a:off x="8111452" y="1178571"/>
            <a:ext cx="654789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出力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" name="正方形/長方形 193"/>
          <p:cNvSpPr/>
          <p:nvPr/>
        </p:nvSpPr>
        <p:spPr>
          <a:xfrm>
            <a:off x="3962006" y="3111906"/>
            <a:ext cx="759772" cy="8011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5" name="テキスト ボックス 194"/>
          <p:cNvSpPr txBox="1"/>
          <p:nvPr/>
        </p:nvSpPr>
        <p:spPr>
          <a:xfrm>
            <a:off x="4112076" y="3342409"/>
            <a:ext cx="542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196" name="テキスト ボックス 195"/>
          <p:cNvSpPr txBox="1"/>
          <p:nvPr/>
        </p:nvSpPr>
        <p:spPr>
          <a:xfrm>
            <a:off x="3631199" y="2139033"/>
            <a:ext cx="859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6" name="右矢印 55"/>
          <p:cNvSpPr/>
          <p:nvPr/>
        </p:nvSpPr>
        <p:spPr>
          <a:xfrm>
            <a:off x="3572307" y="3342409"/>
            <a:ext cx="398634" cy="3693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7" name="右矢印 196"/>
          <p:cNvSpPr/>
          <p:nvPr/>
        </p:nvSpPr>
        <p:spPr>
          <a:xfrm>
            <a:off x="4712836" y="3342558"/>
            <a:ext cx="398634" cy="3693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8" name="正方形/長方形 197"/>
          <p:cNvSpPr/>
          <p:nvPr/>
        </p:nvSpPr>
        <p:spPr>
          <a:xfrm>
            <a:off x="3965623" y="4408764"/>
            <a:ext cx="759772" cy="8011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テキスト ボックス 198"/>
          <p:cNvSpPr txBox="1"/>
          <p:nvPr/>
        </p:nvSpPr>
        <p:spPr>
          <a:xfrm>
            <a:off x="4115693" y="4639267"/>
            <a:ext cx="542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200" name="右矢印 199"/>
          <p:cNvSpPr/>
          <p:nvPr/>
        </p:nvSpPr>
        <p:spPr>
          <a:xfrm>
            <a:off x="3575924" y="4639267"/>
            <a:ext cx="398634" cy="3693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1" name="右矢印 200"/>
          <p:cNvSpPr/>
          <p:nvPr/>
        </p:nvSpPr>
        <p:spPr>
          <a:xfrm>
            <a:off x="4716453" y="4639416"/>
            <a:ext cx="398634" cy="3693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2" name="正方形/長方形 201"/>
          <p:cNvSpPr/>
          <p:nvPr/>
        </p:nvSpPr>
        <p:spPr>
          <a:xfrm>
            <a:off x="3965623" y="5533381"/>
            <a:ext cx="759772" cy="8011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3" name="テキスト ボックス 202"/>
          <p:cNvSpPr txBox="1"/>
          <p:nvPr/>
        </p:nvSpPr>
        <p:spPr>
          <a:xfrm>
            <a:off x="4115693" y="5763884"/>
            <a:ext cx="542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ctr" defTabSz="1169988"/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204" name="右矢印 203"/>
          <p:cNvSpPr/>
          <p:nvPr/>
        </p:nvSpPr>
        <p:spPr>
          <a:xfrm>
            <a:off x="3575924" y="5763884"/>
            <a:ext cx="398634" cy="3693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" name="右矢印 204"/>
          <p:cNvSpPr/>
          <p:nvPr/>
        </p:nvSpPr>
        <p:spPr>
          <a:xfrm>
            <a:off x="4716453" y="5764033"/>
            <a:ext cx="398634" cy="3693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237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713343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/>
              <a:t>畳み込</a:t>
            </a:r>
            <a:r>
              <a:rPr lang="ja-JP" altLang="en-US" sz="3600" smtClean="0"/>
              <a:t>みの整理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83342" y="904980"/>
            <a:ext cx="7476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■インパルス応答を知れば，任意の入力に対する出力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を計算することができる。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オブジェクト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763783"/>
              </p:ext>
            </p:extLst>
          </p:nvPr>
        </p:nvGraphicFramePr>
        <p:xfrm>
          <a:off x="2368058" y="2286139"/>
          <a:ext cx="749196" cy="487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5" name="数式" r:id="rId3" imgW="291960" imgH="190440" progId="Equation.3">
                  <p:embed/>
                </p:oleObj>
              </mc:Choice>
              <mc:Fallback>
                <p:oleObj name="数式" r:id="rId3" imgW="2919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8058" y="2286139"/>
                        <a:ext cx="749196" cy="4875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9541808"/>
              </p:ext>
            </p:extLst>
          </p:nvPr>
        </p:nvGraphicFramePr>
        <p:xfrm>
          <a:off x="2389188" y="2915956"/>
          <a:ext cx="744537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6" name="数式" r:id="rId5" imgW="304560" imgH="190440" progId="Equation.3">
                  <p:embed/>
                </p:oleObj>
              </mc:Choice>
              <mc:Fallback>
                <p:oleObj name="数式" r:id="rId5" imgW="3045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9188" y="2915956"/>
                        <a:ext cx="744537" cy="487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オブジェクト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553282"/>
              </p:ext>
            </p:extLst>
          </p:nvPr>
        </p:nvGraphicFramePr>
        <p:xfrm>
          <a:off x="2389188" y="3658750"/>
          <a:ext cx="744537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7" name="数式" r:id="rId7" imgW="304560" imgH="190440" progId="Equation.3">
                  <p:embed/>
                </p:oleObj>
              </mc:Choice>
              <mc:Fallback>
                <p:oleObj name="数式" r:id="rId7" imgW="3045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9188" y="3658750"/>
                        <a:ext cx="744537" cy="487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オブジェクト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7176448"/>
              </p:ext>
            </p:extLst>
          </p:nvPr>
        </p:nvGraphicFramePr>
        <p:xfrm>
          <a:off x="2464981" y="4331398"/>
          <a:ext cx="347345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8" name="数式" r:id="rId9" imgW="1422360" imgH="431640" progId="Equation.3">
                  <p:embed/>
                </p:oleObj>
              </mc:Choice>
              <mc:Fallback>
                <p:oleObj name="数式" r:id="rId9" imgW="14223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4981" y="4331398"/>
                        <a:ext cx="3473450" cy="1104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3154855" y="2265651"/>
            <a:ext cx="3880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：系に対する入力信号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154855" y="2947502"/>
            <a:ext cx="3880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：系のインパルス応答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175985" y="3695562"/>
            <a:ext cx="3880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：系の出力信号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45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0"/>
            <a:ext cx="7704667" cy="713343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（２）畳み込みの可換性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24348" y="1235029"/>
            <a:ext cx="747656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インパルス応答が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である系に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信号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を入力したときの出力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インパルス応答が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である系に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信号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を入力したときの出力</a:t>
            </a:r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354013" defTabSz="1169988"/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オブジェクト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863157"/>
              </p:ext>
            </p:extLst>
          </p:nvPr>
        </p:nvGraphicFramePr>
        <p:xfrm>
          <a:off x="1439333" y="3451020"/>
          <a:ext cx="6203950" cy="162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4" name="数式" r:id="rId3" imgW="2539800" imgH="634680" progId="Equation.3">
                  <p:embed/>
                </p:oleObj>
              </mc:Choice>
              <mc:Fallback>
                <p:oleObj name="数式" r:id="rId3" imgW="253980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333" y="3451020"/>
                        <a:ext cx="6203950" cy="16240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423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3361</TotalTime>
  <Words>641</Words>
  <Application>Microsoft Office PowerPoint</Application>
  <PresentationFormat>画面に合わせる (4:3)</PresentationFormat>
  <Paragraphs>209</Paragraphs>
  <Slides>20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6" baseType="lpstr">
      <vt:lpstr>HGｺﾞｼｯｸM</vt:lpstr>
      <vt:lpstr>Arial</vt:lpstr>
      <vt:lpstr>Corbel</vt:lpstr>
      <vt:lpstr>Times New Roman</vt:lpstr>
      <vt:lpstr>視差</vt:lpstr>
      <vt:lpstr>数式</vt:lpstr>
      <vt:lpstr>６．線型システム</vt:lpstr>
      <vt:lpstr>６．３　畳み込み （１）線形系の畳み込み演算</vt:lpstr>
      <vt:lpstr>単位サンプル信号を用いた信号表現</vt:lpstr>
      <vt:lpstr>単位サンプル信号を用いた信号表現の例</vt:lpstr>
      <vt:lpstr>線形系の入出力関係</vt:lpstr>
      <vt:lpstr>畳み込みのイメージ（その１）</vt:lpstr>
      <vt:lpstr>畳み込みのイメージ（その２）</vt:lpstr>
      <vt:lpstr>畳み込みの整理</vt:lpstr>
      <vt:lpstr>（２）畳み込みの可換性</vt:lpstr>
      <vt:lpstr>（３）因果性を考慮した表示</vt:lpstr>
      <vt:lpstr>さらに入力の因果性を考慮して</vt:lpstr>
      <vt:lpstr>（４）畳み込みと信号長</vt:lpstr>
      <vt:lpstr>（５）Ｚ変換 Z変換と多項式</vt:lpstr>
      <vt:lpstr> Z変換と時間領域の畳み込み</vt:lpstr>
      <vt:lpstr> Z変換の性質</vt:lpstr>
      <vt:lpstr> （６）畳み込みの種類</vt:lpstr>
      <vt:lpstr> 円状畳み込み</vt:lpstr>
      <vt:lpstr> 円状畳み込みの順序</vt:lpstr>
      <vt:lpstr> 周波数変換と畳み込みの関係</vt:lpstr>
      <vt:lpstr>インパルス応答・周波数特性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243</cp:revision>
  <dcterms:created xsi:type="dcterms:W3CDTF">2018-02-09T02:09:57Z</dcterms:created>
  <dcterms:modified xsi:type="dcterms:W3CDTF">2018-03-28T04:29:01Z</dcterms:modified>
</cp:coreProperties>
</file>