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31" r:id="rId4"/>
    <p:sldId id="330" r:id="rId5"/>
    <p:sldId id="332" r:id="rId6"/>
    <p:sldId id="333" r:id="rId7"/>
    <p:sldId id="334" r:id="rId8"/>
    <p:sldId id="335" r:id="rId9"/>
    <p:sldId id="337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99"/>
    <a:srgbClr val="FF99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６．線型システム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mtClean="0"/>
              <a:t>６．</a:t>
            </a:r>
            <a:r>
              <a:rPr lang="ja-JP" altLang="en-US" smtClean="0"/>
              <a:t>１</a:t>
            </a:r>
            <a:r>
              <a:rPr kumimoji="1" lang="ja-JP" altLang="en-US" smtClean="0"/>
              <a:t>　線型システムの性質</a:t>
            </a:r>
            <a:endParaRPr kumimoji="1" lang="en-US" altLang="ja-JP" smtClean="0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６．２　インパルス応答</a:t>
            </a:r>
            <a:endParaRPr kumimoji="1"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６．３　畳み込み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６．２　インパルス応答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（１）アナログ系のインパルス応答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0236" y="2261421"/>
            <a:ext cx="7476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（インパルス信号）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幅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，高さ ∞，積分値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のパルス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16506" y="3497277"/>
            <a:ext cx="4249271" cy="738664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インパルス信号を入力したときの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系の出力 ＝ </a:t>
            </a:r>
            <a:r>
              <a:rPr lang="ja-JP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endParaRPr lang="en-US" altLang="ja-JP" sz="2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658906" y="4086386"/>
            <a:ext cx="31600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16200000" flipV="1">
            <a:off x="1631700" y="3546386"/>
            <a:ext cx="1080000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832786" y="4099833"/>
            <a:ext cx="67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12" name="直線矢印コネクタ 11"/>
          <p:cNvCxnSpPr>
            <a:endCxn id="15" idx="1"/>
          </p:cNvCxnSpPr>
          <p:nvPr/>
        </p:nvCxnSpPr>
        <p:spPr>
          <a:xfrm>
            <a:off x="2770420" y="5593702"/>
            <a:ext cx="752710" cy="553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stCxn id="15" idx="3"/>
            <a:endCxn id="16" idx="1"/>
          </p:cNvCxnSpPr>
          <p:nvPr/>
        </p:nvCxnSpPr>
        <p:spPr>
          <a:xfrm flipV="1">
            <a:off x="5768788" y="5599240"/>
            <a:ext cx="886865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2070846" y="5307294"/>
            <a:ext cx="699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523130" y="5083272"/>
            <a:ext cx="2245658" cy="103193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655653" y="5368407"/>
            <a:ext cx="1575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74459" y="5213494"/>
            <a:ext cx="1196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系</a:t>
            </a:r>
            <a:endParaRPr lang="en-US" altLang="ja-JP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768788" y="5768959"/>
            <a:ext cx="2637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グループ化 58"/>
          <p:cNvGrpSpPr/>
          <p:nvPr/>
        </p:nvGrpSpPr>
        <p:grpSpPr>
          <a:xfrm>
            <a:off x="6448443" y="2276522"/>
            <a:ext cx="1640734" cy="1769997"/>
            <a:chOff x="6418289" y="2548092"/>
            <a:chExt cx="1640734" cy="1769997"/>
          </a:xfrm>
        </p:grpSpPr>
        <p:grpSp>
          <p:nvGrpSpPr>
            <p:cNvPr id="48" name="グループ化 47"/>
            <p:cNvGrpSpPr/>
            <p:nvPr/>
          </p:nvGrpSpPr>
          <p:grpSpPr>
            <a:xfrm>
              <a:off x="6418289" y="2548092"/>
              <a:ext cx="1427060" cy="1769997"/>
              <a:chOff x="5768788" y="3975680"/>
              <a:chExt cx="1427060" cy="1769997"/>
            </a:xfrm>
          </p:grpSpPr>
          <p:pic>
            <p:nvPicPr>
              <p:cNvPr id="45" name="図 4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68788" y="3975680"/>
                <a:ext cx="1427060" cy="1769997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18" name="テキスト ボックス 17"/>
              <p:cNvSpPr txBox="1"/>
              <p:nvPr/>
            </p:nvSpPr>
            <p:spPr>
              <a:xfrm>
                <a:off x="5809128" y="5376346"/>
                <a:ext cx="833077" cy="30777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354013" indent="-354013" algn="ctr" defTabSz="1169988"/>
                <a:r>
                  <a:rPr lang="ja-JP" altLang="en-US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約</a:t>
                </a:r>
                <a:r>
                  <a:rPr lang="en-US" altLang="ja-JP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0.25</a:t>
                </a:r>
                <a:r>
                  <a:rPr lang="ja-JP" altLang="en-US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秒</a:t>
                </a:r>
                <a:endPara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6" name="直線矢印コネクタ 45"/>
              <p:cNvCxnSpPr/>
              <p:nvPr/>
            </p:nvCxnSpPr>
            <p:spPr>
              <a:xfrm>
                <a:off x="5809129" y="5350543"/>
                <a:ext cx="821133" cy="138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テキスト ボックス 57"/>
            <p:cNvSpPr txBox="1"/>
            <p:nvPr/>
          </p:nvSpPr>
          <p:spPr>
            <a:xfrm>
              <a:off x="6730027" y="2681526"/>
              <a:ext cx="13289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インパルス応答例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インパルス応答の例</a:t>
            </a:r>
            <a:endParaRPr kumimoji="1" lang="ja-JP" altLang="en-US" sz="2800"/>
          </a:p>
        </p:txBody>
      </p:sp>
      <p:grpSp>
        <p:nvGrpSpPr>
          <p:cNvPr id="54" name="グループ化 53"/>
          <p:cNvGrpSpPr/>
          <p:nvPr/>
        </p:nvGrpSpPr>
        <p:grpSpPr>
          <a:xfrm>
            <a:off x="982133" y="2683740"/>
            <a:ext cx="7197853" cy="2816106"/>
            <a:chOff x="1157667" y="2249559"/>
            <a:chExt cx="6455041" cy="2277747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1157667" y="3386591"/>
              <a:ext cx="654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grpSp>
          <p:nvGrpSpPr>
            <p:cNvPr id="49" name="グループ化 48"/>
            <p:cNvGrpSpPr/>
            <p:nvPr/>
          </p:nvGrpSpPr>
          <p:grpSpPr>
            <a:xfrm>
              <a:off x="1172272" y="2249559"/>
              <a:ext cx="6440436" cy="2277747"/>
              <a:chOff x="1172272" y="2249559"/>
              <a:chExt cx="6440436" cy="2277747"/>
            </a:xfrm>
          </p:grpSpPr>
          <p:sp>
            <p:nvSpPr>
              <p:cNvPr id="29" name="テキスト ボックス 28"/>
              <p:cNvSpPr txBox="1"/>
              <p:nvPr/>
            </p:nvSpPr>
            <p:spPr>
              <a:xfrm>
                <a:off x="2861489" y="2249559"/>
                <a:ext cx="27534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4013" indent="-354013" defTabSz="1169988"/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室内（音響系という系）</a:t>
                </a:r>
                <a:endPara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2" name="直線矢印コネクタ 11"/>
              <p:cNvCxnSpPr>
                <a:stCxn id="14" idx="3"/>
                <a:endCxn id="15" idx="1"/>
              </p:cNvCxnSpPr>
              <p:nvPr/>
            </p:nvCxnSpPr>
            <p:spPr>
              <a:xfrm>
                <a:off x="1811767" y="3617424"/>
                <a:ext cx="1213822" cy="7772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/>
              <p:cNvCxnSpPr>
                <a:stCxn id="15" idx="3"/>
                <a:endCxn id="16" idx="1"/>
              </p:cNvCxnSpPr>
              <p:nvPr/>
            </p:nvCxnSpPr>
            <p:spPr>
              <a:xfrm>
                <a:off x="5271247" y="3625196"/>
                <a:ext cx="1370959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正方形/長方形 14"/>
              <p:cNvSpPr/>
              <p:nvPr/>
            </p:nvSpPr>
            <p:spPr>
              <a:xfrm>
                <a:off x="3025589" y="2723086"/>
                <a:ext cx="2245658" cy="180422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79700">
                    <a:srgbClr val="CCEAFA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642206" y="3394363"/>
                <a:ext cx="97050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4013" indent="-354013" defTabSz="1169988"/>
                <a:r>
                  <a:rPr lang="en-US" altLang="ja-JP" sz="24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altLang="ja-JP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sz="24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ja-JP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  <p:grpSp>
            <p:nvGrpSpPr>
              <p:cNvPr id="36" name="グループ化 35"/>
              <p:cNvGrpSpPr/>
              <p:nvPr/>
            </p:nvGrpSpPr>
            <p:grpSpPr>
              <a:xfrm>
                <a:off x="3025589" y="3274707"/>
                <a:ext cx="410558" cy="700973"/>
                <a:chOff x="3025589" y="3274707"/>
                <a:chExt cx="410558" cy="700973"/>
              </a:xfr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grpSpPr>
            <p:sp>
              <p:nvSpPr>
                <p:cNvPr id="34" name="正方形/長方形 33"/>
                <p:cNvSpPr/>
                <p:nvPr/>
              </p:nvSpPr>
              <p:spPr>
                <a:xfrm>
                  <a:off x="3025589" y="3443289"/>
                  <a:ext cx="107096" cy="36195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" name="台形 34"/>
                <p:cNvSpPr/>
                <p:nvPr/>
              </p:nvSpPr>
              <p:spPr>
                <a:xfrm rot="16200000">
                  <a:off x="2933929" y="3473463"/>
                  <a:ext cx="700973" cy="303462"/>
                </a:xfrm>
                <a:prstGeom prst="trapezoid">
                  <a:avLst>
                    <a:gd name="adj" fmla="val 56388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" name="グループ化 41"/>
              <p:cNvGrpSpPr/>
              <p:nvPr/>
            </p:nvGrpSpPr>
            <p:grpSpPr>
              <a:xfrm>
                <a:off x="4775946" y="3554017"/>
                <a:ext cx="495302" cy="140493"/>
                <a:chOff x="3740942" y="3425428"/>
                <a:chExt cx="495302" cy="140493"/>
              </a:xfrm>
            </p:grpSpPr>
            <p:sp>
              <p:nvSpPr>
                <p:cNvPr id="37" name="正方形/長方形 36"/>
                <p:cNvSpPr/>
                <p:nvPr/>
              </p:nvSpPr>
              <p:spPr>
                <a:xfrm>
                  <a:off x="3857625" y="3445669"/>
                  <a:ext cx="378619" cy="100012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56000">
                      <a:schemeClr val="tx1">
                        <a:lumMod val="65000"/>
                        <a:lumOff val="3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" name="円/楕円 37"/>
                <p:cNvSpPr/>
                <p:nvPr/>
              </p:nvSpPr>
              <p:spPr>
                <a:xfrm>
                  <a:off x="3742907" y="3425428"/>
                  <a:ext cx="140494" cy="140493"/>
                </a:xfrm>
                <a:prstGeom prst="ellipse">
                  <a:avLst/>
                </a:prstGeom>
                <a:pattFill prst="pct20">
                  <a:fgClr>
                    <a:schemeClr val="tx1"/>
                  </a:fgClr>
                  <a:bgClr>
                    <a:schemeClr val="accent1">
                      <a:lumMod val="75000"/>
                    </a:schemeClr>
                  </a:bgClr>
                </a:patt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0" name="直線コネクタ 39"/>
                <p:cNvCxnSpPr/>
                <p:nvPr/>
              </p:nvCxnSpPr>
              <p:spPr>
                <a:xfrm flipH="1">
                  <a:off x="3740942" y="3425428"/>
                  <a:ext cx="0" cy="13930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グループ化 43"/>
              <p:cNvGrpSpPr/>
              <p:nvPr/>
            </p:nvGrpSpPr>
            <p:grpSpPr>
              <a:xfrm>
                <a:off x="1172272" y="2572729"/>
                <a:ext cx="1888768" cy="958441"/>
                <a:chOff x="795210" y="3464108"/>
                <a:chExt cx="1888768" cy="958441"/>
              </a:xfrm>
            </p:grpSpPr>
            <p:grpSp>
              <p:nvGrpSpPr>
                <p:cNvPr id="3" name="グループ化 2"/>
                <p:cNvGrpSpPr/>
                <p:nvPr/>
              </p:nvGrpSpPr>
              <p:grpSpPr>
                <a:xfrm>
                  <a:off x="795210" y="3464108"/>
                  <a:ext cx="1411941" cy="589109"/>
                  <a:chOff x="738252" y="629145"/>
                  <a:chExt cx="3160059" cy="1080000"/>
                </a:xfrm>
              </p:grpSpPr>
              <p:cxnSp>
                <p:nvCxnSpPr>
                  <p:cNvPr id="4" name="直線矢印コネクタ 3"/>
                  <p:cNvCxnSpPr/>
                  <p:nvPr/>
                </p:nvCxnSpPr>
                <p:spPr>
                  <a:xfrm flipV="1">
                    <a:off x="738252" y="1709144"/>
                    <a:ext cx="3160059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直線矢印コネクタ 8"/>
                  <p:cNvCxnSpPr/>
                  <p:nvPr/>
                </p:nvCxnSpPr>
                <p:spPr>
                  <a:xfrm rot="16200000" flipV="1">
                    <a:off x="1711048" y="1169145"/>
                    <a:ext cx="1080000" cy="0"/>
                  </a:xfrm>
                  <a:prstGeom prst="straightConnector1">
                    <a:avLst/>
                  </a:prstGeom>
                  <a:ln w="38100">
                    <a:solidFill>
                      <a:srgbClr val="0000FF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" name="テキスト ボックス 9"/>
                <p:cNvSpPr txBox="1"/>
                <p:nvPr/>
              </p:nvSpPr>
              <p:spPr>
                <a:xfrm>
                  <a:off x="1119352" y="4053217"/>
                  <a:ext cx="67782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sp>
              <p:nvSpPr>
                <p:cNvPr id="43" name="テキスト ボックス 42"/>
                <p:cNvSpPr txBox="1"/>
                <p:nvPr/>
              </p:nvSpPr>
              <p:spPr>
                <a:xfrm>
                  <a:off x="2006151" y="3889857"/>
                  <a:ext cx="67782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</a:p>
              </p:txBody>
            </p:sp>
          </p:grpSp>
        </p:grpSp>
      </p:grpSp>
      <p:sp>
        <p:nvSpPr>
          <p:cNvPr id="55" name="爆発 2 54"/>
          <p:cNvSpPr/>
          <p:nvPr/>
        </p:nvSpPr>
        <p:spPr>
          <a:xfrm>
            <a:off x="3575000" y="4133479"/>
            <a:ext cx="443753" cy="482855"/>
          </a:xfrm>
          <a:prstGeom prst="irregularSeal2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115340" y="3426616"/>
            <a:ext cx="1328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スピーカ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609473" y="4508167"/>
            <a:ext cx="1328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マイク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786721" y="4817841"/>
            <a:ext cx="30702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応答に影響する要因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354013" indent="-354013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①スピーカの特性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②マイクの特性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③壁・天井・床の反響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66538" y="2702324"/>
            <a:ext cx="191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38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713343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（２）インパルス応答と周波数特性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83342" y="904980"/>
            <a:ext cx="7476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■系のインパルス応答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のフーリエ変換は，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その系の周波数応答特性。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の逆フーリエ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はインパルス応答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直線矢印コネクタ 11"/>
          <p:cNvCxnSpPr>
            <a:stCxn id="14" idx="3"/>
            <a:endCxn id="15" idx="1"/>
          </p:cNvCxnSpPr>
          <p:nvPr/>
        </p:nvCxnSpPr>
        <p:spPr>
          <a:xfrm>
            <a:off x="2555265" y="4536292"/>
            <a:ext cx="752711" cy="553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stCxn id="15" idx="3"/>
            <a:endCxn id="16" idx="1"/>
          </p:cNvCxnSpPr>
          <p:nvPr/>
        </p:nvCxnSpPr>
        <p:spPr>
          <a:xfrm flipV="1">
            <a:off x="5553634" y="4541830"/>
            <a:ext cx="886866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732302" y="4305459"/>
            <a:ext cx="822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307976" y="4025862"/>
            <a:ext cx="2245658" cy="103193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40500" y="4310997"/>
            <a:ext cx="847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42131" y="4156084"/>
            <a:ext cx="20039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周波数応答特性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83342" y="5485864"/>
            <a:ext cx="7476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■系のインパルス応答計測は，その系の周波数応答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特性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把握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することになる。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079200"/>
              </p:ext>
            </p:extLst>
          </p:nvPr>
        </p:nvGraphicFramePr>
        <p:xfrm>
          <a:off x="3059113" y="3017838"/>
          <a:ext cx="2744787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数式" r:id="rId3" imgW="1422360" imgH="330120" progId="Equation.3">
                  <p:embed/>
                </p:oleObj>
              </mc:Choice>
              <mc:Fallback>
                <p:oleObj name="数式" r:id="rId3" imgW="14223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3017838"/>
                        <a:ext cx="2744787" cy="636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14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713343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インパルス応答測定と未知系周波数特性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83342" y="904980"/>
            <a:ext cx="7476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■系のインパルス応答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計測結果をフーリエ変換することで，その系の周波数応答特性を求めることができる。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680398" y="2296946"/>
            <a:ext cx="5556004" cy="1031937"/>
            <a:chOff x="1772643" y="2045605"/>
            <a:chExt cx="5556004" cy="1031937"/>
          </a:xfrm>
        </p:grpSpPr>
        <p:cxnSp>
          <p:nvCxnSpPr>
            <p:cNvPr id="12" name="直線矢印コネクタ 11"/>
            <p:cNvCxnSpPr>
              <a:stCxn id="14" idx="3"/>
              <a:endCxn id="15" idx="1"/>
            </p:cNvCxnSpPr>
            <p:nvPr/>
          </p:nvCxnSpPr>
          <p:spPr>
            <a:xfrm>
              <a:off x="2595606" y="2556035"/>
              <a:ext cx="752711" cy="5539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/>
            <p:cNvCxnSpPr>
              <a:stCxn id="15" idx="3"/>
              <a:endCxn id="16" idx="1"/>
            </p:cNvCxnSpPr>
            <p:nvPr/>
          </p:nvCxnSpPr>
          <p:spPr>
            <a:xfrm flipV="1">
              <a:off x="5593975" y="2561573"/>
              <a:ext cx="886866" cy="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1772643" y="2325202"/>
              <a:ext cx="8229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3348317" y="2045605"/>
              <a:ext cx="2245658" cy="1031937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480841" y="2330740"/>
              <a:ext cx="8478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482472" y="2108592"/>
              <a:ext cx="200392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未知系の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54013" indent="-354013"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インパルス応答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54013" indent="-354013"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計測</a:t>
              </a:r>
              <a:endPara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889805"/>
              </p:ext>
            </p:extLst>
          </p:nvPr>
        </p:nvGraphicFramePr>
        <p:xfrm>
          <a:off x="2307581" y="3597504"/>
          <a:ext cx="2744787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数式" r:id="rId3" imgW="1422360" imgH="330120" progId="Equation.3">
                  <p:embed/>
                </p:oleObj>
              </mc:Choice>
              <mc:Fallback>
                <p:oleObj name="数式" r:id="rId3" imgW="14223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7581" y="3597504"/>
                        <a:ext cx="2744787" cy="636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グループ化 17"/>
          <p:cNvGrpSpPr/>
          <p:nvPr/>
        </p:nvGrpSpPr>
        <p:grpSpPr>
          <a:xfrm>
            <a:off x="1814868" y="4544716"/>
            <a:ext cx="5556004" cy="1031937"/>
            <a:chOff x="1772643" y="2045605"/>
            <a:chExt cx="5556004" cy="1031937"/>
          </a:xfrm>
        </p:grpSpPr>
        <p:cxnSp>
          <p:nvCxnSpPr>
            <p:cNvPr id="21" name="直線矢印コネクタ 20"/>
            <p:cNvCxnSpPr>
              <a:stCxn id="23" idx="3"/>
              <a:endCxn id="24" idx="1"/>
            </p:cNvCxnSpPr>
            <p:nvPr/>
          </p:nvCxnSpPr>
          <p:spPr>
            <a:xfrm>
              <a:off x="2595606" y="2556035"/>
              <a:ext cx="752711" cy="5539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>
              <a:stCxn id="24" idx="3"/>
              <a:endCxn id="25" idx="1"/>
            </p:cNvCxnSpPr>
            <p:nvPr/>
          </p:nvCxnSpPr>
          <p:spPr>
            <a:xfrm flipV="1">
              <a:off x="5593975" y="2561573"/>
              <a:ext cx="886866" cy="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/>
            <p:cNvSpPr txBox="1"/>
            <p:nvPr/>
          </p:nvSpPr>
          <p:spPr>
            <a:xfrm>
              <a:off x="1772643" y="2325202"/>
              <a:ext cx="8229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348317" y="2045605"/>
              <a:ext cx="2245658" cy="1031937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6480841" y="2330740"/>
              <a:ext cx="8478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482472" y="2175827"/>
              <a:ext cx="200392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周波数応答特性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54013" indent="-354013" algn="ctr" defTabSz="1169988"/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 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5810535" y="3731132"/>
            <a:ext cx="2003928" cy="36933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直線矢印コネクタ 29"/>
          <p:cNvCxnSpPr>
            <a:stCxn id="16" idx="2"/>
            <a:endCxn id="28" idx="0"/>
          </p:cNvCxnSpPr>
          <p:nvPr/>
        </p:nvCxnSpPr>
        <p:spPr>
          <a:xfrm>
            <a:off x="6812499" y="3043746"/>
            <a:ext cx="0" cy="68738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28" idx="1"/>
            <a:endCxn id="20" idx="3"/>
          </p:cNvCxnSpPr>
          <p:nvPr/>
        </p:nvCxnSpPr>
        <p:spPr>
          <a:xfrm flipH="1" flipV="1">
            <a:off x="5052368" y="3915797"/>
            <a:ext cx="758167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20" idx="2"/>
          </p:cNvCxnSpPr>
          <p:nvPr/>
        </p:nvCxnSpPr>
        <p:spPr>
          <a:xfrm>
            <a:off x="3679974" y="4234091"/>
            <a:ext cx="0" cy="3106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2401119" y="6136764"/>
            <a:ext cx="4835283" cy="584775"/>
          </a:xfrm>
          <a:prstGeom prst="rect">
            <a:avLst/>
          </a:prstGeom>
          <a:solidFill>
            <a:srgbClr val="FFFF99"/>
          </a:solidFill>
          <a:ln>
            <a:solidFill>
              <a:srgbClr val="FF9933"/>
            </a:solidFill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効率の良いインパルス応答測定の手法については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他の文献を参照されたい。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585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062318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（３）アナログ系インパルス信号と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ディジタル系サンプル信号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83342" y="1190194"/>
            <a:ext cx="74765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■アナログ系インパルス信号：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幅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，高さ ∞，積分値 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354013" indent="-354013" defTabSz="1169988"/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83342" y="3699661"/>
            <a:ext cx="7476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■ディジタル系サンプル信号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時間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で値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，その他の点で値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803133" y="2093289"/>
            <a:ext cx="2106117" cy="1184973"/>
            <a:chOff x="2654921" y="2143251"/>
            <a:chExt cx="2106117" cy="1184973"/>
          </a:xfrm>
        </p:grpSpPr>
        <p:cxnSp>
          <p:nvCxnSpPr>
            <p:cNvPr id="18" name="直線矢印コネクタ 17"/>
            <p:cNvCxnSpPr/>
            <p:nvPr/>
          </p:nvCxnSpPr>
          <p:spPr>
            <a:xfrm flipV="1">
              <a:off x="2654921" y="2871598"/>
              <a:ext cx="157441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/>
            <p:cNvCxnSpPr/>
            <p:nvPr/>
          </p:nvCxnSpPr>
          <p:spPr>
            <a:xfrm rot="16200000" flipV="1">
              <a:off x="3044459" y="2507425"/>
              <a:ext cx="728348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3016363" y="2871598"/>
              <a:ext cx="755828" cy="456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4005210" y="2669627"/>
              <a:ext cx="755828" cy="456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417618" y="4718900"/>
            <a:ext cx="3005569" cy="1379563"/>
            <a:chOff x="2294920" y="4707505"/>
            <a:chExt cx="3005569" cy="1379563"/>
          </a:xfrm>
        </p:grpSpPr>
        <p:grpSp>
          <p:nvGrpSpPr>
            <p:cNvPr id="24" name="グループ化 23"/>
            <p:cNvGrpSpPr/>
            <p:nvPr/>
          </p:nvGrpSpPr>
          <p:grpSpPr>
            <a:xfrm>
              <a:off x="3016363" y="4902095"/>
              <a:ext cx="2284126" cy="1184973"/>
              <a:chOff x="3016363" y="2143251"/>
              <a:chExt cx="2284126" cy="1184973"/>
            </a:xfrm>
          </p:grpSpPr>
          <p:cxnSp>
            <p:nvCxnSpPr>
              <p:cNvPr id="25" name="直線矢印コネクタ 24"/>
              <p:cNvCxnSpPr/>
              <p:nvPr/>
            </p:nvCxnSpPr>
            <p:spPr>
              <a:xfrm>
                <a:off x="4155133" y="2871598"/>
                <a:ext cx="648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矢印コネクタ 25"/>
              <p:cNvCxnSpPr/>
              <p:nvPr/>
            </p:nvCxnSpPr>
            <p:spPr>
              <a:xfrm rot="16200000" flipV="1">
                <a:off x="3044459" y="2507425"/>
                <a:ext cx="728348" cy="0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テキスト ボックス 26"/>
              <p:cNvSpPr txBox="1"/>
              <p:nvPr/>
            </p:nvSpPr>
            <p:spPr>
              <a:xfrm>
                <a:off x="3016363" y="2871598"/>
                <a:ext cx="755828" cy="456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4013" indent="-354013" algn="ctr" defTabSz="1169988"/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4544661" y="2717132"/>
                <a:ext cx="7558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4013" indent="-354013"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</a:p>
            </p:txBody>
          </p:sp>
        </p:grpSp>
        <p:cxnSp>
          <p:nvCxnSpPr>
            <p:cNvPr id="30" name="直線矢印コネクタ 29"/>
            <p:cNvCxnSpPr/>
            <p:nvPr/>
          </p:nvCxnSpPr>
          <p:spPr>
            <a:xfrm rot="10800000" flipV="1">
              <a:off x="3040774" y="5633821"/>
              <a:ext cx="3600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>
            <a:xfrm rot="10800000" flipV="1">
              <a:off x="2654921" y="5634428"/>
              <a:ext cx="3600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矢印コネクタ 31"/>
            <p:cNvCxnSpPr/>
            <p:nvPr/>
          </p:nvCxnSpPr>
          <p:spPr>
            <a:xfrm rot="10800000" flipV="1">
              <a:off x="2294920" y="5637868"/>
              <a:ext cx="3600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/>
            <p:cNvCxnSpPr/>
            <p:nvPr/>
          </p:nvCxnSpPr>
          <p:spPr>
            <a:xfrm rot="10800000" flipH="1" flipV="1">
              <a:off x="3381432" y="5638304"/>
              <a:ext cx="3600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 rot="10800000" flipH="1" flipV="1">
              <a:off x="3722090" y="5629340"/>
              <a:ext cx="3600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/>
            <p:nvPr/>
          </p:nvCxnSpPr>
          <p:spPr>
            <a:xfrm rot="10800000" flipH="1" flipV="1">
              <a:off x="4111618" y="5637868"/>
              <a:ext cx="3600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2955943" y="4902094"/>
              <a:ext cx="432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2541495" y="4707505"/>
              <a:ext cx="5868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cxnSp>
        <p:nvCxnSpPr>
          <p:cNvPr id="38" name="直線矢印コネクタ 37"/>
          <p:cNvCxnSpPr/>
          <p:nvPr/>
        </p:nvCxnSpPr>
        <p:spPr>
          <a:xfrm flipV="1">
            <a:off x="2453785" y="1779733"/>
            <a:ext cx="0" cy="1800000"/>
          </a:xfrm>
          <a:prstGeom prst="straightConnector1">
            <a:avLst/>
          </a:prstGeom>
          <a:ln w="762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雲 38"/>
          <p:cNvSpPr/>
          <p:nvPr/>
        </p:nvSpPr>
        <p:spPr>
          <a:xfrm>
            <a:off x="778314" y="2136537"/>
            <a:ext cx="3227001" cy="1086391"/>
          </a:xfrm>
          <a:prstGeom prst="cloud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79700">
                <a:srgbClr val="CCEAFA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56576" y="2386313"/>
            <a:ext cx="3240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何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だかちょっと変？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43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062318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理想ローパスフィルタのインパルス応答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83342" y="1190194"/>
            <a:ext cx="7853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■理想ローパスフィルタとインパルス応答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83342" y="4801877"/>
            <a:ext cx="7476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 /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f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⇒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4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0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83342" y="1872688"/>
            <a:ext cx="2318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LPF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の周波数特性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426859" y="1787311"/>
            <a:ext cx="3167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LPF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のインパルス応答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3321360" y="2141008"/>
            <a:ext cx="5920463" cy="1878183"/>
            <a:chOff x="3321360" y="2141008"/>
            <a:chExt cx="5920463" cy="1878183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3321360" y="2141008"/>
              <a:ext cx="5713888" cy="1878183"/>
              <a:chOff x="3321360" y="2141008"/>
              <a:chExt cx="5713888" cy="1878183"/>
            </a:xfrm>
          </p:grpSpPr>
          <p:grpSp>
            <p:nvGrpSpPr>
              <p:cNvPr id="11" name="グループ化 10"/>
              <p:cNvGrpSpPr/>
              <p:nvPr/>
            </p:nvGrpSpPr>
            <p:grpSpPr>
              <a:xfrm>
                <a:off x="3321360" y="2141008"/>
                <a:ext cx="5713888" cy="1878183"/>
                <a:chOff x="3321360" y="2141008"/>
                <a:chExt cx="5713888" cy="1878183"/>
              </a:xfrm>
            </p:grpSpPr>
            <p:pic>
              <p:nvPicPr>
                <p:cNvPr id="4" name="図 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501978" y="2391315"/>
                  <a:ext cx="5440315" cy="1494439"/>
                </a:xfrm>
                <a:prstGeom prst="rect">
                  <a:avLst/>
                </a:prstGeom>
              </p:spPr>
            </p:pic>
            <p:cxnSp>
              <p:nvCxnSpPr>
                <p:cNvPr id="41" name="直線矢印コネクタ 40"/>
                <p:cNvCxnSpPr/>
                <p:nvPr/>
              </p:nvCxnSpPr>
              <p:spPr>
                <a:xfrm flipV="1">
                  <a:off x="6208101" y="2141008"/>
                  <a:ext cx="0" cy="1728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矢印コネクタ 41"/>
                <p:cNvCxnSpPr/>
                <p:nvPr/>
              </p:nvCxnSpPr>
              <p:spPr>
                <a:xfrm flipV="1">
                  <a:off x="5938916" y="3542495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矢印コネクタ 43"/>
                <p:cNvCxnSpPr/>
                <p:nvPr/>
              </p:nvCxnSpPr>
              <p:spPr>
                <a:xfrm flipV="1">
                  <a:off x="6500817" y="3533085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矢印コネクタ 45"/>
                <p:cNvCxnSpPr/>
                <p:nvPr/>
              </p:nvCxnSpPr>
              <p:spPr>
                <a:xfrm flipV="1">
                  <a:off x="6771449" y="3366372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矢印コネクタ 46"/>
                <p:cNvCxnSpPr/>
                <p:nvPr/>
              </p:nvCxnSpPr>
              <p:spPr>
                <a:xfrm flipV="1">
                  <a:off x="7333350" y="3356962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矢印コネクタ 47"/>
                <p:cNvCxnSpPr/>
                <p:nvPr/>
              </p:nvCxnSpPr>
              <p:spPr>
                <a:xfrm flipV="1">
                  <a:off x="7045836" y="3542495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矢印コネクタ 48"/>
                <p:cNvCxnSpPr/>
                <p:nvPr/>
              </p:nvCxnSpPr>
              <p:spPr>
                <a:xfrm flipV="1">
                  <a:off x="7607737" y="3533085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矢印コネクタ 49"/>
                <p:cNvCxnSpPr/>
                <p:nvPr/>
              </p:nvCxnSpPr>
              <p:spPr>
                <a:xfrm flipV="1">
                  <a:off x="7893222" y="3375782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矢印コネクタ 50"/>
                <p:cNvCxnSpPr/>
                <p:nvPr/>
              </p:nvCxnSpPr>
              <p:spPr>
                <a:xfrm flipV="1">
                  <a:off x="8455123" y="3366372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線矢印コネクタ 51"/>
                <p:cNvCxnSpPr/>
                <p:nvPr/>
              </p:nvCxnSpPr>
              <p:spPr>
                <a:xfrm flipV="1">
                  <a:off x="8179871" y="3542495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矢印コネクタ 52"/>
                <p:cNvCxnSpPr/>
                <p:nvPr/>
              </p:nvCxnSpPr>
              <p:spPr>
                <a:xfrm flipV="1">
                  <a:off x="8741772" y="3533085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矢印コネクタ 53"/>
                <p:cNvCxnSpPr/>
                <p:nvPr/>
              </p:nvCxnSpPr>
              <p:spPr>
                <a:xfrm flipV="1">
                  <a:off x="3970942" y="3381131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矢印コネクタ 54"/>
                <p:cNvCxnSpPr/>
                <p:nvPr/>
              </p:nvCxnSpPr>
              <p:spPr>
                <a:xfrm flipV="1">
                  <a:off x="4532843" y="3371721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矢印コネクタ 55"/>
                <p:cNvCxnSpPr/>
                <p:nvPr/>
              </p:nvCxnSpPr>
              <p:spPr>
                <a:xfrm flipV="1">
                  <a:off x="5104977" y="3381131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矢印コネクタ 56"/>
                <p:cNvCxnSpPr/>
                <p:nvPr/>
              </p:nvCxnSpPr>
              <p:spPr>
                <a:xfrm flipV="1">
                  <a:off x="5666878" y="3371721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矢印コネクタ 57"/>
                <p:cNvCxnSpPr/>
                <p:nvPr/>
              </p:nvCxnSpPr>
              <p:spPr>
                <a:xfrm flipV="1">
                  <a:off x="3696555" y="3546237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矢印コネクタ 58"/>
                <p:cNvCxnSpPr/>
                <p:nvPr/>
              </p:nvCxnSpPr>
              <p:spPr>
                <a:xfrm flipV="1">
                  <a:off x="4258456" y="3536827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矢印コネクタ 59"/>
                <p:cNvCxnSpPr/>
                <p:nvPr/>
              </p:nvCxnSpPr>
              <p:spPr>
                <a:xfrm flipV="1">
                  <a:off x="4818328" y="3555647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矢印コネクタ 60"/>
                <p:cNvCxnSpPr/>
                <p:nvPr/>
              </p:nvCxnSpPr>
              <p:spPr>
                <a:xfrm flipV="1">
                  <a:off x="5380229" y="3546237"/>
                  <a:ext cx="0" cy="18000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テキスト ボックス 61"/>
                <p:cNvSpPr txBox="1"/>
                <p:nvPr/>
              </p:nvSpPr>
              <p:spPr>
                <a:xfrm>
                  <a:off x="5921306" y="3465782"/>
                  <a:ext cx="755828" cy="4566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sp>
              <p:nvSpPr>
                <p:cNvPr id="63" name="テキスト ボックス 62"/>
                <p:cNvSpPr txBox="1"/>
                <p:nvPr/>
              </p:nvSpPr>
              <p:spPr>
                <a:xfrm>
                  <a:off x="6105657" y="3699343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64" name="テキスト ボックス 63"/>
                <p:cNvSpPr txBox="1"/>
                <p:nvPr/>
              </p:nvSpPr>
              <p:spPr>
                <a:xfrm>
                  <a:off x="5572994" y="3703825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ja-JP" altLang="en-US" sz="1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ー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65" name="テキスト ボックス 64"/>
                <p:cNvSpPr txBox="1"/>
                <p:nvPr/>
              </p:nvSpPr>
              <p:spPr>
                <a:xfrm>
                  <a:off x="6680422" y="3700487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66" name="テキスト ボックス 65"/>
                <p:cNvSpPr txBox="1"/>
                <p:nvPr/>
              </p:nvSpPr>
              <p:spPr>
                <a:xfrm>
                  <a:off x="4986681" y="3708483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ja-JP" altLang="en-US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ー</a:t>
                  </a:r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67" name="テキスト ボックス 66"/>
                <p:cNvSpPr txBox="1"/>
                <p:nvPr/>
              </p:nvSpPr>
              <p:spPr>
                <a:xfrm>
                  <a:off x="4414548" y="3711414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ja-JP" altLang="en-US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ー</a:t>
                  </a:r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68" name="テキスト ボックス 67"/>
                <p:cNvSpPr txBox="1"/>
                <p:nvPr/>
              </p:nvSpPr>
              <p:spPr>
                <a:xfrm>
                  <a:off x="3867954" y="3701672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ja-JP" altLang="en-US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ー</a:t>
                  </a:r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7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69" name="テキスト ボックス 68"/>
                <p:cNvSpPr txBox="1"/>
                <p:nvPr/>
              </p:nvSpPr>
              <p:spPr>
                <a:xfrm>
                  <a:off x="3321360" y="3706740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ja-JP" altLang="en-US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ー</a:t>
                  </a:r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9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70" name="テキスト ボックス 69"/>
                <p:cNvSpPr txBox="1"/>
                <p:nvPr/>
              </p:nvSpPr>
              <p:spPr>
                <a:xfrm>
                  <a:off x="7236260" y="3705302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71" name="テキスト ボックス 70"/>
                <p:cNvSpPr txBox="1"/>
                <p:nvPr/>
              </p:nvSpPr>
              <p:spPr>
                <a:xfrm>
                  <a:off x="7807808" y="3710635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7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72" name="テキスト ボックス 71"/>
                <p:cNvSpPr txBox="1"/>
                <p:nvPr/>
              </p:nvSpPr>
              <p:spPr>
                <a:xfrm>
                  <a:off x="8502318" y="3702797"/>
                  <a:ext cx="53293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9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73" name="テキスト ボックス 72"/>
                <p:cNvSpPr txBox="1"/>
                <p:nvPr/>
              </p:nvSpPr>
              <p:spPr>
                <a:xfrm>
                  <a:off x="5274954" y="3094932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ja-JP" altLang="en-US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ー</a:t>
                  </a:r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74" name="テキスト ボックス 73"/>
                <p:cNvSpPr txBox="1"/>
                <p:nvPr/>
              </p:nvSpPr>
              <p:spPr>
                <a:xfrm>
                  <a:off x="4702821" y="3097863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ja-JP" altLang="en-US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ー</a:t>
                  </a:r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75" name="テキスト ボックス 74"/>
                <p:cNvSpPr txBox="1"/>
                <p:nvPr/>
              </p:nvSpPr>
              <p:spPr>
                <a:xfrm>
                  <a:off x="4156227" y="3101568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ja-JP" altLang="en-US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ー</a:t>
                  </a:r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76" name="テキスト ボックス 75"/>
                <p:cNvSpPr txBox="1"/>
                <p:nvPr/>
              </p:nvSpPr>
              <p:spPr>
                <a:xfrm>
                  <a:off x="3583090" y="3106457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ja-JP" altLang="en-US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ー</a:t>
                  </a:r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8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77" name="テキスト ボックス 76"/>
                <p:cNvSpPr txBox="1"/>
                <p:nvPr/>
              </p:nvSpPr>
              <p:spPr>
                <a:xfrm>
                  <a:off x="6449081" y="3086265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78" name="テキスト ボックス 77"/>
                <p:cNvSpPr txBox="1"/>
                <p:nvPr/>
              </p:nvSpPr>
              <p:spPr>
                <a:xfrm>
                  <a:off x="6978025" y="3104527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79" name="テキスト ボックス 78"/>
                <p:cNvSpPr txBox="1"/>
                <p:nvPr/>
              </p:nvSpPr>
              <p:spPr>
                <a:xfrm>
                  <a:off x="7576467" y="3082966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80" name="テキスト ボックス 79"/>
                <p:cNvSpPr txBox="1"/>
                <p:nvPr/>
              </p:nvSpPr>
              <p:spPr>
                <a:xfrm>
                  <a:off x="8111215" y="3101999"/>
                  <a:ext cx="7558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8</a:t>
                  </a:r>
                  <a:r>
                    <a:rPr lang="en-US" altLang="ja-JP" sz="14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altLang="ja-JP" sz="1400" i="1" baseline="-250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</a:p>
              </p:txBody>
            </p:sp>
          </p:grpSp>
          <p:cxnSp>
            <p:nvCxnSpPr>
              <p:cNvPr id="82" name="直線コネクタ 81"/>
              <p:cNvCxnSpPr/>
              <p:nvPr/>
            </p:nvCxnSpPr>
            <p:spPr>
              <a:xfrm>
                <a:off x="6010574" y="2430266"/>
                <a:ext cx="432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テキスト ボックス 82"/>
              <p:cNvSpPr txBox="1"/>
              <p:nvPr/>
            </p:nvSpPr>
            <p:spPr>
              <a:xfrm>
                <a:off x="6265211" y="2248247"/>
                <a:ext cx="5868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4013" indent="-354013" algn="ctr" defTabSz="1169988"/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cxnSp>
          <p:nvCxnSpPr>
            <p:cNvPr id="84" name="直線矢印コネクタ 83"/>
            <p:cNvCxnSpPr/>
            <p:nvPr/>
          </p:nvCxnSpPr>
          <p:spPr>
            <a:xfrm flipV="1">
              <a:off x="3530558" y="3546532"/>
              <a:ext cx="550469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テキスト ボックス 85"/>
            <p:cNvSpPr txBox="1"/>
            <p:nvPr/>
          </p:nvSpPr>
          <p:spPr>
            <a:xfrm>
              <a:off x="8708893" y="3172296"/>
              <a:ext cx="5329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767787" y="2476547"/>
            <a:ext cx="2796895" cy="1552683"/>
            <a:chOff x="767787" y="2476547"/>
            <a:chExt cx="2796895" cy="1552683"/>
          </a:xfrm>
        </p:grpSpPr>
        <p:cxnSp>
          <p:nvCxnSpPr>
            <p:cNvPr id="85" name="直線矢印コネクタ 84"/>
            <p:cNvCxnSpPr/>
            <p:nvPr/>
          </p:nvCxnSpPr>
          <p:spPr>
            <a:xfrm flipV="1">
              <a:off x="767787" y="3573831"/>
              <a:ext cx="239227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矢印コネクタ 86"/>
            <p:cNvCxnSpPr/>
            <p:nvPr/>
          </p:nvCxnSpPr>
          <p:spPr>
            <a:xfrm rot="16200000" flipV="1">
              <a:off x="1388065" y="3037667"/>
              <a:ext cx="108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矢印コネクタ 87"/>
            <p:cNvCxnSpPr/>
            <p:nvPr/>
          </p:nvCxnSpPr>
          <p:spPr>
            <a:xfrm rot="16200000" flipV="1">
              <a:off x="837406" y="3206711"/>
              <a:ext cx="728348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矢印コネクタ 88"/>
            <p:cNvCxnSpPr/>
            <p:nvPr/>
          </p:nvCxnSpPr>
          <p:spPr>
            <a:xfrm rot="16200000" flipV="1">
              <a:off x="2239640" y="3209657"/>
              <a:ext cx="728348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矢印コネクタ 89"/>
            <p:cNvCxnSpPr/>
            <p:nvPr/>
          </p:nvCxnSpPr>
          <p:spPr>
            <a:xfrm flipV="1">
              <a:off x="1198106" y="2842537"/>
              <a:ext cx="14040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テキスト ボックス 90"/>
            <p:cNvSpPr txBox="1"/>
            <p:nvPr/>
          </p:nvSpPr>
          <p:spPr>
            <a:xfrm>
              <a:off x="1556620" y="3572604"/>
              <a:ext cx="755828" cy="456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2221301" y="3613735"/>
              <a:ext cx="7558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 2</a:t>
              </a: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894153" y="3598932"/>
              <a:ext cx="8555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ja-JP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－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 2</a:t>
              </a: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1284639" y="2476547"/>
              <a:ext cx="7558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/ 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2808854" y="3421501"/>
              <a:ext cx="7558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93" name="オブジェクト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525009"/>
              </p:ext>
            </p:extLst>
          </p:nvPr>
        </p:nvGraphicFramePr>
        <p:xfrm>
          <a:off x="4707601" y="4036537"/>
          <a:ext cx="2646362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数式" r:id="rId4" imgW="1371600" imgH="406080" progId="Equation.3">
                  <p:embed/>
                </p:oleObj>
              </mc:Choice>
              <mc:Fallback>
                <p:oleObj name="数式" r:id="rId4" imgW="13716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7601" y="4036537"/>
                        <a:ext cx="2646362" cy="784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テキスト ボックス 97"/>
          <p:cNvSpPr txBox="1"/>
          <p:nvPr/>
        </p:nvSpPr>
        <p:spPr>
          <a:xfrm>
            <a:off x="1830726" y="6028882"/>
            <a:ext cx="6501569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標本化周期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1 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4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整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数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の時刻で値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532843" y="5391819"/>
            <a:ext cx="379212" cy="45256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151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062318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インパルス応答を標本化すると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83342" y="1190194"/>
            <a:ext cx="7853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以外は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2938329" y="1483178"/>
            <a:ext cx="5920463" cy="2231880"/>
            <a:chOff x="2958291" y="1787311"/>
            <a:chExt cx="5920463" cy="2231880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4063790" y="1787311"/>
              <a:ext cx="316743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理想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LPF</a:t>
              </a: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のインパルス応答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2958291" y="2141008"/>
              <a:ext cx="5920463" cy="1878183"/>
              <a:chOff x="3321360" y="2141008"/>
              <a:chExt cx="5920463" cy="1878183"/>
            </a:xfrm>
          </p:grpSpPr>
          <p:grpSp>
            <p:nvGrpSpPr>
              <p:cNvPr id="12" name="グループ化 11"/>
              <p:cNvGrpSpPr/>
              <p:nvPr/>
            </p:nvGrpSpPr>
            <p:grpSpPr>
              <a:xfrm>
                <a:off x="3321360" y="2141008"/>
                <a:ext cx="5713888" cy="1878183"/>
                <a:chOff x="3321360" y="2141008"/>
                <a:chExt cx="5713888" cy="1878183"/>
              </a:xfrm>
            </p:grpSpPr>
            <p:grpSp>
              <p:nvGrpSpPr>
                <p:cNvPr id="11" name="グループ化 10"/>
                <p:cNvGrpSpPr/>
                <p:nvPr/>
              </p:nvGrpSpPr>
              <p:grpSpPr>
                <a:xfrm>
                  <a:off x="3321360" y="2141008"/>
                  <a:ext cx="5713888" cy="1878183"/>
                  <a:chOff x="3321360" y="2141008"/>
                  <a:chExt cx="5713888" cy="1878183"/>
                </a:xfrm>
              </p:grpSpPr>
              <p:pic>
                <p:nvPicPr>
                  <p:cNvPr id="4" name="図 3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3501978" y="2391315"/>
                    <a:ext cx="5440315" cy="1494439"/>
                  </a:xfrm>
                  <a:prstGeom prst="rect">
                    <a:avLst/>
                  </a:prstGeom>
                </p:spPr>
              </p:pic>
              <p:cxnSp>
                <p:nvCxnSpPr>
                  <p:cNvPr id="41" name="直線矢印コネクタ 40"/>
                  <p:cNvCxnSpPr/>
                  <p:nvPr/>
                </p:nvCxnSpPr>
                <p:spPr>
                  <a:xfrm flipV="1">
                    <a:off x="6208101" y="2141008"/>
                    <a:ext cx="0" cy="1728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直線矢印コネクタ 41"/>
                  <p:cNvCxnSpPr/>
                  <p:nvPr/>
                </p:nvCxnSpPr>
                <p:spPr>
                  <a:xfrm flipV="1">
                    <a:off x="5938916" y="3542495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直線矢印コネクタ 43"/>
                  <p:cNvCxnSpPr/>
                  <p:nvPr/>
                </p:nvCxnSpPr>
                <p:spPr>
                  <a:xfrm flipV="1">
                    <a:off x="6500817" y="3533085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直線矢印コネクタ 45"/>
                  <p:cNvCxnSpPr/>
                  <p:nvPr/>
                </p:nvCxnSpPr>
                <p:spPr>
                  <a:xfrm flipV="1">
                    <a:off x="6771449" y="3366372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直線矢印コネクタ 46"/>
                  <p:cNvCxnSpPr/>
                  <p:nvPr/>
                </p:nvCxnSpPr>
                <p:spPr>
                  <a:xfrm flipV="1">
                    <a:off x="7333350" y="3356962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直線矢印コネクタ 47"/>
                  <p:cNvCxnSpPr/>
                  <p:nvPr/>
                </p:nvCxnSpPr>
                <p:spPr>
                  <a:xfrm flipV="1">
                    <a:off x="7045836" y="3542495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矢印コネクタ 48"/>
                  <p:cNvCxnSpPr/>
                  <p:nvPr/>
                </p:nvCxnSpPr>
                <p:spPr>
                  <a:xfrm flipV="1">
                    <a:off x="7607737" y="3533085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矢印コネクタ 49"/>
                  <p:cNvCxnSpPr/>
                  <p:nvPr/>
                </p:nvCxnSpPr>
                <p:spPr>
                  <a:xfrm flipV="1">
                    <a:off x="7893222" y="3375782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直線矢印コネクタ 50"/>
                  <p:cNvCxnSpPr/>
                  <p:nvPr/>
                </p:nvCxnSpPr>
                <p:spPr>
                  <a:xfrm flipV="1">
                    <a:off x="8455123" y="3366372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直線矢印コネクタ 51"/>
                  <p:cNvCxnSpPr/>
                  <p:nvPr/>
                </p:nvCxnSpPr>
                <p:spPr>
                  <a:xfrm flipV="1">
                    <a:off x="8179871" y="3542495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直線矢印コネクタ 52"/>
                  <p:cNvCxnSpPr/>
                  <p:nvPr/>
                </p:nvCxnSpPr>
                <p:spPr>
                  <a:xfrm flipV="1">
                    <a:off x="8741772" y="3533085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直線矢印コネクタ 53"/>
                  <p:cNvCxnSpPr/>
                  <p:nvPr/>
                </p:nvCxnSpPr>
                <p:spPr>
                  <a:xfrm flipV="1">
                    <a:off x="3970942" y="3381131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直線矢印コネクタ 54"/>
                  <p:cNvCxnSpPr/>
                  <p:nvPr/>
                </p:nvCxnSpPr>
                <p:spPr>
                  <a:xfrm flipV="1">
                    <a:off x="4532843" y="3371721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直線矢印コネクタ 55"/>
                  <p:cNvCxnSpPr/>
                  <p:nvPr/>
                </p:nvCxnSpPr>
                <p:spPr>
                  <a:xfrm flipV="1">
                    <a:off x="5104977" y="3381131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直線矢印コネクタ 56"/>
                  <p:cNvCxnSpPr/>
                  <p:nvPr/>
                </p:nvCxnSpPr>
                <p:spPr>
                  <a:xfrm flipV="1">
                    <a:off x="5666878" y="3371721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直線矢印コネクタ 57"/>
                  <p:cNvCxnSpPr/>
                  <p:nvPr/>
                </p:nvCxnSpPr>
                <p:spPr>
                  <a:xfrm flipV="1">
                    <a:off x="3696555" y="3546237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直線矢印コネクタ 58"/>
                  <p:cNvCxnSpPr/>
                  <p:nvPr/>
                </p:nvCxnSpPr>
                <p:spPr>
                  <a:xfrm flipV="1">
                    <a:off x="4258456" y="3536827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直線矢印コネクタ 59"/>
                  <p:cNvCxnSpPr/>
                  <p:nvPr/>
                </p:nvCxnSpPr>
                <p:spPr>
                  <a:xfrm flipV="1">
                    <a:off x="4818328" y="3555647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直線矢印コネクタ 60"/>
                  <p:cNvCxnSpPr/>
                  <p:nvPr/>
                </p:nvCxnSpPr>
                <p:spPr>
                  <a:xfrm flipV="1">
                    <a:off x="5380229" y="3546237"/>
                    <a:ext cx="0" cy="18000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テキスト ボックス 61"/>
                  <p:cNvSpPr txBox="1"/>
                  <p:nvPr/>
                </p:nvSpPr>
                <p:spPr>
                  <a:xfrm>
                    <a:off x="5921306" y="3465782"/>
                    <a:ext cx="755828" cy="45662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en-US" altLang="ja-JP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63" name="テキスト ボックス 62"/>
                  <p:cNvSpPr txBox="1"/>
                  <p:nvPr/>
                </p:nvSpPr>
                <p:spPr>
                  <a:xfrm>
                    <a:off x="6105657" y="3699343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64" name="テキスト ボックス 63"/>
                  <p:cNvSpPr txBox="1"/>
                  <p:nvPr/>
                </p:nvSpPr>
                <p:spPr>
                  <a:xfrm>
                    <a:off x="5572994" y="3703825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ー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65" name="テキスト ボックス 64"/>
                  <p:cNvSpPr txBox="1"/>
                  <p:nvPr/>
                </p:nvSpPr>
                <p:spPr>
                  <a:xfrm>
                    <a:off x="6680422" y="3700487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66" name="テキスト ボックス 65"/>
                  <p:cNvSpPr txBox="1"/>
                  <p:nvPr/>
                </p:nvSpPr>
                <p:spPr>
                  <a:xfrm>
                    <a:off x="4986681" y="3708483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ー</a:t>
                    </a:r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67" name="テキスト ボックス 66"/>
                  <p:cNvSpPr txBox="1"/>
                  <p:nvPr/>
                </p:nvSpPr>
                <p:spPr>
                  <a:xfrm>
                    <a:off x="4414548" y="3711414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ー</a:t>
                    </a:r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68" name="テキスト ボックス 67"/>
                  <p:cNvSpPr txBox="1"/>
                  <p:nvPr/>
                </p:nvSpPr>
                <p:spPr>
                  <a:xfrm>
                    <a:off x="3867954" y="3701672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ー</a:t>
                    </a:r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69" name="テキスト ボックス 68"/>
                  <p:cNvSpPr txBox="1"/>
                  <p:nvPr/>
                </p:nvSpPr>
                <p:spPr>
                  <a:xfrm>
                    <a:off x="3321360" y="3706740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ー</a:t>
                    </a:r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70" name="テキスト ボックス 69"/>
                  <p:cNvSpPr txBox="1"/>
                  <p:nvPr/>
                </p:nvSpPr>
                <p:spPr>
                  <a:xfrm>
                    <a:off x="7236260" y="3705302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71" name="テキスト ボックス 70"/>
                  <p:cNvSpPr txBox="1"/>
                  <p:nvPr/>
                </p:nvSpPr>
                <p:spPr>
                  <a:xfrm>
                    <a:off x="7807808" y="3710635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72" name="テキスト ボックス 71"/>
                  <p:cNvSpPr txBox="1"/>
                  <p:nvPr/>
                </p:nvSpPr>
                <p:spPr>
                  <a:xfrm>
                    <a:off x="8502318" y="3702797"/>
                    <a:ext cx="53293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73" name="テキスト ボックス 72"/>
                  <p:cNvSpPr txBox="1"/>
                  <p:nvPr/>
                </p:nvSpPr>
                <p:spPr>
                  <a:xfrm>
                    <a:off x="5274954" y="3094932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ー</a:t>
                    </a:r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74" name="テキスト ボックス 73"/>
                  <p:cNvSpPr txBox="1"/>
                  <p:nvPr/>
                </p:nvSpPr>
                <p:spPr>
                  <a:xfrm>
                    <a:off x="4702821" y="3097863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ー</a:t>
                    </a:r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75" name="テキスト ボックス 74"/>
                  <p:cNvSpPr txBox="1"/>
                  <p:nvPr/>
                </p:nvSpPr>
                <p:spPr>
                  <a:xfrm>
                    <a:off x="4156227" y="3101568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ー</a:t>
                    </a:r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76" name="テキスト ボックス 75"/>
                  <p:cNvSpPr txBox="1"/>
                  <p:nvPr/>
                </p:nvSpPr>
                <p:spPr>
                  <a:xfrm>
                    <a:off x="3583090" y="3106457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ー</a:t>
                    </a:r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77" name="テキスト ボックス 76"/>
                  <p:cNvSpPr txBox="1"/>
                  <p:nvPr/>
                </p:nvSpPr>
                <p:spPr>
                  <a:xfrm>
                    <a:off x="6449081" y="3086265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78" name="テキスト ボックス 77"/>
                  <p:cNvSpPr txBox="1"/>
                  <p:nvPr/>
                </p:nvSpPr>
                <p:spPr>
                  <a:xfrm>
                    <a:off x="6978025" y="3104527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79" name="テキスト ボックス 78"/>
                  <p:cNvSpPr txBox="1"/>
                  <p:nvPr/>
                </p:nvSpPr>
                <p:spPr>
                  <a:xfrm>
                    <a:off x="7576467" y="3082966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80" name="テキスト ボックス 79"/>
                  <p:cNvSpPr txBox="1"/>
                  <p:nvPr/>
                </p:nvSpPr>
                <p:spPr>
                  <a:xfrm>
                    <a:off x="8111215" y="3101999"/>
                    <a:ext cx="75582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354013" indent="-354013" algn="ctr" defTabSz="1169988"/>
                    <a:r>
                      <a:rPr lang="en-US" altLang="ja-JP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</a:t>
                    </a:r>
                    <a:r>
                      <a:rPr lang="en-US" altLang="ja-JP" sz="1400" i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altLang="ja-JP" sz="1400" i="1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</a:t>
                    </a:r>
                  </a:p>
                </p:txBody>
              </p:sp>
            </p:grpSp>
            <p:cxnSp>
              <p:nvCxnSpPr>
                <p:cNvPr id="82" name="直線コネクタ 81"/>
                <p:cNvCxnSpPr/>
                <p:nvPr/>
              </p:nvCxnSpPr>
              <p:spPr>
                <a:xfrm>
                  <a:off x="6010574" y="2430266"/>
                  <a:ext cx="432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テキスト ボックス 82"/>
                <p:cNvSpPr txBox="1"/>
                <p:nvPr/>
              </p:nvSpPr>
              <p:spPr>
                <a:xfrm>
                  <a:off x="6265211" y="2248247"/>
                  <a:ext cx="5868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54013" indent="-354013" algn="ctr" defTabSz="1169988"/>
                  <a:r>
                    <a:rPr lang="en-US" altLang="ja-JP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  <p:cxnSp>
            <p:nvCxnSpPr>
              <p:cNvPr id="84" name="直線矢印コネクタ 83"/>
              <p:cNvCxnSpPr/>
              <p:nvPr/>
            </p:nvCxnSpPr>
            <p:spPr>
              <a:xfrm flipV="1">
                <a:off x="3530558" y="3546532"/>
                <a:ext cx="550469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テキスト ボックス 85"/>
              <p:cNvSpPr txBox="1"/>
              <p:nvPr/>
            </p:nvSpPr>
            <p:spPr>
              <a:xfrm>
                <a:off x="8708893" y="3172296"/>
                <a:ext cx="5329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4013" indent="-354013"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endPara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4" name="グループ化 13"/>
            <p:cNvGrpSpPr/>
            <p:nvPr/>
          </p:nvGrpSpPr>
          <p:grpSpPr>
            <a:xfrm>
              <a:off x="3271586" y="2376172"/>
              <a:ext cx="5155401" cy="1243356"/>
              <a:chOff x="3634655" y="2376172"/>
              <a:chExt cx="5155401" cy="1243356"/>
            </a:xfrm>
          </p:grpSpPr>
          <p:grpSp>
            <p:nvGrpSpPr>
              <p:cNvPr id="13" name="グループ化 12"/>
              <p:cNvGrpSpPr/>
              <p:nvPr/>
            </p:nvGrpSpPr>
            <p:grpSpPr>
              <a:xfrm>
                <a:off x="6149193" y="2376172"/>
                <a:ext cx="133710" cy="1184959"/>
                <a:chOff x="6149193" y="2376172"/>
                <a:chExt cx="133710" cy="1184959"/>
              </a:xfrm>
            </p:grpSpPr>
            <p:cxnSp>
              <p:nvCxnSpPr>
                <p:cNvPr id="7" name="直線コネクタ 6"/>
                <p:cNvCxnSpPr>
                  <a:endCxn id="3" idx="4"/>
                </p:cNvCxnSpPr>
                <p:nvPr/>
              </p:nvCxnSpPr>
              <p:spPr>
                <a:xfrm flipH="1" flipV="1">
                  <a:off x="6216048" y="2505385"/>
                  <a:ext cx="0" cy="1055746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" name="円/楕円 2"/>
                <p:cNvSpPr/>
                <p:nvPr/>
              </p:nvSpPr>
              <p:spPr>
                <a:xfrm>
                  <a:off x="6149193" y="2376172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" name="グループ化 9"/>
              <p:cNvGrpSpPr/>
              <p:nvPr/>
            </p:nvGrpSpPr>
            <p:grpSpPr>
              <a:xfrm>
                <a:off x="3634655" y="3479337"/>
                <a:ext cx="2367389" cy="138089"/>
                <a:chOff x="3634655" y="3479337"/>
                <a:chExt cx="2367389" cy="138089"/>
              </a:xfrm>
            </p:grpSpPr>
            <p:sp>
              <p:nvSpPr>
                <p:cNvPr id="81" name="円/楕円 80"/>
                <p:cNvSpPr/>
                <p:nvPr/>
              </p:nvSpPr>
              <p:spPr>
                <a:xfrm>
                  <a:off x="5868334" y="3482361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円/楕円 98"/>
                <p:cNvSpPr/>
                <p:nvPr/>
              </p:nvSpPr>
              <p:spPr>
                <a:xfrm>
                  <a:off x="5601014" y="347940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円/楕円 99"/>
                <p:cNvSpPr/>
                <p:nvPr/>
              </p:nvSpPr>
              <p:spPr>
                <a:xfrm>
                  <a:off x="5311790" y="3484101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1" name="円/楕円 100"/>
                <p:cNvSpPr/>
                <p:nvPr/>
              </p:nvSpPr>
              <p:spPr>
                <a:xfrm>
                  <a:off x="5037585" y="3484100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2" name="円/楕円 101"/>
                <p:cNvSpPr/>
                <p:nvPr/>
              </p:nvSpPr>
              <p:spPr>
                <a:xfrm>
                  <a:off x="4746774" y="3481712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3" name="円/楕円 102"/>
                <p:cNvSpPr/>
                <p:nvPr/>
              </p:nvSpPr>
              <p:spPr>
                <a:xfrm>
                  <a:off x="4467549" y="3483516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4" name="円/楕円 103"/>
                <p:cNvSpPr/>
                <p:nvPr/>
              </p:nvSpPr>
              <p:spPr>
                <a:xfrm>
                  <a:off x="4185468" y="348583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5" name="円/楕円 104"/>
                <p:cNvSpPr/>
                <p:nvPr/>
              </p:nvSpPr>
              <p:spPr>
                <a:xfrm>
                  <a:off x="3911263" y="348821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" name="円/楕円 105"/>
                <p:cNvSpPr/>
                <p:nvPr/>
              </p:nvSpPr>
              <p:spPr>
                <a:xfrm>
                  <a:off x="3634655" y="3479337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" name="グループ化 8"/>
              <p:cNvGrpSpPr/>
              <p:nvPr/>
            </p:nvGrpSpPr>
            <p:grpSpPr>
              <a:xfrm>
                <a:off x="6422667" y="3481439"/>
                <a:ext cx="2367389" cy="138089"/>
                <a:chOff x="6422667" y="3481439"/>
                <a:chExt cx="2367389" cy="138089"/>
              </a:xfrm>
            </p:grpSpPr>
            <p:sp>
              <p:nvSpPr>
                <p:cNvPr id="107" name="円/楕円 106"/>
                <p:cNvSpPr/>
                <p:nvPr/>
              </p:nvSpPr>
              <p:spPr>
                <a:xfrm>
                  <a:off x="8656346" y="348446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8" name="円/楕円 107"/>
                <p:cNvSpPr/>
                <p:nvPr/>
              </p:nvSpPr>
              <p:spPr>
                <a:xfrm>
                  <a:off x="8389026" y="3481505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9" name="円/楕円 108"/>
                <p:cNvSpPr/>
                <p:nvPr/>
              </p:nvSpPr>
              <p:spPr>
                <a:xfrm>
                  <a:off x="8099802" y="348620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0" name="円/楕円 109"/>
                <p:cNvSpPr/>
                <p:nvPr/>
              </p:nvSpPr>
              <p:spPr>
                <a:xfrm>
                  <a:off x="7825597" y="3486202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1" name="円/楕円 110"/>
                <p:cNvSpPr/>
                <p:nvPr/>
              </p:nvSpPr>
              <p:spPr>
                <a:xfrm>
                  <a:off x="7534786" y="3483814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円/楕円 111"/>
                <p:cNvSpPr/>
                <p:nvPr/>
              </p:nvSpPr>
              <p:spPr>
                <a:xfrm>
                  <a:off x="7255561" y="3485618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" name="円/楕円 112"/>
                <p:cNvSpPr/>
                <p:nvPr/>
              </p:nvSpPr>
              <p:spPr>
                <a:xfrm>
                  <a:off x="6973480" y="3487935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円/楕円 113"/>
                <p:cNvSpPr/>
                <p:nvPr/>
              </p:nvSpPr>
              <p:spPr>
                <a:xfrm>
                  <a:off x="6699275" y="3490315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" name="円/楕円 114"/>
                <p:cNvSpPr/>
                <p:nvPr/>
              </p:nvSpPr>
              <p:spPr>
                <a:xfrm>
                  <a:off x="6422667" y="3481439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17" name="グループ化 16"/>
          <p:cNvGrpSpPr/>
          <p:nvPr/>
        </p:nvGrpSpPr>
        <p:grpSpPr>
          <a:xfrm>
            <a:off x="2999284" y="4675891"/>
            <a:ext cx="5504690" cy="1728000"/>
            <a:chOff x="2999284" y="4675891"/>
            <a:chExt cx="5504690" cy="1728000"/>
          </a:xfrm>
        </p:grpSpPr>
        <p:cxnSp>
          <p:nvCxnSpPr>
            <p:cNvPr id="176" name="直線コネクタ 175"/>
            <p:cNvCxnSpPr/>
            <p:nvPr/>
          </p:nvCxnSpPr>
          <p:spPr>
            <a:xfrm>
              <a:off x="5652573" y="4947411"/>
              <a:ext cx="432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矢印コネクタ 174"/>
            <p:cNvCxnSpPr/>
            <p:nvPr/>
          </p:nvCxnSpPr>
          <p:spPr>
            <a:xfrm flipV="1">
              <a:off x="5831706" y="4675891"/>
              <a:ext cx="0" cy="172800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矢印コネクタ 173"/>
            <p:cNvCxnSpPr/>
            <p:nvPr/>
          </p:nvCxnSpPr>
          <p:spPr>
            <a:xfrm flipV="1">
              <a:off x="2999284" y="6050576"/>
              <a:ext cx="550469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0" name="グループ化 149"/>
            <p:cNvGrpSpPr/>
            <p:nvPr/>
          </p:nvGrpSpPr>
          <p:grpSpPr>
            <a:xfrm>
              <a:off x="3250313" y="4882805"/>
              <a:ext cx="5155401" cy="1243356"/>
              <a:chOff x="3634655" y="2376172"/>
              <a:chExt cx="5155401" cy="1243356"/>
            </a:xfrm>
          </p:grpSpPr>
          <p:grpSp>
            <p:nvGrpSpPr>
              <p:cNvPr id="151" name="グループ化 150"/>
              <p:cNvGrpSpPr/>
              <p:nvPr/>
            </p:nvGrpSpPr>
            <p:grpSpPr>
              <a:xfrm>
                <a:off x="6149193" y="2376172"/>
                <a:ext cx="133710" cy="1184959"/>
                <a:chOff x="6149193" y="2376172"/>
                <a:chExt cx="133710" cy="1184959"/>
              </a:xfrm>
            </p:grpSpPr>
            <p:cxnSp>
              <p:nvCxnSpPr>
                <p:cNvPr id="172" name="直線コネクタ 171"/>
                <p:cNvCxnSpPr>
                  <a:endCxn id="173" idx="4"/>
                </p:cNvCxnSpPr>
                <p:nvPr/>
              </p:nvCxnSpPr>
              <p:spPr>
                <a:xfrm flipH="1" flipV="1">
                  <a:off x="6216048" y="2505385"/>
                  <a:ext cx="0" cy="1055746"/>
                </a:xfrm>
                <a:prstGeom prst="line">
                  <a:avLst/>
                </a:prstGeom>
                <a:ln w="3810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円/楕円 172"/>
                <p:cNvSpPr/>
                <p:nvPr/>
              </p:nvSpPr>
              <p:spPr>
                <a:xfrm>
                  <a:off x="6149193" y="2376172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2" name="グループ化 151"/>
              <p:cNvGrpSpPr/>
              <p:nvPr/>
            </p:nvGrpSpPr>
            <p:grpSpPr>
              <a:xfrm>
                <a:off x="3634655" y="3479337"/>
                <a:ext cx="2367389" cy="138089"/>
                <a:chOff x="3634655" y="3479337"/>
                <a:chExt cx="2367389" cy="138089"/>
              </a:xfrm>
            </p:grpSpPr>
            <p:sp>
              <p:nvSpPr>
                <p:cNvPr id="163" name="円/楕円 162"/>
                <p:cNvSpPr/>
                <p:nvPr/>
              </p:nvSpPr>
              <p:spPr>
                <a:xfrm>
                  <a:off x="5868334" y="3482361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4" name="円/楕円 163"/>
                <p:cNvSpPr/>
                <p:nvPr/>
              </p:nvSpPr>
              <p:spPr>
                <a:xfrm>
                  <a:off x="5601014" y="347940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5" name="円/楕円 164"/>
                <p:cNvSpPr/>
                <p:nvPr/>
              </p:nvSpPr>
              <p:spPr>
                <a:xfrm>
                  <a:off x="5311790" y="3484101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" name="円/楕円 165"/>
                <p:cNvSpPr/>
                <p:nvPr/>
              </p:nvSpPr>
              <p:spPr>
                <a:xfrm>
                  <a:off x="5037585" y="3484100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7" name="円/楕円 166"/>
                <p:cNvSpPr/>
                <p:nvPr/>
              </p:nvSpPr>
              <p:spPr>
                <a:xfrm>
                  <a:off x="4746774" y="3481712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8" name="円/楕円 167"/>
                <p:cNvSpPr/>
                <p:nvPr/>
              </p:nvSpPr>
              <p:spPr>
                <a:xfrm>
                  <a:off x="4467549" y="3483516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9" name="円/楕円 168"/>
                <p:cNvSpPr/>
                <p:nvPr/>
              </p:nvSpPr>
              <p:spPr>
                <a:xfrm>
                  <a:off x="4185468" y="348583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0" name="円/楕円 169"/>
                <p:cNvSpPr/>
                <p:nvPr/>
              </p:nvSpPr>
              <p:spPr>
                <a:xfrm>
                  <a:off x="3911263" y="348821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1" name="円/楕円 170"/>
                <p:cNvSpPr/>
                <p:nvPr/>
              </p:nvSpPr>
              <p:spPr>
                <a:xfrm>
                  <a:off x="3634655" y="3479337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3" name="グループ化 152"/>
              <p:cNvGrpSpPr/>
              <p:nvPr/>
            </p:nvGrpSpPr>
            <p:grpSpPr>
              <a:xfrm>
                <a:off x="6422667" y="3481439"/>
                <a:ext cx="2367389" cy="138089"/>
                <a:chOff x="6422667" y="3481439"/>
                <a:chExt cx="2367389" cy="138089"/>
              </a:xfrm>
            </p:grpSpPr>
            <p:sp>
              <p:nvSpPr>
                <p:cNvPr id="154" name="円/楕円 153"/>
                <p:cNvSpPr/>
                <p:nvPr/>
              </p:nvSpPr>
              <p:spPr>
                <a:xfrm>
                  <a:off x="8656346" y="348446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5" name="円/楕円 154"/>
                <p:cNvSpPr/>
                <p:nvPr/>
              </p:nvSpPr>
              <p:spPr>
                <a:xfrm>
                  <a:off x="8389026" y="3481505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6" name="円/楕円 155"/>
                <p:cNvSpPr/>
                <p:nvPr/>
              </p:nvSpPr>
              <p:spPr>
                <a:xfrm>
                  <a:off x="8099802" y="348620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7" name="円/楕円 156"/>
                <p:cNvSpPr/>
                <p:nvPr/>
              </p:nvSpPr>
              <p:spPr>
                <a:xfrm>
                  <a:off x="7825597" y="3486202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" name="円/楕円 157"/>
                <p:cNvSpPr/>
                <p:nvPr/>
              </p:nvSpPr>
              <p:spPr>
                <a:xfrm>
                  <a:off x="7534786" y="3483814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9" name="円/楕円 158"/>
                <p:cNvSpPr/>
                <p:nvPr/>
              </p:nvSpPr>
              <p:spPr>
                <a:xfrm>
                  <a:off x="7255561" y="3485618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0" name="円/楕円 159"/>
                <p:cNvSpPr/>
                <p:nvPr/>
              </p:nvSpPr>
              <p:spPr>
                <a:xfrm>
                  <a:off x="6973480" y="3487935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1" name="円/楕円 160"/>
                <p:cNvSpPr/>
                <p:nvPr/>
              </p:nvSpPr>
              <p:spPr>
                <a:xfrm>
                  <a:off x="6699275" y="3490315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円/楕円 161"/>
                <p:cNvSpPr/>
                <p:nvPr/>
              </p:nvSpPr>
              <p:spPr>
                <a:xfrm>
                  <a:off x="6422667" y="3481439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77" name="テキスト ボックス 176"/>
            <p:cNvSpPr txBox="1"/>
            <p:nvPr/>
          </p:nvSpPr>
          <p:spPr>
            <a:xfrm>
              <a:off x="5909794" y="4770611"/>
              <a:ext cx="5868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8" name="下矢印 17"/>
          <p:cNvSpPr/>
          <p:nvPr/>
        </p:nvSpPr>
        <p:spPr>
          <a:xfrm>
            <a:off x="5706361" y="3992344"/>
            <a:ext cx="257221" cy="4869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67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062318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アナログのインパルス信号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ja-JP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</a:t>
            </a:r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のサンプル信号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の関係</a:t>
            </a: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83342" y="1190194"/>
            <a:ext cx="3953434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アナログの世界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6590763" y="2888629"/>
            <a:ext cx="1989999" cy="703126"/>
            <a:chOff x="2770309" y="5063165"/>
            <a:chExt cx="5440315" cy="1624397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2770309" y="5063165"/>
              <a:ext cx="5440315" cy="1509582"/>
              <a:chOff x="3138909" y="2376172"/>
              <a:chExt cx="5440315" cy="1509582"/>
            </a:xfrm>
          </p:grpSpPr>
          <p:pic>
            <p:nvPicPr>
              <p:cNvPr id="4" name="図 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138909" y="2391315"/>
                <a:ext cx="5440315" cy="1494439"/>
              </a:xfrm>
              <a:prstGeom prst="rect">
                <a:avLst/>
              </a:prstGeom>
            </p:spPr>
          </p:pic>
          <p:grpSp>
            <p:nvGrpSpPr>
              <p:cNvPr id="14" name="グループ化 13"/>
              <p:cNvGrpSpPr/>
              <p:nvPr/>
            </p:nvGrpSpPr>
            <p:grpSpPr>
              <a:xfrm>
                <a:off x="3271586" y="2376172"/>
                <a:ext cx="5155401" cy="1243356"/>
                <a:chOff x="3634655" y="2376172"/>
                <a:chExt cx="5155401" cy="1243356"/>
              </a:xfrm>
            </p:grpSpPr>
            <p:grpSp>
              <p:nvGrpSpPr>
                <p:cNvPr id="13" name="グループ化 12"/>
                <p:cNvGrpSpPr/>
                <p:nvPr/>
              </p:nvGrpSpPr>
              <p:grpSpPr>
                <a:xfrm>
                  <a:off x="6149193" y="2376172"/>
                  <a:ext cx="133710" cy="1184959"/>
                  <a:chOff x="6149193" y="2376172"/>
                  <a:chExt cx="133710" cy="1184959"/>
                </a:xfrm>
              </p:grpSpPr>
              <p:cxnSp>
                <p:nvCxnSpPr>
                  <p:cNvPr id="7" name="直線コネクタ 6"/>
                  <p:cNvCxnSpPr>
                    <a:endCxn id="3" idx="4"/>
                  </p:cNvCxnSpPr>
                  <p:nvPr/>
                </p:nvCxnSpPr>
                <p:spPr>
                  <a:xfrm flipH="1" flipV="1">
                    <a:off x="6216048" y="2505385"/>
                    <a:ext cx="0" cy="1055746"/>
                  </a:xfrm>
                  <a:prstGeom prst="line">
                    <a:avLst/>
                  </a:prstGeom>
                  <a:ln w="12700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" name="円/楕円 2"/>
                  <p:cNvSpPr/>
                  <p:nvPr/>
                </p:nvSpPr>
                <p:spPr>
                  <a:xfrm>
                    <a:off x="6149193" y="2376172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0" name="グループ化 9"/>
                <p:cNvGrpSpPr/>
                <p:nvPr/>
              </p:nvGrpSpPr>
              <p:grpSpPr>
                <a:xfrm>
                  <a:off x="3634655" y="3479337"/>
                  <a:ext cx="2367389" cy="138089"/>
                  <a:chOff x="3634655" y="3479337"/>
                  <a:chExt cx="2367389" cy="138089"/>
                </a:xfrm>
              </p:grpSpPr>
              <p:sp>
                <p:nvSpPr>
                  <p:cNvPr id="81" name="円/楕円 80"/>
                  <p:cNvSpPr/>
                  <p:nvPr/>
                </p:nvSpPr>
                <p:spPr>
                  <a:xfrm>
                    <a:off x="5868334" y="3482361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9" name="円/楕円 98"/>
                  <p:cNvSpPr/>
                  <p:nvPr/>
                </p:nvSpPr>
                <p:spPr>
                  <a:xfrm>
                    <a:off x="5601014" y="3479403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0" name="円/楕円 99"/>
                  <p:cNvSpPr/>
                  <p:nvPr/>
                </p:nvSpPr>
                <p:spPr>
                  <a:xfrm>
                    <a:off x="5311790" y="3484101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1" name="円/楕円 100"/>
                  <p:cNvSpPr/>
                  <p:nvPr/>
                </p:nvSpPr>
                <p:spPr>
                  <a:xfrm>
                    <a:off x="5037585" y="3484100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2" name="円/楕円 101"/>
                  <p:cNvSpPr/>
                  <p:nvPr/>
                </p:nvSpPr>
                <p:spPr>
                  <a:xfrm>
                    <a:off x="4746774" y="3481712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3" name="円/楕円 102"/>
                  <p:cNvSpPr/>
                  <p:nvPr/>
                </p:nvSpPr>
                <p:spPr>
                  <a:xfrm>
                    <a:off x="4467549" y="3483516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4" name="円/楕円 103"/>
                  <p:cNvSpPr/>
                  <p:nvPr/>
                </p:nvSpPr>
                <p:spPr>
                  <a:xfrm>
                    <a:off x="4185468" y="3485833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5" name="円/楕円 104"/>
                  <p:cNvSpPr/>
                  <p:nvPr/>
                </p:nvSpPr>
                <p:spPr>
                  <a:xfrm>
                    <a:off x="3911263" y="3488213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6" name="円/楕円 105"/>
                  <p:cNvSpPr/>
                  <p:nvPr/>
                </p:nvSpPr>
                <p:spPr>
                  <a:xfrm>
                    <a:off x="3634655" y="3479337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9" name="グループ化 8"/>
                <p:cNvGrpSpPr/>
                <p:nvPr/>
              </p:nvGrpSpPr>
              <p:grpSpPr>
                <a:xfrm>
                  <a:off x="6422667" y="3481439"/>
                  <a:ext cx="2367389" cy="138089"/>
                  <a:chOff x="6422667" y="3481439"/>
                  <a:chExt cx="2367389" cy="138089"/>
                </a:xfrm>
              </p:grpSpPr>
              <p:sp>
                <p:nvSpPr>
                  <p:cNvPr id="107" name="円/楕円 106"/>
                  <p:cNvSpPr/>
                  <p:nvPr/>
                </p:nvSpPr>
                <p:spPr>
                  <a:xfrm>
                    <a:off x="8656346" y="3484463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8" name="円/楕円 107"/>
                  <p:cNvSpPr/>
                  <p:nvPr/>
                </p:nvSpPr>
                <p:spPr>
                  <a:xfrm>
                    <a:off x="8389026" y="3481505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9" name="円/楕円 108"/>
                  <p:cNvSpPr/>
                  <p:nvPr/>
                </p:nvSpPr>
                <p:spPr>
                  <a:xfrm>
                    <a:off x="8099802" y="3486203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0" name="円/楕円 109"/>
                  <p:cNvSpPr/>
                  <p:nvPr/>
                </p:nvSpPr>
                <p:spPr>
                  <a:xfrm>
                    <a:off x="7825597" y="3486202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1" name="円/楕円 110"/>
                  <p:cNvSpPr/>
                  <p:nvPr/>
                </p:nvSpPr>
                <p:spPr>
                  <a:xfrm>
                    <a:off x="7534786" y="3483814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2" name="円/楕円 111"/>
                  <p:cNvSpPr/>
                  <p:nvPr/>
                </p:nvSpPr>
                <p:spPr>
                  <a:xfrm>
                    <a:off x="7255561" y="3485618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3" name="円/楕円 112"/>
                  <p:cNvSpPr/>
                  <p:nvPr/>
                </p:nvSpPr>
                <p:spPr>
                  <a:xfrm>
                    <a:off x="6973480" y="3487935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4" name="円/楕円 113"/>
                  <p:cNvSpPr/>
                  <p:nvPr/>
                </p:nvSpPr>
                <p:spPr>
                  <a:xfrm>
                    <a:off x="6699275" y="3490315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5" name="円/楕円 114"/>
                  <p:cNvSpPr/>
                  <p:nvPr/>
                </p:nvSpPr>
                <p:spPr>
                  <a:xfrm>
                    <a:off x="6422667" y="3481439"/>
                    <a:ext cx="133710" cy="129213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sp>
          <p:nvSpPr>
            <p:cNvPr id="5" name="正方形/長方形 4"/>
            <p:cNvSpPr/>
            <p:nvPr/>
          </p:nvSpPr>
          <p:spPr>
            <a:xfrm>
              <a:off x="5291666" y="6295543"/>
              <a:ext cx="399332" cy="2923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テキスト ボックス 115"/>
            <p:cNvSpPr txBox="1"/>
            <p:nvPr/>
          </p:nvSpPr>
          <p:spPr>
            <a:xfrm>
              <a:off x="5106465" y="6230936"/>
              <a:ext cx="755828" cy="456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4135014" y="1966300"/>
            <a:ext cx="2125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ja-JP" altLang="en-US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1331258" y="3679251"/>
            <a:ext cx="3953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4184224" y="3241049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</a:t>
            </a:r>
            <a:endParaRPr lang="ja-JP" altLang="en-US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335742" y="2808322"/>
            <a:ext cx="3953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理想ＬＰＦ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4204813" y="4363024"/>
            <a:ext cx="2459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単位サンプル信号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5263163" y="3243824"/>
            <a:ext cx="1098958" cy="29490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1183342" y="5156853"/>
            <a:ext cx="3953434" cy="461665"/>
          </a:xfrm>
          <a:prstGeom prst="rect">
            <a:avLst/>
          </a:prstGeom>
          <a:solidFill>
            <a:srgbClr val="FF99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ディジタルの世界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下矢印 19"/>
          <p:cNvSpPr/>
          <p:nvPr/>
        </p:nvSpPr>
        <p:spPr>
          <a:xfrm>
            <a:off x="3160059" y="1692734"/>
            <a:ext cx="295835" cy="1015667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下矢印 121"/>
          <p:cNvSpPr/>
          <p:nvPr/>
        </p:nvSpPr>
        <p:spPr>
          <a:xfrm>
            <a:off x="3160058" y="4106730"/>
            <a:ext cx="295835" cy="101566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下矢印 122"/>
          <p:cNvSpPr/>
          <p:nvPr/>
        </p:nvSpPr>
        <p:spPr>
          <a:xfrm>
            <a:off x="3179064" y="3197754"/>
            <a:ext cx="296893" cy="508862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左矢印 20"/>
          <p:cNvSpPr/>
          <p:nvPr/>
        </p:nvSpPr>
        <p:spPr>
          <a:xfrm>
            <a:off x="3475957" y="2041291"/>
            <a:ext cx="659057" cy="238809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右矢印 124"/>
          <p:cNvSpPr/>
          <p:nvPr/>
        </p:nvSpPr>
        <p:spPr>
          <a:xfrm>
            <a:off x="3539179" y="3251800"/>
            <a:ext cx="603429" cy="2869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右矢印 125"/>
          <p:cNvSpPr/>
          <p:nvPr/>
        </p:nvSpPr>
        <p:spPr>
          <a:xfrm>
            <a:off x="3588357" y="4389008"/>
            <a:ext cx="603429" cy="286925"/>
          </a:xfrm>
          <a:prstGeom prst="rightArrow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6" name="グループ化 45"/>
          <p:cNvGrpSpPr/>
          <p:nvPr/>
        </p:nvGrpSpPr>
        <p:grpSpPr>
          <a:xfrm>
            <a:off x="6639180" y="4140916"/>
            <a:ext cx="1989999" cy="416720"/>
            <a:chOff x="2999284" y="4882805"/>
            <a:chExt cx="5504690" cy="1243356"/>
          </a:xfrm>
        </p:grpSpPr>
        <p:cxnSp>
          <p:nvCxnSpPr>
            <p:cNvPr id="49" name="直線矢印コネクタ 48"/>
            <p:cNvCxnSpPr/>
            <p:nvPr/>
          </p:nvCxnSpPr>
          <p:spPr>
            <a:xfrm flipV="1">
              <a:off x="2999284" y="6050576"/>
              <a:ext cx="550469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グループ化 49"/>
            <p:cNvGrpSpPr/>
            <p:nvPr/>
          </p:nvGrpSpPr>
          <p:grpSpPr>
            <a:xfrm>
              <a:off x="3250313" y="4882805"/>
              <a:ext cx="5155401" cy="1243356"/>
              <a:chOff x="3634655" y="2376172"/>
              <a:chExt cx="5155401" cy="1243356"/>
            </a:xfrm>
          </p:grpSpPr>
          <p:grpSp>
            <p:nvGrpSpPr>
              <p:cNvPr id="52" name="グループ化 51"/>
              <p:cNvGrpSpPr/>
              <p:nvPr/>
            </p:nvGrpSpPr>
            <p:grpSpPr>
              <a:xfrm>
                <a:off x="6149193" y="2376172"/>
                <a:ext cx="133710" cy="1184959"/>
                <a:chOff x="6149193" y="2376172"/>
                <a:chExt cx="133710" cy="1184959"/>
              </a:xfrm>
            </p:grpSpPr>
            <p:cxnSp>
              <p:nvCxnSpPr>
                <p:cNvPr id="73" name="直線コネクタ 72"/>
                <p:cNvCxnSpPr>
                  <a:endCxn id="74" idx="4"/>
                </p:cNvCxnSpPr>
                <p:nvPr/>
              </p:nvCxnSpPr>
              <p:spPr>
                <a:xfrm flipH="1" flipV="1">
                  <a:off x="6216048" y="2505385"/>
                  <a:ext cx="0" cy="1055746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円/楕円 73"/>
                <p:cNvSpPr/>
                <p:nvPr/>
              </p:nvSpPr>
              <p:spPr>
                <a:xfrm>
                  <a:off x="6149193" y="2376172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3" name="グループ化 52"/>
              <p:cNvGrpSpPr/>
              <p:nvPr/>
            </p:nvGrpSpPr>
            <p:grpSpPr>
              <a:xfrm>
                <a:off x="3634655" y="3479337"/>
                <a:ext cx="2367389" cy="138089"/>
                <a:chOff x="3634655" y="3479337"/>
                <a:chExt cx="2367389" cy="138089"/>
              </a:xfrm>
            </p:grpSpPr>
            <p:sp>
              <p:nvSpPr>
                <p:cNvPr id="64" name="円/楕円 63"/>
                <p:cNvSpPr/>
                <p:nvPr/>
              </p:nvSpPr>
              <p:spPr>
                <a:xfrm>
                  <a:off x="5868334" y="3482361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" name="円/楕円 64"/>
                <p:cNvSpPr/>
                <p:nvPr/>
              </p:nvSpPr>
              <p:spPr>
                <a:xfrm>
                  <a:off x="5601014" y="347940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円/楕円 65"/>
                <p:cNvSpPr/>
                <p:nvPr/>
              </p:nvSpPr>
              <p:spPr>
                <a:xfrm>
                  <a:off x="5311790" y="3484101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" name="円/楕円 66"/>
                <p:cNvSpPr/>
                <p:nvPr/>
              </p:nvSpPr>
              <p:spPr>
                <a:xfrm>
                  <a:off x="5037585" y="3484100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" name="円/楕円 67"/>
                <p:cNvSpPr/>
                <p:nvPr/>
              </p:nvSpPr>
              <p:spPr>
                <a:xfrm>
                  <a:off x="4746774" y="3481712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円/楕円 68"/>
                <p:cNvSpPr/>
                <p:nvPr/>
              </p:nvSpPr>
              <p:spPr>
                <a:xfrm>
                  <a:off x="4467549" y="3483516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円/楕円 69"/>
                <p:cNvSpPr/>
                <p:nvPr/>
              </p:nvSpPr>
              <p:spPr>
                <a:xfrm>
                  <a:off x="4185468" y="348583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円/楕円 70"/>
                <p:cNvSpPr/>
                <p:nvPr/>
              </p:nvSpPr>
              <p:spPr>
                <a:xfrm>
                  <a:off x="3911263" y="348821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円/楕円 71"/>
                <p:cNvSpPr/>
                <p:nvPr/>
              </p:nvSpPr>
              <p:spPr>
                <a:xfrm>
                  <a:off x="3634655" y="3479337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4" name="グループ化 53"/>
              <p:cNvGrpSpPr/>
              <p:nvPr/>
            </p:nvGrpSpPr>
            <p:grpSpPr>
              <a:xfrm>
                <a:off x="6422667" y="3481439"/>
                <a:ext cx="2367389" cy="138089"/>
                <a:chOff x="6422667" y="3481439"/>
                <a:chExt cx="2367389" cy="138089"/>
              </a:xfrm>
            </p:grpSpPr>
            <p:sp>
              <p:nvSpPr>
                <p:cNvPr id="55" name="円/楕円 54"/>
                <p:cNvSpPr/>
                <p:nvPr/>
              </p:nvSpPr>
              <p:spPr>
                <a:xfrm>
                  <a:off x="8656346" y="348446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" name="円/楕円 55"/>
                <p:cNvSpPr/>
                <p:nvPr/>
              </p:nvSpPr>
              <p:spPr>
                <a:xfrm>
                  <a:off x="8389026" y="3481505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" name="円/楕円 56"/>
                <p:cNvSpPr/>
                <p:nvPr/>
              </p:nvSpPr>
              <p:spPr>
                <a:xfrm>
                  <a:off x="8099802" y="3486203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" name="円/楕円 57"/>
                <p:cNvSpPr/>
                <p:nvPr/>
              </p:nvSpPr>
              <p:spPr>
                <a:xfrm>
                  <a:off x="7825597" y="3486202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" name="円/楕円 58"/>
                <p:cNvSpPr/>
                <p:nvPr/>
              </p:nvSpPr>
              <p:spPr>
                <a:xfrm>
                  <a:off x="7534786" y="3483814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円/楕円 59"/>
                <p:cNvSpPr/>
                <p:nvPr/>
              </p:nvSpPr>
              <p:spPr>
                <a:xfrm>
                  <a:off x="7255561" y="3485618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円/楕円 60"/>
                <p:cNvSpPr/>
                <p:nvPr/>
              </p:nvSpPr>
              <p:spPr>
                <a:xfrm>
                  <a:off x="6973480" y="3487935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円/楕円 61"/>
                <p:cNvSpPr/>
                <p:nvPr/>
              </p:nvSpPr>
              <p:spPr>
                <a:xfrm>
                  <a:off x="6699275" y="3490315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円/楕円 62"/>
                <p:cNvSpPr/>
                <p:nvPr/>
              </p:nvSpPr>
              <p:spPr>
                <a:xfrm>
                  <a:off x="6422667" y="3481439"/>
                  <a:ext cx="133710" cy="129213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cxnSp>
        <p:nvCxnSpPr>
          <p:cNvPr id="76" name="直線矢印コネクタ 75"/>
          <p:cNvCxnSpPr/>
          <p:nvPr/>
        </p:nvCxnSpPr>
        <p:spPr>
          <a:xfrm flipV="1">
            <a:off x="6590763" y="2169617"/>
            <a:ext cx="198999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 flipH="1" flipV="1">
            <a:off x="7614711" y="1821537"/>
            <a:ext cx="0" cy="353841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正方形/長方形 128"/>
          <p:cNvSpPr/>
          <p:nvPr/>
        </p:nvSpPr>
        <p:spPr>
          <a:xfrm>
            <a:off x="2869013" y="5815168"/>
            <a:ext cx="5724644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単位サンプル信号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に対する応答を，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ディジタル系のインパルス応答と捉えてもかまわない</a:t>
            </a:r>
            <a:endParaRPr lang="ja-JP" altLang="en-US"/>
          </a:p>
        </p:txBody>
      </p:sp>
      <p:sp>
        <p:nvSpPr>
          <p:cNvPr id="130" name="正方形/長方形 129"/>
          <p:cNvSpPr/>
          <p:nvPr/>
        </p:nvSpPr>
        <p:spPr>
          <a:xfrm>
            <a:off x="606889" y="2927302"/>
            <a:ext cx="181778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アナログの世界の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インパルス信号が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LPF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によって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関数になった</a:t>
            </a:r>
            <a:endParaRPr lang="ja-JP" altLang="en-US" sz="1400"/>
          </a:p>
        </p:txBody>
      </p:sp>
      <p:sp>
        <p:nvSpPr>
          <p:cNvPr id="131" name="正方形/長方形 130"/>
          <p:cNvSpPr/>
          <p:nvPr/>
        </p:nvSpPr>
        <p:spPr>
          <a:xfrm>
            <a:off x="610877" y="3990497"/>
            <a:ext cx="1800493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関数が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変換によって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単位サンプル信号に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なった</a:t>
            </a:r>
            <a:endParaRPr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3347140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2826</TotalTime>
  <Words>458</Words>
  <Application>Microsoft Office PowerPoint</Application>
  <PresentationFormat>画面に合わせる (4:3)</PresentationFormat>
  <Paragraphs>139</Paragraphs>
  <Slides>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HGｺﾞｼｯｸM</vt:lpstr>
      <vt:lpstr>Arial</vt:lpstr>
      <vt:lpstr>Corbel</vt:lpstr>
      <vt:lpstr>Times New Roman</vt:lpstr>
      <vt:lpstr>視差</vt:lpstr>
      <vt:lpstr>数式</vt:lpstr>
      <vt:lpstr>６．線型システム</vt:lpstr>
      <vt:lpstr>６．２　インパルス応答 （１）アナログ系のインパルス応答</vt:lpstr>
      <vt:lpstr>インパルス応答の例</vt:lpstr>
      <vt:lpstr>（２）インパルス応答と周波数特性</vt:lpstr>
      <vt:lpstr>インパルス応答測定と未知系周波数特性</vt:lpstr>
      <vt:lpstr>（３）アナログ系インパルス信号と ディジタル系サンプル信号</vt:lpstr>
      <vt:lpstr>理想ローパスフィルタのインパルス応答</vt:lpstr>
      <vt:lpstr>インパルス応答を標本化すると</vt:lpstr>
      <vt:lpstr>アナログのインパルス信号δ(t)と ディジタルのサンプル信号δ(k)の関係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194</cp:revision>
  <dcterms:created xsi:type="dcterms:W3CDTF">2018-02-09T02:09:57Z</dcterms:created>
  <dcterms:modified xsi:type="dcterms:W3CDTF">2018-03-28T04:28:49Z</dcterms:modified>
</cp:coreProperties>
</file>