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85" r:id="rId2"/>
    <p:sldId id="259" r:id="rId3"/>
    <p:sldId id="315" r:id="rId4"/>
    <p:sldId id="318" r:id="rId5"/>
    <p:sldId id="316" r:id="rId6"/>
    <p:sldId id="319" r:id="rId7"/>
    <p:sldId id="317" r:id="rId8"/>
    <p:sldId id="320" r:id="rId9"/>
    <p:sldId id="321" r:id="rId10"/>
    <p:sldId id="322" r:id="rId11"/>
    <p:sldId id="323" r:id="rId12"/>
    <p:sldId id="324" r:id="rId13"/>
    <p:sldId id="325" r:id="rId14"/>
    <p:sldId id="326" r:id="rId15"/>
    <p:sldId id="327" r:id="rId16"/>
    <p:sldId id="328" r:id="rId17"/>
    <p:sldId id="329" r:id="rId1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60" d="100"/>
          <a:sy n="60" d="100"/>
        </p:scale>
        <p:origin x="35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7325773" y="6117336"/>
            <a:ext cx="857473" cy="365125"/>
          </a:xfrm>
        </p:spPr>
        <p:txBody>
          <a:bodyPr/>
          <a:lstStyle/>
          <a:p>
            <a:fld id="{7D0168DC-5DFC-43B8-AF79-8B8051FBFACE}" type="datetimeFigureOut">
              <a:rPr kumimoji="1" lang="ja-JP" altLang="en-US" smtClean="0"/>
              <a:t>2018/3/21</a:t>
            </a:fld>
            <a:endParaRPr kumimoji="1" lang="ja-JP" altLang="en-US"/>
          </a:p>
        </p:txBody>
      </p:sp>
      <p:sp>
        <p:nvSpPr>
          <p:cNvPr id="5" name="Footer Placeholder 4"/>
          <p:cNvSpPr>
            <a:spLocks noGrp="1"/>
          </p:cNvSpPr>
          <p:nvPr>
            <p:ph type="ftr" sz="quarter" idx="11"/>
          </p:nvPr>
        </p:nvSpPr>
        <p:spPr>
          <a:xfrm>
            <a:off x="3623733" y="6117336"/>
            <a:ext cx="3609438" cy="365125"/>
          </a:xfrm>
        </p:spPr>
        <p:txBody>
          <a:bodyPr/>
          <a:lstStyle/>
          <a:p>
            <a:endParaRPr kumimoji="1" lang="ja-JP" altLang="en-US"/>
          </a:p>
        </p:txBody>
      </p:sp>
      <p:sp>
        <p:nvSpPr>
          <p:cNvPr id="6" name="Slide Number Placeholder 5"/>
          <p:cNvSpPr>
            <a:spLocks noGrp="1"/>
          </p:cNvSpPr>
          <p:nvPr>
            <p:ph type="sldNum" sz="quarter" idx="12"/>
          </p:nvPr>
        </p:nvSpPr>
        <p:spPr>
          <a:xfrm>
            <a:off x="8275320" y="6117336"/>
            <a:ext cx="411480" cy="365125"/>
          </a:xfrm>
        </p:spPr>
        <p:txBody>
          <a:bodyPr/>
          <a:lstStyle/>
          <a:p>
            <a:fld id="{B522EE74-471A-4423-BE20-447C472005FE}" type="slidenum">
              <a:rPr kumimoji="1" lang="ja-JP" altLang="en-US" smtClean="0"/>
              <a:t>‹#›</a:t>
            </a:fld>
            <a:endParaRPr kumimoji="1" lang="ja-JP" alt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2343880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272598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868546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578212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139799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671741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8598961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475764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658206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7344329" y="6108173"/>
            <a:ext cx="857473" cy="365125"/>
          </a:xfrm>
        </p:spPr>
        <p:txBody>
          <a:bodyPr/>
          <a:lstStyle/>
          <a:p>
            <a:fld id="{7D0168DC-5DFC-43B8-AF79-8B8051FBFACE}" type="datetimeFigureOut">
              <a:rPr kumimoji="1" lang="ja-JP" altLang="en-US" smtClean="0"/>
              <a:t>2018/3/21</a:t>
            </a:fld>
            <a:endParaRPr kumimoji="1" lang="ja-JP" altLang="en-US"/>
          </a:p>
        </p:txBody>
      </p:sp>
      <p:sp>
        <p:nvSpPr>
          <p:cNvPr id="5" name="Footer Placeholder 4"/>
          <p:cNvSpPr>
            <a:spLocks noGrp="1"/>
          </p:cNvSpPr>
          <p:nvPr>
            <p:ph type="ftr" sz="quarter" idx="11"/>
          </p:nvPr>
        </p:nvSpPr>
        <p:spPr>
          <a:xfrm>
            <a:off x="1972647" y="6108173"/>
            <a:ext cx="5314517" cy="365125"/>
          </a:xfrm>
        </p:spPr>
        <p:txBody>
          <a:bodyPr/>
          <a:lstStyle/>
          <a:p>
            <a:endParaRPr kumimoji="1" lang="ja-JP" altLang="en-US"/>
          </a:p>
        </p:txBody>
      </p:sp>
      <p:sp>
        <p:nvSpPr>
          <p:cNvPr id="6" name="Slide Number Placeholder 5"/>
          <p:cNvSpPr>
            <a:spLocks noGrp="1"/>
          </p:cNvSpPr>
          <p:nvPr>
            <p:ph type="sldNum" sz="quarter" idx="12"/>
          </p:nvPr>
        </p:nvSpPr>
        <p:spPr>
          <a:xfrm>
            <a:off x="8258967" y="6108173"/>
            <a:ext cx="427833" cy="365125"/>
          </a:xfrm>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892474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273317" y="6116070"/>
            <a:ext cx="413483" cy="365125"/>
          </a:xfrm>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297670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603685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228772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710353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1729072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4001380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ja-JP" altLang="en-US" smtClean="0"/>
              <a:t>マスター タイトルの書式設定</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0168DC-5DFC-43B8-AF79-8B8051FBFACE}" type="datetimeFigureOut">
              <a:rPr kumimoji="1" lang="ja-JP" altLang="en-US" smtClean="0"/>
              <a:t>2018/3/21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3314412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D0168DC-5DFC-43B8-AF79-8B8051FBFACE}" type="datetimeFigureOut">
              <a:rPr kumimoji="1" lang="ja-JP" altLang="en-US" smtClean="0"/>
              <a:t>2018/3/21</a:t>
            </a:fld>
            <a:endParaRPr kumimoji="1" lang="ja-JP" alt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522EE74-471A-4423-BE20-447C472005FE}" type="slidenum">
              <a:rPr kumimoji="1" lang="ja-JP" altLang="en-US" smtClean="0"/>
              <a:t>‹#›</a:t>
            </a:fld>
            <a:endParaRPr kumimoji="1" lang="ja-JP" altLang="en-US"/>
          </a:p>
        </p:txBody>
      </p:sp>
    </p:spTree>
    <p:extLst>
      <p:ext uri="{BB962C8B-B14F-4D97-AF65-F5344CB8AC3E}">
        <p14:creationId xmlns:p14="http://schemas.microsoft.com/office/powerpoint/2010/main" val="277628731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wmf"/><Relationship Id="rId5" Type="http://schemas.openxmlformats.org/officeDocument/2006/relationships/oleObject" Target="../embeddings/oleObject6.bin"/><Relationship Id="rId4" Type="http://schemas.openxmlformats.org/officeDocument/2006/relationships/image" Target="../media/image6.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wmf"/><Relationship Id="rId5" Type="http://schemas.openxmlformats.org/officeDocument/2006/relationships/oleObject" Target="../embeddings/oleObject8.bin"/><Relationship Id="rId4" Type="http://schemas.openxmlformats.org/officeDocument/2006/relationships/image" Target="../media/image8.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ja-JP" altLang="en-US" smtClean="0"/>
              <a:t>６．線型システム</a:t>
            </a:r>
            <a:endParaRPr kumimoji="1" lang="ja-JP" altLang="en-US"/>
          </a:p>
        </p:txBody>
      </p:sp>
      <p:sp>
        <p:nvSpPr>
          <p:cNvPr id="3" name="コンテンツ プレースホルダー 2"/>
          <p:cNvSpPr>
            <a:spLocks noGrp="1"/>
          </p:cNvSpPr>
          <p:nvPr>
            <p:ph idx="1"/>
          </p:nvPr>
        </p:nvSpPr>
        <p:spPr>
          <a:xfrm>
            <a:off x="982132" y="2313038"/>
            <a:ext cx="7704667" cy="3332816"/>
          </a:xfrm>
        </p:spPr>
        <p:txBody>
          <a:bodyPr/>
          <a:lstStyle/>
          <a:p>
            <a:pPr marL="0" indent="0">
              <a:buNone/>
            </a:pPr>
            <a:r>
              <a:rPr kumimoji="1" lang="ja-JP" altLang="en-US" u="sng" smtClean="0">
                <a:solidFill>
                  <a:srgbClr val="FF0000"/>
                </a:solidFill>
              </a:rPr>
              <a:t>６．</a:t>
            </a:r>
            <a:r>
              <a:rPr lang="ja-JP" altLang="en-US" u="sng" smtClean="0">
                <a:solidFill>
                  <a:srgbClr val="FF0000"/>
                </a:solidFill>
              </a:rPr>
              <a:t>１</a:t>
            </a:r>
            <a:r>
              <a:rPr kumimoji="1" lang="ja-JP" altLang="en-US" u="sng" smtClean="0">
                <a:solidFill>
                  <a:srgbClr val="FF0000"/>
                </a:solidFill>
              </a:rPr>
              <a:t>　線型システムの性質</a:t>
            </a:r>
            <a:endParaRPr kumimoji="1" lang="en-US" altLang="ja-JP" u="sng" smtClean="0">
              <a:solidFill>
                <a:srgbClr val="FF0000"/>
              </a:solidFill>
            </a:endParaRPr>
          </a:p>
          <a:p>
            <a:pPr marL="0" indent="0">
              <a:buNone/>
            </a:pPr>
            <a:r>
              <a:rPr kumimoji="1" lang="ja-JP" altLang="en-US" smtClean="0"/>
              <a:t>６．２　インパルス応答</a:t>
            </a:r>
            <a:endParaRPr kumimoji="1" lang="en-US" altLang="ja-JP" smtClean="0"/>
          </a:p>
          <a:p>
            <a:pPr marL="0" indent="0">
              <a:buNone/>
            </a:pPr>
            <a:r>
              <a:rPr lang="ja-JP" altLang="en-US" smtClean="0"/>
              <a:t>６．３　畳み込み</a:t>
            </a:r>
            <a:endParaRPr lang="en-US" altLang="ja-JP" smtClean="0"/>
          </a:p>
        </p:txBody>
      </p:sp>
    </p:spTree>
    <p:extLst>
      <p:ext uri="{BB962C8B-B14F-4D97-AF65-F5344CB8AC3E}">
        <p14:creationId xmlns:p14="http://schemas.microsoft.com/office/powerpoint/2010/main" val="640921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0236" y="191730"/>
            <a:ext cx="7704667" cy="1462258"/>
          </a:xfrm>
        </p:spPr>
        <p:txBody>
          <a:bodyPr>
            <a:noAutofit/>
          </a:bodyPr>
          <a:lstStyle/>
          <a:p>
            <a:pPr algn="r"/>
            <a:r>
              <a:rPr lang="en-US" altLang="ja-JP" sz="2800" smtClean="0"/>
              <a:t>【</a:t>
            </a:r>
            <a:r>
              <a:rPr lang="ja-JP" altLang="en-US" sz="2800" smtClean="0"/>
              <a:t>参考</a:t>
            </a:r>
            <a:r>
              <a:rPr lang="en-US" altLang="ja-JP" sz="2800" smtClean="0"/>
              <a:t>】</a:t>
            </a:r>
            <a:r>
              <a:rPr lang="ja-JP" altLang="en-US" sz="2800" smtClean="0"/>
              <a:t>単なる伝送路の波形</a:t>
            </a:r>
            <a:r>
              <a:rPr lang="en-US" altLang="ja-JP" sz="2800" smtClean="0"/>
              <a:t/>
            </a:r>
            <a:br>
              <a:rPr lang="en-US" altLang="ja-JP" sz="2800" smtClean="0"/>
            </a:br>
            <a:r>
              <a:rPr lang="ja-JP" altLang="en-US" sz="2800"/>
              <a:t>単純</a:t>
            </a:r>
            <a:r>
              <a:rPr lang="ja-JP" altLang="en-US" sz="2800" smtClean="0"/>
              <a:t>な無限延長線路でも</a:t>
            </a:r>
            <a:r>
              <a:rPr lang="en-US" altLang="ja-JP" sz="2800" smtClean="0"/>
              <a:t>...</a:t>
            </a:r>
            <a:br>
              <a:rPr lang="en-US" altLang="ja-JP" sz="2800" smtClean="0"/>
            </a:br>
            <a:r>
              <a:rPr lang="ja-JP" altLang="en-US" sz="2800" smtClean="0"/>
              <a:t>回路が入ったらもっと変化する</a:t>
            </a:r>
            <a:r>
              <a:rPr lang="en-US" altLang="ja-JP" sz="2800" smtClean="0"/>
              <a:t/>
            </a:r>
            <a:br>
              <a:rPr lang="en-US" altLang="ja-JP" sz="2800" smtClean="0"/>
            </a:br>
            <a:endParaRPr kumimoji="1" lang="ja-JP" altLang="en-US" sz="2800"/>
          </a:p>
        </p:txBody>
      </p:sp>
      <p:sp>
        <p:nvSpPr>
          <p:cNvPr id="29" name="テキスト ボックス 28"/>
          <p:cNvSpPr txBox="1"/>
          <p:nvPr/>
        </p:nvSpPr>
        <p:spPr>
          <a:xfrm>
            <a:off x="874881" y="1474615"/>
            <a:ext cx="8040022" cy="523220"/>
          </a:xfrm>
          <a:prstGeom prst="rect">
            <a:avLst/>
          </a:prstGeom>
          <a:noFill/>
        </p:spPr>
        <p:txBody>
          <a:bodyPr wrap="square" rtlCol="0">
            <a:spAutoFit/>
          </a:bodyPr>
          <a:lstStyle/>
          <a:p>
            <a:pPr marL="354013" indent="-354013" defTabSz="1169988"/>
            <a:r>
              <a:rPr lang="ja-JP" altLang="en-US" sz="2800" smtClean="0">
                <a:solidFill>
                  <a:schemeClr val="accent6">
                    <a:lumMod val="50000"/>
                  </a:schemeClr>
                </a:solidFill>
                <a:latin typeface="Times New Roman" panose="02020603050405020304" pitchFamily="18" charset="0"/>
                <a:cs typeface="Times New Roman" panose="02020603050405020304" pitchFamily="18" charset="0"/>
              </a:rPr>
              <a:t>■周波数に依存した振幅変化と位相遅れ</a:t>
            </a:r>
            <a:endParaRPr lang="en-US" altLang="ja-JP" sz="2800" b="1" smtClean="0">
              <a:solidFill>
                <a:schemeClr val="accent6">
                  <a:lumMod val="50000"/>
                </a:schemeClr>
              </a:solidFill>
              <a:latin typeface="Times New Roman" panose="02020603050405020304" pitchFamily="18" charset="0"/>
              <a:cs typeface="Times New Roman" panose="02020603050405020304" pitchFamily="18" charset="0"/>
            </a:endParaRPr>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591288509"/>
              </p:ext>
            </p:extLst>
          </p:nvPr>
        </p:nvGraphicFramePr>
        <p:xfrm>
          <a:off x="3326747" y="2194004"/>
          <a:ext cx="2720975" cy="392112"/>
        </p:xfrm>
        <a:graphic>
          <a:graphicData uri="http://schemas.openxmlformats.org/presentationml/2006/ole">
            <mc:AlternateContent xmlns:mc="http://schemas.openxmlformats.org/markup-compatibility/2006">
              <mc:Choice xmlns:v="urn:schemas-microsoft-com:vml" Requires="v">
                <p:oleObj spid="_x0000_s6178" name="数式" r:id="rId3" imgW="1409400" imgH="203040" progId="Equation.3">
                  <p:embed/>
                </p:oleObj>
              </mc:Choice>
              <mc:Fallback>
                <p:oleObj name="数式" r:id="rId3" imgW="1409400" imgH="203040" progId="Equation.3">
                  <p:embed/>
                  <p:pic>
                    <p:nvPicPr>
                      <p:cNvPr id="0" name=""/>
                      <p:cNvPicPr>
                        <a:picLocks noChangeAspect="1" noChangeArrowheads="1"/>
                      </p:cNvPicPr>
                      <p:nvPr/>
                    </p:nvPicPr>
                    <p:blipFill>
                      <a:blip r:embed="rId4"/>
                      <a:srcRect/>
                      <a:stretch>
                        <a:fillRect/>
                      </a:stretch>
                    </p:blipFill>
                    <p:spPr bwMode="auto">
                      <a:xfrm>
                        <a:off x="3326747" y="2194004"/>
                        <a:ext cx="2720975" cy="392112"/>
                      </a:xfrm>
                      <a:prstGeom prst="rect">
                        <a:avLst/>
                      </a:prstGeom>
                      <a:noFill/>
                    </p:spPr>
                  </p:pic>
                </p:oleObj>
              </mc:Fallback>
            </mc:AlternateContent>
          </a:graphicData>
        </a:graphic>
      </p:graphicFrame>
      <p:sp>
        <p:nvSpPr>
          <p:cNvPr id="5" name="テキスト ボックス 4"/>
          <p:cNvSpPr txBox="1"/>
          <p:nvPr/>
        </p:nvSpPr>
        <p:spPr>
          <a:xfrm>
            <a:off x="1210236" y="2205394"/>
            <a:ext cx="1530353" cy="369332"/>
          </a:xfrm>
          <a:prstGeom prst="rect">
            <a:avLst/>
          </a:prstGeom>
          <a:solidFill>
            <a:srgbClr val="FFFF00"/>
          </a:solidFill>
          <a:ln>
            <a:solidFill>
              <a:srgbClr val="FF0000"/>
            </a:solidFill>
          </a:ln>
        </p:spPr>
        <p:txBody>
          <a:bodyPr wrap="square" rtlCol="0">
            <a:spAutoFit/>
          </a:bodyPr>
          <a:lstStyle/>
          <a:p>
            <a:pPr marL="354013" indent="-354013" algn="ctr" defTabSz="1169988"/>
            <a:r>
              <a:rPr lang="ja-JP" altLang="en-US" smtClean="0">
                <a:latin typeface="Times New Roman" panose="02020603050405020304" pitchFamily="18" charset="0"/>
                <a:cs typeface="Times New Roman" panose="02020603050405020304" pitchFamily="18" charset="0"/>
              </a:rPr>
              <a:t>入力信号</a:t>
            </a:r>
            <a:endParaRPr lang="en-US" altLang="ja-JP" smtClean="0">
              <a:latin typeface="Times New Roman" panose="02020603050405020304" pitchFamily="18" charset="0"/>
              <a:cs typeface="Times New Roman" panose="02020603050405020304" pitchFamily="18" charset="0"/>
            </a:endParaRPr>
          </a:p>
        </p:txBody>
      </p:sp>
      <p:sp>
        <p:nvSpPr>
          <p:cNvPr id="6" name="テキスト ボックス 5"/>
          <p:cNvSpPr txBox="1"/>
          <p:nvPr/>
        </p:nvSpPr>
        <p:spPr>
          <a:xfrm>
            <a:off x="1210235" y="2822333"/>
            <a:ext cx="1530353" cy="369332"/>
          </a:xfrm>
          <a:prstGeom prst="rect">
            <a:avLst/>
          </a:prstGeom>
          <a:solidFill>
            <a:srgbClr val="FFFF00"/>
          </a:solidFill>
          <a:ln>
            <a:solidFill>
              <a:srgbClr val="FF0000"/>
            </a:solidFill>
          </a:ln>
        </p:spPr>
        <p:txBody>
          <a:bodyPr wrap="square" rtlCol="0">
            <a:spAutoFit/>
          </a:bodyPr>
          <a:lstStyle/>
          <a:p>
            <a:pPr marL="354013" indent="-354013" algn="ctr" defTabSz="1169988"/>
            <a:r>
              <a:rPr lang="ja-JP" altLang="en-US" smtClean="0">
                <a:latin typeface="Times New Roman" panose="02020603050405020304" pitchFamily="18" charset="0"/>
                <a:cs typeface="Times New Roman" panose="02020603050405020304" pitchFamily="18" charset="0"/>
              </a:rPr>
              <a:t>出力信号</a:t>
            </a:r>
            <a:endParaRPr lang="en-US" altLang="ja-JP" smtClean="0">
              <a:latin typeface="Times New Roman" panose="02020603050405020304" pitchFamily="18" charset="0"/>
              <a:cs typeface="Times New Roman" panose="02020603050405020304" pitchFamily="18" charset="0"/>
            </a:endParaRPr>
          </a:p>
        </p:txBody>
      </p:sp>
      <p:graphicFrame>
        <p:nvGraphicFramePr>
          <p:cNvPr id="7" name="オブジェクト 6"/>
          <p:cNvGraphicFramePr>
            <a:graphicFrameLocks noChangeAspect="1"/>
          </p:cNvGraphicFramePr>
          <p:nvPr>
            <p:extLst>
              <p:ext uri="{D42A27DB-BD31-4B8C-83A1-F6EECF244321}">
                <p14:modId xmlns:p14="http://schemas.microsoft.com/office/powerpoint/2010/main" val="3090842933"/>
              </p:ext>
            </p:extLst>
          </p:nvPr>
        </p:nvGraphicFramePr>
        <p:xfrm>
          <a:off x="3326747" y="2776773"/>
          <a:ext cx="4681537" cy="441325"/>
        </p:xfrm>
        <a:graphic>
          <a:graphicData uri="http://schemas.openxmlformats.org/presentationml/2006/ole">
            <mc:AlternateContent xmlns:mc="http://schemas.openxmlformats.org/markup-compatibility/2006">
              <mc:Choice xmlns:v="urn:schemas-microsoft-com:vml" Requires="v">
                <p:oleObj spid="_x0000_s6179" name="数式" r:id="rId5" imgW="2425680" imgH="228600" progId="Equation.3">
                  <p:embed/>
                </p:oleObj>
              </mc:Choice>
              <mc:Fallback>
                <p:oleObj name="数式" r:id="rId5" imgW="2425680" imgH="228600" progId="Equation.3">
                  <p:embed/>
                  <p:pic>
                    <p:nvPicPr>
                      <p:cNvPr id="0" name=""/>
                      <p:cNvPicPr>
                        <a:picLocks noChangeAspect="1" noChangeArrowheads="1"/>
                      </p:cNvPicPr>
                      <p:nvPr/>
                    </p:nvPicPr>
                    <p:blipFill>
                      <a:blip r:embed="rId6"/>
                      <a:srcRect/>
                      <a:stretch>
                        <a:fillRect/>
                      </a:stretch>
                    </p:blipFill>
                    <p:spPr bwMode="auto">
                      <a:xfrm>
                        <a:off x="3326747" y="2776773"/>
                        <a:ext cx="4681537" cy="441325"/>
                      </a:xfrm>
                      <a:prstGeom prst="rect">
                        <a:avLst/>
                      </a:prstGeom>
                      <a:noFill/>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4172561484"/>
              </p:ext>
            </p:extLst>
          </p:nvPr>
        </p:nvGraphicFramePr>
        <p:xfrm>
          <a:off x="2740588" y="3300335"/>
          <a:ext cx="5735638" cy="1593850"/>
        </p:xfrm>
        <a:graphic>
          <a:graphicData uri="http://schemas.openxmlformats.org/presentationml/2006/ole">
            <mc:AlternateContent xmlns:mc="http://schemas.openxmlformats.org/markup-compatibility/2006">
              <mc:Choice xmlns:v="urn:schemas-microsoft-com:vml" Requires="v">
                <p:oleObj spid="_x0000_s6180" name="数式" r:id="rId7" imgW="2971800" imgH="825480" progId="Equation.3">
                  <p:embed/>
                </p:oleObj>
              </mc:Choice>
              <mc:Fallback>
                <p:oleObj name="数式" r:id="rId7" imgW="2971800" imgH="825480" progId="Equation.3">
                  <p:embed/>
                  <p:pic>
                    <p:nvPicPr>
                      <p:cNvPr id="0" name=""/>
                      <p:cNvPicPr>
                        <a:picLocks noChangeAspect="1" noChangeArrowheads="1"/>
                      </p:cNvPicPr>
                      <p:nvPr/>
                    </p:nvPicPr>
                    <p:blipFill>
                      <a:blip r:embed="rId8"/>
                      <a:srcRect/>
                      <a:stretch>
                        <a:fillRect/>
                      </a:stretch>
                    </p:blipFill>
                    <p:spPr bwMode="auto">
                      <a:xfrm>
                        <a:off x="2740588" y="3300335"/>
                        <a:ext cx="5735638" cy="1593850"/>
                      </a:xfrm>
                      <a:prstGeom prst="rect">
                        <a:avLst/>
                      </a:prstGeom>
                      <a:noFill/>
                    </p:spPr>
                  </p:pic>
                </p:oleObj>
              </mc:Fallback>
            </mc:AlternateContent>
          </a:graphicData>
        </a:graphic>
      </p:graphicFrame>
      <p:sp>
        <p:nvSpPr>
          <p:cNvPr id="9" name="テキスト ボックス 8"/>
          <p:cNvSpPr txBox="1"/>
          <p:nvPr/>
        </p:nvSpPr>
        <p:spPr>
          <a:xfrm>
            <a:off x="1604682" y="5002855"/>
            <a:ext cx="7082118" cy="646331"/>
          </a:xfrm>
          <a:prstGeom prst="rect">
            <a:avLst/>
          </a:prstGeom>
          <a:noFill/>
          <a:ln>
            <a:noFill/>
          </a:ln>
        </p:spPr>
        <p:txBody>
          <a:bodyPr wrap="square" rtlCol="0">
            <a:spAutoFit/>
          </a:bodyPr>
          <a:lstStyle/>
          <a:p>
            <a:pPr marL="354013" indent="-354013" defTabSz="1169988"/>
            <a:r>
              <a:rPr lang="en-US" altLang="ja-JP" i="1" smtClean="0">
                <a:latin typeface="Times New Roman" panose="02020603050405020304" pitchFamily="18" charset="0"/>
                <a:cs typeface="Times New Roman" panose="02020603050405020304" pitchFamily="18" charset="0"/>
              </a:rPr>
              <a:t>R</a:t>
            </a:r>
            <a:r>
              <a:rPr lang="ja-JP" altLang="en-US" smtClean="0">
                <a:latin typeface="Times New Roman" panose="02020603050405020304" pitchFamily="18" charset="0"/>
                <a:cs typeface="Times New Roman" panose="02020603050405020304" pitchFamily="18" charset="0"/>
              </a:rPr>
              <a:t>：</a:t>
            </a:r>
            <a:r>
              <a:rPr lang="en-US" altLang="ja-JP" smtClean="0">
                <a:latin typeface="Times New Roman" panose="02020603050405020304" pitchFamily="18" charset="0"/>
                <a:cs typeface="Times New Roman" panose="02020603050405020304" pitchFamily="18" charset="0"/>
              </a:rPr>
              <a:t> </a:t>
            </a:r>
            <a:r>
              <a:rPr lang="ja-JP" altLang="en-US" smtClean="0">
                <a:latin typeface="Times New Roman" panose="02020603050405020304" pitchFamily="18" charset="0"/>
                <a:cs typeface="Times New Roman" panose="02020603050405020304" pitchFamily="18" charset="0"/>
              </a:rPr>
              <a:t>伝送路の抵抗，</a:t>
            </a:r>
            <a:r>
              <a:rPr lang="en-US" altLang="ja-JP" i="1" smtClean="0">
                <a:latin typeface="Times New Roman" panose="02020603050405020304" pitchFamily="18" charset="0"/>
                <a:cs typeface="Times New Roman" panose="02020603050405020304" pitchFamily="18" charset="0"/>
              </a:rPr>
              <a:t>L</a:t>
            </a:r>
            <a:r>
              <a:rPr lang="ja-JP" altLang="en-US" smtClean="0">
                <a:latin typeface="Times New Roman" panose="02020603050405020304" pitchFamily="18" charset="0"/>
                <a:cs typeface="Times New Roman" panose="02020603050405020304" pitchFamily="18" charset="0"/>
              </a:rPr>
              <a:t>：伝送路の自己インダクタンス，</a:t>
            </a:r>
            <a:endParaRPr lang="en-US" altLang="ja-JP" smtClean="0">
              <a:latin typeface="Times New Roman" panose="02020603050405020304" pitchFamily="18" charset="0"/>
              <a:cs typeface="Times New Roman" panose="02020603050405020304" pitchFamily="18" charset="0"/>
            </a:endParaRPr>
          </a:p>
          <a:p>
            <a:pPr marL="354013" indent="-354013" defTabSz="1169988"/>
            <a:r>
              <a:rPr lang="en-US" altLang="ja-JP" i="1" smtClean="0">
                <a:latin typeface="Times New Roman" panose="02020603050405020304" pitchFamily="18" charset="0"/>
                <a:cs typeface="Times New Roman" panose="02020603050405020304" pitchFamily="18" charset="0"/>
              </a:rPr>
              <a:t>C</a:t>
            </a:r>
            <a:r>
              <a:rPr lang="ja-JP" altLang="en-US" smtClean="0">
                <a:latin typeface="Times New Roman" panose="02020603050405020304" pitchFamily="18" charset="0"/>
                <a:cs typeface="Times New Roman" panose="02020603050405020304" pitchFamily="18" charset="0"/>
              </a:rPr>
              <a:t>：</a:t>
            </a:r>
            <a:r>
              <a:rPr lang="en-US" altLang="ja-JP" smtClean="0">
                <a:latin typeface="Times New Roman" panose="02020603050405020304" pitchFamily="18" charset="0"/>
                <a:cs typeface="Times New Roman" panose="02020603050405020304" pitchFamily="18" charset="0"/>
              </a:rPr>
              <a:t>GND</a:t>
            </a:r>
            <a:r>
              <a:rPr lang="ja-JP" altLang="en-US" smtClean="0">
                <a:latin typeface="Times New Roman" panose="02020603050405020304" pitchFamily="18" charset="0"/>
                <a:cs typeface="Times New Roman" panose="02020603050405020304" pitchFamily="18" charset="0"/>
              </a:rPr>
              <a:t>との静電容量，</a:t>
            </a:r>
            <a:r>
              <a:rPr lang="en-US" altLang="ja-JP" i="1" smtClean="0">
                <a:latin typeface="Times New Roman" panose="02020603050405020304" pitchFamily="18" charset="0"/>
                <a:cs typeface="Times New Roman" panose="02020603050405020304" pitchFamily="18" charset="0"/>
              </a:rPr>
              <a:t>G</a:t>
            </a:r>
            <a:r>
              <a:rPr lang="ja-JP" altLang="en-US" smtClean="0">
                <a:latin typeface="Times New Roman" panose="02020603050405020304" pitchFamily="18" charset="0"/>
                <a:cs typeface="Times New Roman" panose="02020603050405020304" pitchFamily="18" charset="0"/>
              </a:rPr>
              <a:t>：</a:t>
            </a:r>
            <a:r>
              <a:rPr lang="en-US" altLang="ja-JP" smtClean="0">
                <a:latin typeface="Times New Roman" panose="02020603050405020304" pitchFamily="18" charset="0"/>
                <a:cs typeface="Times New Roman" panose="02020603050405020304" pitchFamily="18" charset="0"/>
              </a:rPr>
              <a:t>GND</a:t>
            </a:r>
            <a:r>
              <a:rPr lang="ja-JP" altLang="en-US" smtClean="0">
                <a:latin typeface="Times New Roman" panose="02020603050405020304" pitchFamily="18" charset="0"/>
                <a:cs typeface="Times New Roman" panose="02020603050405020304" pitchFamily="18" charset="0"/>
              </a:rPr>
              <a:t>とのコンダクタンス</a:t>
            </a:r>
            <a:endParaRPr lang="en-US" altLang="ja-JP" smtClean="0">
              <a:latin typeface="Times New Roman" panose="02020603050405020304" pitchFamily="18" charset="0"/>
              <a:cs typeface="Times New Roman" panose="02020603050405020304" pitchFamily="18" charset="0"/>
            </a:endParaRPr>
          </a:p>
        </p:txBody>
      </p:sp>
      <p:sp>
        <p:nvSpPr>
          <p:cNvPr id="10" name="テキスト ボックス 9"/>
          <p:cNvSpPr txBox="1"/>
          <p:nvPr/>
        </p:nvSpPr>
        <p:spPr>
          <a:xfrm>
            <a:off x="1815353" y="5757856"/>
            <a:ext cx="7099550" cy="584775"/>
          </a:xfrm>
          <a:prstGeom prst="rect">
            <a:avLst/>
          </a:prstGeom>
          <a:solidFill>
            <a:srgbClr val="FFFF99"/>
          </a:solidFill>
          <a:ln>
            <a:solidFill>
              <a:srgbClr val="FFFF99"/>
            </a:solidFill>
          </a:ln>
        </p:spPr>
        <p:txBody>
          <a:bodyPr wrap="square" rtlCol="0">
            <a:spAutoFit/>
          </a:bodyPr>
          <a:lstStyle/>
          <a:p>
            <a:pPr defTabSz="1169988"/>
            <a:r>
              <a:rPr lang="ja-JP" altLang="en-US" sz="1600" smtClean="0">
                <a:latin typeface="Times New Roman" panose="02020603050405020304" pitchFamily="18" charset="0"/>
                <a:cs typeface="Times New Roman" panose="02020603050405020304" pitchFamily="18" charset="0"/>
              </a:rPr>
              <a:t>式展開については，拙著「</a:t>
            </a:r>
            <a:r>
              <a:rPr lang="en-US" altLang="ja-JP" sz="1600" smtClean="0">
                <a:latin typeface="Times New Roman" panose="02020603050405020304" pitchFamily="18" charset="0"/>
                <a:cs typeface="Times New Roman" panose="02020603050405020304" pitchFamily="18" charset="0"/>
              </a:rPr>
              <a:t>『</a:t>
            </a:r>
            <a:r>
              <a:rPr lang="ja-JP" altLang="en-US" sz="1600" smtClean="0">
                <a:latin typeface="Times New Roman" panose="02020603050405020304" pitchFamily="18" charset="0"/>
                <a:cs typeface="Times New Roman" panose="02020603050405020304" pitchFamily="18" charset="0"/>
              </a:rPr>
              <a:t>伝送・交換テキスト</a:t>
            </a:r>
            <a:r>
              <a:rPr lang="en-US" altLang="ja-JP" sz="1600" smtClean="0">
                <a:latin typeface="Times New Roman" panose="02020603050405020304" pitchFamily="18" charset="0"/>
                <a:cs typeface="Times New Roman" panose="02020603050405020304" pitchFamily="18" charset="0"/>
              </a:rPr>
              <a:t>』</a:t>
            </a:r>
            <a:r>
              <a:rPr lang="ja-JP" altLang="en-US" sz="1600" smtClean="0">
                <a:latin typeface="Times New Roman" panose="02020603050405020304" pitchFamily="18" charset="0"/>
                <a:cs typeface="Times New Roman" panose="02020603050405020304" pitchFamily="18" charset="0"/>
              </a:rPr>
              <a:t>（日本理工出版会）</a:t>
            </a:r>
            <a:endParaRPr lang="en-US" altLang="ja-JP" sz="1600" smtClean="0">
              <a:latin typeface="Times New Roman" panose="02020603050405020304" pitchFamily="18" charset="0"/>
              <a:cs typeface="Times New Roman" panose="02020603050405020304" pitchFamily="18" charset="0"/>
            </a:endParaRPr>
          </a:p>
          <a:p>
            <a:pPr defTabSz="1169988"/>
            <a:r>
              <a:rPr lang="en-US" altLang="ja-JP" sz="1600" smtClean="0">
                <a:latin typeface="Times New Roman" panose="02020603050405020304" pitchFamily="18" charset="0"/>
                <a:cs typeface="Times New Roman" panose="02020603050405020304" pitchFamily="18" charset="0"/>
              </a:rPr>
              <a:t>3.2</a:t>
            </a:r>
            <a:r>
              <a:rPr lang="ja-JP" altLang="en-US" sz="1600" smtClean="0">
                <a:latin typeface="Times New Roman" panose="02020603050405020304" pitchFamily="18" charset="0"/>
                <a:cs typeface="Times New Roman" panose="02020603050405020304" pitchFamily="18" charset="0"/>
              </a:rPr>
              <a:t>節（</a:t>
            </a:r>
            <a:r>
              <a:rPr lang="en-US" altLang="ja-JP" sz="1600" smtClean="0">
                <a:latin typeface="Times New Roman" panose="02020603050405020304" pitchFamily="18" charset="0"/>
                <a:cs typeface="Times New Roman" panose="02020603050405020304" pitchFamily="18" charset="0"/>
              </a:rPr>
              <a:t>6</a:t>
            </a:r>
            <a:r>
              <a:rPr lang="ja-JP" altLang="en-US" sz="1600" smtClean="0">
                <a:latin typeface="Times New Roman" panose="02020603050405020304" pitchFamily="18" charset="0"/>
                <a:cs typeface="Times New Roman" panose="02020603050405020304" pitchFamily="18" charset="0"/>
              </a:rPr>
              <a:t>）一次定数と伝播定数の関係」を参照。</a:t>
            </a:r>
            <a:endParaRPr lang="en-US" altLang="ja-JP" sz="16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6795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直線矢印コネクタ 19"/>
          <p:cNvCxnSpPr>
            <a:endCxn id="11" idx="0"/>
          </p:cNvCxnSpPr>
          <p:nvPr/>
        </p:nvCxnSpPr>
        <p:spPr>
          <a:xfrm flipH="1">
            <a:off x="1741965" y="2657998"/>
            <a:ext cx="0" cy="653755"/>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11" idx="2"/>
            <a:endCxn id="12" idx="0"/>
          </p:cNvCxnSpPr>
          <p:nvPr/>
        </p:nvCxnSpPr>
        <p:spPr>
          <a:xfrm>
            <a:off x="1741965" y="3650307"/>
            <a:ext cx="0" cy="75869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a:endCxn id="14" idx="0"/>
          </p:cNvCxnSpPr>
          <p:nvPr/>
        </p:nvCxnSpPr>
        <p:spPr>
          <a:xfrm flipH="1">
            <a:off x="3875405" y="2657998"/>
            <a:ext cx="0" cy="63778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stCxn id="14" idx="2"/>
            <a:endCxn id="13" idx="0"/>
          </p:cNvCxnSpPr>
          <p:nvPr/>
        </p:nvCxnSpPr>
        <p:spPr>
          <a:xfrm>
            <a:off x="3875405" y="3634332"/>
            <a:ext cx="0" cy="774665"/>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a:endCxn id="17" idx="0"/>
          </p:cNvCxnSpPr>
          <p:nvPr/>
        </p:nvCxnSpPr>
        <p:spPr>
          <a:xfrm>
            <a:off x="7933516" y="2673973"/>
            <a:ext cx="0" cy="592515"/>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a:stCxn id="17" idx="2"/>
            <a:endCxn id="18" idx="0"/>
          </p:cNvCxnSpPr>
          <p:nvPr/>
        </p:nvCxnSpPr>
        <p:spPr>
          <a:xfrm>
            <a:off x="7933516" y="3605042"/>
            <a:ext cx="0" cy="803955"/>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a:endCxn id="15" idx="0"/>
          </p:cNvCxnSpPr>
          <p:nvPr/>
        </p:nvCxnSpPr>
        <p:spPr>
          <a:xfrm>
            <a:off x="6003859" y="2671899"/>
            <a:ext cx="1" cy="609978"/>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endCxn id="19" idx="0"/>
          </p:cNvCxnSpPr>
          <p:nvPr/>
        </p:nvCxnSpPr>
        <p:spPr>
          <a:xfrm>
            <a:off x="6035485" y="3650307"/>
            <a:ext cx="1" cy="594003"/>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1210236" y="191730"/>
            <a:ext cx="7704667" cy="1462258"/>
          </a:xfrm>
        </p:spPr>
        <p:txBody>
          <a:bodyPr>
            <a:noAutofit/>
          </a:bodyPr>
          <a:lstStyle/>
          <a:p>
            <a:pPr algn="r"/>
            <a:r>
              <a:rPr lang="ja-JP" altLang="en-US" sz="2800" smtClean="0"/>
              <a:t>（５）正弦波</a:t>
            </a:r>
            <a:r>
              <a:rPr lang="en-US" altLang="ja-JP" sz="2800" smtClean="0"/>
              <a:t/>
            </a:r>
            <a:br>
              <a:rPr lang="en-US" altLang="ja-JP" sz="2800" smtClean="0"/>
            </a:br>
            <a:r>
              <a:rPr lang="ja-JP" altLang="en-US" sz="2800" smtClean="0"/>
              <a:t>線型代数とＬＴＩシステム</a:t>
            </a:r>
            <a:r>
              <a:rPr lang="en-US" altLang="ja-JP" sz="2800" smtClean="0"/>
              <a:t/>
            </a:r>
            <a:br>
              <a:rPr lang="en-US" altLang="ja-JP" sz="2800" smtClean="0"/>
            </a:br>
            <a:endParaRPr kumimoji="1" lang="ja-JP" altLang="en-US" sz="2800"/>
          </a:p>
        </p:txBody>
      </p:sp>
      <p:sp>
        <p:nvSpPr>
          <p:cNvPr id="29" name="テキスト ボックス 28"/>
          <p:cNvSpPr txBox="1"/>
          <p:nvPr/>
        </p:nvSpPr>
        <p:spPr>
          <a:xfrm>
            <a:off x="874881" y="1484732"/>
            <a:ext cx="8040022" cy="461665"/>
          </a:xfrm>
          <a:prstGeom prst="rect">
            <a:avLst/>
          </a:prstGeom>
          <a:noFill/>
        </p:spPr>
        <p:txBody>
          <a:bodyPr wrap="square" rtlCol="0">
            <a:spAutoFit/>
          </a:bodyPr>
          <a:lstStyle/>
          <a:p>
            <a:pPr marL="354013" indent="-354013" defTabSz="1169988"/>
            <a:r>
              <a:rPr lang="ja-JP" altLang="en-US" sz="2400" smtClean="0">
                <a:latin typeface="Times New Roman" panose="02020603050405020304" pitchFamily="18" charset="0"/>
                <a:cs typeface="Times New Roman" panose="02020603050405020304" pitchFamily="18" charset="0"/>
              </a:rPr>
              <a:t>■正弦波は</a:t>
            </a:r>
            <a:r>
              <a:rPr lang="en-US" altLang="ja-JP" sz="2400" b="1" u="sng" smtClean="0">
                <a:solidFill>
                  <a:srgbClr val="FF0000"/>
                </a:solidFill>
                <a:latin typeface="Times New Roman" panose="02020603050405020304" pitchFamily="18" charset="0"/>
                <a:cs typeface="Times New Roman" panose="02020603050405020304" pitchFamily="18" charset="0"/>
              </a:rPr>
              <a:t>LTI</a:t>
            </a:r>
            <a:r>
              <a:rPr lang="ja-JP" altLang="en-US" sz="2400" b="1" u="sng" smtClean="0">
                <a:solidFill>
                  <a:srgbClr val="FF0000"/>
                </a:solidFill>
                <a:latin typeface="Times New Roman" panose="02020603050405020304" pitchFamily="18" charset="0"/>
                <a:cs typeface="Times New Roman" panose="02020603050405020304" pitchFamily="18" charset="0"/>
              </a:rPr>
              <a:t>システムの固有関数</a:t>
            </a:r>
            <a:r>
              <a:rPr lang="ja-JP" altLang="en-US" sz="2400" smtClean="0">
                <a:latin typeface="Times New Roman" panose="02020603050405020304" pitchFamily="18" charset="0"/>
                <a:cs typeface="Times New Roman" panose="02020603050405020304" pitchFamily="18" charset="0"/>
              </a:rPr>
              <a:t>とみなしてよい</a:t>
            </a:r>
            <a:endParaRPr lang="en-US" altLang="ja-JP" sz="2400" b="1" smtClean="0">
              <a:latin typeface="Times New Roman" panose="02020603050405020304" pitchFamily="18" charset="0"/>
              <a:cs typeface="Times New Roman" panose="02020603050405020304" pitchFamily="18" charset="0"/>
            </a:endParaRPr>
          </a:p>
        </p:txBody>
      </p:sp>
      <p:sp>
        <p:nvSpPr>
          <p:cNvPr id="6" name="テキスト ボックス 5"/>
          <p:cNvSpPr txBox="1"/>
          <p:nvPr/>
        </p:nvSpPr>
        <p:spPr>
          <a:xfrm>
            <a:off x="874881" y="2134778"/>
            <a:ext cx="8040022" cy="523220"/>
          </a:xfrm>
          <a:prstGeom prst="rect">
            <a:avLst/>
          </a:prstGeom>
          <a:solidFill>
            <a:srgbClr val="FFFF00"/>
          </a:solidFill>
          <a:ln>
            <a:solidFill>
              <a:srgbClr val="FF0000"/>
            </a:solidFill>
          </a:ln>
        </p:spPr>
        <p:txBody>
          <a:bodyPr wrap="square" rtlCol="0" anchor="ctr" anchorCtr="0">
            <a:spAutoFit/>
          </a:bodyPr>
          <a:lstStyle/>
          <a:p>
            <a:pPr marL="354013" indent="-354013" algn="ctr" defTabSz="1169988"/>
            <a:r>
              <a:rPr lang="en-US" altLang="ja-JP" sz="2800" b="1" i="1" smtClean="0">
                <a:latin typeface="Times New Roman" panose="02020603050405020304" pitchFamily="18" charset="0"/>
                <a:cs typeface="Times New Roman" panose="02020603050405020304" pitchFamily="18" charset="0"/>
              </a:rPr>
              <a:t>A</a:t>
            </a:r>
            <a:r>
              <a:rPr lang="ja-JP" altLang="en-US" sz="2800" b="1" smtClean="0">
                <a:latin typeface="Times New Roman" panose="02020603050405020304" pitchFamily="18" charset="0"/>
                <a:cs typeface="Times New Roman" panose="02020603050405020304" pitchFamily="18" charset="0"/>
              </a:rPr>
              <a:t>・</a:t>
            </a:r>
            <a:r>
              <a:rPr lang="en-US" altLang="ja-JP" sz="2800" i="1" smtClean="0">
                <a:latin typeface="Times New Roman" panose="02020603050405020304" pitchFamily="18" charset="0"/>
                <a:cs typeface="Times New Roman" panose="02020603050405020304" pitchFamily="18" charset="0"/>
              </a:rPr>
              <a:t>x</a:t>
            </a:r>
            <a:r>
              <a:rPr lang="ja-JP" altLang="en-US" sz="2800" smtClean="0">
                <a:latin typeface="Times New Roman" panose="02020603050405020304" pitchFamily="18" charset="0"/>
                <a:cs typeface="Times New Roman" panose="02020603050405020304" pitchFamily="18" charset="0"/>
              </a:rPr>
              <a:t> </a:t>
            </a:r>
            <a:r>
              <a:rPr lang="en-US" altLang="ja-JP" sz="2800" smtClean="0">
                <a:latin typeface="Times New Roman" panose="02020603050405020304" pitchFamily="18" charset="0"/>
                <a:cs typeface="Times New Roman" panose="02020603050405020304" pitchFamily="18" charset="0"/>
              </a:rPr>
              <a:t>= </a:t>
            </a:r>
            <a:r>
              <a:rPr lang="en-US" altLang="ja-JP" sz="2800" i="1" smtClean="0">
                <a:latin typeface="Times New Roman" panose="02020603050405020304" pitchFamily="18" charset="0"/>
                <a:cs typeface="Times New Roman" panose="02020603050405020304" pitchFamily="18" charset="0"/>
              </a:rPr>
              <a:t>λ x</a:t>
            </a:r>
          </a:p>
        </p:txBody>
      </p:sp>
      <p:sp>
        <p:nvSpPr>
          <p:cNvPr id="11" name="テキスト ボックス 10"/>
          <p:cNvSpPr txBox="1"/>
          <p:nvPr/>
        </p:nvSpPr>
        <p:spPr>
          <a:xfrm>
            <a:off x="901524" y="3311753"/>
            <a:ext cx="1680882" cy="338554"/>
          </a:xfrm>
          <a:prstGeom prst="rect">
            <a:avLst/>
          </a:prstGeom>
          <a:solidFill>
            <a:srgbClr val="FF99CC"/>
          </a:solidFill>
          <a:ln>
            <a:solidFill>
              <a:srgbClr val="FF0000"/>
            </a:solidFill>
          </a:ln>
        </p:spPr>
        <p:txBody>
          <a:bodyPr wrap="square" rtlCol="0" anchor="ctr" anchorCtr="0">
            <a:spAutoFit/>
          </a:bodyPr>
          <a:lstStyle/>
          <a:p>
            <a:pPr marL="354013" indent="-354013" algn="ctr" defTabSz="1169988"/>
            <a:r>
              <a:rPr lang="en-US" altLang="ja-JP" sz="1600" b="1" i="1" smtClean="0">
                <a:latin typeface="Times New Roman" panose="02020603050405020304" pitchFamily="18" charset="0"/>
                <a:cs typeface="Times New Roman" panose="02020603050405020304" pitchFamily="18" charset="0"/>
              </a:rPr>
              <a:t>A</a:t>
            </a:r>
            <a:r>
              <a:rPr lang="ja-JP" altLang="en-US" sz="1600" b="1" i="1">
                <a:latin typeface="Times New Roman" panose="02020603050405020304" pitchFamily="18" charset="0"/>
                <a:cs typeface="Times New Roman" panose="02020603050405020304" pitchFamily="18" charset="0"/>
              </a:rPr>
              <a:t> </a:t>
            </a:r>
            <a:r>
              <a:rPr lang="en-US" altLang="ja-JP" sz="1600" b="1" smtClean="0">
                <a:latin typeface="Times New Roman" panose="02020603050405020304" pitchFamily="18" charset="0"/>
                <a:cs typeface="Times New Roman" panose="02020603050405020304" pitchFamily="18" charset="0"/>
              </a:rPr>
              <a:t>: </a:t>
            </a:r>
            <a:r>
              <a:rPr lang="ja-JP" altLang="en-US" sz="1600" b="1" smtClean="0">
                <a:latin typeface="Times New Roman" panose="02020603050405020304" pitchFamily="18" charset="0"/>
                <a:cs typeface="Times New Roman" panose="02020603050405020304" pitchFamily="18" charset="0"/>
              </a:rPr>
              <a:t>行列</a:t>
            </a:r>
            <a:endParaRPr lang="en-US" altLang="ja-JP" sz="1600" smtClean="0">
              <a:latin typeface="Times New Roman" panose="02020603050405020304" pitchFamily="18" charset="0"/>
              <a:cs typeface="Times New Roman" panose="02020603050405020304" pitchFamily="18" charset="0"/>
            </a:endParaRPr>
          </a:p>
        </p:txBody>
      </p:sp>
      <p:sp>
        <p:nvSpPr>
          <p:cNvPr id="12" name="テキスト ボックス 11"/>
          <p:cNvSpPr txBox="1"/>
          <p:nvPr/>
        </p:nvSpPr>
        <p:spPr>
          <a:xfrm>
            <a:off x="901524" y="4408997"/>
            <a:ext cx="1680882" cy="369332"/>
          </a:xfrm>
          <a:prstGeom prst="rect">
            <a:avLst/>
          </a:prstGeom>
          <a:solidFill>
            <a:srgbClr val="FF99CC"/>
          </a:solidFill>
          <a:ln>
            <a:solidFill>
              <a:srgbClr val="FF0000"/>
            </a:solidFill>
          </a:ln>
        </p:spPr>
        <p:txBody>
          <a:bodyPr wrap="square" rtlCol="0" anchor="ctr" anchorCtr="0">
            <a:spAutoFit/>
          </a:bodyPr>
          <a:lstStyle/>
          <a:p>
            <a:pPr marL="354013" indent="-354013" algn="ctr" defTabSz="1169988"/>
            <a:r>
              <a:rPr lang="en-US" altLang="ja-JP" b="1" smtClean="0">
                <a:latin typeface="Times New Roman" panose="02020603050405020304" pitchFamily="18" charset="0"/>
                <a:cs typeface="Times New Roman" panose="02020603050405020304" pitchFamily="18" charset="0"/>
              </a:rPr>
              <a:t>LTI</a:t>
            </a:r>
            <a:r>
              <a:rPr lang="ja-JP" altLang="en-US" b="1" smtClean="0">
                <a:latin typeface="Times New Roman" panose="02020603050405020304" pitchFamily="18" charset="0"/>
                <a:cs typeface="Times New Roman" panose="02020603050405020304" pitchFamily="18" charset="0"/>
              </a:rPr>
              <a:t>システム</a:t>
            </a:r>
            <a:endParaRPr lang="en-US" altLang="ja-JP" smtClean="0">
              <a:latin typeface="Times New Roman" panose="02020603050405020304" pitchFamily="18" charset="0"/>
              <a:cs typeface="Times New Roman" panose="02020603050405020304" pitchFamily="18" charset="0"/>
            </a:endParaRPr>
          </a:p>
        </p:txBody>
      </p:sp>
      <p:sp>
        <p:nvSpPr>
          <p:cNvPr id="13" name="テキスト ボックス 12"/>
          <p:cNvSpPr txBox="1"/>
          <p:nvPr/>
        </p:nvSpPr>
        <p:spPr>
          <a:xfrm>
            <a:off x="2856081" y="4408997"/>
            <a:ext cx="2038648" cy="369332"/>
          </a:xfrm>
          <a:prstGeom prst="rect">
            <a:avLst/>
          </a:prstGeom>
          <a:solidFill>
            <a:srgbClr val="FFFF00"/>
          </a:solidFill>
          <a:ln>
            <a:solidFill>
              <a:srgbClr val="FF0000"/>
            </a:solidFill>
          </a:ln>
        </p:spPr>
        <p:txBody>
          <a:bodyPr wrap="square" rtlCol="0" anchor="ctr" anchorCtr="0">
            <a:spAutoFit/>
          </a:bodyPr>
          <a:lstStyle/>
          <a:p>
            <a:pPr marL="354013" indent="-354013" algn="ctr" defTabSz="1169988"/>
            <a:r>
              <a:rPr lang="ja-JP" altLang="en-US" b="1" smtClean="0">
                <a:latin typeface="Times New Roman" panose="02020603050405020304" pitchFamily="18" charset="0"/>
                <a:cs typeface="Times New Roman" panose="02020603050405020304" pitchFamily="18" charset="0"/>
              </a:rPr>
              <a:t>正弦波</a:t>
            </a:r>
            <a:endParaRPr lang="en-US" altLang="ja-JP" smtClean="0">
              <a:latin typeface="Times New Roman" panose="02020603050405020304" pitchFamily="18" charset="0"/>
              <a:cs typeface="Times New Roman" panose="02020603050405020304" pitchFamily="18" charset="0"/>
            </a:endParaRPr>
          </a:p>
        </p:txBody>
      </p:sp>
      <p:sp>
        <p:nvSpPr>
          <p:cNvPr id="14" name="テキスト ボックス 13"/>
          <p:cNvSpPr txBox="1"/>
          <p:nvPr/>
        </p:nvSpPr>
        <p:spPr>
          <a:xfrm>
            <a:off x="2856080" y="3295778"/>
            <a:ext cx="2038649" cy="338554"/>
          </a:xfrm>
          <a:prstGeom prst="rect">
            <a:avLst/>
          </a:prstGeom>
          <a:solidFill>
            <a:srgbClr val="FFFF00"/>
          </a:solidFill>
          <a:ln>
            <a:solidFill>
              <a:srgbClr val="FF0000"/>
            </a:solidFill>
          </a:ln>
        </p:spPr>
        <p:txBody>
          <a:bodyPr wrap="square" rtlCol="0" anchor="ctr" anchorCtr="0">
            <a:spAutoFit/>
          </a:bodyPr>
          <a:lstStyle/>
          <a:p>
            <a:pPr marL="354013" indent="-354013" algn="ctr" defTabSz="1169988"/>
            <a:r>
              <a:rPr lang="en-US" altLang="ja-JP" sz="1600" b="1" i="1" smtClean="0">
                <a:latin typeface="Times New Roman" panose="02020603050405020304" pitchFamily="18" charset="0"/>
                <a:cs typeface="Times New Roman" panose="02020603050405020304" pitchFamily="18" charset="0"/>
              </a:rPr>
              <a:t>x</a:t>
            </a:r>
            <a:r>
              <a:rPr lang="ja-JP" altLang="en-US" sz="1600" b="1" i="1" smtClean="0">
                <a:latin typeface="Times New Roman" panose="02020603050405020304" pitchFamily="18" charset="0"/>
                <a:cs typeface="Times New Roman" panose="02020603050405020304" pitchFamily="18" charset="0"/>
              </a:rPr>
              <a:t> </a:t>
            </a:r>
            <a:r>
              <a:rPr lang="en-US" altLang="ja-JP" sz="1600" b="1" smtClean="0">
                <a:latin typeface="Times New Roman" panose="02020603050405020304" pitchFamily="18" charset="0"/>
                <a:cs typeface="Times New Roman" panose="02020603050405020304" pitchFamily="18" charset="0"/>
              </a:rPr>
              <a:t>: </a:t>
            </a:r>
            <a:r>
              <a:rPr lang="ja-JP" altLang="en-US" sz="1600" b="1" smtClean="0">
                <a:latin typeface="Times New Roman" panose="02020603050405020304" pitchFamily="18" charset="0"/>
                <a:cs typeface="Times New Roman" panose="02020603050405020304" pitchFamily="18" charset="0"/>
              </a:rPr>
              <a:t>固有ベクトル</a:t>
            </a:r>
            <a:endParaRPr lang="en-US" altLang="ja-JP" sz="1600" smtClean="0">
              <a:latin typeface="Times New Roman" panose="02020603050405020304" pitchFamily="18" charset="0"/>
              <a:cs typeface="Times New Roman" panose="02020603050405020304" pitchFamily="18" charset="0"/>
            </a:endParaRPr>
          </a:p>
        </p:txBody>
      </p:sp>
      <p:sp>
        <p:nvSpPr>
          <p:cNvPr id="15" name="テキスト ボックス 14"/>
          <p:cNvSpPr txBox="1"/>
          <p:nvPr/>
        </p:nvSpPr>
        <p:spPr>
          <a:xfrm>
            <a:off x="5300293" y="3281877"/>
            <a:ext cx="1407133" cy="338554"/>
          </a:xfrm>
          <a:prstGeom prst="rect">
            <a:avLst/>
          </a:prstGeom>
          <a:solidFill>
            <a:srgbClr val="FF99CC"/>
          </a:solidFill>
          <a:ln>
            <a:solidFill>
              <a:srgbClr val="FF0000"/>
            </a:solidFill>
          </a:ln>
        </p:spPr>
        <p:txBody>
          <a:bodyPr wrap="square" rtlCol="0" anchor="ctr" anchorCtr="0">
            <a:spAutoFit/>
          </a:bodyPr>
          <a:lstStyle/>
          <a:p>
            <a:pPr marL="354013" indent="-354013" algn="ctr" defTabSz="1169988"/>
            <a:r>
              <a:rPr lang="en-US" altLang="ja-JP" sz="1600" b="1" i="1" smtClean="0">
                <a:latin typeface="Times New Roman" panose="02020603050405020304" pitchFamily="18" charset="0"/>
                <a:cs typeface="Times New Roman" panose="02020603050405020304" pitchFamily="18" charset="0"/>
              </a:rPr>
              <a:t>λ</a:t>
            </a:r>
            <a:r>
              <a:rPr lang="ja-JP" altLang="en-US" sz="1600" b="1" i="1" smtClean="0">
                <a:latin typeface="Times New Roman" panose="02020603050405020304" pitchFamily="18" charset="0"/>
                <a:cs typeface="Times New Roman" panose="02020603050405020304" pitchFamily="18" charset="0"/>
              </a:rPr>
              <a:t> </a:t>
            </a:r>
            <a:r>
              <a:rPr lang="en-US" altLang="ja-JP" sz="1600" b="1" smtClean="0">
                <a:latin typeface="Times New Roman" panose="02020603050405020304" pitchFamily="18" charset="0"/>
                <a:cs typeface="Times New Roman" panose="02020603050405020304" pitchFamily="18" charset="0"/>
              </a:rPr>
              <a:t>: </a:t>
            </a:r>
            <a:r>
              <a:rPr lang="ja-JP" altLang="en-US" sz="1600" b="1" smtClean="0">
                <a:latin typeface="Times New Roman" panose="02020603050405020304" pitchFamily="18" charset="0"/>
                <a:cs typeface="Times New Roman" panose="02020603050405020304" pitchFamily="18" charset="0"/>
              </a:rPr>
              <a:t>固有値</a:t>
            </a:r>
            <a:endParaRPr lang="en-US" altLang="ja-JP" sz="1600" smtClean="0">
              <a:latin typeface="Times New Roman" panose="02020603050405020304" pitchFamily="18" charset="0"/>
              <a:cs typeface="Times New Roman" panose="02020603050405020304" pitchFamily="18" charset="0"/>
            </a:endParaRPr>
          </a:p>
        </p:txBody>
      </p:sp>
      <p:sp>
        <p:nvSpPr>
          <p:cNvPr id="17" name="テキスト ボックス 16"/>
          <p:cNvSpPr txBox="1"/>
          <p:nvPr/>
        </p:nvSpPr>
        <p:spPr>
          <a:xfrm>
            <a:off x="6952129" y="3266488"/>
            <a:ext cx="1962774" cy="338554"/>
          </a:xfrm>
          <a:prstGeom prst="rect">
            <a:avLst/>
          </a:prstGeom>
          <a:solidFill>
            <a:srgbClr val="FFFF00"/>
          </a:solidFill>
          <a:ln>
            <a:solidFill>
              <a:srgbClr val="FF0000"/>
            </a:solidFill>
          </a:ln>
        </p:spPr>
        <p:txBody>
          <a:bodyPr wrap="square" rtlCol="0" anchor="ctr" anchorCtr="0">
            <a:spAutoFit/>
          </a:bodyPr>
          <a:lstStyle/>
          <a:p>
            <a:pPr marL="354013" indent="-354013" algn="ctr" defTabSz="1169988"/>
            <a:r>
              <a:rPr lang="en-US" altLang="ja-JP" sz="1600" b="1" i="1" smtClean="0">
                <a:latin typeface="Times New Roman" panose="02020603050405020304" pitchFamily="18" charset="0"/>
                <a:cs typeface="Times New Roman" panose="02020603050405020304" pitchFamily="18" charset="0"/>
              </a:rPr>
              <a:t>x</a:t>
            </a:r>
            <a:r>
              <a:rPr lang="ja-JP" altLang="en-US" sz="1600" b="1" i="1" smtClean="0">
                <a:latin typeface="Times New Roman" panose="02020603050405020304" pitchFamily="18" charset="0"/>
                <a:cs typeface="Times New Roman" panose="02020603050405020304" pitchFamily="18" charset="0"/>
              </a:rPr>
              <a:t> </a:t>
            </a:r>
            <a:r>
              <a:rPr lang="en-US" altLang="ja-JP" sz="1600" b="1" smtClean="0">
                <a:latin typeface="Times New Roman" panose="02020603050405020304" pitchFamily="18" charset="0"/>
                <a:cs typeface="Times New Roman" panose="02020603050405020304" pitchFamily="18" charset="0"/>
              </a:rPr>
              <a:t>: </a:t>
            </a:r>
            <a:r>
              <a:rPr lang="ja-JP" altLang="en-US" sz="1600" b="1" smtClean="0">
                <a:latin typeface="Times New Roman" panose="02020603050405020304" pitchFamily="18" charset="0"/>
                <a:cs typeface="Times New Roman" panose="02020603050405020304" pitchFamily="18" charset="0"/>
              </a:rPr>
              <a:t>固有ベクトル</a:t>
            </a:r>
            <a:endParaRPr lang="en-US" altLang="ja-JP" sz="1600" smtClean="0">
              <a:latin typeface="Times New Roman" panose="02020603050405020304" pitchFamily="18" charset="0"/>
              <a:cs typeface="Times New Roman" panose="02020603050405020304" pitchFamily="18" charset="0"/>
            </a:endParaRPr>
          </a:p>
        </p:txBody>
      </p:sp>
      <p:sp>
        <p:nvSpPr>
          <p:cNvPr id="18" name="テキスト ボックス 17"/>
          <p:cNvSpPr txBox="1"/>
          <p:nvPr/>
        </p:nvSpPr>
        <p:spPr>
          <a:xfrm>
            <a:off x="6952129" y="4408997"/>
            <a:ext cx="1962774" cy="369332"/>
          </a:xfrm>
          <a:prstGeom prst="rect">
            <a:avLst/>
          </a:prstGeom>
          <a:solidFill>
            <a:srgbClr val="FFFF00"/>
          </a:solidFill>
          <a:ln>
            <a:solidFill>
              <a:srgbClr val="FF0000"/>
            </a:solidFill>
          </a:ln>
        </p:spPr>
        <p:txBody>
          <a:bodyPr wrap="square" rtlCol="0" anchor="ctr" anchorCtr="0">
            <a:spAutoFit/>
          </a:bodyPr>
          <a:lstStyle/>
          <a:p>
            <a:pPr marL="354013" indent="-354013" algn="ctr" defTabSz="1169988"/>
            <a:r>
              <a:rPr lang="ja-JP" altLang="en-US" b="1" smtClean="0">
                <a:latin typeface="Times New Roman" panose="02020603050405020304" pitchFamily="18" charset="0"/>
                <a:cs typeface="Times New Roman" panose="02020603050405020304" pitchFamily="18" charset="0"/>
              </a:rPr>
              <a:t>正弦波</a:t>
            </a:r>
            <a:endParaRPr lang="en-US" altLang="ja-JP" smtClean="0">
              <a:latin typeface="Times New Roman" panose="02020603050405020304" pitchFamily="18" charset="0"/>
              <a:cs typeface="Times New Roman" panose="02020603050405020304" pitchFamily="18" charset="0"/>
            </a:endParaRPr>
          </a:p>
        </p:txBody>
      </p:sp>
      <p:sp>
        <p:nvSpPr>
          <p:cNvPr id="19" name="テキスト ボックス 18"/>
          <p:cNvSpPr txBox="1"/>
          <p:nvPr/>
        </p:nvSpPr>
        <p:spPr>
          <a:xfrm>
            <a:off x="5331919" y="4244310"/>
            <a:ext cx="1407133" cy="646331"/>
          </a:xfrm>
          <a:prstGeom prst="rect">
            <a:avLst/>
          </a:prstGeom>
          <a:solidFill>
            <a:srgbClr val="FF99CC"/>
          </a:solidFill>
          <a:ln>
            <a:solidFill>
              <a:srgbClr val="FF0000"/>
            </a:solidFill>
          </a:ln>
        </p:spPr>
        <p:txBody>
          <a:bodyPr wrap="square" rtlCol="0" anchor="ctr" anchorCtr="0">
            <a:spAutoFit/>
          </a:bodyPr>
          <a:lstStyle/>
          <a:p>
            <a:pPr marL="354013" indent="-354013" algn="ctr" defTabSz="1169988"/>
            <a:r>
              <a:rPr lang="ja-JP" altLang="en-US" b="1" smtClean="0">
                <a:latin typeface="Times New Roman" panose="02020603050405020304" pitchFamily="18" charset="0"/>
                <a:cs typeface="Times New Roman" panose="02020603050405020304" pitchFamily="18" charset="0"/>
              </a:rPr>
              <a:t>振幅変化</a:t>
            </a:r>
            <a:endParaRPr lang="en-US" altLang="ja-JP" b="1" smtClean="0">
              <a:latin typeface="Times New Roman" panose="02020603050405020304" pitchFamily="18" charset="0"/>
              <a:cs typeface="Times New Roman" panose="02020603050405020304" pitchFamily="18" charset="0"/>
            </a:endParaRPr>
          </a:p>
          <a:p>
            <a:pPr marL="354013" indent="-354013" algn="ctr" defTabSz="1169988"/>
            <a:r>
              <a:rPr lang="ja-JP" altLang="en-US" b="1" smtClean="0">
                <a:latin typeface="Times New Roman" panose="02020603050405020304" pitchFamily="18" charset="0"/>
                <a:cs typeface="Times New Roman" panose="02020603050405020304" pitchFamily="18" charset="0"/>
              </a:rPr>
              <a:t>位相遅れ</a:t>
            </a:r>
            <a:endParaRPr lang="en-US" altLang="ja-JP"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7354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0236" y="191730"/>
            <a:ext cx="7704667" cy="1462258"/>
          </a:xfrm>
        </p:spPr>
        <p:txBody>
          <a:bodyPr>
            <a:noAutofit/>
          </a:bodyPr>
          <a:lstStyle/>
          <a:p>
            <a:pPr algn="r"/>
            <a:r>
              <a:rPr lang="ja-JP" altLang="en-US" sz="2800" smtClean="0"/>
              <a:t>正弦波の変化量</a:t>
            </a:r>
            <a:endParaRPr kumimoji="1" lang="ja-JP" altLang="en-US" sz="2800"/>
          </a:p>
        </p:txBody>
      </p:sp>
      <p:sp>
        <p:nvSpPr>
          <p:cNvPr id="29" name="テキスト ボックス 28"/>
          <p:cNvSpPr txBox="1"/>
          <p:nvPr/>
        </p:nvSpPr>
        <p:spPr>
          <a:xfrm>
            <a:off x="874881" y="1484732"/>
            <a:ext cx="8040022" cy="461665"/>
          </a:xfrm>
          <a:prstGeom prst="rect">
            <a:avLst/>
          </a:prstGeom>
          <a:noFill/>
        </p:spPr>
        <p:txBody>
          <a:bodyPr wrap="square" rtlCol="0">
            <a:spAutoFit/>
          </a:bodyPr>
          <a:lstStyle/>
          <a:p>
            <a:pPr marL="354013" indent="-354013" defTabSz="1169988"/>
            <a:r>
              <a:rPr lang="ja-JP" altLang="en-US" sz="2400" smtClean="0">
                <a:latin typeface="Times New Roman" panose="02020603050405020304" pitchFamily="18" charset="0"/>
                <a:cs typeface="Times New Roman" panose="02020603050405020304" pitchFamily="18" charset="0"/>
              </a:rPr>
              <a:t>■振幅と位相変化を </a:t>
            </a:r>
            <a:r>
              <a:rPr lang="en-US" altLang="ja-JP" sz="2400" i="1" smtClean="0">
                <a:latin typeface="Times New Roman" panose="02020603050405020304" pitchFamily="18" charset="0"/>
                <a:cs typeface="Times New Roman" panose="02020603050405020304" pitchFamily="18" charset="0"/>
              </a:rPr>
              <a:t>G</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Ω</a:t>
            </a:r>
            <a:r>
              <a:rPr lang="en-US" altLang="ja-JP" sz="2400" smtClean="0">
                <a:latin typeface="Times New Roman" panose="02020603050405020304" pitchFamily="18" charset="0"/>
                <a:cs typeface="Times New Roman" panose="02020603050405020304" pitchFamily="18" charset="0"/>
              </a:rPr>
              <a:t>) = |</a:t>
            </a:r>
            <a:r>
              <a:rPr lang="en-US" altLang="ja-JP" sz="2400" i="1" smtClean="0">
                <a:latin typeface="Times New Roman" panose="02020603050405020304" pitchFamily="18" charset="0"/>
                <a:cs typeface="Times New Roman" panose="02020603050405020304" pitchFamily="18" charset="0"/>
              </a:rPr>
              <a:t>G</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Ω</a:t>
            </a:r>
            <a:r>
              <a:rPr lang="en-US" altLang="ja-JP" sz="2400" smtClean="0">
                <a:latin typeface="Times New Roman" panose="02020603050405020304" pitchFamily="18" charset="0"/>
                <a:cs typeface="Times New Roman" panose="02020603050405020304" pitchFamily="18" charset="0"/>
              </a:rPr>
              <a:t>)|</a:t>
            </a:r>
            <a:r>
              <a:rPr lang="ja-JP" altLang="en-US"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e</a:t>
            </a:r>
            <a:r>
              <a:rPr lang="ja-JP" altLang="en-US" sz="2400" i="1">
                <a:latin typeface="Times New Roman" panose="02020603050405020304" pitchFamily="18" charset="0"/>
                <a:cs typeface="Times New Roman" panose="02020603050405020304" pitchFamily="18" charset="0"/>
              </a:rPr>
              <a:t> </a:t>
            </a:r>
            <a:r>
              <a:rPr lang="en-US" altLang="ja-JP" sz="2400" i="1" baseline="30000" smtClean="0">
                <a:latin typeface="Times New Roman" panose="02020603050405020304" pitchFamily="18" charset="0"/>
                <a:cs typeface="Times New Roman" panose="02020603050405020304" pitchFamily="18" charset="0"/>
              </a:rPr>
              <a:t>jθ</a:t>
            </a:r>
            <a:r>
              <a:rPr lang="en-US" altLang="ja-JP" sz="2400" baseline="30000" smtClean="0">
                <a:latin typeface="Times New Roman" panose="02020603050405020304" pitchFamily="18" charset="0"/>
                <a:cs typeface="Times New Roman" panose="02020603050405020304" pitchFamily="18" charset="0"/>
              </a:rPr>
              <a:t>(</a:t>
            </a:r>
            <a:r>
              <a:rPr lang="en-US" altLang="ja-JP" sz="2400" i="1" baseline="30000" smtClean="0">
                <a:latin typeface="Times New Roman" panose="02020603050405020304" pitchFamily="18" charset="0"/>
                <a:cs typeface="Times New Roman" panose="02020603050405020304" pitchFamily="18" charset="0"/>
              </a:rPr>
              <a:t>Ω</a:t>
            </a:r>
            <a:r>
              <a:rPr lang="en-US" altLang="ja-JP" sz="2400" baseline="30000" smtClean="0">
                <a:latin typeface="Times New Roman" panose="02020603050405020304" pitchFamily="18" charset="0"/>
                <a:cs typeface="Times New Roman" panose="02020603050405020304" pitchFamily="18" charset="0"/>
              </a:rPr>
              <a:t>)</a:t>
            </a:r>
            <a:r>
              <a:rPr lang="ja-JP" altLang="en-US" sz="2400" smtClean="0">
                <a:latin typeface="Times New Roman" panose="02020603050405020304" pitchFamily="18" charset="0"/>
                <a:cs typeface="Times New Roman" panose="02020603050405020304" pitchFamily="18" charset="0"/>
              </a:rPr>
              <a:t>と表現すると</a:t>
            </a:r>
            <a:endParaRPr lang="en-US" altLang="ja-JP" sz="2400" b="1" smtClean="0">
              <a:latin typeface="Times New Roman" panose="02020603050405020304" pitchFamily="18" charset="0"/>
              <a:cs typeface="Times New Roman" panose="02020603050405020304" pitchFamily="18" charset="0"/>
            </a:endParaRPr>
          </a:p>
        </p:txBody>
      </p:sp>
      <p:grpSp>
        <p:nvGrpSpPr>
          <p:cNvPr id="40" name="グループ化 39"/>
          <p:cNvGrpSpPr/>
          <p:nvPr/>
        </p:nvGrpSpPr>
        <p:grpSpPr>
          <a:xfrm>
            <a:off x="1210236" y="2149358"/>
            <a:ext cx="6296741" cy="646332"/>
            <a:chOff x="1088044" y="2090699"/>
            <a:chExt cx="6296741" cy="646332"/>
          </a:xfrm>
        </p:grpSpPr>
        <p:cxnSp>
          <p:nvCxnSpPr>
            <p:cNvPr id="23" name="直線矢印コネクタ 22"/>
            <p:cNvCxnSpPr>
              <a:stCxn id="21" idx="3"/>
              <a:endCxn id="6" idx="1"/>
            </p:cNvCxnSpPr>
            <p:nvPr/>
          </p:nvCxnSpPr>
          <p:spPr>
            <a:xfrm>
              <a:off x="2580097" y="2413865"/>
              <a:ext cx="647788" cy="1"/>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6" idx="3"/>
              <a:endCxn id="22" idx="1"/>
            </p:cNvCxnSpPr>
            <p:nvPr/>
          </p:nvCxnSpPr>
          <p:spPr>
            <a:xfrm>
              <a:off x="4719938" y="2413866"/>
              <a:ext cx="647788"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3227885" y="2090700"/>
              <a:ext cx="1492053" cy="646331"/>
            </a:xfrm>
            <a:prstGeom prst="rect">
              <a:avLst/>
            </a:prstGeom>
            <a:solidFill>
              <a:srgbClr val="FFFF99"/>
            </a:solidFill>
            <a:ln>
              <a:solidFill>
                <a:srgbClr val="FF0000"/>
              </a:solidFill>
            </a:ln>
          </p:spPr>
          <p:txBody>
            <a:bodyPr wrap="square" rtlCol="0" anchor="ctr" anchorCtr="0">
              <a:spAutoFit/>
            </a:bodyPr>
            <a:lstStyle/>
            <a:p>
              <a:pPr marL="354013" indent="-354013" algn="ctr" defTabSz="1169988"/>
              <a:r>
                <a:rPr lang="en-US" altLang="ja-JP" smtClean="0">
                  <a:latin typeface="Times New Roman" panose="02020603050405020304" pitchFamily="18" charset="0"/>
                  <a:cs typeface="Times New Roman" panose="02020603050405020304" pitchFamily="18" charset="0"/>
                </a:rPr>
                <a:t>LTI</a:t>
              </a:r>
            </a:p>
            <a:p>
              <a:pPr marL="354013" indent="-354013" algn="ctr" defTabSz="1169988"/>
              <a:r>
                <a:rPr lang="ja-JP" altLang="en-US" smtClean="0">
                  <a:latin typeface="Times New Roman" panose="02020603050405020304" pitchFamily="18" charset="0"/>
                  <a:cs typeface="Times New Roman" panose="02020603050405020304" pitchFamily="18" charset="0"/>
                </a:rPr>
                <a:t>システム</a:t>
              </a:r>
              <a:endParaRPr lang="en-US" altLang="ja-JP" smtClean="0">
                <a:latin typeface="Times New Roman" panose="02020603050405020304" pitchFamily="18" charset="0"/>
                <a:cs typeface="Times New Roman" panose="02020603050405020304" pitchFamily="18" charset="0"/>
              </a:endParaRPr>
            </a:p>
          </p:txBody>
        </p:sp>
        <p:sp>
          <p:nvSpPr>
            <p:cNvPr id="21" name="テキスト ボックス 20"/>
            <p:cNvSpPr txBox="1"/>
            <p:nvPr/>
          </p:nvSpPr>
          <p:spPr>
            <a:xfrm>
              <a:off x="1088044" y="2090699"/>
              <a:ext cx="1492053" cy="646331"/>
            </a:xfrm>
            <a:prstGeom prst="rect">
              <a:avLst/>
            </a:prstGeom>
            <a:noFill/>
            <a:ln>
              <a:noFill/>
            </a:ln>
          </p:spPr>
          <p:txBody>
            <a:bodyPr wrap="square" rtlCol="0" anchor="ctr" anchorCtr="0">
              <a:spAutoFit/>
            </a:bodyPr>
            <a:lstStyle/>
            <a:p>
              <a:pPr marL="354013" indent="-354013" algn="r" defTabSz="1169988"/>
              <a:r>
                <a:rPr lang="ja-JP" altLang="en-US" smtClean="0">
                  <a:latin typeface="Times New Roman" panose="02020603050405020304" pitchFamily="18" charset="0"/>
                  <a:cs typeface="Times New Roman" panose="02020603050405020304" pitchFamily="18" charset="0"/>
                </a:rPr>
                <a:t>正弦波</a:t>
              </a:r>
              <a:endParaRPr lang="en-US" altLang="ja-JP" smtClean="0">
                <a:latin typeface="Times New Roman" panose="02020603050405020304" pitchFamily="18" charset="0"/>
                <a:cs typeface="Times New Roman" panose="02020603050405020304" pitchFamily="18" charset="0"/>
              </a:endParaRPr>
            </a:p>
            <a:p>
              <a:pPr marL="354013" indent="-354013" algn="r" defTabSz="1169988"/>
              <a:r>
                <a:rPr lang="en-US" altLang="ja-JP" i="1">
                  <a:latin typeface="Times New Roman" panose="02020603050405020304" pitchFamily="18" charset="0"/>
                  <a:cs typeface="Times New Roman" panose="02020603050405020304" pitchFamily="18" charset="0"/>
                </a:rPr>
                <a:t>e</a:t>
              </a:r>
              <a:r>
                <a:rPr lang="ja-JP" altLang="en-US" i="1">
                  <a:latin typeface="Times New Roman" panose="02020603050405020304" pitchFamily="18" charset="0"/>
                  <a:cs typeface="Times New Roman" panose="02020603050405020304" pitchFamily="18" charset="0"/>
                </a:rPr>
                <a:t> </a:t>
              </a:r>
              <a:r>
                <a:rPr lang="en-US" altLang="ja-JP" i="1" baseline="30000" smtClean="0">
                  <a:latin typeface="Times New Roman" panose="02020603050405020304" pitchFamily="18" charset="0"/>
                  <a:cs typeface="Times New Roman" panose="02020603050405020304" pitchFamily="18" charset="0"/>
                </a:rPr>
                <a:t>j Ω k</a:t>
              </a:r>
              <a:endParaRPr lang="en-US" altLang="ja-JP" smtClean="0">
                <a:latin typeface="Times New Roman" panose="02020603050405020304" pitchFamily="18" charset="0"/>
                <a:cs typeface="Times New Roman" panose="02020603050405020304" pitchFamily="18" charset="0"/>
              </a:endParaRPr>
            </a:p>
          </p:txBody>
        </p:sp>
        <p:sp>
          <p:nvSpPr>
            <p:cNvPr id="22" name="テキスト ボックス 21"/>
            <p:cNvSpPr txBox="1"/>
            <p:nvPr/>
          </p:nvSpPr>
          <p:spPr>
            <a:xfrm>
              <a:off x="5367726" y="2229200"/>
              <a:ext cx="2017059" cy="369332"/>
            </a:xfrm>
            <a:prstGeom prst="rect">
              <a:avLst/>
            </a:prstGeom>
            <a:noFill/>
            <a:ln>
              <a:noFill/>
            </a:ln>
          </p:spPr>
          <p:txBody>
            <a:bodyPr wrap="square" rtlCol="0" anchor="ctr" anchorCtr="0">
              <a:spAutoFit/>
            </a:bodyPr>
            <a:lstStyle/>
            <a:p>
              <a:pPr marL="354013" indent="-354013" defTabSz="1169988"/>
              <a:r>
                <a:rPr lang="en-US" altLang="ja-JP" i="1" smtClean="0">
                  <a:latin typeface="Times New Roman" panose="02020603050405020304" pitchFamily="18" charset="0"/>
                  <a:cs typeface="Times New Roman" panose="02020603050405020304" pitchFamily="18" charset="0"/>
                </a:rPr>
                <a:t>G(Ω)</a:t>
              </a:r>
              <a:r>
                <a:rPr lang="ja-JP" altLang="en-US" i="1"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e</a:t>
              </a:r>
              <a:r>
                <a:rPr lang="ja-JP" altLang="en-US" i="1" smtClean="0">
                  <a:latin typeface="Times New Roman" panose="02020603050405020304" pitchFamily="18" charset="0"/>
                  <a:cs typeface="Times New Roman" panose="02020603050405020304" pitchFamily="18" charset="0"/>
                </a:rPr>
                <a:t> </a:t>
              </a:r>
              <a:r>
                <a:rPr lang="en-US" altLang="ja-JP" i="1" baseline="30000" smtClean="0">
                  <a:latin typeface="Times New Roman" panose="02020603050405020304" pitchFamily="18" charset="0"/>
                  <a:cs typeface="Times New Roman" panose="02020603050405020304" pitchFamily="18" charset="0"/>
                </a:rPr>
                <a:t>jΩk</a:t>
              </a:r>
              <a:endParaRPr lang="en-US" altLang="ja-JP" smtClean="0">
                <a:latin typeface="Times New Roman" panose="02020603050405020304" pitchFamily="18" charset="0"/>
                <a:cs typeface="Times New Roman" panose="02020603050405020304" pitchFamily="18" charset="0"/>
              </a:endParaRPr>
            </a:p>
          </p:txBody>
        </p:sp>
      </p:grpSp>
      <p:sp>
        <p:nvSpPr>
          <p:cNvPr id="33" name="テキスト ボックス 32"/>
          <p:cNvSpPr txBox="1"/>
          <p:nvPr/>
        </p:nvSpPr>
        <p:spPr>
          <a:xfrm>
            <a:off x="881520" y="2967565"/>
            <a:ext cx="2698570" cy="461665"/>
          </a:xfrm>
          <a:prstGeom prst="rect">
            <a:avLst/>
          </a:prstGeom>
          <a:noFill/>
        </p:spPr>
        <p:txBody>
          <a:bodyPr wrap="square" rtlCol="0">
            <a:spAutoFit/>
          </a:bodyPr>
          <a:lstStyle/>
          <a:p>
            <a:pPr marL="354013" indent="-354013" defTabSz="1169988"/>
            <a:r>
              <a:rPr lang="en-US" altLang="ja-JP" sz="2400" smtClean="0">
                <a:latin typeface="Times New Roman" panose="02020603050405020304" pitchFamily="18" charset="0"/>
                <a:cs typeface="Times New Roman" panose="02020603050405020304" pitchFamily="18" charset="0"/>
              </a:rPr>
              <a:t>【</a:t>
            </a:r>
            <a:r>
              <a:rPr lang="ja-JP" altLang="en-US" sz="2400" smtClean="0">
                <a:latin typeface="Times New Roman" panose="02020603050405020304" pitchFamily="18" charset="0"/>
                <a:cs typeface="Times New Roman" panose="02020603050405020304" pitchFamily="18" charset="0"/>
              </a:rPr>
              <a:t>定数 </a:t>
            </a:r>
            <a:r>
              <a:rPr lang="en-US" altLang="ja-JP" sz="2400" i="1" smtClean="0">
                <a:latin typeface="Times New Roman" panose="02020603050405020304" pitchFamily="18" charset="0"/>
                <a:cs typeface="Times New Roman" panose="02020603050405020304" pitchFamily="18" charset="0"/>
              </a:rPr>
              <a:t>X</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Ω</a:t>
            </a:r>
            <a:r>
              <a:rPr lang="en-US" altLang="ja-JP" sz="2400" smtClean="0">
                <a:latin typeface="Times New Roman" panose="02020603050405020304" pitchFamily="18" charset="0"/>
                <a:cs typeface="Times New Roman" panose="02020603050405020304" pitchFamily="18" charset="0"/>
              </a:rPr>
              <a:t>) </a:t>
            </a:r>
            <a:r>
              <a:rPr lang="ja-JP" altLang="en-US" sz="2400" smtClean="0">
                <a:latin typeface="Times New Roman" panose="02020603050405020304" pitchFamily="18" charset="0"/>
                <a:cs typeface="Times New Roman" panose="02020603050405020304" pitchFamily="18" charset="0"/>
              </a:rPr>
              <a:t>倍</a:t>
            </a:r>
            <a:r>
              <a:rPr lang="en-US" altLang="ja-JP" sz="2400" smtClean="0">
                <a:latin typeface="Times New Roman" panose="02020603050405020304" pitchFamily="18" charset="0"/>
                <a:cs typeface="Times New Roman" panose="02020603050405020304" pitchFamily="18" charset="0"/>
              </a:rPr>
              <a:t>】</a:t>
            </a:r>
            <a:endParaRPr lang="en-US" altLang="ja-JP" sz="2400" b="1" smtClean="0">
              <a:latin typeface="Times New Roman" panose="02020603050405020304" pitchFamily="18" charset="0"/>
              <a:cs typeface="Times New Roman" panose="02020603050405020304" pitchFamily="18" charset="0"/>
            </a:endParaRPr>
          </a:p>
        </p:txBody>
      </p:sp>
      <p:grpSp>
        <p:nvGrpSpPr>
          <p:cNvPr id="51" name="グループ化 50"/>
          <p:cNvGrpSpPr/>
          <p:nvPr/>
        </p:nvGrpSpPr>
        <p:grpSpPr>
          <a:xfrm>
            <a:off x="874881" y="3449814"/>
            <a:ext cx="7126119" cy="646331"/>
            <a:chOff x="874881" y="3449814"/>
            <a:chExt cx="7126119" cy="646331"/>
          </a:xfrm>
        </p:grpSpPr>
        <p:cxnSp>
          <p:nvCxnSpPr>
            <p:cNvPr id="31" name="直線矢印コネクタ 30"/>
            <p:cNvCxnSpPr>
              <a:stCxn id="35" idx="3"/>
              <a:endCxn id="34" idx="1"/>
            </p:cNvCxnSpPr>
            <p:nvPr/>
          </p:nvCxnSpPr>
          <p:spPr>
            <a:xfrm>
              <a:off x="2834063" y="3772980"/>
              <a:ext cx="549548"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stCxn id="34" idx="3"/>
              <a:endCxn id="36" idx="1"/>
            </p:cNvCxnSpPr>
            <p:nvPr/>
          </p:nvCxnSpPr>
          <p:spPr>
            <a:xfrm>
              <a:off x="4875664" y="3772980"/>
              <a:ext cx="746027" cy="1"/>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3383611" y="3449814"/>
              <a:ext cx="1492053" cy="646331"/>
            </a:xfrm>
            <a:prstGeom prst="rect">
              <a:avLst/>
            </a:prstGeom>
            <a:solidFill>
              <a:srgbClr val="FFFF99"/>
            </a:solidFill>
            <a:ln>
              <a:solidFill>
                <a:srgbClr val="FF0000"/>
              </a:solidFill>
            </a:ln>
          </p:spPr>
          <p:txBody>
            <a:bodyPr wrap="square" rtlCol="0" anchor="ctr" anchorCtr="0">
              <a:spAutoFit/>
            </a:bodyPr>
            <a:lstStyle/>
            <a:p>
              <a:pPr marL="354013" indent="-354013" algn="ctr" defTabSz="1169988"/>
              <a:r>
                <a:rPr lang="en-US" altLang="ja-JP" smtClean="0">
                  <a:latin typeface="Times New Roman" panose="02020603050405020304" pitchFamily="18" charset="0"/>
                  <a:cs typeface="Times New Roman" panose="02020603050405020304" pitchFamily="18" charset="0"/>
                </a:rPr>
                <a:t>LTI</a:t>
              </a:r>
            </a:p>
            <a:p>
              <a:pPr marL="354013" indent="-354013" algn="ctr" defTabSz="1169988"/>
              <a:r>
                <a:rPr lang="ja-JP" altLang="en-US" smtClean="0">
                  <a:latin typeface="Times New Roman" panose="02020603050405020304" pitchFamily="18" charset="0"/>
                  <a:cs typeface="Times New Roman" panose="02020603050405020304" pitchFamily="18" charset="0"/>
                </a:rPr>
                <a:t>システム</a:t>
              </a:r>
              <a:endParaRPr lang="en-US" altLang="ja-JP" smtClean="0">
                <a:latin typeface="Times New Roman" panose="02020603050405020304" pitchFamily="18" charset="0"/>
                <a:cs typeface="Times New Roman" panose="02020603050405020304" pitchFamily="18" charset="0"/>
              </a:endParaRPr>
            </a:p>
          </p:txBody>
        </p:sp>
        <p:sp>
          <p:nvSpPr>
            <p:cNvPr id="35" name="テキスト ボックス 34"/>
            <p:cNvSpPr txBox="1"/>
            <p:nvPr/>
          </p:nvSpPr>
          <p:spPr>
            <a:xfrm>
              <a:off x="874881" y="3588314"/>
              <a:ext cx="1959182" cy="369332"/>
            </a:xfrm>
            <a:prstGeom prst="rect">
              <a:avLst/>
            </a:prstGeom>
            <a:noFill/>
            <a:ln>
              <a:noFill/>
            </a:ln>
          </p:spPr>
          <p:txBody>
            <a:bodyPr wrap="square" rtlCol="0" anchor="ctr" anchorCtr="0">
              <a:spAutoFit/>
            </a:bodyPr>
            <a:lstStyle/>
            <a:p>
              <a:pPr marL="354013" indent="-354013" algn="r" defTabSz="1169988"/>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Ω</a:t>
              </a:r>
              <a:r>
                <a:rPr lang="en-US" altLang="ja-JP" smtClean="0">
                  <a:latin typeface="Times New Roman" panose="02020603050405020304" pitchFamily="18" charset="0"/>
                  <a:cs typeface="Times New Roman" panose="02020603050405020304" pitchFamily="18" charset="0"/>
                </a:rPr>
                <a:t>)</a:t>
              </a:r>
              <a:r>
                <a:rPr lang="ja-JP" altLang="en-US"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e</a:t>
              </a:r>
              <a:r>
                <a:rPr lang="ja-JP" altLang="en-US" i="1" smtClean="0">
                  <a:latin typeface="Times New Roman" panose="02020603050405020304" pitchFamily="18" charset="0"/>
                  <a:cs typeface="Times New Roman" panose="02020603050405020304" pitchFamily="18" charset="0"/>
                </a:rPr>
                <a:t> </a:t>
              </a:r>
              <a:r>
                <a:rPr lang="en-US" altLang="ja-JP" i="1" baseline="30000" smtClean="0">
                  <a:latin typeface="Times New Roman" panose="02020603050405020304" pitchFamily="18" charset="0"/>
                  <a:cs typeface="Times New Roman" panose="02020603050405020304" pitchFamily="18" charset="0"/>
                </a:rPr>
                <a:t>j Ω k</a:t>
              </a:r>
              <a:endParaRPr lang="en-US" altLang="ja-JP" smtClean="0">
                <a:latin typeface="Times New Roman" panose="02020603050405020304" pitchFamily="18" charset="0"/>
                <a:cs typeface="Times New Roman" panose="02020603050405020304" pitchFamily="18" charset="0"/>
              </a:endParaRPr>
            </a:p>
          </p:txBody>
        </p:sp>
        <p:sp>
          <p:nvSpPr>
            <p:cNvPr id="36" name="テキスト ボックス 35"/>
            <p:cNvSpPr txBox="1"/>
            <p:nvPr/>
          </p:nvSpPr>
          <p:spPr>
            <a:xfrm>
              <a:off x="5621691" y="3588315"/>
              <a:ext cx="2379309" cy="369332"/>
            </a:xfrm>
            <a:prstGeom prst="rect">
              <a:avLst/>
            </a:prstGeom>
            <a:noFill/>
            <a:ln>
              <a:noFill/>
            </a:ln>
          </p:spPr>
          <p:txBody>
            <a:bodyPr wrap="square" rtlCol="0" anchor="ctr" anchorCtr="0">
              <a:spAutoFit/>
            </a:bodyPr>
            <a:lstStyle/>
            <a:p>
              <a:pPr marL="354013" indent="-354013" defTabSz="1169988"/>
              <a:r>
                <a:rPr lang="en-US" altLang="ja-JP" i="1" smtClean="0">
                  <a:latin typeface="Times New Roman" panose="02020603050405020304" pitchFamily="18" charset="0"/>
                  <a:cs typeface="Times New Roman" panose="02020603050405020304" pitchFamily="18" charset="0"/>
                </a:rPr>
                <a:t>X(Ω</a:t>
              </a:r>
              <a:r>
                <a:rPr lang="en-US" altLang="ja-JP" i="1">
                  <a:latin typeface="Times New Roman" panose="02020603050405020304" pitchFamily="18" charset="0"/>
                  <a:cs typeface="Times New Roman" panose="02020603050405020304" pitchFamily="18" charset="0"/>
                </a:rPr>
                <a:t>)</a:t>
              </a:r>
              <a:r>
                <a:rPr lang="ja-JP" altLang="en-US" i="1">
                  <a:latin typeface="Times New Roman" panose="02020603050405020304" pitchFamily="18" charset="0"/>
                  <a:cs typeface="Times New Roman" panose="02020603050405020304" pitchFamily="18" charset="0"/>
                </a:rPr>
                <a:t>・ </a:t>
              </a:r>
              <a:r>
                <a:rPr lang="en-US" altLang="ja-JP" i="1">
                  <a:latin typeface="Times New Roman" panose="02020603050405020304" pitchFamily="18" charset="0"/>
                  <a:cs typeface="Times New Roman" panose="02020603050405020304" pitchFamily="18" charset="0"/>
                </a:rPr>
                <a:t>G(Ω)</a:t>
              </a:r>
              <a:r>
                <a:rPr lang="ja-JP" altLang="en-US" i="1">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e</a:t>
              </a:r>
              <a:r>
                <a:rPr lang="ja-JP" altLang="en-US" i="1" smtClean="0">
                  <a:latin typeface="Times New Roman" panose="02020603050405020304" pitchFamily="18" charset="0"/>
                  <a:cs typeface="Times New Roman" panose="02020603050405020304" pitchFamily="18" charset="0"/>
                </a:rPr>
                <a:t> </a:t>
              </a:r>
              <a:r>
                <a:rPr lang="en-US" altLang="ja-JP" i="1" baseline="30000" smtClean="0">
                  <a:latin typeface="Times New Roman" panose="02020603050405020304" pitchFamily="18" charset="0"/>
                  <a:cs typeface="Times New Roman" panose="02020603050405020304" pitchFamily="18" charset="0"/>
                </a:rPr>
                <a:t>jΩk</a:t>
              </a:r>
              <a:endParaRPr lang="en-US" altLang="ja-JP" smtClean="0">
                <a:latin typeface="Times New Roman" panose="02020603050405020304" pitchFamily="18" charset="0"/>
                <a:cs typeface="Times New Roman" panose="02020603050405020304" pitchFamily="18" charset="0"/>
              </a:endParaRPr>
            </a:p>
          </p:txBody>
        </p:sp>
      </p:grpSp>
      <p:sp>
        <p:nvSpPr>
          <p:cNvPr id="47" name="テキスト ボックス 46"/>
          <p:cNvSpPr txBox="1"/>
          <p:nvPr/>
        </p:nvSpPr>
        <p:spPr>
          <a:xfrm>
            <a:off x="881519" y="4234346"/>
            <a:ext cx="2294537" cy="461665"/>
          </a:xfrm>
          <a:prstGeom prst="rect">
            <a:avLst/>
          </a:prstGeom>
          <a:noFill/>
        </p:spPr>
        <p:txBody>
          <a:bodyPr wrap="square" rtlCol="0">
            <a:spAutoFit/>
          </a:bodyPr>
          <a:lstStyle/>
          <a:p>
            <a:pPr marL="354013" indent="-354013" defTabSz="1169988"/>
            <a:r>
              <a:rPr lang="en-US" altLang="ja-JP" sz="2400" smtClean="0">
                <a:latin typeface="Times New Roman" panose="02020603050405020304" pitchFamily="18" charset="0"/>
                <a:cs typeface="Times New Roman" panose="02020603050405020304" pitchFamily="18" charset="0"/>
              </a:rPr>
              <a:t>【</a:t>
            </a:r>
            <a:r>
              <a:rPr lang="ja-JP" altLang="en-US" sz="2400" smtClean="0">
                <a:latin typeface="Times New Roman" panose="02020603050405020304" pitchFamily="18" charset="0"/>
                <a:cs typeface="Times New Roman" panose="02020603050405020304" pitchFamily="18" charset="0"/>
              </a:rPr>
              <a:t>総和</a:t>
            </a:r>
            <a:r>
              <a:rPr lang="en-US" altLang="ja-JP" sz="2400" smtClean="0">
                <a:latin typeface="Times New Roman" panose="02020603050405020304" pitchFamily="18" charset="0"/>
                <a:cs typeface="Times New Roman" panose="02020603050405020304" pitchFamily="18" charset="0"/>
              </a:rPr>
              <a:t>】</a:t>
            </a:r>
            <a:endParaRPr lang="en-US" altLang="ja-JP" sz="2400" b="1" smtClean="0">
              <a:latin typeface="Times New Roman" panose="02020603050405020304" pitchFamily="18" charset="0"/>
              <a:cs typeface="Times New Roman" panose="02020603050405020304" pitchFamily="18" charset="0"/>
            </a:endParaRPr>
          </a:p>
        </p:txBody>
      </p:sp>
      <p:grpSp>
        <p:nvGrpSpPr>
          <p:cNvPr id="52" name="グループ化 51"/>
          <p:cNvGrpSpPr/>
          <p:nvPr/>
        </p:nvGrpSpPr>
        <p:grpSpPr>
          <a:xfrm>
            <a:off x="510988" y="4834210"/>
            <a:ext cx="8269940" cy="646331"/>
            <a:chOff x="510988" y="4834210"/>
            <a:chExt cx="8269940" cy="646331"/>
          </a:xfrm>
        </p:grpSpPr>
        <p:cxnSp>
          <p:nvCxnSpPr>
            <p:cNvPr id="45" name="直線矢印コネクタ 44"/>
            <p:cNvCxnSpPr>
              <a:stCxn id="49" idx="3"/>
              <a:endCxn id="48" idx="1"/>
            </p:cNvCxnSpPr>
            <p:nvPr/>
          </p:nvCxnSpPr>
          <p:spPr>
            <a:xfrm>
              <a:off x="2855538" y="5157376"/>
              <a:ext cx="549548"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stCxn id="48" idx="3"/>
              <a:endCxn id="50" idx="1"/>
            </p:cNvCxnSpPr>
            <p:nvPr/>
          </p:nvCxnSpPr>
          <p:spPr>
            <a:xfrm>
              <a:off x="4897139" y="5157376"/>
              <a:ext cx="746026" cy="1"/>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p:nvSpPr>
          <p:spPr>
            <a:xfrm>
              <a:off x="3405086" y="4834210"/>
              <a:ext cx="1492053" cy="646331"/>
            </a:xfrm>
            <a:prstGeom prst="rect">
              <a:avLst/>
            </a:prstGeom>
            <a:solidFill>
              <a:srgbClr val="FFFF99"/>
            </a:solidFill>
            <a:ln>
              <a:solidFill>
                <a:srgbClr val="FF0000"/>
              </a:solidFill>
            </a:ln>
          </p:spPr>
          <p:txBody>
            <a:bodyPr wrap="square" rtlCol="0" anchor="ctr" anchorCtr="0">
              <a:spAutoFit/>
            </a:bodyPr>
            <a:lstStyle/>
            <a:p>
              <a:pPr marL="354013" indent="-354013" algn="ctr" defTabSz="1169988"/>
              <a:r>
                <a:rPr lang="en-US" altLang="ja-JP" smtClean="0">
                  <a:latin typeface="Times New Roman" panose="02020603050405020304" pitchFamily="18" charset="0"/>
                  <a:cs typeface="Times New Roman" panose="02020603050405020304" pitchFamily="18" charset="0"/>
                </a:rPr>
                <a:t>LTI</a:t>
              </a:r>
            </a:p>
            <a:p>
              <a:pPr marL="354013" indent="-354013" algn="ctr" defTabSz="1169988"/>
              <a:r>
                <a:rPr lang="ja-JP" altLang="en-US" smtClean="0">
                  <a:latin typeface="Times New Roman" panose="02020603050405020304" pitchFamily="18" charset="0"/>
                  <a:cs typeface="Times New Roman" panose="02020603050405020304" pitchFamily="18" charset="0"/>
                </a:rPr>
                <a:t>システム</a:t>
              </a:r>
              <a:endParaRPr lang="en-US" altLang="ja-JP" smtClean="0">
                <a:latin typeface="Times New Roman" panose="02020603050405020304" pitchFamily="18" charset="0"/>
                <a:cs typeface="Times New Roman" panose="02020603050405020304" pitchFamily="18" charset="0"/>
              </a:endParaRPr>
            </a:p>
          </p:txBody>
        </p:sp>
        <p:sp>
          <p:nvSpPr>
            <p:cNvPr id="49" name="テキスト ボックス 48"/>
            <p:cNvSpPr txBox="1"/>
            <p:nvPr/>
          </p:nvSpPr>
          <p:spPr>
            <a:xfrm>
              <a:off x="510988" y="4972710"/>
              <a:ext cx="2344550" cy="369332"/>
            </a:xfrm>
            <a:prstGeom prst="rect">
              <a:avLst/>
            </a:prstGeom>
            <a:noFill/>
            <a:ln>
              <a:noFill/>
            </a:ln>
          </p:spPr>
          <p:txBody>
            <a:bodyPr wrap="square" rtlCol="0" anchor="ctr" anchorCtr="0">
              <a:spAutoFit/>
            </a:bodyPr>
            <a:lstStyle/>
            <a:p>
              <a:pPr marL="354013" indent="-354013" algn="r" defTabSz="1169988"/>
              <a:r>
                <a:rPr lang="en-US" altLang="ja-JP" i="1" smtClean="0">
                  <a:latin typeface="Times New Roman" panose="02020603050405020304" pitchFamily="18" charset="0"/>
                  <a:cs typeface="Times New Roman" panose="02020603050405020304" pitchFamily="18" charset="0"/>
                </a:rPr>
                <a:t>x </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en-US" altLang="ja-JP" smtClean="0">
                  <a:latin typeface="Times New Roman" panose="02020603050405020304" pitchFamily="18" charset="0"/>
                  <a:cs typeface="Times New Roman" panose="02020603050405020304" pitchFamily="18" charset="0"/>
                </a:rPr>
                <a:t>) = </a:t>
              </a:r>
              <a:r>
                <a:rPr lang="en-US" altLang="ja-JP" i="1" smtClean="0">
                  <a:latin typeface="Times New Roman" panose="02020603050405020304" pitchFamily="18" charset="0"/>
                  <a:cs typeface="Times New Roman" panose="02020603050405020304" pitchFamily="18" charset="0"/>
                </a:rPr>
                <a:t>Σ X</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Ω</a:t>
              </a:r>
              <a:r>
                <a:rPr lang="en-US" altLang="ja-JP" smtClean="0">
                  <a:latin typeface="Times New Roman" panose="02020603050405020304" pitchFamily="18" charset="0"/>
                  <a:cs typeface="Times New Roman" panose="02020603050405020304" pitchFamily="18" charset="0"/>
                </a:rPr>
                <a:t>)</a:t>
              </a:r>
              <a:r>
                <a:rPr lang="en-US" altLang="ja-JP" baseline="-25000" smtClean="0">
                  <a:latin typeface="Times New Roman" panose="02020603050405020304" pitchFamily="18" charset="0"/>
                  <a:cs typeface="Times New Roman" panose="02020603050405020304" pitchFamily="18" charset="0"/>
                </a:rPr>
                <a:t>Ω</a:t>
              </a:r>
              <a:r>
                <a:rPr lang="ja-JP" altLang="en-US"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e</a:t>
              </a:r>
              <a:r>
                <a:rPr lang="ja-JP" altLang="en-US" i="1" smtClean="0">
                  <a:latin typeface="Times New Roman" panose="02020603050405020304" pitchFamily="18" charset="0"/>
                  <a:cs typeface="Times New Roman" panose="02020603050405020304" pitchFamily="18" charset="0"/>
                </a:rPr>
                <a:t> </a:t>
              </a:r>
              <a:r>
                <a:rPr lang="en-US" altLang="ja-JP" i="1" baseline="30000" smtClean="0">
                  <a:latin typeface="Times New Roman" panose="02020603050405020304" pitchFamily="18" charset="0"/>
                  <a:cs typeface="Times New Roman" panose="02020603050405020304" pitchFamily="18" charset="0"/>
                </a:rPr>
                <a:t>j Ω k</a:t>
              </a:r>
              <a:endParaRPr lang="en-US" altLang="ja-JP" smtClean="0">
                <a:latin typeface="Times New Roman" panose="02020603050405020304" pitchFamily="18" charset="0"/>
                <a:cs typeface="Times New Roman" panose="02020603050405020304" pitchFamily="18" charset="0"/>
              </a:endParaRPr>
            </a:p>
          </p:txBody>
        </p:sp>
        <p:sp>
          <p:nvSpPr>
            <p:cNvPr id="50" name="テキスト ボックス 49"/>
            <p:cNvSpPr txBox="1"/>
            <p:nvPr/>
          </p:nvSpPr>
          <p:spPr>
            <a:xfrm>
              <a:off x="5643165" y="4972711"/>
              <a:ext cx="3137763" cy="369332"/>
            </a:xfrm>
            <a:prstGeom prst="rect">
              <a:avLst/>
            </a:prstGeom>
            <a:noFill/>
            <a:ln>
              <a:noFill/>
            </a:ln>
          </p:spPr>
          <p:txBody>
            <a:bodyPr wrap="square" rtlCol="0" anchor="ctr" anchorCtr="0">
              <a:spAutoFit/>
            </a:bodyPr>
            <a:lstStyle/>
            <a:p>
              <a:pPr marL="354013" indent="-354013" defTabSz="1169988"/>
              <a:r>
                <a:rPr lang="en-US" altLang="ja-JP" i="1" smtClean="0">
                  <a:latin typeface="Times New Roman" panose="02020603050405020304" pitchFamily="18" charset="0"/>
                  <a:cs typeface="Times New Roman" panose="02020603050405020304" pitchFamily="18" charset="0"/>
                </a:rPr>
                <a:t>y </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en-US" altLang="ja-JP" smtClean="0">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 Σ </a:t>
              </a:r>
              <a:r>
                <a:rPr lang="en-US" altLang="ja-JP" i="1">
                  <a:latin typeface="Times New Roman" panose="02020603050405020304" pitchFamily="18" charset="0"/>
                  <a:cs typeface="Times New Roman" panose="02020603050405020304" pitchFamily="18" charset="0"/>
                </a:rPr>
                <a:t>X</a:t>
              </a:r>
              <a:r>
                <a:rPr lang="en-US" altLang="ja-JP">
                  <a:latin typeface="Times New Roman" panose="02020603050405020304" pitchFamily="18" charset="0"/>
                  <a:cs typeface="Times New Roman" panose="02020603050405020304" pitchFamily="18" charset="0"/>
                </a:rPr>
                <a:t>(</a:t>
              </a:r>
              <a:r>
                <a:rPr lang="en-US" altLang="ja-JP" i="1">
                  <a:latin typeface="Times New Roman" panose="02020603050405020304" pitchFamily="18" charset="0"/>
                  <a:cs typeface="Times New Roman" panose="02020603050405020304" pitchFamily="18" charset="0"/>
                </a:rPr>
                <a:t>Ω</a:t>
              </a:r>
              <a:r>
                <a:rPr lang="en-US" altLang="ja-JP">
                  <a:latin typeface="Times New Roman" panose="02020603050405020304" pitchFamily="18" charset="0"/>
                  <a:cs typeface="Times New Roman" panose="02020603050405020304" pitchFamily="18" charset="0"/>
                </a:rPr>
                <a:t>)</a:t>
              </a:r>
              <a:r>
                <a:rPr lang="en-US" altLang="ja-JP" baseline="-25000">
                  <a:latin typeface="Times New Roman" panose="02020603050405020304" pitchFamily="18" charset="0"/>
                  <a:cs typeface="Times New Roman" panose="02020603050405020304" pitchFamily="18" charset="0"/>
                </a:rPr>
                <a:t>Ω</a:t>
              </a:r>
              <a:r>
                <a:rPr lang="ja-JP" altLang="en-US">
                  <a:latin typeface="Times New Roman" panose="02020603050405020304" pitchFamily="18" charset="0"/>
                  <a:cs typeface="Times New Roman" panose="02020603050405020304" pitchFamily="18" charset="0"/>
                </a:rPr>
                <a:t>・</a:t>
              </a:r>
              <a:r>
                <a:rPr lang="ja-JP" altLang="en-US" i="1" smtClean="0">
                  <a:latin typeface="Times New Roman" panose="02020603050405020304" pitchFamily="18" charset="0"/>
                  <a:cs typeface="Times New Roman" panose="02020603050405020304" pitchFamily="18" charset="0"/>
                </a:rPr>
                <a:t> </a:t>
              </a:r>
              <a:r>
                <a:rPr lang="en-US" altLang="ja-JP" i="1">
                  <a:latin typeface="Times New Roman" panose="02020603050405020304" pitchFamily="18" charset="0"/>
                  <a:cs typeface="Times New Roman" panose="02020603050405020304" pitchFamily="18" charset="0"/>
                </a:rPr>
                <a:t>G(Ω)</a:t>
              </a:r>
              <a:r>
                <a:rPr lang="ja-JP" altLang="en-US" i="1">
                  <a:latin typeface="Times New Roman" panose="02020603050405020304" pitchFamily="18" charset="0"/>
                  <a:cs typeface="Times New Roman" panose="02020603050405020304" pitchFamily="18" charset="0"/>
                </a:rPr>
                <a:t>・ </a:t>
              </a:r>
              <a:r>
                <a:rPr lang="en-US" altLang="ja-JP" i="1" smtClean="0">
                  <a:latin typeface="Times New Roman" panose="02020603050405020304" pitchFamily="18" charset="0"/>
                  <a:cs typeface="Times New Roman" panose="02020603050405020304" pitchFamily="18" charset="0"/>
                </a:rPr>
                <a:t>e</a:t>
              </a:r>
              <a:r>
                <a:rPr lang="ja-JP" altLang="en-US" i="1" smtClean="0">
                  <a:latin typeface="Times New Roman" panose="02020603050405020304" pitchFamily="18" charset="0"/>
                  <a:cs typeface="Times New Roman" panose="02020603050405020304" pitchFamily="18" charset="0"/>
                </a:rPr>
                <a:t> </a:t>
              </a:r>
              <a:r>
                <a:rPr lang="en-US" altLang="ja-JP" i="1" baseline="30000" smtClean="0">
                  <a:latin typeface="Times New Roman" panose="02020603050405020304" pitchFamily="18" charset="0"/>
                  <a:cs typeface="Times New Roman" panose="02020603050405020304" pitchFamily="18" charset="0"/>
                </a:rPr>
                <a:t>jΩk</a:t>
              </a:r>
              <a:endParaRPr lang="en-US" altLang="ja-JP" smtClean="0">
                <a:latin typeface="Times New Roman" panose="02020603050405020304" pitchFamily="18" charset="0"/>
                <a:cs typeface="Times New Roman" panose="02020603050405020304" pitchFamily="18" charset="0"/>
              </a:endParaRPr>
            </a:p>
          </p:txBody>
        </p:sp>
      </p:grpSp>
      <p:sp>
        <p:nvSpPr>
          <p:cNvPr id="55" name="テキスト ボックス 54"/>
          <p:cNvSpPr txBox="1"/>
          <p:nvPr/>
        </p:nvSpPr>
        <p:spPr>
          <a:xfrm>
            <a:off x="1583348" y="5738062"/>
            <a:ext cx="6958442" cy="461665"/>
          </a:xfrm>
          <a:prstGeom prst="rect">
            <a:avLst/>
          </a:prstGeom>
          <a:solidFill>
            <a:srgbClr val="FFFF00"/>
          </a:solidFill>
          <a:ln>
            <a:solidFill>
              <a:srgbClr val="FF0000"/>
            </a:solidFill>
          </a:ln>
        </p:spPr>
        <p:txBody>
          <a:bodyPr wrap="square" rtlCol="0">
            <a:spAutoFit/>
          </a:bodyPr>
          <a:lstStyle/>
          <a:p>
            <a:pPr marL="354013" indent="-354013" defTabSz="1169988"/>
            <a:r>
              <a:rPr lang="ja-JP" altLang="en-US" sz="2400" smtClean="0">
                <a:latin typeface="Times New Roman" panose="02020603050405020304" pitchFamily="18" charset="0"/>
                <a:cs typeface="Times New Roman" panose="02020603050405020304" pitchFamily="18" charset="0"/>
              </a:rPr>
              <a:t>入力の個々の周波数成分が分かれば出力が分かる</a:t>
            </a:r>
            <a:endParaRPr lang="en-US" altLang="ja-JP" sz="2400" b="1"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7501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0236" y="191730"/>
            <a:ext cx="7704667" cy="1462258"/>
          </a:xfrm>
        </p:spPr>
        <p:txBody>
          <a:bodyPr>
            <a:noAutofit/>
          </a:bodyPr>
          <a:lstStyle/>
          <a:p>
            <a:pPr algn="r"/>
            <a:r>
              <a:rPr lang="ja-JP" altLang="en-US" sz="2800"/>
              <a:t>個々</a:t>
            </a:r>
            <a:r>
              <a:rPr lang="ja-JP" altLang="en-US" sz="2800" smtClean="0"/>
              <a:t>の周波数</a:t>
            </a:r>
            <a:r>
              <a:rPr lang="en-US" altLang="ja-JP" sz="2800" i="1" smtClean="0">
                <a:latin typeface="Times New Roman" panose="02020603050405020304" pitchFamily="18" charset="0"/>
                <a:cs typeface="Times New Roman" panose="02020603050405020304" pitchFamily="18" charset="0"/>
              </a:rPr>
              <a:t>Ω</a:t>
            </a:r>
            <a:r>
              <a:rPr lang="ja-JP" altLang="en-US" sz="2800" smtClean="0">
                <a:latin typeface="Times New Roman" panose="02020603050405020304" pitchFamily="18" charset="0"/>
                <a:cs typeface="Times New Roman" panose="02020603050405020304" pitchFamily="18" charset="0"/>
              </a:rPr>
              <a:t>に対する</a:t>
            </a:r>
            <a:r>
              <a:rPr lang="en-US" altLang="ja-JP" sz="2800" i="1" smtClean="0">
                <a:latin typeface="Times New Roman" panose="02020603050405020304" pitchFamily="18" charset="0"/>
                <a:cs typeface="Times New Roman" panose="02020603050405020304" pitchFamily="18" charset="0"/>
              </a:rPr>
              <a:t>G</a:t>
            </a:r>
            <a:r>
              <a:rPr lang="en-US" altLang="ja-JP" sz="2800" smtClean="0">
                <a:latin typeface="Times New Roman" panose="02020603050405020304" pitchFamily="18" charset="0"/>
                <a:cs typeface="Times New Roman" panose="02020603050405020304" pitchFamily="18" charset="0"/>
              </a:rPr>
              <a:t>(</a:t>
            </a:r>
            <a:r>
              <a:rPr lang="en-US" altLang="ja-JP" sz="2800" i="1" smtClean="0">
                <a:latin typeface="Times New Roman" panose="02020603050405020304" pitchFamily="18" charset="0"/>
                <a:cs typeface="Times New Roman" panose="02020603050405020304" pitchFamily="18" charset="0"/>
              </a:rPr>
              <a:t>Ω</a:t>
            </a:r>
            <a:r>
              <a:rPr lang="en-US" altLang="ja-JP" sz="2800" smtClean="0">
                <a:latin typeface="Times New Roman" panose="02020603050405020304" pitchFamily="18" charset="0"/>
                <a:cs typeface="Times New Roman" panose="02020603050405020304" pitchFamily="18" charset="0"/>
              </a:rPr>
              <a:t>)</a:t>
            </a:r>
            <a:r>
              <a:rPr lang="ja-JP" altLang="en-US" sz="2800" smtClean="0">
                <a:latin typeface="Times New Roman" panose="02020603050405020304" pitchFamily="18" charset="0"/>
                <a:cs typeface="Times New Roman" panose="02020603050405020304" pitchFamily="18" charset="0"/>
              </a:rPr>
              <a:t>が</a:t>
            </a:r>
            <a:r>
              <a:rPr lang="ja-JP" altLang="en-US" sz="2800" smtClean="0"/>
              <a:t>分かれば</a:t>
            </a:r>
            <a:r>
              <a:rPr lang="en-US" altLang="ja-JP" sz="2800" smtClean="0"/>
              <a:t>…</a:t>
            </a:r>
            <a:endParaRPr kumimoji="1" lang="ja-JP" altLang="en-US" sz="2800"/>
          </a:p>
        </p:txBody>
      </p:sp>
      <p:sp>
        <p:nvSpPr>
          <p:cNvPr id="29" name="テキスト ボックス 28"/>
          <p:cNvSpPr txBox="1"/>
          <p:nvPr/>
        </p:nvSpPr>
        <p:spPr>
          <a:xfrm>
            <a:off x="874881" y="1484732"/>
            <a:ext cx="8040022" cy="461665"/>
          </a:xfrm>
          <a:prstGeom prst="rect">
            <a:avLst/>
          </a:prstGeom>
          <a:noFill/>
        </p:spPr>
        <p:txBody>
          <a:bodyPr wrap="square" rtlCol="0">
            <a:spAutoFit/>
          </a:bodyPr>
          <a:lstStyle/>
          <a:p>
            <a:pPr marL="354013" indent="-354013" defTabSz="1169988"/>
            <a:r>
              <a:rPr lang="ja-JP" altLang="en-US" sz="2400" smtClean="0">
                <a:latin typeface="Times New Roman" panose="02020603050405020304" pitchFamily="18" charset="0"/>
                <a:cs typeface="Times New Roman" panose="02020603050405020304" pitchFamily="18" charset="0"/>
              </a:rPr>
              <a:t>■</a:t>
            </a:r>
            <a:r>
              <a:rPr lang="ja-JP" altLang="en-US" sz="2400"/>
              <a:t>すべての入力</a:t>
            </a:r>
            <a:r>
              <a:rPr lang="ja-JP" altLang="en-US" sz="2400" smtClean="0"/>
              <a:t>信号 </a:t>
            </a:r>
            <a:r>
              <a:rPr lang="en-US" altLang="ja-JP" sz="2400" i="1" smtClean="0">
                <a:latin typeface="Times New Roman" panose="02020603050405020304" pitchFamily="18" charset="0"/>
                <a:cs typeface="Times New Roman" panose="02020603050405020304" pitchFamily="18" charset="0"/>
              </a:rPr>
              <a:t>x </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a:latin typeface="Times New Roman" panose="02020603050405020304" pitchFamily="18" charset="0"/>
                <a:cs typeface="Times New Roman" panose="02020603050405020304" pitchFamily="18" charset="0"/>
              </a:rPr>
              <a:t>)</a:t>
            </a:r>
            <a:r>
              <a:rPr lang="ja-JP" altLang="en-US" sz="2400">
                <a:latin typeface="Times New Roman" panose="02020603050405020304" pitchFamily="18" charset="0"/>
                <a:cs typeface="Times New Roman" panose="02020603050405020304" pitchFamily="18" charset="0"/>
              </a:rPr>
              <a:t>に</a:t>
            </a:r>
            <a:r>
              <a:rPr lang="ja-JP" altLang="en-US" sz="2400" smtClean="0">
                <a:latin typeface="Times New Roman" panose="02020603050405020304" pitchFamily="18" charset="0"/>
                <a:cs typeface="Times New Roman" panose="02020603050405020304" pitchFamily="18" charset="0"/>
              </a:rPr>
              <a:t>対する出力 </a:t>
            </a:r>
            <a:r>
              <a:rPr lang="en-US" altLang="ja-JP" sz="2400" i="1" smtClean="0">
                <a:latin typeface="Times New Roman" panose="02020603050405020304" pitchFamily="18" charset="0"/>
                <a:cs typeface="Times New Roman" panose="02020603050405020304" pitchFamily="18" charset="0"/>
              </a:rPr>
              <a:t>y </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a:t>
            </a:r>
            <a:r>
              <a:rPr lang="ja-JP" altLang="en-US" sz="2400" smtClean="0"/>
              <a:t>が分かる。</a:t>
            </a:r>
            <a:endParaRPr lang="en-US" altLang="ja-JP" sz="2400" b="1" smtClean="0">
              <a:latin typeface="Times New Roman" panose="02020603050405020304" pitchFamily="18" charset="0"/>
              <a:cs typeface="Times New Roman" panose="02020603050405020304" pitchFamily="18" charset="0"/>
            </a:endParaRPr>
          </a:p>
        </p:txBody>
      </p:sp>
      <p:grpSp>
        <p:nvGrpSpPr>
          <p:cNvPr id="40" name="グループ化 39"/>
          <p:cNvGrpSpPr/>
          <p:nvPr/>
        </p:nvGrpSpPr>
        <p:grpSpPr>
          <a:xfrm>
            <a:off x="1156448" y="2762000"/>
            <a:ext cx="6296741" cy="923330"/>
            <a:chOff x="1088044" y="1952201"/>
            <a:chExt cx="6296741" cy="923330"/>
          </a:xfrm>
        </p:grpSpPr>
        <p:cxnSp>
          <p:nvCxnSpPr>
            <p:cNvPr id="23" name="直線矢印コネクタ 22"/>
            <p:cNvCxnSpPr>
              <a:stCxn id="21" idx="3"/>
              <a:endCxn id="6" idx="1"/>
            </p:cNvCxnSpPr>
            <p:nvPr/>
          </p:nvCxnSpPr>
          <p:spPr>
            <a:xfrm>
              <a:off x="2580097" y="2413865"/>
              <a:ext cx="647788" cy="1"/>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6" idx="3"/>
              <a:endCxn id="22" idx="1"/>
            </p:cNvCxnSpPr>
            <p:nvPr/>
          </p:nvCxnSpPr>
          <p:spPr>
            <a:xfrm>
              <a:off x="4719938" y="2413866"/>
              <a:ext cx="647788"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3227885" y="1952201"/>
              <a:ext cx="1492053" cy="923330"/>
            </a:xfrm>
            <a:prstGeom prst="rect">
              <a:avLst/>
            </a:prstGeom>
            <a:solidFill>
              <a:srgbClr val="FFFF99"/>
            </a:solidFill>
            <a:ln>
              <a:solidFill>
                <a:srgbClr val="FF0000"/>
              </a:solidFill>
            </a:ln>
          </p:spPr>
          <p:txBody>
            <a:bodyPr wrap="square" rtlCol="0" anchor="ctr" anchorCtr="0">
              <a:spAutoFit/>
            </a:bodyPr>
            <a:lstStyle/>
            <a:p>
              <a:pPr marL="354013" indent="-354013" algn="ctr" defTabSz="1169988"/>
              <a:r>
                <a:rPr lang="en-US" altLang="ja-JP" smtClean="0">
                  <a:latin typeface="Times New Roman" panose="02020603050405020304" pitchFamily="18" charset="0"/>
                  <a:cs typeface="Times New Roman" panose="02020603050405020304" pitchFamily="18" charset="0"/>
                </a:rPr>
                <a:t>LTI</a:t>
              </a:r>
            </a:p>
            <a:p>
              <a:pPr marL="354013" indent="-354013" algn="ctr" defTabSz="1169988"/>
              <a:r>
                <a:rPr lang="ja-JP" altLang="en-US" smtClean="0">
                  <a:latin typeface="Times New Roman" panose="02020603050405020304" pitchFamily="18" charset="0"/>
                  <a:cs typeface="Times New Roman" panose="02020603050405020304" pitchFamily="18" charset="0"/>
                </a:rPr>
                <a:t>システム</a:t>
              </a:r>
              <a:endParaRPr lang="en-US" altLang="ja-JP" smtClean="0">
                <a:latin typeface="Times New Roman" panose="02020603050405020304" pitchFamily="18" charset="0"/>
                <a:cs typeface="Times New Roman" panose="02020603050405020304" pitchFamily="18" charset="0"/>
              </a:endParaRPr>
            </a:p>
            <a:p>
              <a:pPr marL="354013" indent="-354013" algn="ctr" defTabSz="1169988"/>
              <a:r>
                <a:rPr lang="en-US" altLang="ja-JP" i="1" smtClean="0">
                  <a:latin typeface="Times New Roman" panose="02020603050405020304" pitchFamily="18" charset="0"/>
                  <a:cs typeface="Times New Roman" panose="02020603050405020304" pitchFamily="18" charset="0"/>
                </a:rPr>
                <a:t>G</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Ω</a:t>
              </a:r>
              <a:r>
                <a:rPr lang="en-US" altLang="ja-JP" smtClean="0">
                  <a:latin typeface="Times New Roman" panose="02020603050405020304" pitchFamily="18" charset="0"/>
                  <a:cs typeface="Times New Roman" panose="02020603050405020304" pitchFamily="18" charset="0"/>
                </a:rPr>
                <a:t>)</a:t>
              </a:r>
            </a:p>
          </p:txBody>
        </p:sp>
        <p:sp>
          <p:nvSpPr>
            <p:cNvPr id="21" name="テキスト ボックス 20"/>
            <p:cNvSpPr txBox="1"/>
            <p:nvPr/>
          </p:nvSpPr>
          <p:spPr>
            <a:xfrm>
              <a:off x="1088044" y="2090699"/>
              <a:ext cx="1492053" cy="646331"/>
            </a:xfrm>
            <a:prstGeom prst="rect">
              <a:avLst/>
            </a:prstGeom>
            <a:noFill/>
            <a:ln>
              <a:noFill/>
            </a:ln>
          </p:spPr>
          <p:txBody>
            <a:bodyPr wrap="square" rtlCol="0" anchor="ctr" anchorCtr="0">
              <a:spAutoFit/>
            </a:bodyPr>
            <a:lstStyle/>
            <a:p>
              <a:pPr marL="354013" indent="-354013" algn="r" defTabSz="1169988"/>
              <a:r>
                <a:rPr lang="ja-JP" altLang="en-US" smtClean="0">
                  <a:latin typeface="Times New Roman" panose="02020603050405020304" pitchFamily="18" charset="0"/>
                  <a:cs typeface="Times New Roman" panose="02020603050405020304" pitchFamily="18" charset="0"/>
                </a:rPr>
                <a:t>正弦波</a:t>
              </a:r>
              <a:endParaRPr lang="en-US" altLang="ja-JP" smtClean="0">
                <a:latin typeface="Times New Roman" panose="02020603050405020304" pitchFamily="18" charset="0"/>
                <a:cs typeface="Times New Roman" panose="02020603050405020304" pitchFamily="18" charset="0"/>
              </a:endParaRPr>
            </a:p>
            <a:p>
              <a:pPr marL="354013" indent="-354013" algn="r" defTabSz="1169988"/>
              <a:r>
                <a:rPr lang="en-US" altLang="ja-JP" i="1">
                  <a:latin typeface="Times New Roman" panose="02020603050405020304" pitchFamily="18" charset="0"/>
                  <a:cs typeface="Times New Roman" panose="02020603050405020304" pitchFamily="18" charset="0"/>
                </a:rPr>
                <a:t>e</a:t>
              </a:r>
              <a:r>
                <a:rPr lang="ja-JP" altLang="en-US" i="1">
                  <a:latin typeface="Times New Roman" panose="02020603050405020304" pitchFamily="18" charset="0"/>
                  <a:cs typeface="Times New Roman" panose="02020603050405020304" pitchFamily="18" charset="0"/>
                </a:rPr>
                <a:t> </a:t>
              </a:r>
              <a:r>
                <a:rPr lang="en-US" altLang="ja-JP" i="1" baseline="30000" smtClean="0">
                  <a:latin typeface="Times New Roman" panose="02020603050405020304" pitchFamily="18" charset="0"/>
                  <a:cs typeface="Times New Roman" panose="02020603050405020304" pitchFamily="18" charset="0"/>
                </a:rPr>
                <a:t>j Ω k</a:t>
              </a:r>
              <a:endParaRPr lang="en-US" altLang="ja-JP" smtClean="0">
                <a:latin typeface="Times New Roman" panose="02020603050405020304" pitchFamily="18" charset="0"/>
                <a:cs typeface="Times New Roman" panose="02020603050405020304" pitchFamily="18" charset="0"/>
              </a:endParaRPr>
            </a:p>
          </p:txBody>
        </p:sp>
        <p:sp>
          <p:nvSpPr>
            <p:cNvPr id="22" name="テキスト ボックス 21"/>
            <p:cNvSpPr txBox="1"/>
            <p:nvPr/>
          </p:nvSpPr>
          <p:spPr>
            <a:xfrm>
              <a:off x="5367726" y="2229200"/>
              <a:ext cx="2017059" cy="369332"/>
            </a:xfrm>
            <a:prstGeom prst="rect">
              <a:avLst/>
            </a:prstGeom>
            <a:noFill/>
            <a:ln>
              <a:noFill/>
            </a:ln>
          </p:spPr>
          <p:txBody>
            <a:bodyPr wrap="square" rtlCol="0" anchor="ctr" anchorCtr="0">
              <a:spAutoFit/>
            </a:bodyPr>
            <a:lstStyle/>
            <a:p>
              <a:pPr marL="354013" indent="-354013" defTabSz="1169988"/>
              <a:r>
                <a:rPr lang="en-US" altLang="ja-JP" i="1" smtClean="0">
                  <a:latin typeface="Times New Roman" panose="02020603050405020304" pitchFamily="18" charset="0"/>
                  <a:cs typeface="Times New Roman" panose="02020603050405020304" pitchFamily="18" charset="0"/>
                </a:rPr>
                <a:t>G(Ω)</a:t>
              </a:r>
              <a:r>
                <a:rPr lang="ja-JP" altLang="en-US" i="1"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e</a:t>
              </a:r>
              <a:r>
                <a:rPr lang="ja-JP" altLang="en-US" i="1" smtClean="0">
                  <a:latin typeface="Times New Roman" panose="02020603050405020304" pitchFamily="18" charset="0"/>
                  <a:cs typeface="Times New Roman" panose="02020603050405020304" pitchFamily="18" charset="0"/>
                </a:rPr>
                <a:t> </a:t>
              </a:r>
              <a:r>
                <a:rPr lang="en-US" altLang="ja-JP" i="1" baseline="30000" smtClean="0">
                  <a:latin typeface="Times New Roman" panose="02020603050405020304" pitchFamily="18" charset="0"/>
                  <a:cs typeface="Times New Roman" panose="02020603050405020304" pitchFamily="18" charset="0"/>
                </a:rPr>
                <a:t>jΩk</a:t>
              </a:r>
              <a:endParaRPr lang="en-US" altLang="ja-JP" smtClean="0">
                <a:latin typeface="Times New Roman" panose="02020603050405020304" pitchFamily="18" charset="0"/>
                <a:cs typeface="Times New Roman" panose="02020603050405020304" pitchFamily="18" charset="0"/>
              </a:endParaRPr>
            </a:p>
          </p:txBody>
        </p:sp>
      </p:grpSp>
      <p:sp>
        <p:nvSpPr>
          <p:cNvPr id="55" name="テキスト ボックス 54"/>
          <p:cNvSpPr txBox="1"/>
          <p:nvPr/>
        </p:nvSpPr>
        <p:spPr>
          <a:xfrm>
            <a:off x="1038943" y="4500930"/>
            <a:ext cx="6958442" cy="461665"/>
          </a:xfrm>
          <a:prstGeom prst="rect">
            <a:avLst/>
          </a:prstGeom>
          <a:solidFill>
            <a:srgbClr val="FFFF00"/>
          </a:solidFill>
          <a:ln>
            <a:solidFill>
              <a:srgbClr val="FF0000"/>
            </a:solidFill>
          </a:ln>
        </p:spPr>
        <p:txBody>
          <a:bodyPr wrap="square" rtlCol="0">
            <a:spAutoFit/>
          </a:bodyPr>
          <a:lstStyle/>
          <a:p>
            <a:pPr marL="354013" indent="-354013" algn="ctr" defTabSz="1169988"/>
            <a:r>
              <a:rPr lang="en-US" altLang="ja-JP" sz="2400" i="1">
                <a:latin typeface="Times New Roman" panose="02020603050405020304" pitchFamily="18" charset="0"/>
                <a:cs typeface="Times New Roman" panose="02020603050405020304" pitchFamily="18" charset="0"/>
              </a:rPr>
              <a:t>G</a:t>
            </a:r>
            <a:r>
              <a:rPr lang="en-US" altLang="ja-JP" sz="2400">
                <a:latin typeface="Times New Roman" panose="02020603050405020304" pitchFamily="18" charset="0"/>
                <a:cs typeface="Times New Roman" panose="02020603050405020304" pitchFamily="18" charset="0"/>
              </a:rPr>
              <a:t>(</a:t>
            </a:r>
            <a:r>
              <a:rPr lang="en-US" altLang="ja-JP" sz="2400" i="1">
                <a:latin typeface="Times New Roman" panose="02020603050405020304" pitchFamily="18" charset="0"/>
                <a:cs typeface="Times New Roman" panose="02020603050405020304" pitchFamily="18" charset="0"/>
              </a:rPr>
              <a:t>Ω</a:t>
            </a:r>
            <a:r>
              <a:rPr lang="en-US" altLang="ja-JP" sz="2400" smtClean="0">
                <a:latin typeface="Times New Roman" panose="02020603050405020304" pitchFamily="18" charset="0"/>
                <a:cs typeface="Times New Roman" panose="02020603050405020304" pitchFamily="18" charset="0"/>
              </a:rPr>
              <a:t>)</a:t>
            </a:r>
            <a:r>
              <a:rPr lang="ja-JP" altLang="en-US" sz="2400" smtClean="0">
                <a:latin typeface="Times New Roman" panose="02020603050405020304" pitchFamily="18" charset="0"/>
                <a:cs typeface="Times New Roman" panose="02020603050405020304" pitchFamily="18" charset="0"/>
              </a:rPr>
              <a:t>を「</a:t>
            </a:r>
            <a:r>
              <a:rPr lang="ja-JP" altLang="en-US" sz="2400" b="1" smtClean="0">
                <a:solidFill>
                  <a:srgbClr val="FF0000"/>
                </a:solidFill>
                <a:latin typeface="Times New Roman" panose="02020603050405020304" pitchFamily="18" charset="0"/>
                <a:cs typeface="Times New Roman" panose="02020603050405020304" pitchFamily="18" charset="0"/>
              </a:rPr>
              <a:t>周波数特性</a:t>
            </a:r>
            <a:r>
              <a:rPr lang="ja-JP" altLang="en-US" sz="2400" smtClean="0">
                <a:latin typeface="Times New Roman" panose="02020603050405020304" pitchFamily="18" charset="0"/>
                <a:cs typeface="Times New Roman" panose="02020603050405020304" pitchFamily="18" charset="0"/>
              </a:rPr>
              <a:t>」という</a:t>
            </a:r>
            <a:endParaRPr lang="en-US" altLang="ja-JP" sz="2400" b="1"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5820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0236" y="191730"/>
            <a:ext cx="7704667" cy="1462258"/>
          </a:xfrm>
        </p:spPr>
        <p:txBody>
          <a:bodyPr>
            <a:noAutofit/>
          </a:bodyPr>
          <a:lstStyle/>
          <a:p>
            <a:pPr algn="r"/>
            <a:r>
              <a:rPr lang="ja-JP" altLang="en-US" sz="2800" smtClean="0"/>
              <a:t>（６）周波数特性の一般的定義</a:t>
            </a:r>
            <a:endParaRPr kumimoji="1" lang="ja-JP" altLang="en-US" sz="2800"/>
          </a:p>
        </p:txBody>
      </p:sp>
      <p:sp>
        <p:nvSpPr>
          <p:cNvPr id="29" name="テキスト ボックス 28"/>
          <p:cNvSpPr txBox="1"/>
          <p:nvPr/>
        </p:nvSpPr>
        <p:spPr>
          <a:xfrm>
            <a:off x="874881" y="1484732"/>
            <a:ext cx="8040022" cy="461665"/>
          </a:xfrm>
          <a:prstGeom prst="rect">
            <a:avLst/>
          </a:prstGeom>
          <a:noFill/>
        </p:spPr>
        <p:txBody>
          <a:bodyPr wrap="square" rtlCol="0">
            <a:spAutoFit/>
          </a:bodyPr>
          <a:lstStyle/>
          <a:p>
            <a:pPr marL="354013" indent="-354013" defTabSz="1169988"/>
            <a:r>
              <a:rPr lang="ja-JP" altLang="en-US" sz="2400" smtClean="0">
                <a:latin typeface="Times New Roman" panose="02020603050405020304" pitchFamily="18" charset="0"/>
                <a:cs typeface="Times New Roman" panose="02020603050405020304" pitchFamily="18" charset="0"/>
              </a:rPr>
              <a:t>■周波数領域で定義される。</a:t>
            </a:r>
            <a:endParaRPr lang="en-US" altLang="ja-JP" sz="2400" b="1" smtClean="0">
              <a:latin typeface="Times New Roman" panose="02020603050405020304" pitchFamily="18" charset="0"/>
              <a:cs typeface="Times New Roman" panose="02020603050405020304" pitchFamily="18" charset="0"/>
            </a:endParaRPr>
          </a:p>
        </p:txBody>
      </p:sp>
      <p:grpSp>
        <p:nvGrpSpPr>
          <p:cNvPr id="40" name="グループ化 39"/>
          <p:cNvGrpSpPr/>
          <p:nvPr/>
        </p:nvGrpSpPr>
        <p:grpSpPr>
          <a:xfrm>
            <a:off x="618566" y="2762000"/>
            <a:ext cx="8296338" cy="923330"/>
            <a:chOff x="651500" y="1952201"/>
            <a:chExt cx="6733285" cy="923330"/>
          </a:xfrm>
        </p:grpSpPr>
        <p:cxnSp>
          <p:nvCxnSpPr>
            <p:cNvPr id="23" name="直線矢印コネクタ 22"/>
            <p:cNvCxnSpPr>
              <a:stCxn id="21" idx="3"/>
              <a:endCxn id="6" idx="1"/>
            </p:cNvCxnSpPr>
            <p:nvPr/>
          </p:nvCxnSpPr>
          <p:spPr>
            <a:xfrm>
              <a:off x="2580097" y="2413865"/>
              <a:ext cx="647789" cy="1"/>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6" idx="3"/>
              <a:endCxn id="22" idx="1"/>
            </p:cNvCxnSpPr>
            <p:nvPr/>
          </p:nvCxnSpPr>
          <p:spPr>
            <a:xfrm>
              <a:off x="4719939" y="2413866"/>
              <a:ext cx="647787" cy="1"/>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3227885" y="1952201"/>
              <a:ext cx="1492053" cy="923330"/>
            </a:xfrm>
            <a:prstGeom prst="rect">
              <a:avLst/>
            </a:prstGeom>
            <a:solidFill>
              <a:srgbClr val="FFFF99"/>
            </a:solidFill>
            <a:ln>
              <a:solidFill>
                <a:srgbClr val="FF0000"/>
              </a:solidFill>
            </a:ln>
          </p:spPr>
          <p:txBody>
            <a:bodyPr wrap="square" rtlCol="0" anchor="ctr" anchorCtr="0">
              <a:spAutoFit/>
            </a:bodyPr>
            <a:lstStyle/>
            <a:p>
              <a:pPr marL="354013" indent="-354013" algn="ctr" defTabSz="1169988"/>
              <a:r>
                <a:rPr lang="en-US" altLang="ja-JP" smtClean="0">
                  <a:latin typeface="Times New Roman" panose="02020603050405020304" pitchFamily="18" charset="0"/>
                  <a:cs typeface="Times New Roman" panose="02020603050405020304" pitchFamily="18" charset="0"/>
                </a:rPr>
                <a:t>LTI</a:t>
              </a:r>
            </a:p>
            <a:p>
              <a:pPr marL="354013" indent="-354013" algn="ctr" defTabSz="1169988"/>
              <a:r>
                <a:rPr lang="ja-JP" altLang="en-US" smtClean="0">
                  <a:latin typeface="Times New Roman" panose="02020603050405020304" pitchFamily="18" charset="0"/>
                  <a:cs typeface="Times New Roman" panose="02020603050405020304" pitchFamily="18" charset="0"/>
                </a:rPr>
                <a:t>システム</a:t>
              </a:r>
              <a:endParaRPr lang="en-US" altLang="ja-JP" smtClean="0">
                <a:latin typeface="Times New Roman" panose="02020603050405020304" pitchFamily="18" charset="0"/>
                <a:cs typeface="Times New Roman" panose="02020603050405020304" pitchFamily="18" charset="0"/>
              </a:endParaRPr>
            </a:p>
            <a:p>
              <a:pPr marL="354013" indent="-354013" algn="ctr" defTabSz="1169988"/>
              <a:r>
                <a:rPr lang="en-US" altLang="ja-JP" i="1" smtClean="0">
                  <a:latin typeface="Times New Roman" panose="02020603050405020304" pitchFamily="18" charset="0"/>
                  <a:cs typeface="Times New Roman" panose="02020603050405020304" pitchFamily="18" charset="0"/>
                </a:rPr>
                <a:t>G</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Ω</a:t>
              </a:r>
              <a:r>
                <a:rPr lang="en-US" altLang="ja-JP" smtClean="0">
                  <a:latin typeface="Times New Roman" panose="02020603050405020304" pitchFamily="18" charset="0"/>
                  <a:cs typeface="Times New Roman" panose="02020603050405020304" pitchFamily="18" charset="0"/>
                </a:rPr>
                <a:t>)</a:t>
              </a:r>
            </a:p>
          </p:txBody>
        </p:sp>
        <p:sp>
          <p:nvSpPr>
            <p:cNvPr id="21" name="テキスト ボックス 20"/>
            <p:cNvSpPr txBox="1"/>
            <p:nvPr/>
          </p:nvSpPr>
          <p:spPr>
            <a:xfrm>
              <a:off x="651500" y="2090699"/>
              <a:ext cx="1928597" cy="646331"/>
            </a:xfrm>
            <a:prstGeom prst="rect">
              <a:avLst/>
            </a:prstGeom>
            <a:noFill/>
            <a:ln>
              <a:noFill/>
            </a:ln>
          </p:spPr>
          <p:txBody>
            <a:bodyPr wrap="square" rtlCol="0" anchor="ctr" anchorCtr="0">
              <a:spAutoFit/>
            </a:bodyPr>
            <a:lstStyle/>
            <a:p>
              <a:pPr marL="354013" indent="-354013" algn="ctr" defTabSz="1169988"/>
              <a:r>
                <a:rPr lang="ja-JP" altLang="en-US" smtClean="0">
                  <a:latin typeface="Times New Roman" panose="02020603050405020304" pitchFamily="18" charset="0"/>
                  <a:cs typeface="Times New Roman" panose="02020603050405020304" pitchFamily="18" charset="0"/>
                </a:rPr>
                <a:t>入力信号スペクトル</a:t>
              </a:r>
              <a:endParaRPr lang="en-US" altLang="ja-JP" smtClean="0">
                <a:latin typeface="Times New Roman" panose="02020603050405020304" pitchFamily="18" charset="0"/>
                <a:cs typeface="Times New Roman" panose="02020603050405020304" pitchFamily="18" charset="0"/>
              </a:endParaRPr>
            </a:p>
            <a:p>
              <a:pPr marL="354013" indent="-354013" algn="ctr" defTabSz="1169988"/>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Ω</a:t>
              </a:r>
              <a:r>
                <a:rPr lang="ja-JP" altLang="en-US" smtClean="0">
                  <a:latin typeface="Times New Roman" panose="02020603050405020304" pitchFamily="18" charset="0"/>
                  <a:cs typeface="Times New Roman" panose="02020603050405020304" pitchFamily="18" charset="0"/>
                </a:rPr>
                <a:t>）</a:t>
              </a:r>
              <a:endParaRPr lang="en-US" altLang="ja-JP" smtClean="0">
                <a:latin typeface="Times New Roman" panose="02020603050405020304" pitchFamily="18" charset="0"/>
                <a:cs typeface="Times New Roman" panose="02020603050405020304" pitchFamily="18" charset="0"/>
              </a:endParaRPr>
            </a:p>
          </p:txBody>
        </p:sp>
        <p:sp>
          <p:nvSpPr>
            <p:cNvPr id="22" name="テキスト ボックス 21"/>
            <p:cNvSpPr txBox="1"/>
            <p:nvPr/>
          </p:nvSpPr>
          <p:spPr>
            <a:xfrm>
              <a:off x="5367726" y="2090701"/>
              <a:ext cx="2017059" cy="646331"/>
            </a:xfrm>
            <a:prstGeom prst="rect">
              <a:avLst/>
            </a:prstGeom>
            <a:noFill/>
            <a:ln>
              <a:noFill/>
            </a:ln>
          </p:spPr>
          <p:txBody>
            <a:bodyPr wrap="square" rtlCol="0" anchor="ctr" anchorCtr="0">
              <a:spAutoFit/>
            </a:bodyPr>
            <a:lstStyle/>
            <a:p>
              <a:pPr marL="354013" indent="-354013" algn="ctr" defTabSz="1169988"/>
              <a:r>
                <a:rPr lang="ja-JP" altLang="en-US" smtClean="0">
                  <a:latin typeface="Times New Roman" panose="02020603050405020304" pitchFamily="18" charset="0"/>
                  <a:cs typeface="Times New Roman" panose="02020603050405020304" pitchFamily="18" charset="0"/>
                </a:rPr>
                <a:t>出力信号スペクト</a:t>
              </a:r>
              <a:r>
                <a:rPr lang="ja-JP" altLang="en-US">
                  <a:latin typeface="Times New Roman" panose="02020603050405020304" pitchFamily="18" charset="0"/>
                  <a:cs typeface="Times New Roman" panose="02020603050405020304" pitchFamily="18" charset="0"/>
                </a:rPr>
                <a:t>ル</a:t>
              </a:r>
              <a:endParaRPr lang="en-US" altLang="ja-JP" smtClean="0">
                <a:latin typeface="Times New Roman" panose="02020603050405020304" pitchFamily="18" charset="0"/>
                <a:cs typeface="Times New Roman" panose="02020603050405020304" pitchFamily="18" charset="0"/>
              </a:endParaRPr>
            </a:p>
            <a:p>
              <a:pPr marL="354013" indent="-354013" algn="ctr" defTabSz="1169988"/>
              <a:r>
                <a:rPr lang="en-US" altLang="ja-JP" i="1" smtClean="0">
                  <a:latin typeface="Times New Roman" panose="02020603050405020304" pitchFamily="18" charset="0"/>
                  <a:cs typeface="Times New Roman" panose="02020603050405020304" pitchFamily="18" charset="0"/>
                </a:rPr>
                <a:t>Y(Ω)</a:t>
              </a:r>
              <a:endParaRPr lang="en-US" altLang="ja-JP" smtClean="0">
                <a:latin typeface="Times New Roman" panose="02020603050405020304" pitchFamily="18" charset="0"/>
                <a:cs typeface="Times New Roman" panose="02020603050405020304" pitchFamily="18" charset="0"/>
              </a:endParaRPr>
            </a:p>
          </p:txBody>
        </p:sp>
      </p:grpSp>
      <p:sp>
        <p:nvSpPr>
          <p:cNvPr id="15" name="テキスト ボックス 14"/>
          <p:cNvSpPr txBox="1"/>
          <p:nvPr/>
        </p:nvSpPr>
        <p:spPr>
          <a:xfrm>
            <a:off x="1722481" y="4105236"/>
            <a:ext cx="3064671" cy="369332"/>
          </a:xfrm>
          <a:prstGeom prst="rect">
            <a:avLst/>
          </a:prstGeom>
          <a:noFill/>
          <a:ln>
            <a:noFill/>
          </a:ln>
        </p:spPr>
        <p:txBody>
          <a:bodyPr wrap="square" rtlCol="0" anchor="ctr" anchorCtr="0">
            <a:spAutoFit/>
          </a:bodyPr>
          <a:lstStyle/>
          <a:p>
            <a:pPr marL="354013" indent="-354013" defTabSz="1169988"/>
            <a:r>
              <a:rPr lang="ja-JP" altLang="en-US" b="1" smtClean="0">
                <a:solidFill>
                  <a:srgbClr val="FF0000"/>
                </a:solidFill>
                <a:latin typeface="Times New Roman" panose="02020603050405020304" pitchFamily="18" charset="0"/>
                <a:cs typeface="Times New Roman" panose="02020603050405020304" pitchFamily="18" charset="0"/>
              </a:rPr>
              <a:t>周波数特性</a:t>
            </a:r>
            <a:r>
              <a:rPr lang="ja-JP" altLang="en-US" smtClean="0">
                <a:latin typeface="Times New Roman" panose="02020603050405020304" pitchFamily="18" charset="0"/>
                <a:cs typeface="Times New Roman" panose="02020603050405020304" pitchFamily="18" charset="0"/>
              </a:rPr>
              <a:t>の定義　：</a:t>
            </a:r>
            <a:endParaRPr lang="en-US" altLang="ja-JP" smtClean="0">
              <a:latin typeface="Times New Roman" panose="02020603050405020304" pitchFamily="18" charset="0"/>
              <a:cs typeface="Times New Roman" panose="02020603050405020304" pitchFamily="18" charset="0"/>
            </a:endParaRPr>
          </a:p>
        </p:txBody>
      </p:sp>
      <p:graphicFrame>
        <p:nvGraphicFramePr>
          <p:cNvPr id="16" name="オブジェクト 15"/>
          <p:cNvGraphicFramePr>
            <a:graphicFrameLocks noChangeAspect="1"/>
          </p:cNvGraphicFramePr>
          <p:nvPr>
            <p:extLst>
              <p:ext uri="{D42A27DB-BD31-4B8C-83A1-F6EECF244321}">
                <p14:modId xmlns:p14="http://schemas.microsoft.com/office/powerpoint/2010/main" val="3128722788"/>
              </p:ext>
            </p:extLst>
          </p:nvPr>
        </p:nvGraphicFramePr>
        <p:xfrm>
          <a:off x="4187124" y="3953019"/>
          <a:ext cx="1690687" cy="784225"/>
        </p:xfrm>
        <a:graphic>
          <a:graphicData uri="http://schemas.openxmlformats.org/presentationml/2006/ole">
            <mc:AlternateContent xmlns:mc="http://schemas.openxmlformats.org/markup-compatibility/2006">
              <mc:Choice xmlns:v="urn:schemas-microsoft-com:vml" Requires="v">
                <p:oleObj spid="_x0000_s8207" name="数式" r:id="rId3" imgW="876240" imgH="406080" progId="Equation.3">
                  <p:embed/>
                </p:oleObj>
              </mc:Choice>
              <mc:Fallback>
                <p:oleObj name="数式" r:id="rId3" imgW="876240" imgH="406080" progId="Equation.3">
                  <p:embed/>
                  <p:pic>
                    <p:nvPicPr>
                      <p:cNvPr id="0" name=""/>
                      <p:cNvPicPr>
                        <a:picLocks noChangeAspect="1" noChangeArrowheads="1"/>
                      </p:cNvPicPr>
                      <p:nvPr/>
                    </p:nvPicPr>
                    <p:blipFill>
                      <a:blip r:embed="rId4"/>
                      <a:srcRect/>
                      <a:stretch>
                        <a:fillRect/>
                      </a:stretch>
                    </p:blipFill>
                    <p:spPr bwMode="auto">
                      <a:xfrm>
                        <a:off x="4187124" y="3953019"/>
                        <a:ext cx="1690687" cy="784225"/>
                      </a:xfrm>
                      <a:prstGeom prst="rect">
                        <a:avLst/>
                      </a:prstGeom>
                      <a:noFill/>
                    </p:spPr>
                  </p:pic>
                </p:oleObj>
              </mc:Fallback>
            </mc:AlternateContent>
          </a:graphicData>
        </a:graphic>
      </p:graphicFrame>
      <p:sp>
        <p:nvSpPr>
          <p:cNvPr id="17" name="テキスト ボックス 16"/>
          <p:cNvSpPr txBox="1"/>
          <p:nvPr/>
        </p:nvSpPr>
        <p:spPr>
          <a:xfrm>
            <a:off x="1243975" y="4777931"/>
            <a:ext cx="5098107" cy="369332"/>
          </a:xfrm>
          <a:prstGeom prst="rect">
            <a:avLst/>
          </a:prstGeom>
          <a:noFill/>
          <a:ln>
            <a:noFill/>
          </a:ln>
        </p:spPr>
        <p:txBody>
          <a:bodyPr wrap="square" rtlCol="0" anchor="ctr" anchorCtr="0">
            <a:spAutoFit/>
          </a:bodyPr>
          <a:lstStyle/>
          <a:p>
            <a:pPr marL="354013" indent="-354013" algn="ctr" defTabSz="1169988"/>
            <a:r>
              <a:rPr lang="ja-JP" altLang="en-US" smtClean="0">
                <a:latin typeface="Times New Roman" panose="02020603050405020304" pitchFamily="18" charset="0"/>
                <a:cs typeface="Times New Roman" panose="02020603050405020304" pitchFamily="18" charset="0"/>
              </a:rPr>
              <a:t>（出力スペクトルと入力スペクトルの比）</a:t>
            </a:r>
            <a:endParaRPr lang="en-US" altLang="ja-JP" smtClean="0">
              <a:latin typeface="Times New Roman" panose="02020603050405020304" pitchFamily="18" charset="0"/>
              <a:cs typeface="Times New Roman" panose="02020603050405020304" pitchFamily="18" charset="0"/>
            </a:endParaRPr>
          </a:p>
        </p:txBody>
      </p:sp>
      <p:sp>
        <p:nvSpPr>
          <p:cNvPr id="18" name="テキスト ボックス 17"/>
          <p:cNvSpPr txBox="1"/>
          <p:nvPr/>
        </p:nvSpPr>
        <p:spPr>
          <a:xfrm>
            <a:off x="1722482" y="5356139"/>
            <a:ext cx="1750889" cy="369332"/>
          </a:xfrm>
          <a:prstGeom prst="rect">
            <a:avLst/>
          </a:prstGeom>
          <a:noFill/>
          <a:ln>
            <a:noFill/>
          </a:ln>
        </p:spPr>
        <p:txBody>
          <a:bodyPr wrap="square" rtlCol="0" anchor="ctr" anchorCtr="0">
            <a:spAutoFit/>
          </a:bodyPr>
          <a:lstStyle/>
          <a:p>
            <a:pPr marL="354013" indent="-354013" defTabSz="1169988"/>
            <a:r>
              <a:rPr lang="ja-JP" altLang="en-US" smtClean="0">
                <a:latin typeface="Times New Roman" panose="02020603050405020304" pitchFamily="18" charset="0"/>
                <a:cs typeface="Times New Roman" panose="02020603050405020304" pitchFamily="18" charset="0"/>
              </a:rPr>
              <a:t>特に</a:t>
            </a:r>
            <a:endParaRPr lang="en-US" altLang="ja-JP" smtClean="0">
              <a:latin typeface="Times New Roman" panose="02020603050405020304" pitchFamily="18" charset="0"/>
              <a:cs typeface="Times New Roman" panose="02020603050405020304" pitchFamily="18" charset="0"/>
            </a:endParaRPr>
          </a:p>
        </p:txBody>
      </p:sp>
      <p:graphicFrame>
        <p:nvGraphicFramePr>
          <p:cNvPr id="19" name="オブジェクト 18"/>
          <p:cNvGraphicFramePr>
            <a:graphicFrameLocks noChangeAspect="1"/>
          </p:cNvGraphicFramePr>
          <p:nvPr>
            <p:extLst>
              <p:ext uri="{D42A27DB-BD31-4B8C-83A1-F6EECF244321}">
                <p14:modId xmlns:p14="http://schemas.microsoft.com/office/powerpoint/2010/main" val="598911721"/>
              </p:ext>
            </p:extLst>
          </p:nvPr>
        </p:nvGraphicFramePr>
        <p:xfrm>
          <a:off x="2279650" y="5187950"/>
          <a:ext cx="1984375" cy="784225"/>
        </p:xfrm>
        <a:graphic>
          <a:graphicData uri="http://schemas.openxmlformats.org/presentationml/2006/ole">
            <mc:AlternateContent xmlns:mc="http://schemas.openxmlformats.org/markup-compatibility/2006">
              <mc:Choice xmlns:v="urn:schemas-microsoft-com:vml" Requires="v">
                <p:oleObj spid="_x0000_s8208" name="数式" r:id="rId5" imgW="1028520" imgH="406080" progId="Equation.3">
                  <p:embed/>
                </p:oleObj>
              </mc:Choice>
              <mc:Fallback>
                <p:oleObj name="数式" r:id="rId5" imgW="1028520" imgH="406080" progId="Equation.3">
                  <p:embed/>
                  <p:pic>
                    <p:nvPicPr>
                      <p:cNvPr id="0" name=""/>
                      <p:cNvPicPr>
                        <a:picLocks noChangeAspect="1" noChangeArrowheads="1"/>
                      </p:cNvPicPr>
                      <p:nvPr/>
                    </p:nvPicPr>
                    <p:blipFill>
                      <a:blip r:embed="rId6"/>
                      <a:srcRect/>
                      <a:stretch>
                        <a:fillRect/>
                      </a:stretch>
                    </p:blipFill>
                    <p:spPr bwMode="auto">
                      <a:xfrm>
                        <a:off x="2279650" y="5187950"/>
                        <a:ext cx="1984375" cy="784225"/>
                      </a:xfrm>
                      <a:prstGeom prst="rect">
                        <a:avLst/>
                      </a:prstGeom>
                      <a:noFill/>
                    </p:spPr>
                  </p:pic>
                </p:oleObj>
              </mc:Fallback>
            </mc:AlternateContent>
          </a:graphicData>
        </a:graphic>
      </p:graphicFrame>
      <p:sp>
        <p:nvSpPr>
          <p:cNvPr id="20" name="テキスト ボックス 19"/>
          <p:cNvSpPr txBox="1"/>
          <p:nvPr/>
        </p:nvSpPr>
        <p:spPr>
          <a:xfrm>
            <a:off x="4187124" y="5356139"/>
            <a:ext cx="2778452" cy="369332"/>
          </a:xfrm>
          <a:prstGeom prst="rect">
            <a:avLst/>
          </a:prstGeom>
          <a:noFill/>
          <a:ln>
            <a:noFill/>
          </a:ln>
        </p:spPr>
        <p:txBody>
          <a:bodyPr wrap="square" rtlCol="0" anchor="ctr" anchorCtr="0">
            <a:spAutoFit/>
          </a:bodyPr>
          <a:lstStyle/>
          <a:p>
            <a:pPr marL="354013" indent="-354013" defTabSz="1169988"/>
            <a:r>
              <a:rPr lang="ja-JP" altLang="en-US" smtClean="0">
                <a:latin typeface="Times New Roman" panose="02020603050405020304" pitchFamily="18" charset="0"/>
                <a:cs typeface="Times New Roman" panose="02020603050405020304" pitchFamily="18" charset="0"/>
              </a:rPr>
              <a:t>を「</a:t>
            </a:r>
            <a:r>
              <a:rPr lang="ja-JP" altLang="en-US" b="1" smtClean="0">
                <a:solidFill>
                  <a:srgbClr val="FF0000"/>
                </a:solidFill>
                <a:latin typeface="Times New Roman" panose="02020603050405020304" pitchFamily="18" charset="0"/>
                <a:cs typeface="Times New Roman" panose="02020603050405020304" pitchFamily="18" charset="0"/>
              </a:rPr>
              <a:t>振幅特性</a:t>
            </a:r>
            <a:r>
              <a:rPr lang="ja-JP" altLang="en-US" smtClean="0">
                <a:latin typeface="Times New Roman" panose="02020603050405020304" pitchFamily="18" charset="0"/>
                <a:cs typeface="Times New Roman" panose="02020603050405020304" pitchFamily="18" charset="0"/>
              </a:rPr>
              <a:t>」という。</a:t>
            </a:r>
            <a:endParaRPr lang="en-US" altLang="ja-JP"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8610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0236" y="191730"/>
            <a:ext cx="7704667" cy="1462258"/>
          </a:xfrm>
        </p:spPr>
        <p:txBody>
          <a:bodyPr>
            <a:noAutofit/>
          </a:bodyPr>
          <a:lstStyle/>
          <a:p>
            <a:pPr algn="r"/>
            <a:r>
              <a:rPr lang="ja-JP" altLang="en-US" sz="2800" smtClean="0"/>
              <a:t>（７）Ｚ変換で考えると</a:t>
            </a:r>
            <a:r>
              <a:rPr lang="en-US" altLang="ja-JP" sz="2800" smtClean="0"/>
              <a:t>…</a:t>
            </a:r>
            <a:br>
              <a:rPr lang="en-US" altLang="ja-JP" sz="2800" smtClean="0"/>
            </a:br>
            <a:r>
              <a:rPr lang="ja-JP" altLang="en-US" sz="2800" smtClean="0"/>
              <a:t>周波数特性＝伝達関数</a:t>
            </a:r>
            <a:endParaRPr kumimoji="1" lang="ja-JP" altLang="en-US" sz="2800"/>
          </a:p>
        </p:txBody>
      </p:sp>
      <p:sp>
        <p:nvSpPr>
          <p:cNvPr id="29" name="テキスト ボックス 28"/>
          <p:cNvSpPr txBox="1"/>
          <p:nvPr/>
        </p:nvSpPr>
        <p:spPr>
          <a:xfrm>
            <a:off x="874881" y="1820832"/>
            <a:ext cx="8040022" cy="461665"/>
          </a:xfrm>
          <a:prstGeom prst="rect">
            <a:avLst/>
          </a:prstGeom>
          <a:noFill/>
        </p:spPr>
        <p:txBody>
          <a:bodyPr wrap="square" rtlCol="0">
            <a:spAutoFit/>
          </a:bodyPr>
          <a:lstStyle/>
          <a:p>
            <a:pPr marL="354013" indent="-354013" defTabSz="1169988"/>
            <a:r>
              <a:rPr lang="ja-JP" altLang="en-US" sz="2400" smtClean="0">
                <a:latin typeface="Times New Roman" panose="02020603050405020304" pitchFamily="18" charset="0"/>
                <a:cs typeface="Times New Roman" panose="02020603050405020304" pitchFamily="18" charset="0"/>
              </a:rPr>
              <a:t>■入力に</a:t>
            </a:r>
            <a:r>
              <a:rPr lang="en-US" altLang="ja-JP" sz="2400" smtClean="0">
                <a:latin typeface="Times New Roman" panose="02020603050405020304" pitchFamily="18" charset="0"/>
                <a:cs typeface="Times New Roman" panose="02020603050405020304" pitchFamily="18" charset="0"/>
              </a:rPr>
              <a:t>G(z)</a:t>
            </a:r>
            <a:r>
              <a:rPr lang="ja-JP" altLang="en-US" sz="2400" smtClean="0">
                <a:latin typeface="Times New Roman" panose="02020603050405020304" pitchFamily="18" charset="0"/>
                <a:cs typeface="Times New Roman" panose="02020603050405020304" pitchFamily="18" charset="0"/>
              </a:rPr>
              <a:t>倍したのが出力となる</a:t>
            </a:r>
            <a:r>
              <a:rPr lang="ja-JP" altLang="en-US" sz="2400">
                <a:latin typeface="Times New Roman" panose="02020603050405020304" pitchFamily="18" charset="0"/>
                <a:cs typeface="Times New Roman" panose="02020603050405020304" pitchFamily="18" charset="0"/>
              </a:rPr>
              <a:t>。</a:t>
            </a:r>
            <a:endParaRPr lang="en-US" altLang="ja-JP" sz="2400" b="1" smtClean="0">
              <a:latin typeface="Times New Roman" panose="02020603050405020304" pitchFamily="18" charset="0"/>
              <a:cs typeface="Times New Roman" panose="02020603050405020304" pitchFamily="18" charset="0"/>
            </a:endParaRPr>
          </a:p>
        </p:txBody>
      </p:sp>
      <p:grpSp>
        <p:nvGrpSpPr>
          <p:cNvPr id="40" name="グループ化 39"/>
          <p:cNvGrpSpPr/>
          <p:nvPr/>
        </p:nvGrpSpPr>
        <p:grpSpPr>
          <a:xfrm>
            <a:off x="2279650" y="2685401"/>
            <a:ext cx="5228133" cy="923330"/>
            <a:chOff x="2580097" y="1952201"/>
            <a:chExt cx="2787629" cy="923330"/>
          </a:xfrm>
        </p:grpSpPr>
        <p:cxnSp>
          <p:nvCxnSpPr>
            <p:cNvPr id="23" name="直線矢印コネクタ 22"/>
            <p:cNvCxnSpPr>
              <a:endCxn id="6" idx="1"/>
            </p:cNvCxnSpPr>
            <p:nvPr/>
          </p:nvCxnSpPr>
          <p:spPr>
            <a:xfrm>
              <a:off x="2580097" y="2413865"/>
              <a:ext cx="647788" cy="1"/>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6" idx="3"/>
            </p:cNvCxnSpPr>
            <p:nvPr/>
          </p:nvCxnSpPr>
          <p:spPr>
            <a:xfrm>
              <a:off x="4787752" y="2413866"/>
              <a:ext cx="579974" cy="1"/>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3227885" y="1952201"/>
              <a:ext cx="1559867" cy="923330"/>
            </a:xfrm>
            <a:prstGeom prst="rect">
              <a:avLst/>
            </a:prstGeom>
            <a:solidFill>
              <a:srgbClr val="FFFF99"/>
            </a:solidFill>
            <a:ln>
              <a:solidFill>
                <a:srgbClr val="FF0000"/>
              </a:solidFill>
            </a:ln>
          </p:spPr>
          <p:txBody>
            <a:bodyPr wrap="square" rtlCol="0" anchor="ctr" anchorCtr="0">
              <a:spAutoFit/>
            </a:bodyPr>
            <a:lstStyle/>
            <a:p>
              <a:pPr marL="354013" indent="-354013" algn="ctr" defTabSz="1169988"/>
              <a:r>
                <a:rPr lang="en-US" altLang="ja-JP" smtClean="0">
                  <a:latin typeface="Times New Roman" panose="02020603050405020304" pitchFamily="18" charset="0"/>
                  <a:cs typeface="Times New Roman" panose="02020603050405020304" pitchFamily="18" charset="0"/>
                </a:rPr>
                <a:t>LTI</a:t>
              </a:r>
              <a:r>
                <a:rPr lang="ja-JP" altLang="en-US" smtClean="0">
                  <a:latin typeface="Times New Roman" panose="02020603050405020304" pitchFamily="18" charset="0"/>
                  <a:cs typeface="Times New Roman" panose="02020603050405020304" pitchFamily="18" charset="0"/>
                </a:rPr>
                <a:t>システム</a:t>
              </a:r>
              <a:endParaRPr lang="en-US" altLang="ja-JP" smtClean="0">
                <a:latin typeface="Times New Roman" panose="02020603050405020304" pitchFamily="18" charset="0"/>
                <a:cs typeface="Times New Roman" panose="02020603050405020304" pitchFamily="18" charset="0"/>
              </a:endParaRPr>
            </a:p>
            <a:p>
              <a:pPr marL="354013" indent="-354013" algn="ctr" defTabSz="1169988"/>
              <a:r>
                <a:rPr lang="ja-JP" altLang="en-US" smtClean="0">
                  <a:latin typeface="Times New Roman" panose="02020603050405020304" pitchFamily="18" charset="0"/>
                  <a:cs typeface="Times New Roman" panose="02020603050405020304" pitchFamily="18" charset="0"/>
                </a:rPr>
                <a:t>インパルス応答 </a:t>
              </a:r>
              <a:r>
                <a:rPr lang="en-US" altLang="ja-JP" i="1" smtClean="0">
                  <a:latin typeface="Times New Roman" panose="02020603050405020304" pitchFamily="18" charset="0"/>
                  <a:cs typeface="Times New Roman" panose="02020603050405020304" pitchFamily="18" charset="0"/>
                </a:rPr>
                <a:t>g</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en-US" altLang="ja-JP" smtClean="0">
                  <a:latin typeface="Times New Roman" panose="02020603050405020304" pitchFamily="18" charset="0"/>
                  <a:cs typeface="Times New Roman" panose="02020603050405020304" pitchFamily="18" charset="0"/>
                </a:rPr>
                <a:t>)</a:t>
              </a:r>
            </a:p>
            <a:p>
              <a:pPr marL="354013" indent="-354013" algn="ctr" defTabSz="1169988"/>
              <a:r>
                <a:rPr lang="ja-JP" altLang="en-US" smtClean="0">
                  <a:latin typeface="Times New Roman" panose="02020603050405020304" pitchFamily="18" charset="0"/>
                  <a:cs typeface="Times New Roman" panose="02020603050405020304" pitchFamily="18" charset="0"/>
                </a:rPr>
                <a:t>伝達関数 </a:t>
              </a:r>
              <a:r>
                <a:rPr lang="en-US" altLang="ja-JP" i="1" smtClean="0">
                  <a:latin typeface="Times New Roman" panose="02020603050405020304" pitchFamily="18" charset="0"/>
                  <a:cs typeface="Times New Roman" panose="02020603050405020304" pitchFamily="18" charset="0"/>
                </a:rPr>
                <a:t>G</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z</a:t>
              </a:r>
              <a:r>
                <a:rPr lang="en-US" altLang="ja-JP" smtClean="0">
                  <a:latin typeface="Times New Roman" panose="02020603050405020304" pitchFamily="18" charset="0"/>
                  <a:cs typeface="Times New Roman" panose="02020603050405020304" pitchFamily="18" charset="0"/>
                </a:rPr>
                <a:t>)</a:t>
              </a:r>
            </a:p>
          </p:txBody>
        </p:sp>
      </p:grpSp>
      <p:sp>
        <p:nvSpPr>
          <p:cNvPr id="15" name="テキスト ボックス 14"/>
          <p:cNvSpPr txBox="1"/>
          <p:nvPr/>
        </p:nvSpPr>
        <p:spPr>
          <a:xfrm>
            <a:off x="1722481" y="4105236"/>
            <a:ext cx="2311637" cy="369332"/>
          </a:xfrm>
          <a:prstGeom prst="rect">
            <a:avLst/>
          </a:prstGeom>
          <a:noFill/>
          <a:ln>
            <a:noFill/>
          </a:ln>
        </p:spPr>
        <p:txBody>
          <a:bodyPr wrap="square" rtlCol="0" anchor="ctr" anchorCtr="0">
            <a:spAutoFit/>
          </a:bodyPr>
          <a:lstStyle/>
          <a:p>
            <a:pPr marL="354013" indent="-354013" defTabSz="1169988"/>
            <a:r>
              <a:rPr lang="ja-JP" altLang="en-US" b="1" smtClean="0">
                <a:solidFill>
                  <a:srgbClr val="FF0000"/>
                </a:solidFill>
                <a:latin typeface="Times New Roman" panose="02020603050405020304" pitchFamily="18" charset="0"/>
                <a:cs typeface="Times New Roman" panose="02020603050405020304" pitchFamily="18" charset="0"/>
              </a:rPr>
              <a:t>伝達関数</a:t>
            </a:r>
            <a:r>
              <a:rPr lang="ja-JP" altLang="en-US" smtClean="0">
                <a:latin typeface="Times New Roman" panose="02020603050405020304" pitchFamily="18" charset="0"/>
                <a:cs typeface="Times New Roman" panose="02020603050405020304" pitchFamily="18" charset="0"/>
              </a:rPr>
              <a:t>の定義　：</a:t>
            </a:r>
            <a:endParaRPr lang="en-US" altLang="ja-JP" smtClean="0">
              <a:latin typeface="Times New Roman" panose="02020603050405020304" pitchFamily="18" charset="0"/>
              <a:cs typeface="Times New Roman" panose="02020603050405020304" pitchFamily="18" charset="0"/>
            </a:endParaRPr>
          </a:p>
        </p:txBody>
      </p:sp>
      <p:graphicFrame>
        <p:nvGraphicFramePr>
          <p:cNvPr id="16" name="オブジェクト 15"/>
          <p:cNvGraphicFramePr>
            <a:graphicFrameLocks noChangeAspect="1"/>
          </p:cNvGraphicFramePr>
          <p:nvPr>
            <p:extLst>
              <p:ext uri="{D42A27DB-BD31-4B8C-83A1-F6EECF244321}">
                <p14:modId xmlns:p14="http://schemas.microsoft.com/office/powerpoint/2010/main" val="514187372"/>
              </p:ext>
            </p:extLst>
          </p:nvPr>
        </p:nvGraphicFramePr>
        <p:xfrm>
          <a:off x="4297363" y="3952875"/>
          <a:ext cx="1470025" cy="784225"/>
        </p:xfrm>
        <a:graphic>
          <a:graphicData uri="http://schemas.openxmlformats.org/presentationml/2006/ole">
            <mc:AlternateContent xmlns:mc="http://schemas.openxmlformats.org/markup-compatibility/2006">
              <mc:Choice xmlns:v="urn:schemas-microsoft-com:vml" Requires="v">
                <p:oleObj spid="_x0000_s9234" name="数式" r:id="rId3" imgW="761760" imgH="406080" progId="Equation.3">
                  <p:embed/>
                </p:oleObj>
              </mc:Choice>
              <mc:Fallback>
                <p:oleObj name="数式" r:id="rId3" imgW="761760" imgH="406080" progId="Equation.3">
                  <p:embed/>
                  <p:pic>
                    <p:nvPicPr>
                      <p:cNvPr id="0" name=""/>
                      <p:cNvPicPr>
                        <a:picLocks noChangeAspect="1" noChangeArrowheads="1"/>
                      </p:cNvPicPr>
                      <p:nvPr/>
                    </p:nvPicPr>
                    <p:blipFill>
                      <a:blip r:embed="rId4"/>
                      <a:srcRect/>
                      <a:stretch>
                        <a:fillRect/>
                      </a:stretch>
                    </p:blipFill>
                    <p:spPr bwMode="auto">
                      <a:xfrm>
                        <a:off x="4297363" y="3952875"/>
                        <a:ext cx="1470025" cy="784225"/>
                      </a:xfrm>
                      <a:prstGeom prst="rect">
                        <a:avLst/>
                      </a:prstGeom>
                      <a:noFill/>
                    </p:spPr>
                  </p:pic>
                </p:oleObj>
              </mc:Fallback>
            </mc:AlternateContent>
          </a:graphicData>
        </a:graphic>
      </p:graphicFrame>
      <p:sp>
        <p:nvSpPr>
          <p:cNvPr id="17" name="テキスト ボックス 16"/>
          <p:cNvSpPr txBox="1"/>
          <p:nvPr/>
        </p:nvSpPr>
        <p:spPr>
          <a:xfrm>
            <a:off x="1243975" y="4777931"/>
            <a:ext cx="5098107" cy="369332"/>
          </a:xfrm>
          <a:prstGeom prst="rect">
            <a:avLst/>
          </a:prstGeom>
          <a:noFill/>
          <a:ln>
            <a:noFill/>
          </a:ln>
        </p:spPr>
        <p:txBody>
          <a:bodyPr wrap="square" rtlCol="0" anchor="ctr" anchorCtr="0">
            <a:spAutoFit/>
          </a:bodyPr>
          <a:lstStyle/>
          <a:p>
            <a:pPr marL="354013" indent="-354013" algn="ctr" defTabSz="1169988"/>
            <a:r>
              <a:rPr lang="ja-JP" altLang="en-US" smtClean="0">
                <a:latin typeface="Times New Roman" panose="02020603050405020304" pitchFamily="18" charset="0"/>
                <a:cs typeface="Times New Roman" panose="02020603050405020304" pitchFamily="18" charset="0"/>
              </a:rPr>
              <a:t>（出力</a:t>
            </a:r>
            <a:r>
              <a:rPr lang="en-US" altLang="ja-JP" smtClean="0">
                <a:latin typeface="Times New Roman" panose="02020603050405020304" pitchFamily="18" charset="0"/>
                <a:cs typeface="Times New Roman" panose="02020603050405020304" pitchFamily="18" charset="0"/>
              </a:rPr>
              <a:t>Z</a:t>
            </a:r>
            <a:r>
              <a:rPr lang="ja-JP" altLang="en-US" smtClean="0">
                <a:latin typeface="Times New Roman" panose="02020603050405020304" pitchFamily="18" charset="0"/>
                <a:cs typeface="Times New Roman" panose="02020603050405020304" pitchFamily="18" charset="0"/>
              </a:rPr>
              <a:t>変換と入力</a:t>
            </a:r>
            <a:r>
              <a:rPr lang="en-US" altLang="ja-JP" smtClean="0">
                <a:latin typeface="Times New Roman" panose="02020603050405020304" pitchFamily="18" charset="0"/>
                <a:cs typeface="Times New Roman" panose="02020603050405020304" pitchFamily="18" charset="0"/>
              </a:rPr>
              <a:t>Z</a:t>
            </a:r>
            <a:r>
              <a:rPr lang="ja-JP" altLang="en-US" smtClean="0">
                <a:latin typeface="Times New Roman" panose="02020603050405020304" pitchFamily="18" charset="0"/>
                <a:cs typeface="Times New Roman" panose="02020603050405020304" pitchFamily="18" charset="0"/>
              </a:rPr>
              <a:t>変換の比）</a:t>
            </a:r>
            <a:endParaRPr lang="en-US" altLang="ja-JP" smtClean="0">
              <a:latin typeface="Times New Roman" panose="02020603050405020304" pitchFamily="18" charset="0"/>
              <a:cs typeface="Times New Roman" panose="02020603050405020304" pitchFamily="18" charset="0"/>
            </a:endParaRPr>
          </a:p>
        </p:txBody>
      </p:sp>
      <p:graphicFrame>
        <p:nvGraphicFramePr>
          <p:cNvPr id="19" name="オブジェクト 18"/>
          <p:cNvGraphicFramePr>
            <a:graphicFrameLocks noChangeAspect="1"/>
          </p:cNvGraphicFramePr>
          <p:nvPr>
            <p:extLst>
              <p:ext uri="{D42A27DB-BD31-4B8C-83A1-F6EECF244321}">
                <p14:modId xmlns:p14="http://schemas.microsoft.com/office/powerpoint/2010/main" val="2118152516"/>
              </p:ext>
            </p:extLst>
          </p:nvPr>
        </p:nvGraphicFramePr>
        <p:xfrm>
          <a:off x="6082967" y="1897431"/>
          <a:ext cx="2058987" cy="366713"/>
        </p:xfrm>
        <a:graphic>
          <a:graphicData uri="http://schemas.openxmlformats.org/presentationml/2006/ole">
            <mc:AlternateContent xmlns:mc="http://schemas.openxmlformats.org/markup-compatibility/2006">
              <mc:Choice xmlns:v="urn:schemas-microsoft-com:vml" Requires="v">
                <p:oleObj spid="_x0000_s9235" name="数式" r:id="rId5" imgW="1066680" imgH="190440" progId="Equation.3">
                  <p:embed/>
                </p:oleObj>
              </mc:Choice>
              <mc:Fallback>
                <p:oleObj name="数式" r:id="rId5" imgW="1066680" imgH="190440" progId="Equation.3">
                  <p:embed/>
                  <p:pic>
                    <p:nvPicPr>
                      <p:cNvPr id="0" name=""/>
                      <p:cNvPicPr>
                        <a:picLocks noChangeAspect="1" noChangeArrowheads="1"/>
                      </p:cNvPicPr>
                      <p:nvPr/>
                    </p:nvPicPr>
                    <p:blipFill>
                      <a:blip r:embed="rId6"/>
                      <a:srcRect/>
                      <a:stretch>
                        <a:fillRect/>
                      </a:stretch>
                    </p:blipFill>
                    <p:spPr bwMode="auto">
                      <a:xfrm>
                        <a:off x="6082967" y="1897431"/>
                        <a:ext cx="2058987" cy="366713"/>
                      </a:xfrm>
                      <a:prstGeom prst="rect">
                        <a:avLst/>
                      </a:prstGeom>
                      <a:noFill/>
                    </p:spPr>
                  </p:pic>
                </p:oleObj>
              </mc:Fallback>
            </mc:AlternateContent>
          </a:graphicData>
        </a:graphic>
      </p:graphicFrame>
      <p:sp>
        <p:nvSpPr>
          <p:cNvPr id="24" name="テキスト ボックス 23"/>
          <p:cNvSpPr txBox="1"/>
          <p:nvPr/>
        </p:nvSpPr>
        <p:spPr>
          <a:xfrm>
            <a:off x="2252888" y="3198710"/>
            <a:ext cx="1214911" cy="369332"/>
          </a:xfrm>
          <a:prstGeom prst="rect">
            <a:avLst/>
          </a:prstGeom>
          <a:noFill/>
          <a:ln>
            <a:noFill/>
          </a:ln>
        </p:spPr>
        <p:txBody>
          <a:bodyPr wrap="square" rtlCol="0" anchor="ctr" anchorCtr="0">
            <a:spAutoFit/>
          </a:bodyPr>
          <a:lstStyle/>
          <a:p>
            <a:pPr marL="354013" indent="-354013" algn="ctr" defTabSz="1169988"/>
            <a:r>
              <a:rPr lang="en-US" altLang="ja-JP" i="1" smtClean="0">
                <a:latin typeface="Times New Roman" panose="02020603050405020304" pitchFamily="18" charset="0"/>
                <a:cs typeface="Times New Roman" panose="02020603050405020304" pitchFamily="18" charset="0"/>
              </a:rPr>
              <a:t>X </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z</a:t>
            </a:r>
            <a:r>
              <a:rPr lang="ja-JP" altLang="en-US" smtClean="0">
                <a:latin typeface="Times New Roman" panose="02020603050405020304" pitchFamily="18" charset="0"/>
                <a:cs typeface="Times New Roman" panose="02020603050405020304" pitchFamily="18" charset="0"/>
              </a:rPr>
              <a:t>）</a:t>
            </a:r>
            <a:endParaRPr lang="en-US" altLang="ja-JP">
              <a:latin typeface="Times New Roman" panose="02020603050405020304" pitchFamily="18" charset="0"/>
              <a:cs typeface="Times New Roman" panose="02020603050405020304" pitchFamily="18" charset="0"/>
            </a:endParaRPr>
          </a:p>
        </p:txBody>
      </p:sp>
      <p:sp>
        <p:nvSpPr>
          <p:cNvPr id="25" name="テキスト ボックス 24"/>
          <p:cNvSpPr txBox="1"/>
          <p:nvPr/>
        </p:nvSpPr>
        <p:spPr>
          <a:xfrm>
            <a:off x="2279650" y="2737046"/>
            <a:ext cx="1188149" cy="369332"/>
          </a:xfrm>
          <a:prstGeom prst="rect">
            <a:avLst/>
          </a:prstGeom>
          <a:noFill/>
          <a:ln>
            <a:noFill/>
          </a:ln>
        </p:spPr>
        <p:txBody>
          <a:bodyPr wrap="square" rtlCol="0" anchor="ctr" anchorCtr="0">
            <a:spAutoFit/>
          </a:bodyPr>
          <a:lstStyle/>
          <a:p>
            <a:pPr marL="354013" indent="-354013" algn="ctr" defTabSz="1169988"/>
            <a:r>
              <a:rPr lang="en-US" altLang="ja-JP" i="1" smtClean="0">
                <a:latin typeface="Times New Roman" panose="02020603050405020304" pitchFamily="18" charset="0"/>
                <a:cs typeface="Times New Roman" panose="02020603050405020304" pitchFamily="18" charset="0"/>
              </a:rPr>
              <a:t>x </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ja-JP" altLang="en-US" smtClean="0">
                <a:latin typeface="Times New Roman" panose="02020603050405020304" pitchFamily="18" charset="0"/>
                <a:cs typeface="Times New Roman" panose="02020603050405020304" pitchFamily="18" charset="0"/>
              </a:rPr>
              <a:t>）</a:t>
            </a:r>
            <a:endParaRPr lang="en-US" altLang="ja-JP">
              <a:latin typeface="Times New Roman" panose="02020603050405020304" pitchFamily="18" charset="0"/>
              <a:cs typeface="Times New Roman" panose="02020603050405020304" pitchFamily="18" charset="0"/>
            </a:endParaRPr>
          </a:p>
        </p:txBody>
      </p:sp>
      <p:sp>
        <p:nvSpPr>
          <p:cNvPr id="9" name="正方形/長方形 8"/>
          <p:cNvSpPr/>
          <p:nvPr/>
        </p:nvSpPr>
        <p:spPr>
          <a:xfrm>
            <a:off x="6656783" y="3193233"/>
            <a:ext cx="614271" cy="369332"/>
          </a:xfrm>
          <a:prstGeom prst="rect">
            <a:avLst/>
          </a:prstGeom>
        </p:spPr>
        <p:txBody>
          <a:bodyPr wrap="none">
            <a:spAutoFit/>
          </a:bodyPr>
          <a:lstStyle/>
          <a:p>
            <a:pPr marL="354013" indent="-354013" algn="ctr" defTabSz="1169988"/>
            <a:r>
              <a:rPr lang="en-US" altLang="ja-JP" i="1" smtClean="0">
                <a:latin typeface="Times New Roman" panose="02020603050405020304" pitchFamily="18" charset="0"/>
                <a:cs typeface="Times New Roman" panose="02020603050405020304" pitchFamily="18" charset="0"/>
              </a:rPr>
              <a:t>Y </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z</a:t>
            </a:r>
            <a:r>
              <a:rPr lang="en-US" altLang="ja-JP" smtClean="0">
                <a:latin typeface="Times New Roman" panose="02020603050405020304" pitchFamily="18" charset="0"/>
                <a:cs typeface="Times New Roman" panose="02020603050405020304" pitchFamily="18" charset="0"/>
              </a:rPr>
              <a:t>)</a:t>
            </a:r>
            <a:endParaRPr lang="en-US" altLang="ja-JP">
              <a:latin typeface="Times New Roman" panose="02020603050405020304" pitchFamily="18" charset="0"/>
              <a:cs typeface="Times New Roman" panose="02020603050405020304" pitchFamily="18" charset="0"/>
            </a:endParaRPr>
          </a:p>
        </p:txBody>
      </p:sp>
      <p:sp>
        <p:nvSpPr>
          <p:cNvPr id="26" name="テキスト ボックス 25"/>
          <p:cNvSpPr txBox="1"/>
          <p:nvPr/>
        </p:nvSpPr>
        <p:spPr>
          <a:xfrm>
            <a:off x="6410810" y="2701113"/>
            <a:ext cx="1188149" cy="369332"/>
          </a:xfrm>
          <a:prstGeom prst="rect">
            <a:avLst/>
          </a:prstGeom>
          <a:noFill/>
          <a:ln>
            <a:noFill/>
          </a:ln>
        </p:spPr>
        <p:txBody>
          <a:bodyPr wrap="square" rtlCol="0" anchor="ctr" anchorCtr="0">
            <a:spAutoFit/>
          </a:bodyPr>
          <a:lstStyle/>
          <a:p>
            <a:pPr marL="354013" indent="-354013" algn="ctr" defTabSz="1169988"/>
            <a:r>
              <a:rPr lang="en-US" altLang="ja-JP" i="1" smtClean="0">
                <a:latin typeface="Times New Roman" panose="02020603050405020304" pitchFamily="18" charset="0"/>
                <a:cs typeface="Times New Roman" panose="02020603050405020304" pitchFamily="18" charset="0"/>
              </a:rPr>
              <a:t>y </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ja-JP" altLang="en-US" smtClean="0">
                <a:latin typeface="Times New Roman" panose="02020603050405020304" pitchFamily="18" charset="0"/>
                <a:cs typeface="Times New Roman" panose="02020603050405020304" pitchFamily="18" charset="0"/>
              </a:rPr>
              <a:t>）</a:t>
            </a:r>
            <a:endParaRPr lang="en-US" altLang="ja-JP">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5022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0236" y="191730"/>
            <a:ext cx="7704667" cy="1462258"/>
          </a:xfrm>
        </p:spPr>
        <p:txBody>
          <a:bodyPr>
            <a:noAutofit/>
          </a:bodyPr>
          <a:lstStyle/>
          <a:p>
            <a:pPr algn="r"/>
            <a:r>
              <a:rPr lang="en-US" altLang="ja-JP" sz="2800" smtClean="0"/>
              <a:t>【</a:t>
            </a:r>
            <a:r>
              <a:rPr lang="ja-JP" altLang="en-US" sz="2800" smtClean="0"/>
              <a:t>まとめ</a:t>
            </a:r>
            <a:r>
              <a:rPr lang="en-US" altLang="ja-JP" sz="2800" smtClean="0"/>
              <a:t>】</a:t>
            </a:r>
            <a:endParaRPr kumimoji="1" lang="ja-JP" altLang="en-US" sz="2800"/>
          </a:p>
        </p:txBody>
      </p:sp>
      <p:sp>
        <p:nvSpPr>
          <p:cNvPr id="29" name="テキスト ボックス 28"/>
          <p:cNvSpPr txBox="1"/>
          <p:nvPr/>
        </p:nvSpPr>
        <p:spPr>
          <a:xfrm>
            <a:off x="874881" y="1820832"/>
            <a:ext cx="8040022" cy="3046988"/>
          </a:xfrm>
          <a:prstGeom prst="rect">
            <a:avLst/>
          </a:prstGeom>
          <a:noFill/>
        </p:spPr>
        <p:txBody>
          <a:bodyPr wrap="square" rtlCol="0">
            <a:spAutoFit/>
          </a:bodyPr>
          <a:lstStyle/>
          <a:p>
            <a:pPr marL="354013" indent="-354013" defTabSz="1169988"/>
            <a:r>
              <a:rPr lang="ja-JP" altLang="en-US" sz="2400" smtClean="0">
                <a:latin typeface="Times New Roman" panose="02020603050405020304" pitchFamily="18" charset="0"/>
                <a:cs typeface="Times New Roman" panose="02020603050405020304" pitchFamily="18" charset="0"/>
              </a:rPr>
              <a:t>①正弦波は線型変換の固有関数である。</a:t>
            </a:r>
            <a:endParaRPr lang="en-US" altLang="ja-JP" sz="2400" smtClean="0">
              <a:latin typeface="Times New Roman" panose="02020603050405020304" pitchFamily="18" charset="0"/>
              <a:cs typeface="Times New Roman" panose="02020603050405020304" pitchFamily="18" charset="0"/>
            </a:endParaRPr>
          </a:p>
          <a:p>
            <a:pPr marL="354013" indent="-354013" defTabSz="1169988"/>
            <a:r>
              <a:rPr lang="ja-JP" altLang="en-US" sz="2400">
                <a:latin typeface="Times New Roman" panose="02020603050405020304" pitchFamily="18" charset="0"/>
                <a:cs typeface="Times New Roman" panose="02020603050405020304" pitchFamily="18" charset="0"/>
              </a:rPr>
              <a:t>　</a:t>
            </a:r>
            <a:r>
              <a:rPr lang="ja-JP" altLang="en-US" sz="2400" smtClean="0">
                <a:latin typeface="Times New Roman" panose="02020603050405020304" pitchFamily="18" charset="0"/>
                <a:cs typeface="Times New Roman" panose="02020603050405020304" pitchFamily="18" charset="0"/>
              </a:rPr>
              <a:t>　⇒正弦波を入力したら正弦波が出力される。</a:t>
            </a:r>
            <a:endParaRPr lang="en-US" altLang="ja-JP" sz="2400" smtClean="0">
              <a:latin typeface="Times New Roman" panose="02020603050405020304" pitchFamily="18" charset="0"/>
              <a:cs typeface="Times New Roman" panose="02020603050405020304" pitchFamily="18" charset="0"/>
            </a:endParaRPr>
          </a:p>
          <a:p>
            <a:pPr marL="354013" indent="-354013" defTabSz="1169988"/>
            <a:endParaRPr lang="en-US" altLang="ja-JP" sz="2400" smtClean="0">
              <a:latin typeface="Times New Roman" panose="02020603050405020304" pitchFamily="18" charset="0"/>
              <a:cs typeface="Times New Roman" panose="02020603050405020304" pitchFamily="18" charset="0"/>
            </a:endParaRPr>
          </a:p>
          <a:p>
            <a:pPr marL="354013" indent="-354013" defTabSz="1169988"/>
            <a:r>
              <a:rPr lang="ja-JP" altLang="en-US" sz="2400" smtClean="0">
                <a:latin typeface="Times New Roman" panose="02020603050405020304" pitchFamily="18" charset="0"/>
                <a:cs typeface="Times New Roman" panose="02020603050405020304" pitchFamily="18" charset="0"/>
              </a:rPr>
              <a:t>②固有値は周波数特性（伝達関数）である。</a:t>
            </a:r>
            <a:endParaRPr lang="en-US" altLang="ja-JP" sz="2400" smtClean="0">
              <a:latin typeface="Times New Roman" panose="02020603050405020304" pitchFamily="18" charset="0"/>
              <a:cs typeface="Times New Roman" panose="02020603050405020304" pitchFamily="18" charset="0"/>
            </a:endParaRPr>
          </a:p>
          <a:p>
            <a:pPr marL="354013" indent="-354013" defTabSz="1169988"/>
            <a:r>
              <a:rPr lang="ja-JP" altLang="en-US" sz="2400">
                <a:latin typeface="Times New Roman" panose="02020603050405020304" pitchFamily="18" charset="0"/>
                <a:cs typeface="Times New Roman" panose="02020603050405020304" pitchFamily="18" charset="0"/>
              </a:rPr>
              <a:t>　　</a:t>
            </a:r>
            <a:r>
              <a:rPr lang="ja-JP" altLang="en-US" sz="2400" smtClean="0">
                <a:latin typeface="Times New Roman" panose="02020603050405020304" pitchFamily="18" charset="0"/>
                <a:cs typeface="Times New Roman" panose="02020603050405020304" pitchFamily="18" charset="0"/>
              </a:rPr>
              <a:t>⇒周波数特性が分かれば，</a:t>
            </a:r>
            <a:endParaRPr lang="en-US" altLang="ja-JP" sz="2400" smtClean="0">
              <a:latin typeface="Times New Roman" panose="02020603050405020304" pitchFamily="18" charset="0"/>
              <a:cs typeface="Times New Roman" panose="02020603050405020304" pitchFamily="18" charset="0"/>
            </a:endParaRPr>
          </a:p>
          <a:p>
            <a:pPr marL="354013" indent="-354013" defTabSz="1169988"/>
            <a:r>
              <a:rPr lang="ja-JP" altLang="en-US" sz="2400">
                <a:latin typeface="Times New Roman" panose="02020603050405020304" pitchFamily="18" charset="0"/>
                <a:cs typeface="Times New Roman" panose="02020603050405020304" pitchFamily="18" charset="0"/>
              </a:rPr>
              <a:t>　</a:t>
            </a:r>
            <a:r>
              <a:rPr lang="ja-JP" altLang="en-US" sz="2400" smtClean="0">
                <a:latin typeface="Times New Roman" panose="02020603050405020304" pitchFamily="18" charset="0"/>
                <a:cs typeface="Times New Roman" panose="02020603050405020304" pitchFamily="18" charset="0"/>
              </a:rPr>
              <a:t>　　入力に対する出力が分かる。</a:t>
            </a:r>
            <a:endParaRPr lang="en-US" altLang="ja-JP" sz="2400" smtClean="0">
              <a:latin typeface="Times New Roman" panose="02020603050405020304" pitchFamily="18" charset="0"/>
              <a:cs typeface="Times New Roman" panose="02020603050405020304" pitchFamily="18" charset="0"/>
            </a:endParaRPr>
          </a:p>
          <a:p>
            <a:pPr marL="354013" indent="-354013" defTabSz="1169988"/>
            <a:endParaRPr lang="en-US" altLang="ja-JP" sz="2400">
              <a:latin typeface="Times New Roman" panose="02020603050405020304" pitchFamily="18" charset="0"/>
              <a:cs typeface="Times New Roman" panose="02020603050405020304" pitchFamily="18" charset="0"/>
            </a:endParaRPr>
          </a:p>
          <a:p>
            <a:pPr marL="354013" indent="-354013" defTabSz="1169988"/>
            <a:endParaRPr lang="en-US" altLang="ja-JP" sz="2400" b="1"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5499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0236" y="191730"/>
            <a:ext cx="7704667" cy="1462258"/>
          </a:xfrm>
        </p:spPr>
        <p:txBody>
          <a:bodyPr>
            <a:noAutofit/>
          </a:bodyPr>
          <a:lstStyle/>
          <a:p>
            <a:pPr algn="r"/>
            <a:r>
              <a:rPr lang="en-US" altLang="ja-JP" sz="2800" smtClean="0"/>
              <a:t>【</a:t>
            </a:r>
            <a:r>
              <a:rPr lang="ja-JP" altLang="en-US" sz="2800" smtClean="0"/>
              <a:t>特に非線形系について</a:t>
            </a:r>
            <a:r>
              <a:rPr lang="en-US" altLang="ja-JP" sz="2800" smtClean="0"/>
              <a:t>】</a:t>
            </a:r>
            <a:endParaRPr kumimoji="1" lang="ja-JP" altLang="en-US" sz="2800"/>
          </a:p>
        </p:txBody>
      </p:sp>
      <p:sp>
        <p:nvSpPr>
          <p:cNvPr id="29" name="テキスト ボックス 28"/>
          <p:cNvSpPr txBox="1"/>
          <p:nvPr/>
        </p:nvSpPr>
        <p:spPr>
          <a:xfrm>
            <a:off x="1042558" y="1377079"/>
            <a:ext cx="8040022" cy="4524315"/>
          </a:xfrm>
          <a:prstGeom prst="rect">
            <a:avLst/>
          </a:prstGeom>
          <a:noFill/>
        </p:spPr>
        <p:txBody>
          <a:bodyPr wrap="square" rtlCol="0">
            <a:spAutoFit/>
          </a:bodyPr>
          <a:lstStyle/>
          <a:p>
            <a:pPr marL="354013" indent="-354013" defTabSz="1169988"/>
            <a:r>
              <a:rPr lang="ja-JP" altLang="en-US" sz="2400" smtClean="0">
                <a:latin typeface="Times New Roman" panose="02020603050405020304" pitchFamily="18" charset="0"/>
                <a:cs typeface="Times New Roman" panose="02020603050405020304" pitchFamily="18" charset="0"/>
              </a:rPr>
              <a:t>①非線形系は，線形系が満足されないことであるが，厳密にはすべてが非線形系である。</a:t>
            </a:r>
            <a:endParaRPr lang="en-US" altLang="ja-JP" sz="2400" smtClean="0">
              <a:latin typeface="Times New Roman" panose="02020603050405020304" pitchFamily="18" charset="0"/>
              <a:cs typeface="Times New Roman" panose="02020603050405020304" pitchFamily="18" charset="0"/>
            </a:endParaRPr>
          </a:p>
          <a:p>
            <a:pPr marL="354013" indent="-354013" defTabSz="1169988"/>
            <a:endParaRPr lang="en-US" altLang="ja-JP" sz="2400">
              <a:latin typeface="Times New Roman" panose="02020603050405020304" pitchFamily="18" charset="0"/>
              <a:cs typeface="Times New Roman" panose="02020603050405020304" pitchFamily="18" charset="0"/>
            </a:endParaRPr>
          </a:p>
          <a:p>
            <a:pPr marL="354013" indent="-354013" defTabSz="1169988"/>
            <a:r>
              <a:rPr lang="ja-JP" altLang="en-US" sz="2400" smtClean="0">
                <a:latin typeface="Times New Roman" panose="02020603050405020304" pitchFamily="18" charset="0"/>
                <a:cs typeface="Times New Roman" panose="02020603050405020304" pitchFamily="18" charset="0"/>
              </a:rPr>
              <a:t>②非線形系の程度が十分小さいとき，あるいは入力の範囲を狭めたときに線形的振る舞いをみせるとき，線形系とみなして処理を行う。</a:t>
            </a:r>
            <a:endParaRPr lang="en-US" altLang="ja-JP" sz="2400" smtClean="0">
              <a:latin typeface="Times New Roman" panose="02020603050405020304" pitchFamily="18" charset="0"/>
              <a:cs typeface="Times New Roman" panose="02020603050405020304" pitchFamily="18" charset="0"/>
            </a:endParaRPr>
          </a:p>
          <a:p>
            <a:pPr marL="354013" indent="-354013" defTabSz="1169988"/>
            <a:endParaRPr lang="en-US" altLang="ja-JP" sz="2400">
              <a:latin typeface="Times New Roman" panose="02020603050405020304" pitchFamily="18" charset="0"/>
              <a:cs typeface="Times New Roman" panose="02020603050405020304" pitchFamily="18" charset="0"/>
            </a:endParaRPr>
          </a:p>
          <a:p>
            <a:pPr marL="354013" indent="-354013" defTabSz="1169988"/>
            <a:r>
              <a:rPr lang="ja-JP" altLang="en-US" sz="2400" smtClean="0">
                <a:latin typeface="Times New Roman" panose="02020603050405020304" pitchFamily="18" charset="0"/>
                <a:cs typeface="Times New Roman" panose="02020603050405020304" pitchFamily="18" charset="0"/>
              </a:rPr>
              <a:t>③非線形の程度が大きい場合，何らかの対処が必要であり，これらの対処に対する処理時間が余計にかかる。</a:t>
            </a:r>
            <a:endParaRPr lang="en-US" altLang="ja-JP" sz="2400" smtClean="0">
              <a:latin typeface="Times New Roman" panose="02020603050405020304" pitchFamily="18" charset="0"/>
              <a:cs typeface="Times New Roman" panose="02020603050405020304" pitchFamily="18" charset="0"/>
            </a:endParaRPr>
          </a:p>
          <a:p>
            <a:pPr marL="354013" indent="-354013" defTabSz="1169988"/>
            <a:endParaRPr lang="en-US" altLang="ja-JP" sz="2400" b="1">
              <a:latin typeface="Times New Roman" panose="02020603050405020304" pitchFamily="18" charset="0"/>
              <a:cs typeface="Times New Roman" panose="02020603050405020304" pitchFamily="18" charset="0"/>
            </a:endParaRPr>
          </a:p>
          <a:p>
            <a:pPr marL="354013" indent="-354013" defTabSz="1169988"/>
            <a:r>
              <a:rPr lang="ja-JP" altLang="en-US" sz="2400" smtClean="0">
                <a:latin typeface="Times New Roman" panose="02020603050405020304" pitchFamily="18" charset="0"/>
                <a:cs typeface="Times New Roman" panose="02020603050405020304" pitchFamily="18" charset="0"/>
              </a:rPr>
              <a:t>④非線形の場合，高調波ひずみが発生することが多い（音が割れる，雑音が入るなど）</a:t>
            </a:r>
            <a:endParaRPr lang="en-US" altLang="ja-JP" sz="24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8048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r"/>
            <a:r>
              <a:rPr lang="ja-JP" altLang="en-US" sz="3600" smtClean="0"/>
              <a:t>６．１　線型システムの性質</a:t>
            </a:r>
            <a:r>
              <a:rPr lang="en-US" altLang="ja-JP" sz="3600" smtClean="0"/>
              <a:t/>
            </a:r>
            <a:br>
              <a:rPr lang="en-US" altLang="ja-JP" sz="3600" smtClean="0"/>
            </a:br>
            <a:r>
              <a:rPr lang="ja-JP" altLang="en-US" sz="3600" smtClean="0"/>
              <a:t>（１）なぜ線型システムか？</a:t>
            </a:r>
            <a:r>
              <a:rPr lang="en-US" altLang="ja-JP" sz="3600" smtClean="0"/>
              <a:t/>
            </a:r>
            <a:br>
              <a:rPr lang="en-US" altLang="ja-JP" sz="3600" smtClean="0"/>
            </a:br>
            <a:r>
              <a:rPr lang="en-US" altLang="ja-JP" sz="3600" smtClean="0"/>
              <a:t>linear system</a:t>
            </a:r>
            <a:endParaRPr kumimoji="1" lang="ja-JP" altLang="en-US" sz="2800"/>
          </a:p>
        </p:txBody>
      </p:sp>
      <p:sp>
        <p:nvSpPr>
          <p:cNvPr id="29" name="テキスト ボックス 28"/>
          <p:cNvSpPr txBox="1"/>
          <p:nvPr/>
        </p:nvSpPr>
        <p:spPr>
          <a:xfrm>
            <a:off x="1210236" y="2261421"/>
            <a:ext cx="7476564" cy="830997"/>
          </a:xfrm>
          <a:prstGeom prst="rect">
            <a:avLst/>
          </a:prstGeom>
          <a:noFill/>
        </p:spPr>
        <p:txBody>
          <a:bodyPr wrap="square" rtlCol="0">
            <a:spAutoFit/>
          </a:bodyPr>
          <a:lstStyle/>
          <a:p>
            <a:pPr marL="354013" indent="-354013" defTabSz="1169988"/>
            <a:r>
              <a:rPr lang="ja-JP" altLang="en-US" sz="2400" smtClean="0">
                <a:latin typeface="Times New Roman" panose="02020603050405020304" pitchFamily="18" charset="0"/>
                <a:cs typeface="Times New Roman" panose="02020603050405020304" pitchFamily="18" charset="0"/>
              </a:rPr>
              <a:t>①入力と出力の関係に乗除算がそのまま適用できるので計算が簡単で，扱いやすく制御しやすい。</a:t>
            </a:r>
            <a:endParaRPr lang="en-US" altLang="ja-JP" sz="2400" smtClean="0">
              <a:latin typeface="Times New Roman" panose="02020603050405020304" pitchFamily="18" charset="0"/>
              <a:cs typeface="Times New Roman" panose="02020603050405020304" pitchFamily="18" charset="0"/>
            </a:endParaRPr>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3300853387"/>
              </p:ext>
            </p:extLst>
          </p:nvPr>
        </p:nvGraphicFramePr>
        <p:xfrm>
          <a:off x="1892556" y="3427975"/>
          <a:ext cx="5376340" cy="465599"/>
        </p:xfrm>
        <a:graphic>
          <a:graphicData uri="http://schemas.openxmlformats.org/presentationml/2006/ole">
            <mc:AlternateContent xmlns:mc="http://schemas.openxmlformats.org/markup-compatibility/2006">
              <mc:Choice xmlns:v="urn:schemas-microsoft-com:vml" Requires="v">
                <p:oleObj spid="_x0000_s2075" name="数式" r:id="rId3" imgW="2336760" imgH="203040" progId="Equation.3">
                  <p:embed/>
                </p:oleObj>
              </mc:Choice>
              <mc:Fallback>
                <p:oleObj name="数式" r:id="rId3" imgW="2336760" imgH="20304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2556" y="3427975"/>
                        <a:ext cx="5376340" cy="465599"/>
                      </a:xfrm>
                      <a:prstGeom prst="rect">
                        <a:avLst/>
                      </a:prstGeom>
                      <a:noFill/>
                    </p:spPr>
                  </p:pic>
                </p:oleObj>
              </mc:Fallback>
            </mc:AlternateContent>
          </a:graphicData>
        </a:graphic>
      </p:graphicFrame>
      <p:sp>
        <p:nvSpPr>
          <p:cNvPr id="5" name="テキスト ボックス 4"/>
          <p:cNvSpPr txBox="1"/>
          <p:nvPr/>
        </p:nvSpPr>
        <p:spPr>
          <a:xfrm>
            <a:off x="1210236" y="4242621"/>
            <a:ext cx="7476564" cy="461665"/>
          </a:xfrm>
          <a:prstGeom prst="rect">
            <a:avLst/>
          </a:prstGeom>
          <a:noFill/>
        </p:spPr>
        <p:txBody>
          <a:bodyPr wrap="square" rtlCol="0">
            <a:spAutoFit/>
          </a:bodyPr>
          <a:lstStyle/>
          <a:p>
            <a:pPr marL="354013" indent="-354013" defTabSz="1169988"/>
            <a:r>
              <a:rPr lang="ja-JP" altLang="en-US" sz="2400" smtClean="0">
                <a:latin typeface="Times New Roman" panose="02020603050405020304" pitchFamily="18" charset="0"/>
                <a:cs typeface="Times New Roman" panose="02020603050405020304" pitchFamily="18" charset="0"/>
              </a:rPr>
              <a:t>②回路系や音響系など，身近に数多く存在する。</a:t>
            </a:r>
            <a:endParaRPr lang="en-US" altLang="ja-JP" sz="24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4324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0236" y="191730"/>
            <a:ext cx="7704667" cy="1004131"/>
          </a:xfrm>
        </p:spPr>
        <p:txBody>
          <a:bodyPr>
            <a:normAutofit/>
          </a:bodyPr>
          <a:lstStyle/>
          <a:p>
            <a:pPr algn="r"/>
            <a:r>
              <a:rPr lang="ja-JP" altLang="en-US" sz="3600" smtClean="0"/>
              <a:t>（２）線型システムの定義</a:t>
            </a:r>
            <a:endParaRPr kumimoji="1" lang="ja-JP" altLang="en-US" sz="2800"/>
          </a:p>
        </p:txBody>
      </p:sp>
      <p:sp>
        <p:nvSpPr>
          <p:cNvPr id="29" name="テキスト ボックス 28"/>
          <p:cNvSpPr txBox="1"/>
          <p:nvPr/>
        </p:nvSpPr>
        <p:spPr>
          <a:xfrm>
            <a:off x="1108515" y="1630208"/>
            <a:ext cx="3171916" cy="461665"/>
          </a:xfrm>
          <a:prstGeom prst="rect">
            <a:avLst/>
          </a:prstGeom>
          <a:noFill/>
        </p:spPr>
        <p:txBody>
          <a:bodyPr wrap="square" rtlCol="0">
            <a:spAutoFit/>
          </a:bodyPr>
          <a:lstStyle/>
          <a:p>
            <a:pPr marL="354013" indent="-354013" defTabSz="1169988"/>
            <a:r>
              <a:rPr lang="ja-JP" altLang="en-US" sz="2400" smtClean="0">
                <a:latin typeface="Times New Roman" panose="02020603050405020304" pitchFamily="18" charset="0"/>
                <a:cs typeface="Times New Roman" panose="02020603050405020304" pitchFamily="18" charset="0"/>
              </a:rPr>
              <a:t>■定数倍・和の関係</a:t>
            </a:r>
            <a:endParaRPr lang="en-US" altLang="ja-JP" sz="2400" smtClean="0">
              <a:latin typeface="Times New Roman" panose="02020603050405020304" pitchFamily="18" charset="0"/>
              <a:cs typeface="Times New Roman" panose="02020603050405020304" pitchFamily="18" charset="0"/>
            </a:endParaRPr>
          </a:p>
        </p:txBody>
      </p:sp>
      <p:grpSp>
        <p:nvGrpSpPr>
          <p:cNvPr id="36" name="グループ化 35"/>
          <p:cNvGrpSpPr/>
          <p:nvPr/>
        </p:nvGrpSpPr>
        <p:grpSpPr>
          <a:xfrm>
            <a:off x="602051" y="2821705"/>
            <a:ext cx="3246411" cy="1964761"/>
            <a:chOff x="823276" y="3863626"/>
            <a:chExt cx="3246411" cy="1964761"/>
          </a:xfrm>
        </p:grpSpPr>
        <p:cxnSp>
          <p:nvCxnSpPr>
            <p:cNvPr id="6" name="直線矢印コネクタ 5"/>
            <p:cNvCxnSpPr>
              <a:stCxn id="5" idx="3"/>
            </p:cNvCxnSpPr>
            <p:nvPr/>
          </p:nvCxnSpPr>
          <p:spPr>
            <a:xfrm>
              <a:off x="1650068" y="4079627"/>
              <a:ext cx="463230" cy="8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7" idx="3"/>
            </p:cNvCxnSpPr>
            <p:nvPr/>
          </p:nvCxnSpPr>
          <p:spPr>
            <a:xfrm>
              <a:off x="1650068" y="4620487"/>
              <a:ext cx="444203"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endCxn id="9" idx="1"/>
            </p:cNvCxnSpPr>
            <p:nvPr/>
          </p:nvCxnSpPr>
          <p:spPr>
            <a:xfrm>
              <a:off x="2847320" y="4094458"/>
              <a:ext cx="413825" cy="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endCxn id="10" idx="1"/>
            </p:cNvCxnSpPr>
            <p:nvPr/>
          </p:nvCxnSpPr>
          <p:spPr>
            <a:xfrm flipV="1">
              <a:off x="2816942" y="4605738"/>
              <a:ext cx="444203"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823276" y="3863627"/>
              <a:ext cx="826792" cy="432000"/>
            </a:xfrm>
            <a:prstGeom prst="rect">
              <a:avLst/>
            </a:prstGeom>
            <a:noFill/>
          </p:spPr>
          <p:txBody>
            <a:bodyPr wrap="square" rtlCol="0">
              <a:spAutoFit/>
            </a:bodyPr>
            <a:lstStyle/>
            <a:p>
              <a:pPr marL="354013" indent="-354013" algn="ctr" defTabSz="1169988"/>
              <a:r>
                <a:rPr lang="en-US" altLang="ja-JP" sz="2400" i="1" smtClean="0">
                  <a:latin typeface="Times New Roman" panose="02020603050405020304" pitchFamily="18" charset="0"/>
                  <a:cs typeface="Times New Roman" panose="02020603050405020304" pitchFamily="18" charset="0"/>
                </a:rPr>
                <a:t>x</a:t>
              </a:r>
              <a:r>
                <a:rPr lang="en-US" altLang="ja-JP" sz="2400" baseline="-25000" smtClean="0">
                  <a:latin typeface="Times New Roman" panose="02020603050405020304" pitchFamily="18" charset="0"/>
                  <a:cs typeface="Times New Roman" panose="02020603050405020304" pitchFamily="18" charset="0"/>
                </a:rPr>
                <a:t>1</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a:t>
              </a:r>
            </a:p>
          </p:txBody>
        </p:sp>
        <p:sp>
          <p:nvSpPr>
            <p:cNvPr id="3" name="正方形/長方形 2"/>
            <p:cNvSpPr/>
            <p:nvPr/>
          </p:nvSpPr>
          <p:spPr>
            <a:xfrm>
              <a:off x="2094271" y="3893349"/>
              <a:ext cx="722671" cy="1031937"/>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823276" y="4389654"/>
              <a:ext cx="826792" cy="461665"/>
            </a:xfrm>
            <a:prstGeom prst="rect">
              <a:avLst/>
            </a:prstGeom>
            <a:noFill/>
          </p:spPr>
          <p:txBody>
            <a:bodyPr wrap="square" rtlCol="0">
              <a:spAutoFit/>
            </a:bodyPr>
            <a:lstStyle/>
            <a:p>
              <a:pPr marL="354013" indent="-354013" algn="ctr" defTabSz="1169988"/>
              <a:r>
                <a:rPr lang="en-US" altLang="ja-JP" sz="2400" i="1" smtClean="0">
                  <a:latin typeface="Times New Roman" panose="02020603050405020304" pitchFamily="18" charset="0"/>
                  <a:cs typeface="Times New Roman" panose="02020603050405020304" pitchFamily="18" charset="0"/>
                </a:rPr>
                <a:t>x</a:t>
              </a:r>
              <a:r>
                <a:rPr lang="en-US" altLang="ja-JP" sz="2400" baseline="-25000" smtClean="0">
                  <a:latin typeface="Times New Roman" panose="02020603050405020304" pitchFamily="18" charset="0"/>
                  <a:cs typeface="Times New Roman" panose="02020603050405020304" pitchFamily="18" charset="0"/>
                </a:rPr>
                <a:t>2</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a:t>
              </a:r>
            </a:p>
          </p:txBody>
        </p:sp>
        <p:sp>
          <p:nvSpPr>
            <p:cNvPr id="9" name="テキスト ボックス 8"/>
            <p:cNvSpPr txBox="1"/>
            <p:nvPr/>
          </p:nvSpPr>
          <p:spPr>
            <a:xfrm>
              <a:off x="3261145" y="3863626"/>
              <a:ext cx="808542" cy="461665"/>
            </a:xfrm>
            <a:prstGeom prst="rect">
              <a:avLst/>
            </a:prstGeom>
            <a:noFill/>
          </p:spPr>
          <p:txBody>
            <a:bodyPr wrap="square" rtlCol="0">
              <a:spAutoFit/>
            </a:bodyPr>
            <a:lstStyle/>
            <a:p>
              <a:pPr marL="354013" indent="-354013" algn="ctr" defTabSz="1169988"/>
              <a:r>
                <a:rPr lang="en-US" altLang="ja-JP" sz="2400" i="1" smtClean="0">
                  <a:latin typeface="Times New Roman" panose="02020603050405020304" pitchFamily="18" charset="0"/>
                  <a:cs typeface="Times New Roman" panose="02020603050405020304" pitchFamily="18" charset="0"/>
                </a:rPr>
                <a:t>y</a:t>
              </a:r>
              <a:r>
                <a:rPr lang="en-US" altLang="ja-JP" sz="2400" baseline="-25000" smtClean="0">
                  <a:latin typeface="Times New Roman" panose="02020603050405020304" pitchFamily="18" charset="0"/>
                  <a:cs typeface="Times New Roman" panose="02020603050405020304" pitchFamily="18" charset="0"/>
                </a:rPr>
                <a:t>1</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a:t>
              </a:r>
            </a:p>
          </p:txBody>
        </p:sp>
        <p:sp>
          <p:nvSpPr>
            <p:cNvPr id="10" name="テキスト ボックス 9"/>
            <p:cNvSpPr txBox="1"/>
            <p:nvPr/>
          </p:nvSpPr>
          <p:spPr>
            <a:xfrm>
              <a:off x="3261145" y="4374905"/>
              <a:ext cx="808542" cy="461665"/>
            </a:xfrm>
            <a:prstGeom prst="rect">
              <a:avLst/>
            </a:prstGeom>
            <a:noFill/>
          </p:spPr>
          <p:txBody>
            <a:bodyPr wrap="square" rtlCol="0">
              <a:spAutoFit/>
            </a:bodyPr>
            <a:lstStyle/>
            <a:p>
              <a:pPr marL="354013" indent="-354013" algn="ctr" defTabSz="1169988"/>
              <a:r>
                <a:rPr lang="en-US" altLang="ja-JP" sz="2400" i="1" smtClean="0">
                  <a:latin typeface="Times New Roman" panose="02020603050405020304" pitchFamily="18" charset="0"/>
                  <a:cs typeface="Times New Roman" panose="02020603050405020304" pitchFamily="18" charset="0"/>
                </a:rPr>
                <a:t>y</a:t>
              </a:r>
              <a:r>
                <a:rPr lang="en-US" altLang="ja-JP" sz="2400" baseline="-25000" smtClean="0">
                  <a:latin typeface="Times New Roman" panose="02020603050405020304" pitchFamily="18" charset="0"/>
                  <a:cs typeface="Times New Roman" panose="02020603050405020304" pitchFamily="18" charset="0"/>
                </a:rPr>
                <a:t>2</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a:t>
              </a:r>
            </a:p>
          </p:txBody>
        </p:sp>
        <p:sp>
          <p:nvSpPr>
            <p:cNvPr id="11" name="テキスト ボックス 10"/>
            <p:cNvSpPr txBox="1"/>
            <p:nvPr/>
          </p:nvSpPr>
          <p:spPr>
            <a:xfrm>
              <a:off x="1951592" y="4029871"/>
              <a:ext cx="1002022" cy="830997"/>
            </a:xfrm>
            <a:prstGeom prst="rect">
              <a:avLst/>
            </a:prstGeom>
            <a:noFill/>
          </p:spPr>
          <p:txBody>
            <a:bodyPr wrap="square" rtlCol="0">
              <a:spAutoFit/>
            </a:bodyPr>
            <a:lstStyle/>
            <a:p>
              <a:pPr marL="354013" indent="-354013" algn="ctr" defTabSz="1169988"/>
              <a:r>
                <a:rPr lang="ja-JP" altLang="en-US" sz="2400" smtClean="0">
                  <a:latin typeface="Times New Roman" panose="02020603050405020304" pitchFamily="18" charset="0"/>
                  <a:cs typeface="Times New Roman" panose="02020603050405020304" pitchFamily="18" charset="0"/>
                </a:rPr>
                <a:t>系</a:t>
              </a:r>
              <a:endParaRPr lang="en-US" altLang="ja-JP" sz="2400" smtClean="0">
                <a:latin typeface="Times New Roman" panose="02020603050405020304" pitchFamily="18" charset="0"/>
                <a:cs typeface="Times New Roman" panose="02020603050405020304" pitchFamily="18" charset="0"/>
              </a:endParaRPr>
            </a:p>
            <a:p>
              <a:pPr marL="354013" indent="-354013" algn="ctr" defTabSz="1169988"/>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S</a:t>
              </a:r>
              <a:r>
                <a:rPr lang="en-US" altLang="ja-JP" sz="2400" smtClean="0">
                  <a:latin typeface="Times New Roman" panose="02020603050405020304" pitchFamily="18" charset="0"/>
                  <a:cs typeface="Times New Roman" panose="02020603050405020304" pitchFamily="18" charset="0"/>
                </a:rPr>
                <a:t>)</a:t>
              </a:r>
            </a:p>
          </p:txBody>
        </p:sp>
        <p:sp>
          <p:nvSpPr>
            <p:cNvPr id="35" name="テキスト ボックス 34"/>
            <p:cNvSpPr txBox="1"/>
            <p:nvPr/>
          </p:nvSpPr>
          <p:spPr>
            <a:xfrm>
              <a:off x="1032388" y="4997390"/>
              <a:ext cx="2593096" cy="830997"/>
            </a:xfrm>
            <a:prstGeom prst="rect">
              <a:avLst/>
            </a:prstGeom>
            <a:noFill/>
          </p:spPr>
          <p:txBody>
            <a:bodyPr wrap="square" rtlCol="0">
              <a:spAutoFit/>
            </a:bodyPr>
            <a:lstStyle/>
            <a:p>
              <a:pPr marL="354013" indent="-354013" algn="ctr" defTabSz="1169988"/>
              <a:r>
                <a:rPr lang="en-US" altLang="ja-JP" sz="2400" i="1" smtClean="0">
                  <a:latin typeface="Times New Roman" panose="02020603050405020304" pitchFamily="18" charset="0"/>
                  <a:cs typeface="Times New Roman" panose="02020603050405020304" pitchFamily="18" charset="0"/>
                </a:rPr>
                <a:t>y</a:t>
              </a:r>
              <a:r>
                <a:rPr lang="en-US" altLang="ja-JP" sz="2400" baseline="-25000" smtClean="0">
                  <a:latin typeface="Times New Roman" panose="02020603050405020304" pitchFamily="18" charset="0"/>
                  <a:cs typeface="Times New Roman" panose="02020603050405020304" pitchFamily="18" charset="0"/>
                </a:rPr>
                <a:t>1</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 = S(</a:t>
              </a:r>
              <a:r>
                <a:rPr lang="en-US" altLang="ja-JP" sz="2400" i="1" smtClean="0">
                  <a:latin typeface="Times New Roman" panose="02020603050405020304" pitchFamily="18" charset="0"/>
                  <a:cs typeface="Times New Roman" panose="02020603050405020304" pitchFamily="18" charset="0"/>
                </a:rPr>
                <a:t>x</a:t>
              </a:r>
              <a:r>
                <a:rPr lang="en-US" altLang="ja-JP" sz="2400" baseline="-25000" smtClean="0">
                  <a:latin typeface="Times New Roman" panose="02020603050405020304" pitchFamily="18" charset="0"/>
                  <a:cs typeface="Times New Roman" panose="02020603050405020304" pitchFamily="18" charset="0"/>
                </a:rPr>
                <a:t>1</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a:t>
              </a:r>
            </a:p>
            <a:p>
              <a:pPr marL="354013" indent="-354013" algn="ctr" defTabSz="1169988"/>
              <a:r>
                <a:rPr lang="en-US" altLang="ja-JP" sz="2400" i="1">
                  <a:latin typeface="Times New Roman" panose="02020603050405020304" pitchFamily="18" charset="0"/>
                  <a:cs typeface="Times New Roman" panose="02020603050405020304" pitchFamily="18" charset="0"/>
                </a:rPr>
                <a:t>y</a:t>
              </a:r>
              <a:r>
                <a:rPr lang="en-US" altLang="ja-JP" sz="2400" baseline="-25000">
                  <a:latin typeface="Times New Roman" panose="02020603050405020304" pitchFamily="18" charset="0"/>
                  <a:cs typeface="Times New Roman" panose="02020603050405020304" pitchFamily="18" charset="0"/>
                </a:rPr>
                <a:t>2</a:t>
              </a:r>
              <a:r>
                <a:rPr lang="en-US" altLang="ja-JP" sz="2400">
                  <a:latin typeface="Times New Roman" panose="02020603050405020304" pitchFamily="18" charset="0"/>
                  <a:cs typeface="Times New Roman" panose="02020603050405020304" pitchFamily="18" charset="0"/>
                </a:rPr>
                <a:t>(</a:t>
              </a:r>
              <a:r>
                <a:rPr lang="en-US" altLang="ja-JP" sz="2400" i="1">
                  <a:latin typeface="Times New Roman" panose="02020603050405020304" pitchFamily="18" charset="0"/>
                  <a:cs typeface="Times New Roman" panose="02020603050405020304" pitchFamily="18" charset="0"/>
                </a:rPr>
                <a:t>k</a:t>
              </a:r>
              <a:r>
                <a:rPr lang="en-US" altLang="ja-JP" sz="2400">
                  <a:latin typeface="Times New Roman" panose="02020603050405020304" pitchFamily="18" charset="0"/>
                  <a:cs typeface="Times New Roman" panose="02020603050405020304" pitchFamily="18" charset="0"/>
                </a:rPr>
                <a:t>) = </a:t>
              </a:r>
              <a:r>
                <a:rPr lang="en-US" altLang="ja-JP" sz="2400" smtClean="0">
                  <a:latin typeface="Times New Roman" panose="02020603050405020304" pitchFamily="18" charset="0"/>
                  <a:cs typeface="Times New Roman" panose="02020603050405020304" pitchFamily="18" charset="0"/>
                </a:rPr>
                <a:t>S(</a:t>
              </a:r>
              <a:r>
                <a:rPr lang="en-US" altLang="ja-JP" sz="2400" i="1" smtClean="0">
                  <a:latin typeface="Times New Roman" panose="02020603050405020304" pitchFamily="18" charset="0"/>
                  <a:cs typeface="Times New Roman" panose="02020603050405020304" pitchFamily="18" charset="0"/>
                </a:rPr>
                <a:t>x</a:t>
              </a:r>
              <a:r>
                <a:rPr lang="en-US" altLang="ja-JP" sz="2400" baseline="-25000" smtClean="0">
                  <a:latin typeface="Times New Roman" panose="02020603050405020304" pitchFamily="18" charset="0"/>
                  <a:cs typeface="Times New Roman" panose="02020603050405020304" pitchFamily="18" charset="0"/>
                </a:rPr>
                <a:t>2</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a:t>
              </a:r>
            </a:p>
          </p:txBody>
        </p:sp>
      </p:grpSp>
      <p:grpSp>
        <p:nvGrpSpPr>
          <p:cNvPr id="56" name="グループ化 55"/>
          <p:cNvGrpSpPr/>
          <p:nvPr/>
        </p:nvGrpSpPr>
        <p:grpSpPr>
          <a:xfrm>
            <a:off x="4514760" y="1549257"/>
            <a:ext cx="4629240" cy="1565706"/>
            <a:chOff x="3910075" y="1534679"/>
            <a:chExt cx="4629240" cy="1565706"/>
          </a:xfrm>
        </p:grpSpPr>
        <p:cxnSp>
          <p:nvCxnSpPr>
            <p:cNvPr id="38" name="直線矢印コネクタ 37"/>
            <p:cNvCxnSpPr>
              <a:stCxn id="42" idx="3"/>
              <a:endCxn id="43" idx="1"/>
            </p:cNvCxnSpPr>
            <p:nvPr/>
          </p:nvCxnSpPr>
          <p:spPr>
            <a:xfrm>
              <a:off x="5298715" y="2045109"/>
              <a:ext cx="463230" cy="553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a:stCxn id="43" idx="3"/>
              <a:endCxn id="45" idx="1"/>
            </p:cNvCxnSpPr>
            <p:nvPr/>
          </p:nvCxnSpPr>
          <p:spPr>
            <a:xfrm flipV="1">
              <a:off x="6484616" y="2045109"/>
              <a:ext cx="479026" cy="553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3910075" y="1814276"/>
              <a:ext cx="1388640" cy="461665"/>
            </a:xfrm>
            <a:prstGeom prst="rect">
              <a:avLst/>
            </a:prstGeom>
            <a:noFill/>
          </p:spPr>
          <p:txBody>
            <a:bodyPr wrap="square" rtlCol="0">
              <a:spAutoFit/>
            </a:bodyPr>
            <a:lstStyle/>
            <a:p>
              <a:pPr marL="354013" indent="-354013" algn="ctr" defTabSz="1169988"/>
              <a:r>
                <a:rPr lang="en-US" altLang="ja-JP" sz="2400" i="1" smtClean="0">
                  <a:latin typeface="Times New Roman" panose="02020603050405020304" pitchFamily="18" charset="0"/>
                  <a:cs typeface="Times New Roman" panose="02020603050405020304" pitchFamily="18" charset="0"/>
                </a:rPr>
                <a:t>a</a:t>
              </a:r>
              <a:r>
                <a:rPr lang="ja-JP" altLang="en-US"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x</a:t>
              </a:r>
              <a:r>
                <a:rPr lang="en-US" altLang="ja-JP" sz="2400" baseline="-25000" smtClean="0">
                  <a:latin typeface="Times New Roman" panose="02020603050405020304" pitchFamily="18" charset="0"/>
                  <a:cs typeface="Times New Roman" panose="02020603050405020304" pitchFamily="18" charset="0"/>
                </a:rPr>
                <a:t>1</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a:t>
              </a:r>
            </a:p>
          </p:txBody>
        </p:sp>
        <p:sp>
          <p:nvSpPr>
            <p:cNvPr id="43" name="正方形/長方形 42"/>
            <p:cNvSpPr/>
            <p:nvPr/>
          </p:nvSpPr>
          <p:spPr>
            <a:xfrm>
              <a:off x="5761945" y="1534679"/>
              <a:ext cx="722671" cy="1031937"/>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6963642" y="1814276"/>
              <a:ext cx="1575673" cy="461665"/>
            </a:xfrm>
            <a:prstGeom prst="rect">
              <a:avLst/>
            </a:prstGeom>
            <a:noFill/>
          </p:spPr>
          <p:txBody>
            <a:bodyPr wrap="square" rtlCol="0">
              <a:spAutoFit/>
            </a:bodyPr>
            <a:lstStyle/>
            <a:p>
              <a:pPr marL="354013" indent="-354013" algn="ctr" defTabSz="1169988"/>
              <a:r>
                <a:rPr lang="en-US" altLang="ja-JP" sz="2400" i="1">
                  <a:latin typeface="Times New Roman" panose="02020603050405020304" pitchFamily="18" charset="0"/>
                  <a:cs typeface="Times New Roman" panose="02020603050405020304" pitchFamily="18" charset="0"/>
                </a:rPr>
                <a:t>a</a:t>
              </a:r>
              <a:r>
                <a:rPr lang="ja-JP" altLang="en-US"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y</a:t>
              </a:r>
              <a:r>
                <a:rPr lang="en-US" altLang="ja-JP" sz="2400" baseline="-25000" smtClean="0">
                  <a:latin typeface="Times New Roman" panose="02020603050405020304" pitchFamily="18" charset="0"/>
                  <a:cs typeface="Times New Roman" panose="02020603050405020304" pitchFamily="18" charset="0"/>
                </a:rPr>
                <a:t>1</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a:t>
              </a:r>
            </a:p>
          </p:txBody>
        </p:sp>
        <p:sp>
          <p:nvSpPr>
            <p:cNvPr id="47" name="テキスト ボックス 46"/>
            <p:cNvSpPr txBox="1"/>
            <p:nvPr/>
          </p:nvSpPr>
          <p:spPr>
            <a:xfrm>
              <a:off x="5622270" y="1626333"/>
              <a:ext cx="1002022" cy="830997"/>
            </a:xfrm>
            <a:prstGeom prst="rect">
              <a:avLst/>
            </a:prstGeom>
            <a:noFill/>
          </p:spPr>
          <p:txBody>
            <a:bodyPr wrap="square" rtlCol="0">
              <a:spAutoFit/>
            </a:bodyPr>
            <a:lstStyle/>
            <a:p>
              <a:pPr marL="354013" indent="-354013" algn="ctr" defTabSz="1169988"/>
              <a:r>
                <a:rPr lang="ja-JP" altLang="en-US" sz="2400" smtClean="0">
                  <a:latin typeface="Times New Roman" panose="02020603050405020304" pitchFamily="18" charset="0"/>
                  <a:cs typeface="Times New Roman" panose="02020603050405020304" pitchFamily="18" charset="0"/>
                </a:rPr>
                <a:t>系</a:t>
              </a:r>
              <a:endParaRPr lang="en-US" altLang="ja-JP" sz="2400" smtClean="0">
                <a:latin typeface="Times New Roman" panose="02020603050405020304" pitchFamily="18" charset="0"/>
                <a:cs typeface="Times New Roman" panose="02020603050405020304" pitchFamily="18" charset="0"/>
              </a:endParaRPr>
            </a:p>
            <a:p>
              <a:pPr marL="354013" indent="-354013" algn="ctr" defTabSz="1169988"/>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S</a:t>
              </a:r>
              <a:r>
                <a:rPr lang="en-US" altLang="ja-JP" sz="2400" smtClean="0">
                  <a:latin typeface="Times New Roman" panose="02020603050405020304" pitchFamily="18" charset="0"/>
                  <a:cs typeface="Times New Roman" panose="02020603050405020304" pitchFamily="18" charset="0"/>
                </a:rPr>
                <a:t>)</a:t>
              </a:r>
            </a:p>
          </p:txBody>
        </p:sp>
        <p:sp>
          <p:nvSpPr>
            <p:cNvPr id="48" name="テキスト ボックス 47"/>
            <p:cNvSpPr txBox="1"/>
            <p:nvPr/>
          </p:nvSpPr>
          <p:spPr>
            <a:xfrm>
              <a:off x="4700061" y="2638720"/>
              <a:ext cx="3839253" cy="461665"/>
            </a:xfrm>
            <a:prstGeom prst="rect">
              <a:avLst/>
            </a:prstGeom>
            <a:noFill/>
          </p:spPr>
          <p:txBody>
            <a:bodyPr wrap="square" rtlCol="0">
              <a:spAutoFit/>
            </a:bodyPr>
            <a:lstStyle/>
            <a:p>
              <a:pPr marL="354013" indent="-354013" algn="ctr" defTabSz="1169988"/>
              <a:r>
                <a:rPr lang="en-US" altLang="ja-JP" sz="2400" i="1">
                  <a:latin typeface="Times New Roman" panose="02020603050405020304" pitchFamily="18" charset="0"/>
                  <a:cs typeface="Times New Roman" panose="02020603050405020304" pitchFamily="18" charset="0"/>
                </a:rPr>
                <a:t>a</a:t>
              </a:r>
              <a:r>
                <a:rPr lang="ja-JP" altLang="en-US" sz="2400">
                  <a:latin typeface="Times New Roman" panose="02020603050405020304" pitchFamily="18" charset="0"/>
                  <a:cs typeface="Times New Roman" panose="02020603050405020304" pitchFamily="18" charset="0"/>
                </a:rPr>
                <a:t>・ </a:t>
              </a:r>
              <a:r>
                <a:rPr lang="en-US" altLang="ja-JP" sz="2400" i="1" smtClean="0">
                  <a:latin typeface="Times New Roman" panose="02020603050405020304" pitchFamily="18" charset="0"/>
                  <a:cs typeface="Times New Roman" panose="02020603050405020304" pitchFamily="18" charset="0"/>
                </a:rPr>
                <a:t>y</a:t>
              </a:r>
              <a:r>
                <a:rPr lang="en-US" altLang="ja-JP" sz="2400" baseline="-25000" smtClean="0">
                  <a:latin typeface="Times New Roman" panose="02020603050405020304" pitchFamily="18" charset="0"/>
                  <a:cs typeface="Times New Roman" panose="02020603050405020304" pitchFamily="18" charset="0"/>
                </a:rPr>
                <a:t>1</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 = </a:t>
              </a:r>
              <a:r>
                <a:rPr lang="en-US" altLang="ja-JP" sz="2400" i="1">
                  <a:latin typeface="Times New Roman" panose="02020603050405020304" pitchFamily="18" charset="0"/>
                  <a:cs typeface="Times New Roman" panose="02020603050405020304" pitchFamily="18" charset="0"/>
                </a:rPr>
                <a:t>a</a:t>
              </a:r>
              <a:r>
                <a:rPr lang="ja-JP" altLang="en-US" sz="2400">
                  <a:latin typeface="Times New Roman" panose="02020603050405020304" pitchFamily="18" charset="0"/>
                  <a:cs typeface="Times New Roman" panose="02020603050405020304" pitchFamily="18" charset="0"/>
                </a:rPr>
                <a:t>・ </a:t>
              </a:r>
              <a:r>
                <a:rPr lang="en-US" altLang="ja-JP" sz="2400" smtClean="0">
                  <a:latin typeface="Times New Roman" panose="02020603050405020304" pitchFamily="18" charset="0"/>
                  <a:cs typeface="Times New Roman" panose="02020603050405020304" pitchFamily="18" charset="0"/>
                </a:rPr>
                <a:t>S(</a:t>
              </a:r>
              <a:r>
                <a:rPr lang="en-US" altLang="ja-JP" sz="2400" i="1" smtClean="0">
                  <a:latin typeface="Times New Roman" panose="02020603050405020304" pitchFamily="18" charset="0"/>
                  <a:cs typeface="Times New Roman" panose="02020603050405020304" pitchFamily="18" charset="0"/>
                </a:rPr>
                <a:t>x</a:t>
              </a:r>
              <a:r>
                <a:rPr lang="en-US" altLang="ja-JP" sz="2400" baseline="-25000" smtClean="0">
                  <a:latin typeface="Times New Roman" panose="02020603050405020304" pitchFamily="18" charset="0"/>
                  <a:cs typeface="Times New Roman" panose="02020603050405020304" pitchFamily="18" charset="0"/>
                </a:rPr>
                <a:t>1</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a:t>
              </a:r>
            </a:p>
          </p:txBody>
        </p:sp>
      </p:grpSp>
      <p:grpSp>
        <p:nvGrpSpPr>
          <p:cNvPr id="57" name="グループ化 56"/>
          <p:cNvGrpSpPr/>
          <p:nvPr/>
        </p:nvGrpSpPr>
        <p:grpSpPr>
          <a:xfrm>
            <a:off x="3551743" y="4786466"/>
            <a:ext cx="5129506" cy="1565706"/>
            <a:chOff x="3549483" y="1534679"/>
            <a:chExt cx="5129506" cy="1565706"/>
          </a:xfrm>
        </p:grpSpPr>
        <p:cxnSp>
          <p:nvCxnSpPr>
            <p:cNvPr id="58" name="直線矢印コネクタ 57"/>
            <p:cNvCxnSpPr>
              <a:stCxn id="60" idx="3"/>
              <a:endCxn id="61" idx="1"/>
            </p:cNvCxnSpPr>
            <p:nvPr/>
          </p:nvCxnSpPr>
          <p:spPr>
            <a:xfrm>
              <a:off x="5298715" y="2045109"/>
              <a:ext cx="463230" cy="553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a:stCxn id="61" idx="3"/>
              <a:endCxn id="62" idx="1"/>
            </p:cNvCxnSpPr>
            <p:nvPr/>
          </p:nvCxnSpPr>
          <p:spPr>
            <a:xfrm flipV="1">
              <a:off x="6484616" y="2045109"/>
              <a:ext cx="479026" cy="553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3549483" y="1814276"/>
              <a:ext cx="1749232" cy="461665"/>
            </a:xfrm>
            <a:prstGeom prst="rect">
              <a:avLst/>
            </a:prstGeom>
            <a:noFill/>
          </p:spPr>
          <p:txBody>
            <a:bodyPr wrap="square" rtlCol="0">
              <a:spAutoFit/>
            </a:bodyPr>
            <a:lstStyle/>
            <a:p>
              <a:pPr marL="354013" indent="-354013" algn="ctr" defTabSz="1169988"/>
              <a:r>
                <a:rPr lang="en-US" altLang="ja-JP" sz="2400" i="1">
                  <a:latin typeface="Times New Roman" panose="02020603050405020304" pitchFamily="18" charset="0"/>
                  <a:cs typeface="Times New Roman" panose="02020603050405020304" pitchFamily="18" charset="0"/>
                </a:rPr>
                <a:t>x</a:t>
              </a:r>
              <a:r>
                <a:rPr lang="en-US" altLang="ja-JP" sz="2400" baseline="-25000">
                  <a:latin typeface="Times New Roman" panose="02020603050405020304" pitchFamily="18" charset="0"/>
                  <a:cs typeface="Times New Roman" panose="02020603050405020304" pitchFamily="18" charset="0"/>
                </a:rPr>
                <a:t>1</a:t>
              </a:r>
              <a:r>
                <a:rPr lang="en-US" altLang="ja-JP" sz="2400">
                  <a:latin typeface="Times New Roman" panose="02020603050405020304" pitchFamily="18" charset="0"/>
                  <a:cs typeface="Times New Roman" panose="02020603050405020304" pitchFamily="18" charset="0"/>
                </a:rPr>
                <a:t>(</a:t>
              </a:r>
              <a:r>
                <a:rPr lang="en-US" altLang="ja-JP" sz="2400" i="1">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 + </a:t>
              </a:r>
              <a:r>
                <a:rPr lang="en-US" altLang="ja-JP" sz="2400" i="1" smtClean="0">
                  <a:latin typeface="Times New Roman" panose="02020603050405020304" pitchFamily="18" charset="0"/>
                  <a:cs typeface="Times New Roman" panose="02020603050405020304" pitchFamily="18" charset="0"/>
                </a:rPr>
                <a:t> x</a:t>
              </a:r>
              <a:r>
                <a:rPr lang="en-US" altLang="ja-JP" sz="2400" baseline="-25000" smtClean="0">
                  <a:latin typeface="Times New Roman" panose="02020603050405020304" pitchFamily="18" charset="0"/>
                  <a:cs typeface="Times New Roman" panose="02020603050405020304" pitchFamily="18" charset="0"/>
                </a:rPr>
                <a:t>2</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a:t>
              </a:r>
              <a:endParaRPr lang="en-US" altLang="ja-JP" sz="2400">
                <a:latin typeface="Times New Roman" panose="02020603050405020304" pitchFamily="18" charset="0"/>
                <a:cs typeface="Times New Roman" panose="02020603050405020304" pitchFamily="18" charset="0"/>
              </a:endParaRPr>
            </a:p>
          </p:txBody>
        </p:sp>
        <p:sp>
          <p:nvSpPr>
            <p:cNvPr id="61" name="正方形/長方形 60"/>
            <p:cNvSpPr/>
            <p:nvPr/>
          </p:nvSpPr>
          <p:spPr>
            <a:xfrm>
              <a:off x="5761945" y="1534679"/>
              <a:ext cx="722671" cy="1031937"/>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6963642" y="1814276"/>
              <a:ext cx="1715347" cy="461665"/>
            </a:xfrm>
            <a:prstGeom prst="rect">
              <a:avLst/>
            </a:prstGeom>
            <a:noFill/>
          </p:spPr>
          <p:txBody>
            <a:bodyPr wrap="square" rtlCol="0">
              <a:spAutoFit/>
            </a:bodyPr>
            <a:lstStyle/>
            <a:p>
              <a:pPr marL="354013" indent="-354013" algn="ctr" defTabSz="1169988"/>
              <a:r>
                <a:rPr lang="en-US" altLang="ja-JP" sz="2400" i="1" smtClean="0">
                  <a:latin typeface="Times New Roman" panose="02020603050405020304" pitchFamily="18" charset="0"/>
                  <a:cs typeface="Times New Roman" panose="02020603050405020304" pitchFamily="18" charset="0"/>
                </a:rPr>
                <a:t>y</a:t>
              </a:r>
              <a:r>
                <a:rPr lang="en-US" altLang="ja-JP" sz="2400" baseline="-25000" smtClean="0">
                  <a:latin typeface="Times New Roman" panose="02020603050405020304" pitchFamily="18" charset="0"/>
                  <a:cs typeface="Times New Roman" panose="02020603050405020304" pitchFamily="18" charset="0"/>
                </a:rPr>
                <a:t>1</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 + </a:t>
              </a:r>
              <a:r>
                <a:rPr lang="en-US" altLang="ja-JP" sz="2400" i="1" smtClean="0">
                  <a:latin typeface="Times New Roman" panose="02020603050405020304" pitchFamily="18" charset="0"/>
                  <a:cs typeface="Times New Roman" panose="02020603050405020304" pitchFamily="18" charset="0"/>
                </a:rPr>
                <a:t>y</a:t>
              </a:r>
              <a:r>
                <a:rPr lang="en-US" altLang="ja-JP" sz="2400" baseline="-25000" smtClean="0">
                  <a:latin typeface="Times New Roman" panose="02020603050405020304" pitchFamily="18" charset="0"/>
                  <a:cs typeface="Times New Roman" panose="02020603050405020304" pitchFamily="18" charset="0"/>
                </a:rPr>
                <a:t>2</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a:t>
              </a:r>
              <a:endParaRPr lang="en-US" altLang="ja-JP" sz="2400">
                <a:latin typeface="Times New Roman" panose="02020603050405020304" pitchFamily="18" charset="0"/>
                <a:cs typeface="Times New Roman" panose="02020603050405020304" pitchFamily="18" charset="0"/>
              </a:endParaRPr>
            </a:p>
          </p:txBody>
        </p:sp>
        <p:sp>
          <p:nvSpPr>
            <p:cNvPr id="63" name="テキスト ボックス 62"/>
            <p:cNvSpPr txBox="1"/>
            <p:nvPr/>
          </p:nvSpPr>
          <p:spPr>
            <a:xfrm>
              <a:off x="5622270" y="1626333"/>
              <a:ext cx="1002022" cy="830997"/>
            </a:xfrm>
            <a:prstGeom prst="rect">
              <a:avLst/>
            </a:prstGeom>
            <a:noFill/>
          </p:spPr>
          <p:txBody>
            <a:bodyPr wrap="square" rtlCol="0">
              <a:spAutoFit/>
            </a:bodyPr>
            <a:lstStyle/>
            <a:p>
              <a:pPr marL="354013" indent="-354013" algn="ctr" defTabSz="1169988"/>
              <a:r>
                <a:rPr lang="ja-JP" altLang="en-US" sz="2400" smtClean="0">
                  <a:latin typeface="Times New Roman" panose="02020603050405020304" pitchFamily="18" charset="0"/>
                  <a:cs typeface="Times New Roman" panose="02020603050405020304" pitchFamily="18" charset="0"/>
                </a:rPr>
                <a:t>系</a:t>
              </a:r>
              <a:endParaRPr lang="en-US" altLang="ja-JP" sz="2400" smtClean="0">
                <a:latin typeface="Times New Roman" panose="02020603050405020304" pitchFamily="18" charset="0"/>
                <a:cs typeface="Times New Roman" panose="02020603050405020304" pitchFamily="18" charset="0"/>
              </a:endParaRPr>
            </a:p>
            <a:p>
              <a:pPr marL="354013" indent="-354013" algn="ctr" defTabSz="1169988"/>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S</a:t>
              </a:r>
              <a:r>
                <a:rPr lang="en-US" altLang="ja-JP" sz="2400" smtClean="0">
                  <a:latin typeface="Times New Roman" panose="02020603050405020304" pitchFamily="18" charset="0"/>
                  <a:cs typeface="Times New Roman" panose="02020603050405020304" pitchFamily="18" charset="0"/>
                </a:rPr>
                <a:t>)</a:t>
              </a:r>
            </a:p>
          </p:txBody>
        </p:sp>
        <p:sp>
          <p:nvSpPr>
            <p:cNvPr id="64" name="テキスト ボックス 63"/>
            <p:cNvSpPr txBox="1"/>
            <p:nvPr/>
          </p:nvSpPr>
          <p:spPr>
            <a:xfrm>
              <a:off x="3655341" y="2638720"/>
              <a:ext cx="4883974" cy="461665"/>
            </a:xfrm>
            <a:prstGeom prst="rect">
              <a:avLst/>
            </a:prstGeom>
            <a:noFill/>
          </p:spPr>
          <p:txBody>
            <a:bodyPr wrap="square" rtlCol="0">
              <a:spAutoFit/>
            </a:bodyPr>
            <a:lstStyle/>
            <a:p>
              <a:pPr marL="354013" indent="-354013" algn="ctr" defTabSz="1169988"/>
              <a:r>
                <a:rPr lang="en-US" altLang="ja-JP" sz="2400" i="1" smtClean="0">
                  <a:latin typeface="Times New Roman" panose="02020603050405020304" pitchFamily="18" charset="0"/>
                  <a:cs typeface="Times New Roman" panose="02020603050405020304" pitchFamily="18" charset="0"/>
                </a:rPr>
                <a:t>y</a:t>
              </a:r>
              <a:r>
                <a:rPr lang="en-US" altLang="ja-JP" sz="2400" baseline="-25000" smtClean="0">
                  <a:latin typeface="Times New Roman" panose="02020603050405020304" pitchFamily="18" charset="0"/>
                  <a:cs typeface="Times New Roman" panose="02020603050405020304" pitchFamily="18" charset="0"/>
                </a:rPr>
                <a:t>1</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 + </a:t>
              </a:r>
              <a:r>
                <a:rPr lang="en-US" altLang="ja-JP" sz="2400" i="1" smtClean="0">
                  <a:latin typeface="Times New Roman" panose="02020603050405020304" pitchFamily="18" charset="0"/>
                  <a:cs typeface="Times New Roman" panose="02020603050405020304" pitchFamily="18" charset="0"/>
                </a:rPr>
                <a:t>y</a:t>
              </a:r>
              <a:r>
                <a:rPr lang="en-US" altLang="ja-JP" sz="2400" baseline="-25000" smtClean="0">
                  <a:latin typeface="Times New Roman" panose="02020603050405020304" pitchFamily="18" charset="0"/>
                  <a:cs typeface="Times New Roman" panose="02020603050405020304" pitchFamily="18" charset="0"/>
                </a:rPr>
                <a:t>2</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a:latin typeface="Times New Roman" panose="02020603050405020304" pitchFamily="18" charset="0"/>
                  <a:cs typeface="Times New Roman" panose="02020603050405020304" pitchFamily="18" charset="0"/>
                </a:rPr>
                <a:t>) </a:t>
              </a:r>
              <a:r>
                <a:rPr lang="en-US" altLang="ja-JP" sz="2400" smtClean="0">
                  <a:latin typeface="Times New Roman" panose="02020603050405020304" pitchFamily="18" charset="0"/>
                  <a:cs typeface="Times New Roman" panose="02020603050405020304" pitchFamily="18" charset="0"/>
                </a:rPr>
                <a:t>= </a:t>
              </a:r>
              <a:r>
                <a:rPr lang="en-US" altLang="ja-JP" sz="2400">
                  <a:latin typeface="Times New Roman" panose="02020603050405020304" pitchFamily="18" charset="0"/>
                  <a:cs typeface="Times New Roman" panose="02020603050405020304" pitchFamily="18" charset="0"/>
                </a:rPr>
                <a:t>S(</a:t>
              </a:r>
              <a:r>
                <a:rPr lang="en-US" altLang="ja-JP" sz="2400" i="1">
                  <a:latin typeface="Times New Roman" panose="02020603050405020304" pitchFamily="18" charset="0"/>
                  <a:cs typeface="Times New Roman" panose="02020603050405020304" pitchFamily="18" charset="0"/>
                </a:rPr>
                <a:t>x</a:t>
              </a:r>
              <a:r>
                <a:rPr lang="en-US" altLang="ja-JP" sz="2400" baseline="-25000">
                  <a:latin typeface="Times New Roman" panose="02020603050405020304" pitchFamily="18" charset="0"/>
                  <a:cs typeface="Times New Roman" panose="02020603050405020304" pitchFamily="18" charset="0"/>
                </a:rPr>
                <a:t>1</a:t>
              </a:r>
              <a:r>
                <a:rPr lang="en-US" altLang="ja-JP" sz="2400">
                  <a:latin typeface="Times New Roman" panose="02020603050405020304" pitchFamily="18" charset="0"/>
                  <a:cs typeface="Times New Roman" panose="02020603050405020304" pitchFamily="18" charset="0"/>
                </a:rPr>
                <a:t>(</a:t>
              </a:r>
              <a:r>
                <a:rPr lang="en-US" altLang="ja-JP" sz="2400" i="1">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a:t>
              </a:r>
              <a:r>
                <a:rPr lang="en-US" altLang="ja-JP" sz="2400">
                  <a:latin typeface="Times New Roman" panose="02020603050405020304" pitchFamily="18" charset="0"/>
                  <a:cs typeface="Times New Roman" panose="02020603050405020304" pitchFamily="18" charset="0"/>
                </a:rPr>
                <a:t> </a:t>
              </a:r>
              <a:r>
                <a:rPr lang="en-US" altLang="ja-JP" sz="2400" smtClean="0">
                  <a:latin typeface="Times New Roman" panose="02020603050405020304" pitchFamily="18" charset="0"/>
                  <a:cs typeface="Times New Roman" panose="02020603050405020304" pitchFamily="18" charset="0"/>
                </a:rPr>
                <a:t>+ S(</a:t>
              </a:r>
              <a:r>
                <a:rPr lang="en-US" altLang="ja-JP" sz="2400" i="1" smtClean="0">
                  <a:latin typeface="Times New Roman" panose="02020603050405020304" pitchFamily="18" charset="0"/>
                  <a:cs typeface="Times New Roman" panose="02020603050405020304" pitchFamily="18" charset="0"/>
                </a:rPr>
                <a:t>x</a:t>
              </a:r>
              <a:r>
                <a:rPr lang="en-US" altLang="ja-JP" sz="2400" baseline="-25000" smtClean="0">
                  <a:latin typeface="Times New Roman" panose="02020603050405020304" pitchFamily="18" charset="0"/>
                  <a:cs typeface="Times New Roman" panose="02020603050405020304" pitchFamily="18" charset="0"/>
                </a:rPr>
                <a:t>2</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a:latin typeface="Times New Roman" panose="02020603050405020304" pitchFamily="18" charset="0"/>
                  <a:cs typeface="Times New Roman" panose="02020603050405020304" pitchFamily="18" charset="0"/>
                </a:rPr>
                <a:t>))</a:t>
              </a:r>
              <a:endParaRPr lang="en-US" altLang="ja-JP" sz="2400" smtClean="0">
                <a:latin typeface="Times New Roman" panose="02020603050405020304" pitchFamily="18" charset="0"/>
                <a:cs typeface="Times New Roman" panose="02020603050405020304" pitchFamily="18" charset="0"/>
              </a:endParaRPr>
            </a:p>
          </p:txBody>
        </p:sp>
      </p:grpSp>
      <p:sp>
        <p:nvSpPr>
          <p:cNvPr id="67" name="右矢印 66"/>
          <p:cNvSpPr/>
          <p:nvPr/>
        </p:nvSpPr>
        <p:spPr>
          <a:xfrm rot="2700000">
            <a:off x="4047054" y="4216453"/>
            <a:ext cx="398207" cy="309028"/>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右矢印 67"/>
          <p:cNvSpPr/>
          <p:nvPr/>
        </p:nvSpPr>
        <p:spPr>
          <a:xfrm rot="18900000" flipV="1">
            <a:off x="4047055" y="2761074"/>
            <a:ext cx="398207" cy="309028"/>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59572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0236" y="191730"/>
            <a:ext cx="7704667" cy="1004131"/>
          </a:xfrm>
        </p:spPr>
        <p:txBody>
          <a:bodyPr>
            <a:normAutofit/>
          </a:bodyPr>
          <a:lstStyle/>
          <a:p>
            <a:pPr algn="r"/>
            <a:r>
              <a:rPr lang="ja-JP" altLang="en-US" sz="3600" smtClean="0"/>
              <a:t>線型システムのイメージ</a:t>
            </a:r>
            <a:endParaRPr kumimoji="1" lang="ja-JP" altLang="en-US" sz="2800"/>
          </a:p>
        </p:txBody>
      </p:sp>
      <p:sp>
        <p:nvSpPr>
          <p:cNvPr id="29" name="テキスト ボックス 28"/>
          <p:cNvSpPr txBox="1"/>
          <p:nvPr/>
        </p:nvSpPr>
        <p:spPr>
          <a:xfrm>
            <a:off x="1210236" y="1036373"/>
            <a:ext cx="3171916" cy="461665"/>
          </a:xfrm>
          <a:prstGeom prst="rect">
            <a:avLst/>
          </a:prstGeom>
          <a:noFill/>
        </p:spPr>
        <p:txBody>
          <a:bodyPr wrap="square" rtlCol="0">
            <a:spAutoFit/>
          </a:bodyPr>
          <a:lstStyle/>
          <a:p>
            <a:pPr marL="354013" indent="-354013" defTabSz="1169988"/>
            <a:r>
              <a:rPr lang="ja-JP" altLang="en-US" sz="2400" smtClean="0">
                <a:latin typeface="Times New Roman" panose="02020603050405020304" pitchFamily="18" charset="0"/>
                <a:cs typeface="Times New Roman" panose="02020603050405020304" pitchFamily="18" charset="0"/>
              </a:rPr>
              <a:t>■定数倍・和の関係</a:t>
            </a:r>
            <a:endParaRPr lang="en-US" altLang="ja-JP" sz="2400" smtClean="0">
              <a:latin typeface="Times New Roman" panose="02020603050405020304" pitchFamily="18" charset="0"/>
              <a:cs typeface="Times New Roman" panose="02020603050405020304" pitchFamily="18" charset="0"/>
            </a:endParaRPr>
          </a:p>
        </p:txBody>
      </p:sp>
      <p:grpSp>
        <p:nvGrpSpPr>
          <p:cNvPr id="16" name="グループ化 15"/>
          <p:cNvGrpSpPr/>
          <p:nvPr/>
        </p:nvGrpSpPr>
        <p:grpSpPr>
          <a:xfrm>
            <a:off x="6730419" y="2358782"/>
            <a:ext cx="1209367" cy="1032389"/>
            <a:chOff x="2123768" y="2949677"/>
            <a:chExt cx="1209367" cy="1032389"/>
          </a:xfrm>
        </p:grpSpPr>
        <p:cxnSp>
          <p:nvCxnSpPr>
            <p:cNvPr id="8" name="直線矢印コネクタ 7"/>
            <p:cNvCxnSpPr/>
            <p:nvPr/>
          </p:nvCxnSpPr>
          <p:spPr>
            <a:xfrm>
              <a:off x="2123768" y="3982066"/>
              <a:ext cx="120936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V="1">
              <a:off x="2123768" y="2949677"/>
              <a:ext cx="0" cy="10323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9" name="テキスト ボックス 48"/>
          <p:cNvSpPr txBox="1"/>
          <p:nvPr/>
        </p:nvSpPr>
        <p:spPr>
          <a:xfrm>
            <a:off x="6111437" y="3116156"/>
            <a:ext cx="677827" cy="369332"/>
          </a:xfrm>
          <a:prstGeom prst="rect">
            <a:avLst/>
          </a:prstGeom>
          <a:noFill/>
        </p:spPr>
        <p:txBody>
          <a:bodyPr wrap="square" rtlCol="0">
            <a:spAutoFit/>
          </a:bodyPr>
          <a:lstStyle/>
          <a:p>
            <a:pPr marL="354013" indent="-354013" algn="ctr" defTabSz="1169988"/>
            <a:r>
              <a:rPr lang="en-US" altLang="ja-JP" smtClean="0">
                <a:latin typeface="Times New Roman" panose="02020603050405020304" pitchFamily="18" charset="0"/>
                <a:cs typeface="Times New Roman" panose="02020603050405020304" pitchFamily="18" charset="0"/>
              </a:rPr>
              <a:t>0.2</a:t>
            </a:r>
          </a:p>
        </p:txBody>
      </p:sp>
      <p:grpSp>
        <p:nvGrpSpPr>
          <p:cNvPr id="21" name="グループ化 20"/>
          <p:cNvGrpSpPr/>
          <p:nvPr/>
        </p:nvGrpSpPr>
        <p:grpSpPr>
          <a:xfrm>
            <a:off x="6733869" y="3196645"/>
            <a:ext cx="974426" cy="208356"/>
            <a:chOff x="3614154" y="3032440"/>
            <a:chExt cx="974426" cy="540000"/>
          </a:xfrm>
        </p:grpSpPr>
        <p:grpSp>
          <p:nvGrpSpPr>
            <p:cNvPr id="18" name="グループ化 17"/>
            <p:cNvGrpSpPr/>
            <p:nvPr/>
          </p:nvGrpSpPr>
          <p:grpSpPr>
            <a:xfrm>
              <a:off x="3615187" y="3234395"/>
              <a:ext cx="973393" cy="319693"/>
              <a:chOff x="2094272" y="2433484"/>
              <a:chExt cx="1697612" cy="884903"/>
            </a:xfrm>
          </p:grpSpPr>
          <p:sp>
            <p:nvSpPr>
              <p:cNvPr id="17" name="フリーフォーム 16"/>
              <p:cNvSpPr/>
              <p:nvPr/>
            </p:nvSpPr>
            <p:spPr>
              <a:xfrm>
                <a:off x="2094272" y="2433484"/>
                <a:ext cx="1008498" cy="884903"/>
              </a:xfrm>
              <a:custGeom>
                <a:avLst/>
                <a:gdLst>
                  <a:gd name="connsiteX0" fmla="*/ 0 w 1047135"/>
                  <a:gd name="connsiteY0" fmla="*/ 884903 h 884903"/>
                  <a:gd name="connsiteX1" fmla="*/ 339213 w 1047135"/>
                  <a:gd name="connsiteY1" fmla="*/ 221226 h 884903"/>
                  <a:gd name="connsiteX2" fmla="*/ 1047135 w 1047135"/>
                  <a:gd name="connsiteY2" fmla="*/ 0 h 884903"/>
                  <a:gd name="connsiteX0" fmla="*/ 0 w 1047135"/>
                  <a:gd name="connsiteY0" fmla="*/ 884903 h 884903"/>
                  <a:gd name="connsiteX1" fmla="*/ 339213 w 1047135"/>
                  <a:gd name="connsiteY1" fmla="*/ 221226 h 884903"/>
                  <a:gd name="connsiteX2" fmla="*/ 1047135 w 1047135"/>
                  <a:gd name="connsiteY2" fmla="*/ 0 h 884903"/>
                  <a:gd name="connsiteX0" fmla="*/ 0 w 1047135"/>
                  <a:gd name="connsiteY0" fmla="*/ 884903 h 884903"/>
                  <a:gd name="connsiteX1" fmla="*/ 339213 w 1047135"/>
                  <a:gd name="connsiteY1" fmla="*/ 221226 h 884903"/>
                  <a:gd name="connsiteX2" fmla="*/ 656073 w 1047135"/>
                  <a:gd name="connsiteY2" fmla="*/ 76354 h 884903"/>
                  <a:gd name="connsiteX3" fmla="*/ 1047135 w 1047135"/>
                  <a:gd name="connsiteY3" fmla="*/ 0 h 884903"/>
                  <a:gd name="connsiteX0" fmla="*/ 0 w 1047135"/>
                  <a:gd name="connsiteY0" fmla="*/ 884903 h 884903"/>
                  <a:gd name="connsiteX1" fmla="*/ 339213 w 1047135"/>
                  <a:gd name="connsiteY1" fmla="*/ 221226 h 884903"/>
                  <a:gd name="connsiteX2" fmla="*/ 656073 w 1047135"/>
                  <a:gd name="connsiteY2" fmla="*/ 76354 h 884903"/>
                  <a:gd name="connsiteX3" fmla="*/ 1047135 w 1047135"/>
                  <a:gd name="connsiteY3" fmla="*/ 0 h 884903"/>
                  <a:gd name="connsiteX0" fmla="*/ 0 w 1047135"/>
                  <a:gd name="connsiteY0" fmla="*/ 884903 h 884903"/>
                  <a:gd name="connsiteX1" fmla="*/ 339213 w 1047135"/>
                  <a:gd name="connsiteY1" fmla="*/ 221226 h 884903"/>
                  <a:gd name="connsiteX2" fmla="*/ 653692 w 1047135"/>
                  <a:gd name="connsiteY2" fmla="*/ 54922 h 884903"/>
                  <a:gd name="connsiteX3" fmla="*/ 1047135 w 1047135"/>
                  <a:gd name="connsiteY3" fmla="*/ 0 h 884903"/>
                  <a:gd name="connsiteX0" fmla="*/ 0 w 1047135"/>
                  <a:gd name="connsiteY0" fmla="*/ 884903 h 884903"/>
                  <a:gd name="connsiteX1" fmla="*/ 339213 w 1047135"/>
                  <a:gd name="connsiteY1" fmla="*/ 221226 h 884903"/>
                  <a:gd name="connsiteX2" fmla="*/ 653692 w 1047135"/>
                  <a:gd name="connsiteY2" fmla="*/ 54922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949141 w 1047135"/>
                  <a:gd name="connsiteY3" fmla="*/ 7297 h 884903"/>
                  <a:gd name="connsiteX4" fmla="*/ 1047135 w 1047135"/>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7102" h="884903">
                    <a:moveTo>
                      <a:pt x="0" y="884903"/>
                    </a:moveTo>
                    <a:cubicBezTo>
                      <a:pt x="105927" y="654152"/>
                      <a:pt x="230661" y="361144"/>
                      <a:pt x="339213" y="221226"/>
                    </a:cubicBezTo>
                    <a:cubicBezTo>
                      <a:pt x="447765" y="81308"/>
                      <a:pt x="523645" y="86212"/>
                      <a:pt x="651311" y="45397"/>
                    </a:cubicBezTo>
                    <a:cubicBezTo>
                      <a:pt x="764460" y="21251"/>
                      <a:pt x="865024" y="10100"/>
                      <a:pt x="949141" y="7297"/>
                    </a:cubicBezTo>
                    <a:cubicBezTo>
                      <a:pt x="1011482" y="4494"/>
                      <a:pt x="1521375" y="819"/>
                      <a:pt x="1537102"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フリーフォーム 45"/>
              <p:cNvSpPr/>
              <p:nvPr/>
            </p:nvSpPr>
            <p:spPr>
              <a:xfrm flipV="1">
                <a:off x="3104855" y="2433484"/>
                <a:ext cx="687029" cy="884903"/>
              </a:xfrm>
              <a:custGeom>
                <a:avLst/>
                <a:gdLst>
                  <a:gd name="connsiteX0" fmla="*/ 0 w 1047135"/>
                  <a:gd name="connsiteY0" fmla="*/ 884903 h 884903"/>
                  <a:gd name="connsiteX1" fmla="*/ 339213 w 1047135"/>
                  <a:gd name="connsiteY1" fmla="*/ 221226 h 884903"/>
                  <a:gd name="connsiteX2" fmla="*/ 1047135 w 1047135"/>
                  <a:gd name="connsiteY2" fmla="*/ 0 h 884903"/>
                  <a:gd name="connsiteX0" fmla="*/ 0 w 1047135"/>
                  <a:gd name="connsiteY0" fmla="*/ 884903 h 884903"/>
                  <a:gd name="connsiteX1" fmla="*/ 339213 w 1047135"/>
                  <a:gd name="connsiteY1" fmla="*/ 221226 h 884903"/>
                  <a:gd name="connsiteX2" fmla="*/ 1047135 w 1047135"/>
                  <a:gd name="connsiteY2" fmla="*/ 0 h 884903"/>
                  <a:gd name="connsiteX0" fmla="*/ 0 w 1047135"/>
                  <a:gd name="connsiteY0" fmla="*/ 884903 h 884903"/>
                  <a:gd name="connsiteX1" fmla="*/ 339213 w 1047135"/>
                  <a:gd name="connsiteY1" fmla="*/ 221226 h 884903"/>
                  <a:gd name="connsiteX2" fmla="*/ 656073 w 1047135"/>
                  <a:gd name="connsiteY2" fmla="*/ 76354 h 884903"/>
                  <a:gd name="connsiteX3" fmla="*/ 1047135 w 1047135"/>
                  <a:gd name="connsiteY3" fmla="*/ 0 h 884903"/>
                  <a:gd name="connsiteX0" fmla="*/ 0 w 1047135"/>
                  <a:gd name="connsiteY0" fmla="*/ 884903 h 884903"/>
                  <a:gd name="connsiteX1" fmla="*/ 339213 w 1047135"/>
                  <a:gd name="connsiteY1" fmla="*/ 221226 h 884903"/>
                  <a:gd name="connsiteX2" fmla="*/ 656073 w 1047135"/>
                  <a:gd name="connsiteY2" fmla="*/ 76354 h 884903"/>
                  <a:gd name="connsiteX3" fmla="*/ 1047135 w 1047135"/>
                  <a:gd name="connsiteY3" fmla="*/ 0 h 884903"/>
                  <a:gd name="connsiteX0" fmla="*/ 0 w 1047135"/>
                  <a:gd name="connsiteY0" fmla="*/ 884903 h 884903"/>
                  <a:gd name="connsiteX1" fmla="*/ 339213 w 1047135"/>
                  <a:gd name="connsiteY1" fmla="*/ 221226 h 884903"/>
                  <a:gd name="connsiteX2" fmla="*/ 653692 w 1047135"/>
                  <a:gd name="connsiteY2" fmla="*/ 54922 h 884903"/>
                  <a:gd name="connsiteX3" fmla="*/ 1047135 w 1047135"/>
                  <a:gd name="connsiteY3" fmla="*/ 0 h 884903"/>
                  <a:gd name="connsiteX0" fmla="*/ 0 w 1047135"/>
                  <a:gd name="connsiteY0" fmla="*/ 884903 h 884903"/>
                  <a:gd name="connsiteX1" fmla="*/ 339213 w 1047135"/>
                  <a:gd name="connsiteY1" fmla="*/ 221226 h 884903"/>
                  <a:gd name="connsiteX2" fmla="*/ 653692 w 1047135"/>
                  <a:gd name="connsiteY2" fmla="*/ 54922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Lst>
                <a:ahLst/>
                <a:cxnLst>
                  <a:cxn ang="0">
                    <a:pos x="connsiteX0" y="connsiteY0"/>
                  </a:cxn>
                  <a:cxn ang="0">
                    <a:pos x="connsiteX1" y="connsiteY1"/>
                  </a:cxn>
                  <a:cxn ang="0">
                    <a:pos x="connsiteX2" y="connsiteY2"/>
                  </a:cxn>
                  <a:cxn ang="0">
                    <a:pos x="connsiteX3" y="connsiteY3"/>
                  </a:cxn>
                </a:cxnLst>
                <a:rect l="l" t="t" r="r" b="b"/>
                <a:pathLst>
                  <a:path w="1047135" h="884903">
                    <a:moveTo>
                      <a:pt x="0" y="884903"/>
                    </a:moveTo>
                    <a:cubicBezTo>
                      <a:pt x="105927" y="654152"/>
                      <a:pt x="230661" y="361144"/>
                      <a:pt x="339213" y="221226"/>
                    </a:cubicBezTo>
                    <a:cubicBezTo>
                      <a:pt x="447765" y="81308"/>
                      <a:pt x="521417" y="63218"/>
                      <a:pt x="651311" y="45397"/>
                    </a:cubicBezTo>
                    <a:cubicBezTo>
                      <a:pt x="774061" y="22814"/>
                      <a:pt x="982752" y="7169"/>
                      <a:pt x="1047135"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0" name="直線コネクタ 19"/>
            <p:cNvCxnSpPr/>
            <p:nvPr/>
          </p:nvCxnSpPr>
          <p:spPr>
            <a:xfrm>
              <a:off x="3614154" y="3229874"/>
              <a:ext cx="93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rot="16200000">
              <a:off x="3928766" y="3302440"/>
              <a:ext cx="540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nvGrpSpPr>
          <p:cNvPr id="51" name="グループ化 50"/>
          <p:cNvGrpSpPr/>
          <p:nvPr/>
        </p:nvGrpSpPr>
        <p:grpSpPr>
          <a:xfrm>
            <a:off x="2009109" y="2372613"/>
            <a:ext cx="1209367" cy="1032389"/>
            <a:chOff x="2123768" y="2949677"/>
            <a:chExt cx="1209367" cy="1032389"/>
          </a:xfrm>
        </p:grpSpPr>
        <p:cxnSp>
          <p:nvCxnSpPr>
            <p:cNvPr id="52" name="直線矢印コネクタ 51"/>
            <p:cNvCxnSpPr/>
            <p:nvPr/>
          </p:nvCxnSpPr>
          <p:spPr>
            <a:xfrm>
              <a:off x="2123768" y="3982066"/>
              <a:ext cx="120936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p:nvPr/>
          </p:nvCxnSpPr>
          <p:spPr>
            <a:xfrm flipV="1">
              <a:off x="2123768" y="2949677"/>
              <a:ext cx="0" cy="10323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5" name="グループ化 24"/>
          <p:cNvGrpSpPr/>
          <p:nvPr/>
        </p:nvGrpSpPr>
        <p:grpSpPr>
          <a:xfrm>
            <a:off x="2004627" y="3004116"/>
            <a:ext cx="579295" cy="396000"/>
            <a:chOff x="2085307" y="2940636"/>
            <a:chExt cx="579295" cy="396000"/>
          </a:xfrm>
        </p:grpSpPr>
        <p:cxnSp>
          <p:nvCxnSpPr>
            <p:cNvPr id="65" name="直線コネクタ 64"/>
            <p:cNvCxnSpPr/>
            <p:nvPr/>
          </p:nvCxnSpPr>
          <p:spPr>
            <a:xfrm>
              <a:off x="2085307" y="2942079"/>
              <a:ext cx="576000" cy="0"/>
            </a:xfrm>
            <a:prstGeom prst="line">
              <a:avLst/>
            </a:prstGeom>
            <a:ln w="28575">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rot="16200000">
              <a:off x="2466602" y="3138636"/>
              <a:ext cx="39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71" name="テキスト ボックス 70"/>
          <p:cNvSpPr txBox="1"/>
          <p:nvPr/>
        </p:nvSpPr>
        <p:spPr>
          <a:xfrm>
            <a:off x="1378308" y="2819449"/>
            <a:ext cx="677827" cy="369332"/>
          </a:xfrm>
          <a:prstGeom prst="rect">
            <a:avLst/>
          </a:prstGeom>
          <a:noFill/>
        </p:spPr>
        <p:txBody>
          <a:bodyPr wrap="square" rtlCol="0">
            <a:spAutoFit/>
          </a:bodyPr>
          <a:lstStyle/>
          <a:p>
            <a:pPr marL="354013" indent="-354013" algn="ctr" defTabSz="1169988"/>
            <a:r>
              <a:rPr lang="en-US" altLang="ja-JP" smtClean="0">
                <a:latin typeface="Times New Roman" panose="02020603050405020304" pitchFamily="18" charset="0"/>
                <a:cs typeface="Times New Roman" panose="02020603050405020304" pitchFamily="18" charset="0"/>
              </a:rPr>
              <a:t>1.0</a:t>
            </a:r>
          </a:p>
        </p:txBody>
      </p:sp>
      <p:grpSp>
        <p:nvGrpSpPr>
          <p:cNvPr id="72" name="グループ化 71"/>
          <p:cNvGrpSpPr/>
          <p:nvPr/>
        </p:nvGrpSpPr>
        <p:grpSpPr>
          <a:xfrm>
            <a:off x="6755724" y="3909139"/>
            <a:ext cx="1209367" cy="1032389"/>
            <a:chOff x="2123768" y="2949677"/>
            <a:chExt cx="1209367" cy="1032389"/>
          </a:xfrm>
        </p:grpSpPr>
        <p:cxnSp>
          <p:nvCxnSpPr>
            <p:cNvPr id="73" name="直線矢印コネクタ 72"/>
            <p:cNvCxnSpPr/>
            <p:nvPr/>
          </p:nvCxnSpPr>
          <p:spPr>
            <a:xfrm>
              <a:off x="2123768" y="3982066"/>
              <a:ext cx="120936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flipV="1">
              <a:off x="2123768" y="2949677"/>
              <a:ext cx="0" cy="10323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75" name="テキスト ボックス 74"/>
          <p:cNvSpPr txBox="1"/>
          <p:nvPr/>
        </p:nvSpPr>
        <p:spPr>
          <a:xfrm>
            <a:off x="6146097" y="4534916"/>
            <a:ext cx="677827" cy="369332"/>
          </a:xfrm>
          <a:prstGeom prst="rect">
            <a:avLst/>
          </a:prstGeom>
          <a:noFill/>
        </p:spPr>
        <p:txBody>
          <a:bodyPr wrap="square" rtlCol="0">
            <a:spAutoFit/>
          </a:bodyPr>
          <a:lstStyle/>
          <a:p>
            <a:pPr marL="354013" indent="-354013" algn="ctr" defTabSz="1169988"/>
            <a:r>
              <a:rPr lang="en-US" altLang="ja-JP" smtClean="0">
                <a:latin typeface="Times New Roman" panose="02020603050405020304" pitchFamily="18" charset="0"/>
                <a:cs typeface="Times New Roman" panose="02020603050405020304" pitchFamily="18" charset="0"/>
              </a:rPr>
              <a:t>0.3</a:t>
            </a:r>
          </a:p>
        </p:txBody>
      </p:sp>
      <p:grpSp>
        <p:nvGrpSpPr>
          <p:cNvPr id="76" name="グループ化 75"/>
          <p:cNvGrpSpPr/>
          <p:nvPr/>
        </p:nvGrpSpPr>
        <p:grpSpPr>
          <a:xfrm>
            <a:off x="6759174" y="4622032"/>
            <a:ext cx="974426" cy="333326"/>
            <a:chOff x="3614154" y="3032440"/>
            <a:chExt cx="974426" cy="540000"/>
          </a:xfrm>
        </p:grpSpPr>
        <p:grpSp>
          <p:nvGrpSpPr>
            <p:cNvPr id="77" name="グループ化 76"/>
            <p:cNvGrpSpPr/>
            <p:nvPr/>
          </p:nvGrpSpPr>
          <p:grpSpPr>
            <a:xfrm>
              <a:off x="3615187" y="3234395"/>
              <a:ext cx="973393" cy="319693"/>
              <a:chOff x="2094272" y="2433484"/>
              <a:chExt cx="1697612" cy="884903"/>
            </a:xfrm>
          </p:grpSpPr>
          <p:sp>
            <p:nvSpPr>
              <p:cNvPr id="80" name="フリーフォーム 79"/>
              <p:cNvSpPr/>
              <p:nvPr/>
            </p:nvSpPr>
            <p:spPr>
              <a:xfrm>
                <a:off x="2094272" y="2433484"/>
                <a:ext cx="1008498" cy="884903"/>
              </a:xfrm>
              <a:custGeom>
                <a:avLst/>
                <a:gdLst>
                  <a:gd name="connsiteX0" fmla="*/ 0 w 1047135"/>
                  <a:gd name="connsiteY0" fmla="*/ 884903 h 884903"/>
                  <a:gd name="connsiteX1" fmla="*/ 339213 w 1047135"/>
                  <a:gd name="connsiteY1" fmla="*/ 221226 h 884903"/>
                  <a:gd name="connsiteX2" fmla="*/ 1047135 w 1047135"/>
                  <a:gd name="connsiteY2" fmla="*/ 0 h 884903"/>
                  <a:gd name="connsiteX0" fmla="*/ 0 w 1047135"/>
                  <a:gd name="connsiteY0" fmla="*/ 884903 h 884903"/>
                  <a:gd name="connsiteX1" fmla="*/ 339213 w 1047135"/>
                  <a:gd name="connsiteY1" fmla="*/ 221226 h 884903"/>
                  <a:gd name="connsiteX2" fmla="*/ 1047135 w 1047135"/>
                  <a:gd name="connsiteY2" fmla="*/ 0 h 884903"/>
                  <a:gd name="connsiteX0" fmla="*/ 0 w 1047135"/>
                  <a:gd name="connsiteY0" fmla="*/ 884903 h 884903"/>
                  <a:gd name="connsiteX1" fmla="*/ 339213 w 1047135"/>
                  <a:gd name="connsiteY1" fmla="*/ 221226 h 884903"/>
                  <a:gd name="connsiteX2" fmla="*/ 656073 w 1047135"/>
                  <a:gd name="connsiteY2" fmla="*/ 76354 h 884903"/>
                  <a:gd name="connsiteX3" fmla="*/ 1047135 w 1047135"/>
                  <a:gd name="connsiteY3" fmla="*/ 0 h 884903"/>
                  <a:gd name="connsiteX0" fmla="*/ 0 w 1047135"/>
                  <a:gd name="connsiteY0" fmla="*/ 884903 h 884903"/>
                  <a:gd name="connsiteX1" fmla="*/ 339213 w 1047135"/>
                  <a:gd name="connsiteY1" fmla="*/ 221226 h 884903"/>
                  <a:gd name="connsiteX2" fmla="*/ 656073 w 1047135"/>
                  <a:gd name="connsiteY2" fmla="*/ 76354 h 884903"/>
                  <a:gd name="connsiteX3" fmla="*/ 1047135 w 1047135"/>
                  <a:gd name="connsiteY3" fmla="*/ 0 h 884903"/>
                  <a:gd name="connsiteX0" fmla="*/ 0 w 1047135"/>
                  <a:gd name="connsiteY0" fmla="*/ 884903 h 884903"/>
                  <a:gd name="connsiteX1" fmla="*/ 339213 w 1047135"/>
                  <a:gd name="connsiteY1" fmla="*/ 221226 h 884903"/>
                  <a:gd name="connsiteX2" fmla="*/ 653692 w 1047135"/>
                  <a:gd name="connsiteY2" fmla="*/ 54922 h 884903"/>
                  <a:gd name="connsiteX3" fmla="*/ 1047135 w 1047135"/>
                  <a:gd name="connsiteY3" fmla="*/ 0 h 884903"/>
                  <a:gd name="connsiteX0" fmla="*/ 0 w 1047135"/>
                  <a:gd name="connsiteY0" fmla="*/ 884903 h 884903"/>
                  <a:gd name="connsiteX1" fmla="*/ 339213 w 1047135"/>
                  <a:gd name="connsiteY1" fmla="*/ 221226 h 884903"/>
                  <a:gd name="connsiteX2" fmla="*/ 653692 w 1047135"/>
                  <a:gd name="connsiteY2" fmla="*/ 54922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949141 w 1047135"/>
                  <a:gd name="connsiteY3" fmla="*/ 7297 h 884903"/>
                  <a:gd name="connsiteX4" fmla="*/ 1047135 w 1047135"/>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7102" h="884903">
                    <a:moveTo>
                      <a:pt x="0" y="884903"/>
                    </a:moveTo>
                    <a:cubicBezTo>
                      <a:pt x="105927" y="654152"/>
                      <a:pt x="230661" y="361144"/>
                      <a:pt x="339213" y="221226"/>
                    </a:cubicBezTo>
                    <a:cubicBezTo>
                      <a:pt x="447765" y="81308"/>
                      <a:pt x="523645" y="86212"/>
                      <a:pt x="651311" y="45397"/>
                    </a:cubicBezTo>
                    <a:cubicBezTo>
                      <a:pt x="764460" y="21251"/>
                      <a:pt x="865024" y="10100"/>
                      <a:pt x="949141" y="7297"/>
                    </a:cubicBezTo>
                    <a:cubicBezTo>
                      <a:pt x="1011482" y="4494"/>
                      <a:pt x="1521375" y="819"/>
                      <a:pt x="1537102"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フリーフォーム 80"/>
              <p:cNvSpPr/>
              <p:nvPr/>
            </p:nvSpPr>
            <p:spPr>
              <a:xfrm flipV="1">
                <a:off x="3104855" y="2433484"/>
                <a:ext cx="687029" cy="884903"/>
              </a:xfrm>
              <a:custGeom>
                <a:avLst/>
                <a:gdLst>
                  <a:gd name="connsiteX0" fmla="*/ 0 w 1047135"/>
                  <a:gd name="connsiteY0" fmla="*/ 884903 h 884903"/>
                  <a:gd name="connsiteX1" fmla="*/ 339213 w 1047135"/>
                  <a:gd name="connsiteY1" fmla="*/ 221226 h 884903"/>
                  <a:gd name="connsiteX2" fmla="*/ 1047135 w 1047135"/>
                  <a:gd name="connsiteY2" fmla="*/ 0 h 884903"/>
                  <a:gd name="connsiteX0" fmla="*/ 0 w 1047135"/>
                  <a:gd name="connsiteY0" fmla="*/ 884903 h 884903"/>
                  <a:gd name="connsiteX1" fmla="*/ 339213 w 1047135"/>
                  <a:gd name="connsiteY1" fmla="*/ 221226 h 884903"/>
                  <a:gd name="connsiteX2" fmla="*/ 1047135 w 1047135"/>
                  <a:gd name="connsiteY2" fmla="*/ 0 h 884903"/>
                  <a:gd name="connsiteX0" fmla="*/ 0 w 1047135"/>
                  <a:gd name="connsiteY0" fmla="*/ 884903 h 884903"/>
                  <a:gd name="connsiteX1" fmla="*/ 339213 w 1047135"/>
                  <a:gd name="connsiteY1" fmla="*/ 221226 h 884903"/>
                  <a:gd name="connsiteX2" fmla="*/ 656073 w 1047135"/>
                  <a:gd name="connsiteY2" fmla="*/ 76354 h 884903"/>
                  <a:gd name="connsiteX3" fmla="*/ 1047135 w 1047135"/>
                  <a:gd name="connsiteY3" fmla="*/ 0 h 884903"/>
                  <a:gd name="connsiteX0" fmla="*/ 0 w 1047135"/>
                  <a:gd name="connsiteY0" fmla="*/ 884903 h 884903"/>
                  <a:gd name="connsiteX1" fmla="*/ 339213 w 1047135"/>
                  <a:gd name="connsiteY1" fmla="*/ 221226 h 884903"/>
                  <a:gd name="connsiteX2" fmla="*/ 656073 w 1047135"/>
                  <a:gd name="connsiteY2" fmla="*/ 76354 h 884903"/>
                  <a:gd name="connsiteX3" fmla="*/ 1047135 w 1047135"/>
                  <a:gd name="connsiteY3" fmla="*/ 0 h 884903"/>
                  <a:gd name="connsiteX0" fmla="*/ 0 w 1047135"/>
                  <a:gd name="connsiteY0" fmla="*/ 884903 h 884903"/>
                  <a:gd name="connsiteX1" fmla="*/ 339213 w 1047135"/>
                  <a:gd name="connsiteY1" fmla="*/ 221226 h 884903"/>
                  <a:gd name="connsiteX2" fmla="*/ 653692 w 1047135"/>
                  <a:gd name="connsiteY2" fmla="*/ 54922 h 884903"/>
                  <a:gd name="connsiteX3" fmla="*/ 1047135 w 1047135"/>
                  <a:gd name="connsiteY3" fmla="*/ 0 h 884903"/>
                  <a:gd name="connsiteX0" fmla="*/ 0 w 1047135"/>
                  <a:gd name="connsiteY0" fmla="*/ 884903 h 884903"/>
                  <a:gd name="connsiteX1" fmla="*/ 339213 w 1047135"/>
                  <a:gd name="connsiteY1" fmla="*/ 221226 h 884903"/>
                  <a:gd name="connsiteX2" fmla="*/ 653692 w 1047135"/>
                  <a:gd name="connsiteY2" fmla="*/ 54922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Lst>
                <a:ahLst/>
                <a:cxnLst>
                  <a:cxn ang="0">
                    <a:pos x="connsiteX0" y="connsiteY0"/>
                  </a:cxn>
                  <a:cxn ang="0">
                    <a:pos x="connsiteX1" y="connsiteY1"/>
                  </a:cxn>
                  <a:cxn ang="0">
                    <a:pos x="connsiteX2" y="connsiteY2"/>
                  </a:cxn>
                  <a:cxn ang="0">
                    <a:pos x="connsiteX3" y="connsiteY3"/>
                  </a:cxn>
                </a:cxnLst>
                <a:rect l="l" t="t" r="r" b="b"/>
                <a:pathLst>
                  <a:path w="1047135" h="884903">
                    <a:moveTo>
                      <a:pt x="0" y="884903"/>
                    </a:moveTo>
                    <a:cubicBezTo>
                      <a:pt x="105927" y="654152"/>
                      <a:pt x="230661" y="361144"/>
                      <a:pt x="339213" y="221226"/>
                    </a:cubicBezTo>
                    <a:cubicBezTo>
                      <a:pt x="447765" y="81308"/>
                      <a:pt x="521417" y="63218"/>
                      <a:pt x="651311" y="45397"/>
                    </a:cubicBezTo>
                    <a:cubicBezTo>
                      <a:pt x="774061" y="22814"/>
                      <a:pt x="982752" y="7169"/>
                      <a:pt x="1047135"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78" name="直線コネクタ 77"/>
            <p:cNvCxnSpPr/>
            <p:nvPr/>
          </p:nvCxnSpPr>
          <p:spPr>
            <a:xfrm>
              <a:off x="3614154" y="3229874"/>
              <a:ext cx="93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rot="16200000">
              <a:off x="3928766" y="3302440"/>
              <a:ext cx="540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nvGrpSpPr>
          <p:cNvPr id="82" name="グループ化 81"/>
          <p:cNvGrpSpPr/>
          <p:nvPr/>
        </p:nvGrpSpPr>
        <p:grpSpPr>
          <a:xfrm>
            <a:off x="2034414" y="3922970"/>
            <a:ext cx="1209367" cy="1032389"/>
            <a:chOff x="2123768" y="2949677"/>
            <a:chExt cx="1209367" cy="1032389"/>
          </a:xfrm>
        </p:grpSpPr>
        <p:cxnSp>
          <p:nvCxnSpPr>
            <p:cNvPr id="83" name="直線矢印コネクタ 82"/>
            <p:cNvCxnSpPr/>
            <p:nvPr/>
          </p:nvCxnSpPr>
          <p:spPr>
            <a:xfrm>
              <a:off x="2123768" y="3982066"/>
              <a:ext cx="120936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4" name="直線矢印コネクタ 83"/>
            <p:cNvCxnSpPr/>
            <p:nvPr/>
          </p:nvCxnSpPr>
          <p:spPr>
            <a:xfrm flipV="1">
              <a:off x="2123768" y="2949677"/>
              <a:ext cx="0" cy="10323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85" name="グループ化 84"/>
          <p:cNvGrpSpPr/>
          <p:nvPr/>
        </p:nvGrpSpPr>
        <p:grpSpPr>
          <a:xfrm>
            <a:off x="2029932" y="4369806"/>
            <a:ext cx="579295" cy="580667"/>
            <a:chOff x="2085307" y="2940636"/>
            <a:chExt cx="579295" cy="396000"/>
          </a:xfrm>
        </p:grpSpPr>
        <p:cxnSp>
          <p:nvCxnSpPr>
            <p:cNvPr id="86" name="直線コネクタ 85"/>
            <p:cNvCxnSpPr/>
            <p:nvPr/>
          </p:nvCxnSpPr>
          <p:spPr>
            <a:xfrm>
              <a:off x="2085307" y="2942079"/>
              <a:ext cx="576000" cy="0"/>
            </a:xfrm>
            <a:prstGeom prst="line">
              <a:avLst/>
            </a:prstGeom>
            <a:ln w="28575">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rot="16200000">
              <a:off x="2466602" y="3138636"/>
              <a:ext cx="39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88" name="テキスト ボックス 87"/>
          <p:cNvSpPr txBox="1"/>
          <p:nvPr/>
        </p:nvSpPr>
        <p:spPr>
          <a:xfrm>
            <a:off x="1411539" y="4185140"/>
            <a:ext cx="677827" cy="369332"/>
          </a:xfrm>
          <a:prstGeom prst="rect">
            <a:avLst/>
          </a:prstGeom>
          <a:noFill/>
        </p:spPr>
        <p:txBody>
          <a:bodyPr wrap="square" rtlCol="0">
            <a:spAutoFit/>
          </a:bodyPr>
          <a:lstStyle/>
          <a:p>
            <a:pPr marL="354013" indent="-354013" algn="ctr" defTabSz="1169988"/>
            <a:r>
              <a:rPr lang="en-US" altLang="ja-JP" smtClean="0">
                <a:latin typeface="Times New Roman" panose="02020603050405020304" pitchFamily="18" charset="0"/>
                <a:cs typeface="Times New Roman" panose="02020603050405020304" pitchFamily="18" charset="0"/>
              </a:rPr>
              <a:t>1.5</a:t>
            </a:r>
          </a:p>
        </p:txBody>
      </p:sp>
      <p:grpSp>
        <p:nvGrpSpPr>
          <p:cNvPr id="90" name="グループ化 89"/>
          <p:cNvGrpSpPr/>
          <p:nvPr/>
        </p:nvGrpSpPr>
        <p:grpSpPr>
          <a:xfrm>
            <a:off x="6785814" y="5429813"/>
            <a:ext cx="1209367" cy="1032389"/>
            <a:chOff x="2123768" y="2949677"/>
            <a:chExt cx="1209367" cy="1032389"/>
          </a:xfrm>
        </p:grpSpPr>
        <p:cxnSp>
          <p:nvCxnSpPr>
            <p:cNvPr id="91" name="直線矢印コネクタ 90"/>
            <p:cNvCxnSpPr/>
            <p:nvPr/>
          </p:nvCxnSpPr>
          <p:spPr>
            <a:xfrm>
              <a:off x="2123768" y="3982066"/>
              <a:ext cx="120936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p:nvPr/>
          </p:nvCxnSpPr>
          <p:spPr>
            <a:xfrm flipV="1">
              <a:off x="2123768" y="2949677"/>
              <a:ext cx="0" cy="10323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93" name="テキスト ボックス 92"/>
          <p:cNvSpPr txBox="1"/>
          <p:nvPr/>
        </p:nvSpPr>
        <p:spPr>
          <a:xfrm>
            <a:off x="6219892" y="5907887"/>
            <a:ext cx="677827" cy="369332"/>
          </a:xfrm>
          <a:prstGeom prst="rect">
            <a:avLst/>
          </a:prstGeom>
          <a:noFill/>
        </p:spPr>
        <p:txBody>
          <a:bodyPr wrap="square" rtlCol="0">
            <a:spAutoFit/>
          </a:bodyPr>
          <a:lstStyle/>
          <a:p>
            <a:pPr marL="354013" indent="-354013" algn="ctr" defTabSz="1169988"/>
            <a:r>
              <a:rPr lang="en-US" altLang="ja-JP" smtClean="0">
                <a:latin typeface="Times New Roman" panose="02020603050405020304" pitchFamily="18" charset="0"/>
                <a:cs typeface="Times New Roman" panose="02020603050405020304" pitchFamily="18" charset="0"/>
              </a:rPr>
              <a:t>0.5</a:t>
            </a:r>
          </a:p>
        </p:txBody>
      </p:sp>
      <p:grpSp>
        <p:nvGrpSpPr>
          <p:cNvPr id="94" name="グループ化 93"/>
          <p:cNvGrpSpPr/>
          <p:nvPr/>
        </p:nvGrpSpPr>
        <p:grpSpPr>
          <a:xfrm>
            <a:off x="6789264" y="5894928"/>
            <a:ext cx="974426" cy="581104"/>
            <a:chOff x="3614154" y="3032440"/>
            <a:chExt cx="974426" cy="540000"/>
          </a:xfrm>
        </p:grpSpPr>
        <p:grpSp>
          <p:nvGrpSpPr>
            <p:cNvPr id="95" name="グループ化 94"/>
            <p:cNvGrpSpPr/>
            <p:nvPr/>
          </p:nvGrpSpPr>
          <p:grpSpPr>
            <a:xfrm>
              <a:off x="3615187" y="3234395"/>
              <a:ext cx="973393" cy="319693"/>
              <a:chOff x="2094272" y="2433484"/>
              <a:chExt cx="1697612" cy="884903"/>
            </a:xfrm>
          </p:grpSpPr>
          <p:sp>
            <p:nvSpPr>
              <p:cNvPr id="98" name="フリーフォーム 97"/>
              <p:cNvSpPr/>
              <p:nvPr/>
            </p:nvSpPr>
            <p:spPr>
              <a:xfrm>
                <a:off x="2094272" y="2433484"/>
                <a:ext cx="1008498" cy="884903"/>
              </a:xfrm>
              <a:custGeom>
                <a:avLst/>
                <a:gdLst>
                  <a:gd name="connsiteX0" fmla="*/ 0 w 1047135"/>
                  <a:gd name="connsiteY0" fmla="*/ 884903 h 884903"/>
                  <a:gd name="connsiteX1" fmla="*/ 339213 w 1047135"/>
                  <a:gd name="connsiteY1" fmla="*/ 221226 h 884903"/>
                  <a:gd name="connsiteX2" fmla="*/ 1047135 w 1047135"/>
                  <a:gd name="connsiteY2" fmla="*/ 0 h 884903"/>
                  <a:gd name="connsiteX0" fmla="*/ 0 w 1047135"/>
                  <a:gd name="connsiteY0" fmla="*/ 884903 h 884903"/>
                  <a:gd name="connsiteX1" fmla="*/ 339213 w 1047135"/>
                  <a:gd name="connsiteY1" fmla="*/ 221226 h 884903"/>
                  <a:gd name="connsiteX2" fmla="*/ 1047135 w 1047135"/>
                  <a:gd name="connsiteY2" fmla="*/ 0 h 884903"/>
                  <a:gd name="connsiteX0" fmla="*/ 0 w 1047135"/>
                  <a:gd name="connsiteY0" fmla="*/ 884903 h 884903"/>
                  <a:gd name="connsiteX1" fmla="*/ 339213 w 1047135"/>
                  <a:gd name="connsiteY1" fmla="*/ 221226 h 884903"/>
                  <a:gd name="connsiteX2" fmla="*/ 656073 w 1047135"/>
                  <a:gd name="connsiteY2" fmla="*/ 76354 h 884903"/>
                  <a:gd name="connsiteX3" fmla="*/ 1047135 w 1047135"/>
                  <a:gd name="connsiteY3" fmla="*/ 0 h 884903"/>
                  <a:gd name="connsiteX0" fmla="*/ 0 w 1047135"/>
                  <a:gd name="connsiteY0" fmla="*/ 884903 h 884903"/>
                  <a:gd name="connsiteX1" fmla="*/ 339213 w 1047135"/>
                  <a:gd name="connsiteY1" fmla="*/ 221226 h 884903"/>
                  <a:gd name="connsiteX2" fmla="*/ 656073 w 1047135"/>
                  <a:gd name="connsiteY2" fmla="*/ 76354 h 884903"/>
                  <a:gd name="connsiteX3" fmla="*/ 1047135 w 1047135"/>
                  <a:gd name="connsiteY3" fmla="*/ 0 h 884903"/>
                  <a:gd name="connsiteX0" fmla="*/ 0 w 1047135"/>
                  <a:gd name="connsiteY0" fmla="*/ 884903 h 884903"/>
                  <a:gd name="connsiteX1" fmla="*/ 339213 w 1047135"/>
                  <a:gd name="connsiteY1" fmla="*/ 221226 h 884903"/>
                  <a:gd name="connsiteX2" fmla="*/ 653692 w 1047135"/>
                  <a:gd name="connsiteY2" fmla="*/ 54922 h 884903"/>
                  <a:gd name="connsiteX3" fmla="*/ 1047135 w 1047135"/>
                  <a:gd name="connsiteY3" fmla="*/ 0 h 884903"/>
                  <a:gd name="connsiteX0" fmla="*/ 0 w 1047135"/>
                  <a:gd name="connsiteY0" fmla="*/ 884903 h 884903"/>
                  <a:gd name="connsiteX1" fmla="*/ 339213 w 1047135"/>
                  <a:gd name="connsiteY1" fmla="*/ 221226 h 884903"/>
                  <a:gd name="connsiteX2" fmla="*/ 653692 w 1047135"/>
                  <a:gd name="connsiteY2" fmla="*/ 54922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949141 w 1047135"/>
                  <a:gd name="connsiteY3" fmla="*/ 7297 h 884903"/>
                  <a:gd name="connsiteX4" fmla="*/ 1047135 w 1047135"/>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7102" h="884903">
                    <a:moveTo>
                      <a:pt x="0" y="884903"/>
                    </a:moveTo>
                    <a:cubicBezTo>
                      <a:pt x="105927" y="654152"/>
                      <a:pt x="230661" y="361144"/>
                      <a:pt x="339213" y="221226"/>
                    </a:cubicBezTo>
                    <a:cubicBezTo>
                      <a:pt x="447765" y="81308"/>
                      <a:pt x="523645" y="86212"/>
                      <a:pt x="651311" y="45397"/>
                    </a:cubicBezTo>
                    <a:cubicBezTo>
                      <a:pt x="764460" y="21251"/>
                      <a:pt x="865024" y="10100"/>
                      <a:pt x="949141" y="7297"/>
                    </a:cubicBezTo>
                    <a:cubicBezTo>
                      <a:pt x="1011482" y="4494"/>
                      <a:pt x="1521375" y="819"/>
                      <a:pt x="1537102"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フリーフォーム 98"/>
              <p:cNvSpPr/>
              <p:nvPr/>
            </p:nvSpPr>
            <p:spPr>
              <a:xfrm flipV="1">
                <a:off x="3104855" y="2433484"/>
                <a:ext cx="687029" cy="884903"/>
              </a:xfrm>
              <a:custGeom>
                <a:avLst/>
                <a:gdLst>
                  <a:gd name="connsiteX0" fmla="*/ 0 w 1047135"/>
                  <a:gd name="connsiteY0" fmla="*/ 884903 h 884903"/>
                  <a:gd name="connsiteX1" fmla="*/ 339213 w 1047135"/>
                  <a:gd name="connsiteY1" fmla="*/ 221226 h 884903"/>
                  <a:gd name="connsiteX2" fmla="*/ 1047135 w 1047135"/>
                  <a:gd name="connsiteY2" fmla="*/ 0 h 884903"/>
                  <a:gd name="connsiteX0" fmla="*/ 0 w 1047135"/>
                  <a:gd name="connsiteY0" fmla="*/ 884903 h 884903"/>
                  <a:gd name="connsiteX1" fmla="*/ 339213 w 1047135"/>
                  <a:gd name="connsiteY1" fmla="*/ 221226 h 884903"/>
                  <a:gd name="connsiteX2" fmla="*/ 1047135 w 1047135"/>
                  <a:gd name="connsiteY2" fmla="*/ 0 h 884903"/>
                  <a:gd name="connsiteX0" fmla="*/ 0 w 1047135"/>
                  <a:gd name="connsiteY0" fmla="*/ 884903 h 884903"/>
                  <a:gd name="connsiteX1" fmla="*/ 339213 w 1047135"/>
                  <a:gd name="connsiteY1" fmla="*/ 221226 h 884903"/>
                  <a:gd name="connsiteX2" fmla="*/ 656073 w 1047135"/>
                  <a:gd name="connsiteY2" fmla="*/ 76354 h 884903"/>
                  <a:gd name="connsiteX3" fmla="*/ 1047135 w 1047135"/>
                  <a:gd name="connsiteY3" fmla="*/ 0 h 884903"/>
                  <a:gd name="connsiteX0" fmla="*/ 0 w 1047135"/>
                  <a:gd name="connsiteY0" fmla="*/ 884903 h 884903"/>
                  <a:gd name="connsiteX1" fmla="*/ 339213 w 1047135"/>
                  <a:gd name="connsiteY1" fmla="*/ 221226 h 884903"/>
                  <a:gd name="connsiteX2" fmla="*/ 656073 w 1047135"/>
                  <a:gd name="connsiteY2" fmla="*/ 76354 h 884903"/>
                  <a:gd name="connsiteX3" fmla="*/ 1047135 w 1047135"/>
                  <a:gd name="connsiteY3" fmla="*/ 0 h 884903"/>
                  <a:gd name="connsiteX0" fmla="*/ 0 w 1047135"/>
                  <a:gd name="connsiteY0" fmla="*/ 884903 h 884903"/>
                  <a:gd name="connsiteX1" fmla="*/ 339213 w 1047135"/>
                  <a:gd name="connsiteY1" fmla="*/ 221226 h 884903"/>
                  <a:gd name="connsiteX2" fmla="*/ 653692 w 1047135"/>
                  <a:gd name="connsiteY2" fmla="*/ 54922 h 884903"/>
                  <a:gd name="connsiteX3" fmla="*/ 1047135 w 1047135"/>
                  <a:gd name="connsiteY3" fmla="*/ 0 h 884903"/>
                  <a:gd name="connsiteX0" fmla="*/ 0 w 1047135"/>
                  <a:gd name="connsiteY0" fmla="*/ 884903 h 884903"/>
                  <a:gd name="connsiteX1" fmla="*/ 339213 w 1047135"/>
                  <a:gd name="connsiteY1" fmla="*/ 221226 h 884903"/>
                  <a:gd name="connsiteX2" fmla="*/ 653692 w 1047135"/>
                  <a:gd name="connsiteY2" fmla="*/ 54922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Lst>
                <a:ahLst/>
                <a:cxnLst>
                  <a:cxn ang="0">
                    <a:pos x="connsiteX0" y="connsiteY0"/>
                  </a:cxn>
                  <a:cxn ang="0">
                    <a:pos x="connsiteX1" y="connsiteY1"/>
                  </a:cxn>
                  <a:cxn ang="0">
                    <a:pos x="connsiteX2" y="connsiteY2"/>
                  </a:cxn>
                  <a:cxn ang="0">
                    <a:pos x="connsiteX3" y="connsiteY3"/>
                  </a:cxn>
                </a:cxnLst>
                <a:rect l="l" t="t" r="r" b="b"/>
                <a:pathLst>
                  <a:path w="1047135" h="884903">
                    <a:moveTo>
                      <a:pt x="0" y="884903"/>
                    </a:moveTo>
                    <a:cubicBezTo>
                      <a:pt x="105927" y="654152"/>
                      <a:pt x="230661" y="361144"/>
                      <a:pt x="339213" y="221226"/>
                    </a:cubicBezTo>
                    <a:cubicBezTo>
                      <a:pt x="447765" y="81308"/>
                      <a:pt x="521417" y="63218"/>
                      <a:pt x="651311" y="45397"/>
                    </a:cubicBezTo>
                    <a:cubicBezTo>
                      <a:pt x="774061" y="22814"/>
                      <a:pt x="982752" y="7169"/>
                      <a:pt x="1047135"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96" name="直線コネクタ 95"/>
            <p:cNvCxnSpPr/>
            <p:nvPr/>
          </p:nvCxnSpPr>
          <p:spPr>
            <a:xfrm>
              <a:off x="3614154" y="3229874"/>
              <a:ext cx="93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7" name="直線コネクタ 96"/>
            <p:cNvCxnSpPr/>
            <p:nvPr/>
          </p:nvCxnSpPr>
          <p:spPr>
            <a:xfrm rot="16200000">
              <a:off x="3928766" y="3302440"/>
              <a:ext cx="540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nvGrpSpPr>
          <p:cNvPr id="100" name="グループ化 99"/>
          <p:cNvGrpSpPr/>
          <p:nvPr/>
        </p:nvGrpSpPr>
        <p:grpSpPr>
          <a:xfrm>
            <a:off x="2051057" y="5309173"/>
            <a:ext cx="1209367" cy="1188000"/>
            <a:chOff x="2123768" y="2815206"/>
            <a:chExt cx="1209367" cy="1188000"/>
          </a:xfrm>
        </p:grpSpPr>
        <p:cxnSp>
          <p:nvCxnSpPr>
            <p:cNvPr id="101" name="直線矢印コネクタ 100"/>
            <p:cNvCxnSpPr/>
            <p:nvPr/>
          </p:nvCxnSpPr>
          <p:spPr>
            <a:xfrm>
              <a:off x="2123768" y="3982066"/>
              <a:ext cx="120936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直線矢印コネクタ 101"/>
            <p:cNvCxnSpPr/>
            <p:nvPr/>
          </p:nvCxnSpPr>
          <p:spPr>
            <a:xfrm flipV="1">
              <a:off x="2123768" y="2815206"/>
              <a:ext cx="0" cy="1188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03" name="グループ化 102"/>
          <p:cNvGrpSpPr/>
          <p:nvPr/>
        </p:nvGrpSpPr>
        <p:grpSpPr>
          <a:xfrm>
            <a:off x="2060022" y="5533910"/>
            <a:ext cx="579295" cy="937237"/>
            <a:chOff x="2085307" y="2940636"/>
            <a:chExt cx="579295" cy="396000"/>
          </a:xfrm>
        </p:grpSpPr>
        <p:cxnSp>
          <p:nvCxnSpPr>
            <p:cNvPr id="104" name="直線コネクタ 103"/>
            <p:cNvCxnSpPr/>
            <p:nvPr/>
          </p:nvCxnSpPr>
          <p:spPr>
            <a:xfrm>
              <a:off x="2085307" y="2942079"/>
              <a:ext cx="576000" cy="0"/>
            </a:xfrm>
            <a:prstGeom prst="line">
              <a:avLst/>
            </a:prstGeom>
            <a:ln w="28575">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rot="16200000">
              <a:off x="2466602" y="3138636"/>
              <a:ext cx="39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106" name="テキスト ボックス 105"/>
          <p:cNvSpPr txBox="1"/>
          <p:nvPr/>
        </p:nvSpPr>
        <p:spPr>
          <a:xfrm>
            <a:off x="1465530" y="5356246"/>
            <a:ext cx="677827" cy="369332"/>
          </a:xfrm>
          <a:prstGeom prst="rect">
            <a:avLst/>
          </a:prstGeom>
          <a:noFill/>
        </p:spPr>
        <p:txBody>
          <a:bodyPr wrap="square" rtlCol="0">
            <a:spAutoFit/>
          </a:bodyPr>
          <a:lstStyle/>
          <a:p>
            <a:pPr marL="354013" indent="-354013" algn="ctr" defTabSz="1169988"/>
            <a:r>
              <a:rPr lang="en-US" altLang="ja-JP" smtClean="0">
                <a:latin typeface="Times New Roman" panose="02020603050405020304" pitchFamily="18" charset="0"/>
                <a:cs typeface="Times New Roman" panose="02020603050405020304" pitchFamily="18" charset="0"/>
              </a:rPr>
              <a:t>2.5</a:t>
            </a:r>
          </a:p>
        </p:txBody>
      </p:sp>
      <p:sp>
        <p:nvSpPr>
          <p:cNvPr id="108" name="テキスト ボックス 107"/>
          <p:cNvSpPr txBox="1"/>
          <p:nvPr/>
        </p:nvSpPr>
        <p:spPr>
          <a:xfrm>
            <a:off x="6604737" y="3920591"/>
            <a:ext cx="1923969" cy="369332"/>
          </a:xfrm>
          <a:prstGeom prst="rect">
            <a:avLst/>
          </a:prstGeom>
          <a:noFill/>
        </p:spPr>
        <p:txBody>
          <a:bodyPr wrap="square" rtlCol="0">
            <a:spAutoFit/>
          </a:bodyPr>
          <a:lstStyle/>
          <a:p>
            <a:pPr marL="354013" indent="-354013" algn="ctr" defTabSz="1169988"/>
            <a:r>
              <a:rPr lang="en-US" altLang="ja-JP" smtClean="0">
                <a:latin typeface="Times New Roman" panose="02020603050405020304" pitchFamily="18" charset="0"/>
                <a:cs typeface="Times New Roman" panose="02020603050405020304" pitchFamily="18" charset="0"/>
              </a:rPr>
              <a:t>0.2×1.5=0.3</a:t>
            </a:r>
          </a:p>
        </p:txBody>
      </p:sp>
      <p:sp>
        <p:nvSpPr>
          <p:cNvPr id="109" name="テキスト ボックス 108"/>
          <p:cNvSpPr txBox="1"/>
          <p:nvPr/>
        </p:nvSpPr>
        <p:spPr>
          <a:xfrm>
            <a:off x="6707884" y="5447161"/>
            <a:ext cx="1923969" cy="369332"/>
          </a:xfrm>
          <a:prstGeom prst="rect">
            <a:avLst/>
          </a:prstGeom>
          <a:noFill/>
        </p:spPr>
        <p:txBody>
          <a:bodyPr wrap="square" rtlCol="0">
            <a:spAutoFit/>
          </a:bodyPr>
          <a:lstStyle/>
          <a:p>
            <a:pPr marL="354013" indent="-354013" algn="ctr" defTabSz="1169988"/>
            <a:r>
              <a:rPr lang="en-US" altLang="ja-JP" smtClean="0">
                <a:latin typeface="Times New Roman" panose="02020603050405020304" pitchFamily="18" charset="0"/>
                <a:cs typeface="Times New Roman" panose="02020603050405020304" pitchFamily="18" charset="0"/>
              </a:rPr>
              <a:t>0.2</a:t>
            </a:r>
            <a:r>
              <a:rPr lang="ja-JP" altLang="en-US" smtClean="0">
                <a:latin typeface="Times New Roman" panose="02020603050405020304" pitchFamily="18" charset="0"/>
                <a:cs typeface="Times New Roman" panose="02020603050405020304" pitchFamily="18" charset="0"/>
              </a:rPr>
              <a:t>＋</a:t>
            </a:r>
            <a:r>
              <a:rPr lang="en-US" altLang="ja-JP" smtClean="0">
                <a:latin typeface="Times New Roman" panose="02020603050405020304" pitchFamily="18" charset="0"/>
                <a:cs typeface="Times New Roman" panose="02020603050405020304" pitchFamily="18" charset="0"/>
              </a:rPr>
              <a:t>0.3 = 0.5</a:t>
            </a:r>
          </a:p>
        </p:txBody>
      </p:sp>
      <p:sp>
        <p:nvSpPr>
          <p:cNvPr id="110" name="テキスト ボックス 109"/>
          <p:cNvSpPr txBox="1"/>
          <p:nvPr/>
        </p:nvSpPr>
        <p:spPr>
          <a:xfrm>
            <a:off x="1858308" y="3909200"/>
            <a:ext cx="1923969" cy="369332"/>
          </a:xfrm>
          <a:prstGeom prst="rect">
            <a:avLst/>
          </a:prstGeom>
          <a:noFill/>
        </p:spPr>
        <p:txBody>
          <a:bodyPr wrap="square" rtlCol="0">
            <a:spAutoFit/>
          </a:bodyPr>
          <a:lstStyle/>
          <a:p>
            <a:pPr marL="354013" indent="-354013" algn="ctr" defTabSz="1169988"/>
            <a:r>
              <a:rPr lang="en-US" altLang="ja-JP" smtClean="0">
                <a:latin typeface="Times New Roman" panose="02020603050405020304" pitchFamily="18" charset="0"/>
                <a:cs typeface="Times New Roman" panose="02020603050405020304" pitchFamily="18" charset="0"/>
              </a:rPr>
              <a:t>1.0×1.5 = 1.5</a:t>
            </a:r>
          </a:p>
        </p:txBody>
      </p:sp>
      <p:sp>
        <p:nvSpPr>
          <p:cNvPr id="111" name="テキスト ボックス 110"/>
          <p:cNvSpPr txBox="1"/>
          <p:nvPr/>
        </p:nvSpPr>
        <p:spPr>
          <a:xfrm>
            <a:off x="2462686" y="5526144"/>
            <a:ext cx="1923969" cy="369332"/>
          </a:xfrm>
          <a:prstGeom prst="rect">
            <a:avLst/>
          </a:prstGeom>
          <a:noFill/>
        </p:spPr>
        <p:txBody>
          <a:bodyPr wrap="square" rtlCol="0">
            <a:spAutoFit/>
          </a:bodyPr>
          <a:lstStyle/>
          <a:p>
            <a:pPr marL="354013" indent="-354013" algn="ctr" defTabSz="1169988"/>
            <a:r>
              <a:rPr lang="en-US" altLang="ja-JP" smtClean="0">
                <a:latin typeface="Times New Roman" panose="02020603050405020304" pitchFamily="18" charset="0"/>
                <a:cs typeface="Times New Roman" panose="02020603050405020304" pitchFamily="18" charset="0"/>
              </a:rPr>
              <a:t>1.0</a:t>
            </a:r>
            <a:r>
              <a:rPr lang="ja-JP" altLang="en-US" smtClean="0">
                <a:latin typeface="Times New Roman" panose="02020603050405020304" pitchFamily="18" charset="0"/>
                <a:cs typeface="Times New Roman" panose="02020603050405020304" pitchFamily="18" charset="0"/>
              </a:rPr>
              <a:t>＋</a:t>
            </a:r>
            <a:r>
              <a:rPr lang="en-US" altLang="ja-JP" smtClean="0">
                <a:latin typeface="Times New Roman" panose="02020603050405020304" pitchFamily="18" charset="0"/>
                <a:cs typeface="Times New Roman" panose="02020603050405020304" pitchFamily="18" charset="0"/>
              </a:rPr>
              <a:t>1.5 = 2.5</a:t>
            </a:r>
          </a:p>
        </p:txBody>
      </p:sp>
      <p:sp>
        <p:nvSpPr>
          <p:cNvPr id="112" name="テキスト ボックス 111"/>
          <p:cNvSpPr txBox="1"/>
          <p:nvPr/>
        </p:nvSpPr>
        <p:spPr>
          <a:xfrm>
            <a:off x="1936825" y="1711222"/>
            <a:ext cx="1530353" cy="369332"/>
          </a:xfrm>
          <a:prstGeom prst="rect">
            <a:avLst/>
          </a:prstGeom>
          <a:solidFill>
            <a:srgbClr val="FFFF00"/>
          </a:solidFill>
          <a:ln>
            <a:solidFill>
              <a:srgbClr val="FF0000"/>
            </a:solidFill>
          </a:ln>
        </p:spPr>
        <p:txBody>
          <a:bodyPr wrap="square" rtlCol="0">
            <a:spAutoFit/>
          </a:bodyPr>
          <a:lstStyle/>
          <a:p>
            <a:pPr marL="354013" indent="-354013" algn="ctr" defTabSz="1169988"/>
            <a:r>
              <a:rPr lang="ja-JP" altLang="en-US" smtClean="0">
                <a:latin typeface="Times New Roman" panose="02020603050405020304" pitchFamily="18" charset="0"/>
                <a:cs typeface="Times New Roman" panose="02020603050405020304" pitchFamily="18" charset="0"/>
              </a:rPr>
              <a:t>入力 </a:t>
            </a:r>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en-US" altLang="ja-JP" smtClean="0">
                <a:latin typeface="Times New Roman" panose="02020603050405020304" pitchFamily="18" charset="0"/>
                <a:cs typeface="Times New Roman" panose="02020603050405020304" pitchFamily="18" charset="0"/>
              </a:rPr>
              <a:t>)</a:t>
            </a:r>
          </a:p>
        </p:txBody>
      </p:sp>
      <p:sp>
        <p:nvSpPr>
          <p:cNvPr id="113" name="テキスト ボックス 112"/>
          <p:cNvSpPr txBox="1"/>
          <p:nvPr/>
        </p:nvSpPr>
        <p:spPr>
          <a:xfrm>
            <a:off x="6707884" y="1714668"/>
            <a:ext cx="1530353" cy="369332"/>
          </a:xfrm>
          <a:prstGeom prst="rect">
            <a:avLst/>
          </a:prstGeom>
          <a:solidFill>
            <a:srgbClr val="FFFF00"/>
          </a:solidFill>
          <a:ln>
            <a:solidFill>
              <a:srgbClr val="FF0000"/>
            </a:solidFill>
          </a:ln>
        </p:spPr>
        <p:txBody>
          <a:bodyPr wrap="square" rtlCol="0">
            <a:spAutoFit/>
          </a:bodyPr>
          <a:lstStyle/>
          <a:p>
            <a:pPr marL="354013" indent="-354013" algn="ctr" defTabSz="1169988"/>
            <a:r>
              <a:rPr lang="ja-JP" altLang="en-US" smtClean="0">
                <a:latin typeface="Times New Roman" panose="02020603050405020304" pitchFamily="18" charset="0"/>
                <a:cs typeface="Times New Roman" panose="02020603050405020304" pitchFamily="18" charset="0"/>
              </a:rPr>
              <a:t>出力 </a:t>
            </a:r>
            <a:r>
              <a:rPr lang="en-US" altLang="ja-JP" i="1" smtClean="0">
                <a:latin typeface="Times New Roman" panose="02020603050405020304" pitchFamily="18" charset="0"/>
                <a:cs typeface="Times New Roman" panose="02020603050405020304" pitchFamily="18" charset="0"/>
              </a:rPr>
              <a:t>y</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en-US" altLang="ja-JP" smtClean="0">
                <a:latin typeface="Times New Roman" panose="02020603050405020304" pitchFamily="18" charset="0"/>
                <a:cs typeface="Times New Roman" panose="02020603050405020304" pitchFamily="18" charset="0"/>
              </a:rPr>
              <a:t>)</a:t>
            </a:r>
          </a:p>
        </p:txBody>
      </p:sp>
      <p:grpSp>
        <p:nvGrpSpPr>
          <p:cNvPr id="27" name="グループ化 26"/>
          <p:cNvGrpSpPr/>
          <p:nvPr/>
        </p:nvGrpSpPr>
        <p:grpSpPr>
          <a:xfrm>
            <a:off x="4247435" y="2468520"/>
            <a:ext cx="1450284" cy="1031937"/>
            <a:chOff x="4247435" y="2401285"/>
            <a:chExt cx="1450284" cy="1031937"/>
          </a:xfrm>
        </p:grpSpPr>
        <p:sp>
          <p:nvSpPr>
            <p:cNvPr id="26" name="右矢印 25"/>
            <p:cNvSpPr/>
            <p:nvPr/>
          </p:nvSpPr>
          <p:spPr>
            <a:xfrm>
              <a:off x="4247435" y="2768899"/>
              <a:ext cx="388376" cy="296707"/>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右矢印 88"/>
            <p:cNvSpPr/>
            <p:nvPr/>
          </p:nvSpPr>
          <p:spPr>
            <a:xfrm>
              <a:off x="5309343" y="2790019"/>
              <a:ext cx="388376" cy="296707"/>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正方形/長方形 113"/>
            <p:cNvSpPr/>
            <p:nvPr/>
          </p:nvSpPr>
          <p:spPr>
            <a:xfrm>
              <a:off x="4611241" y="2401285"/>
              <a:ext cx="722671" cy="1031937"/>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テキスト ボックス 114"/>
            <p:cNvSpPr txBox="1"/>
            <p:nvPr/>
          </p:nvSpPr>
          <p:spPr>
            <a:xfrm>
              <a:off x="4443809" y="2721513"/>
              <a:ext cx="1002022" cy="461665"/>
            </a:xfrm>
            <a:prstGeom prst="rect">
              <a:avLst/>
            </a:prstGeom>
            <a:noFill/>
          </p:spPr>
          <p:txBody>
            <a:bodyPr wrap="square" rtlCol="0">
              <a:spAutoFit/>
            </a:bodyPr>
            <a:lstStyle/>
            <a:p>
              <a:pPr marL="354013" indent="-354013" algn="ctr" defTabSz="1169988"/>
              <a:r>
                <a:rPr lang="ja-JP" altLang="en-US" sz="2400" smtClean="0">
                  <a:latin typeface="Times New Roman" panose="02020603050405020304" pitchFamily="18" charset="0"/>
                  <a:cs typeface="Times New Roman" panose="02020603050405020304" pitchFamily="18" charset="0"/>
                </a:rPr>
                <a:t>系</a:t>
              </a:r>
              <a:endParaRPr lang="en-US" altLang="ja-JP" sz="2400" smtClean="0">
                <a:latin typeface="Times New Roman" panose="02020603050405020304" pitchFamily="18" charset="0"/>
                <a:cs typeface="Times New Roman" panose="02020603050405020304" pitchFamily="18" charset="0"/>
              </a:endParaRPr>
            </a:p>
          </p:txBody>
        </p:sp>
      </p:grpSp>
      <p:grpSp>
        <p:nvGrpSpPr>
          <p:cNvPr id="126" name="グループ化 125"/>
          <p:cNvGrpSpPr/>
          <p:nvPr/>
        </p:nvGrpSpPr>
        <p:grpSpPr>
          <a:xfrm>
            <a:off x="4250909" y="3858749"/>
            <a:ext cx="1450284" cy="1031937"/>
            <a:chOff x="4247435" y="2401285"/>
            <a:chExt cx="1450284" cy="1031937"/>
          </a:xfrm>
        </p:grpSpPr>
        <p:sp>
          <p:nvSpPr>
            <p:cNvPr id="127" name="右矢印 126"/>
            <p:cNvSpPr/>
            <p:nvPr/>
          </p:nvSpPr>
          <p:spPr>
            <a:xfrm>
              <a:off x="4247435" y="2768899"/>
              <a:ext cx="388376" cy="296707"/>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右矢印 127"/>
            <p:cNvSpPr/>
            <p:nvPr/>
          </p:nvSpPr>
          <p:spPr>
            <a:xfrm>
              <a:off x="5309343" y="2790019"/>
              <a:ext cx="388376" cy="296707"/>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正方形/長方形 128"/>
            <p:cNvSpPr/>
            <p:nvPr/>
          </p:nvSpPr>
          <p:spPr>
            <a:xfrm>
              <a:off x="4611241" y="2401285"/>
              <a:ext cx="722671" cy="1031937"/>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テキスト ボックス 129"/>
            <p:cNvSpPr txBox="1"/>
            <p:nvPr/>
          </p:nvSpPr>
          <p:spPr>
            <a:xfrm>
              <a:off x="4443809" y="2721513"/>
              <a:ext cx="1002022" cy="461665"/>
            </a:xfrm>
            <a:prstGeom prst="rect">
              <a:avLst/>
            </a:prstGeom>
            <a:noFill/>
          </p:spPr>
          <p:txBody>
            <a:bodyPr wrap="square" rtlCol="0">
              <a:spAutoFit/>
            </a:bodyPr>
            <a:lstStyle/>
            <a:p>
              <a:pPr marL="354013" indent="-354013" algn="ctr" defTabSz="1169988"/>
              <a:r>
                <a:rPr lang="ja-JP" altLang="en-US" sz="2400" smtClean="0">
                  <a:latin typeface="Times New Roman" panose="02020603050405020304" pitchFamily="18" charset="0"/>
                  <a:cs typeface="Times New Roman" panose="02020603050405020304" pitchFamily="18" charset="0"/>
                </a:rPr>
                <a:t>系</a:t>
              </a:r>
              <a:endParaRPr lang="en-US" altLang="ja-JP" sz="2400" smtClean="0">
                <a:latin typeface="Times New Roman" panose="02020603050405020304" pitchFamily="18" charset="0"/>
                <a:cs typeface="Times New Roman" panose="02020603050405020304" pitchFamily="18" charset="0"/>
              </a:endParaRPr>
            </a:p>
          </p:txBody>
        </p:sp>
      </p:grpSp>
      <p:grpSp>
        <p:nvGrpSpPr>
          <p:cNvPr id="131" name="グループ化 130"/>
          <p:cNvGrpSpPr/>
          <p:nvPr/>
        </p:nvGrpSpPr>
        <p:grpSpPr>
          <a:xfrm>
            <a:off x="4273647" y="5319162"/>
            <a:ext cx="1450284" cy="1031937"/>
            <a:chOff x="4247435" y="2401285"/>
            <a:chExt cx="1450284" cy="1031937"/>
          </a:xfrm>
        </p:grpSpPr>
        <p:sp>
          <p:nvSpPr>
            <p:cNvPr id="132" name="右矢印 131"/>
            <p:cNvSpPr/>
            <p:nvPr/>
          </p:nvSpPr>
          <p:spPr>
            <a:xfrm>
              <a:off x="4247435" y="2768899"/>
              <a:ext cx="388376" cy="296707"/>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右矢印 132"/>
            <p:cNvSpPr/>
            <p:nvPr/>
          </p:nvSpPr>
          <p:spPr>
            <a:xfrm>
              <a:off x="5309343" y="2790019"/>
              <a:ext cx="388376" cy="296707"/>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4" name="正方形/長方形 133"/>
            <p:cNvSpPr/>
            <p:nvPr/>
          </p:nvSpPr>
          <p:spPr>
            <a:xfrm>
              <a:off x="4611241" y="2401285"/>
              <a:ext cx="722671" cy="1031937"/>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テキスト ボックス 134"/>
            <p:cNvSpPr txBox="1"/>
            <p:nvPr/>
          </p:nvSpPr>
          <p:spPr>
            <a:xfrm>
              <a:off x="4443809" y="2721513"/>
              <a:ext cx="1002022" cy="461665"/>
            </a:xfrm>
            <a:prstGeom prst="rect">
              <a:avLst/>
            </a:prstGeom>
            <a:noFill/>
          </p:spPr>
          <p:txBody>
            <a:bodyPr wrap="square" rtlCol="0">
              <a:spAutoFit/>
            </a:bodyPr>
            <a:lstStyle/>
            <a:p>
              <a:pPr marL="354013" indent="-354013" algn="ctr" defTabSz="1169988"/>
              <a:r>
                <a:rPr lang="ja-JP" altLang="en-US" sz="2400" smtClean="0">
                  <a:latin typeface="Times New Roman" panose="02020603050405020304" pitchFamily="18" charset="0"/>
                  <a:cs typeface="Times New Roman" panose="02020603050405020304" pitchFamily="18" charset="0"/>
                </a:rPr>
                <a:t>系</a:t>
              </a:r>
              <a:endParaRPr lang="en-US" altLang="ja-JP" sz="2400" smtClean="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3715329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0236" y="191730"/>
            <a:ext cx="7704667" cy="1230442"/>
          </a:xfrm>
        </p:spPr>
        <p:txBody>
          <a:bodyPr>
            <a:normAutofit/>
          </a:bodyPr>
          <a:lstStyle/>
          <a:p>
            <a:pPr algn="r"/>
            <a:r>
              <a:rPr lang="ja-JP" altLang="en-US" sz="3600" smtClean="0"/>
              <a:t>（３）時不変系</a:t>
            </a:r>
            <a:r>
              <a:rPr lang="en-US" altLang="ja-JP" sz="3600" smtClean="0"/>
              <a:t/>
            </a:r>
            <a:br>
              <a:rPr lang="en-US" altLang="ja-JP" sz="3600" smtClean="0"/>
            </a:br>
            <a:r>
              <a:rPr lang="en-US" altLang="ja-JP" sz="3600" smtClean="0"/>
              <a:t>time invariant system</a:t>
            </a:r>
            <a:endParaRPr kumimoji="1" lang="ja-JP" altLang="en-US" sz="2800"/>
          </a:p>
        </p:txBody>
      </p:sp>
      <p:sp>
        <p:nvSpPr>
          <p:cNvPr id="29" name="テキスト ボックス 28"/>
          <p:cNvSpPr txBox="1"/>
          <p:nvPr/>
        </p:nvSpPr>
        <p:spPr>
          <a:xfrm>
            <a:off x="872005" y="1489070"/>
            <a:ext cx="8040022" cy="830997"/>
          </a:xfrm>
          <a:prstGeom prst="rect">
            <a:avLst/>
          </a:prstGeom>
          <a:noFill/>
        </p:spPr>
        <p:txBody>
          <a:bodyPr wrap="square" rtlCol="0">
            <a:spAutoFit/>
          </a:bodyPr>
          <a:lstStyle/>
          <a:p>
            <a:pPr marL="354013" indent="-354013" defTabSz="1169988"/>
            <a:r>
              <a:rPr lang="ja-JP" altLang="en-US" sz="2400" smtClean="0">
                <a:latin typeface="Times New Roman" panose="02020603050405020304" pitchFamily="18" charset="0"/>
                <a:cs typeface="Times New Roman" panose="02020603050405020304" pitchFamily="18" charset="0"/>
              </a:rPr>
              <a:t>■時間が経過しても特性が変化しない系</a:t>
            </a:r>
            <a:endParaRPr lang="en-US" altLang="ja-JP" sz="2400" smtClean="0">
              <a:latin typeface="Times New Roman" panose="02020603050405020304" pitchFamily="18" charset="0"/>
              <a:cs typeface="Times New Roman" panose="02020603050405020304" pitchFamily="18" charset="0"/>
            </a:endParaRPr>
          </a:p>
          <a:p>
            <a:pPr marL="354013" indent="-354013" defTabSz="1169988"/>
            <a:r>
              <a:rPr lang="en-US" altLang="ja-JP" sz="2400">
                <a:latin typeface="Times New Roman" panose="02020603050405020304" pitchFamily="18" charset="0"/>
                <a:cs typeface="Times New Roman" panose="02020603050405020304" pitchFamily="18" charset="0"/>
              </a:rPr>
              <a:t> </a:t>
            </a:r>
            <a:r>
              <a:rPr lang="en-US" altLang="ja-JP" sz="2400" smtClean="0">
                <a:latin typeface="Times New Roman" panose="02020603050405020304" pitchFamily="18" charset="0"/>
                <a:cs typeface="Times New Roman" panose="02020603050405020304" pitchFamily="18" charset="0"/>
              </a:rPr>
              <a:t>  </a:t>
            </a:r>
            <a:r>
              <a:rPr lang="ja-JP" altLang="en-US" sz="2400" smtClean="0">
                <a:latin typeface="Times New Roman" panose="02020603050405020304" pitchFamily="18" charset="0"/>
                <a:cs typeface="Times New Roman" panose="02020603050405020304" pitchFamily="18" charset="0"/>
              </a:rPr>
              <a:t>（同じ </a:t>
            </a:r>
            <a:r>
              <a:rPr lang="en-US" altLang="ja-JP" sz="2400" i="1" smtClean="0">
                <a:latin typeface="Times New Roman" panose="02020603050405020304" pitchFamily="18" charset="0"/>
                <a:cs typeface="Times New Roman" panose="02020603050405020304" pitchFamily="18" charset="0"/>
              </a:rPr>
              <a:t>τ </a:t>
            </a:r>
            <a:r>
              <a:rPr lang="ja-JP" altLang="en-US" sz="2400" smtClean="0">
                <a:latin typeface="Times New Roman" panose="02020603050405020304" pitchFamily="18" charset="0"/>
                <a:cs typeface="Times New Roman" panose="02020603050405020304" pitchFamily="18" charset="0"/>
              </a:rPr>
              <a:t>の後，同じ入力なら同じ出力）</a:t>
            </a:r>
            <a:endParaRPr lang="en-US" altLang="ja-JP" sz="2400" smtClean="0">
              <a:latin typeface="Times New Roman" panose="02020603050405020304" pitchFamily="18" charset="0"/>
              <a:cs typeface="Times New Roman" panose="02020603050405020304" pitchFamily="18" charset="0"/>
            </a:endParaRPr>
          </a:p>
        </p:txBody>
      </p:sp>
      <p:grpSp>
        <p:nvGrpSpPr>
          <p:cNvPr id="56" name="グループ化 55"/>
          <p:cNvGrpSpPr/>
          <p:nvPr/>
        </p:nvGrpSpPr>
        <p:grpSpPr>
          <a:xfrm>
            <a:off x="4294835" y="2586265"/>
            <a:ext cx="4213661" cy="1565706"/>
            <a:chOff x="4325653" y="1534679"/>
            <a:chExt cx="4213661" cy="1565706"/>
          </a:xfrm>
        </p:grpSpPr>
        <p:cxnSp>
          <p:nvCxnSpPr>
            <p:cNvPr id="38" name="直線矢印コネクタ 37"/>
            <p:cNvCxnSpPr>
              <a:stCxn id="42" idx="3"/>
              <a:endCxn id="43" idx="1"/>
            </p:cNvCxnSpPr>
            <p:nvPr/>
          </p:nvCxnSpPr>
          <p:spPr>
            <a:xfrm>
              <a:off x="5298715" y="2045109"/>
              <a:ext cx="463230" cy="553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a:stCxn id="43" idx="3"/>
              <a:endCxn id="45" idx="1"/>
            </p:cNvCxnSpPr>
            <p:nvPr/>
          </p:nvCxnSpPr>
          <p:spPr>
            <a:xfrm flipV="1">
              <a:off x="6484616" y="2045109"/>
              <a:ext cx="479027" cy="553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4325653" y="1814276"/>
              <a:ext cx="973062" cy="461665"/>
            </a:xfrm>
            <a:prstGeom prst="rect">
              <a:avLst/>
            </a:prstGeom>
            <a:noFill/>
          </p:spPr>
          <p:txBody>
            <a:bodyPr wrap="square" rtlCol="0">
              <a:spAutoFit/>
            </a:bodyPr>
            <a:lstStyle/>
            <a:p>
              <a:pPr marL="354013" indent="-354013" algn="ctr" defTabSz="1169988"/>
              <a:r>
                <a:rPr lang="en-US" altLang="ja-JP" sz="2400" i="1" smtClean="0">
                  <a:latin typeface="Times New Roman" panose="02020603050405020304" pitchFamily="18" charset="0"/>
                  <a:cs typeface="Times New Roman" panose="02020603050405020304" pitchFamily="18" charset="0"/>
                </a:rPr>
                <a:t>x</a:t>
              </a:r>
              <a:r>
                <a:rPr lang="en-US" altLang="ja-JP" sz="2400" baseline="-25000" smtClean="0">
                  <a:latin typeface="Times New Roman" panose="02020603050405020304" pitchFamily="18" charset="0"/>
                  <a:cs typeface="Times New Roman" panose="02020603050405020304" pitchFamily="18" charset="0"/>
                </a:rPr>
                <a:t>1</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a:t>
              </a:r>
            </a:p>
          </p:txBody>
        </p:sp>
        <p:sp>
          <p:nvSpPr>
            <p:cNvPr id="43" name="正方形/長方形 42"/>
            <p:cNvSpPr/>
            <p:nvPr/>
          </p:nvSpPr>
          <p:spPr>
            <a:xfrm>
              <a:off x="5761945" y="1534679"/>
              <a:ext cx="722671" cy="1031937"/>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6963643" y="1814276"/>
              <a:ext cx="893486" cy="461665"/>
            </a:xfrm>
            <a:prstGeom prst="rect">
              <a:avLst/>
            </a:prstGeom>
            <a:noFill/>
          </p:spPr>
          <p:txBody>
            <a:bodyPr wrap="square" rtlCol="0">
              <a:spAutoFit/>
            </a:bodyPr>
            <a:lstStyle/>
            <a:p>
              <a:pPr marL="354013" indent="-354013" algn="ctr" defTabSz="1169988"/>
              <a:r>
                <a:rPr lang="en-US" altLang="ja-JP" sz="2400" i="1" smtClean="0">
                  <a:latin typeface="Times New Roman" panose="02020603050405020304" pitchFamily="18" charset="0"/>
                  <a:cs typeface="Times New Roman" panose="02020603050405020304" pitchFamily="18" charset="0"/>
                </a:rPr>
                <a:t>y</a:t>
              </a:r>
              <a:r>
                <a:rPr lang="en-US" altLang="ja-JP" sz="2400" baseline="-25000" smtClean="0">
                  <a:latin typeface="Times New Roman" panose="02020603050405020304" pitchFamily="18" charset="0"/>
                  <a:cs typeface="Times New Roman" panose="02020603050405020304" pitchFamily="18" charset="0"/>
                </a:rPr>
                <a:t>1</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a:t>
              </a:r>
            </a:p>
          </p:txBody>
        </p:sp>
        <p:sp>
          <p:nvSpPr>
            <p:cNvPr id="47" name="テキスト ボックス 46"/>
            <p:cNvSpPr txBox="1"/>
            <p:nvPr/>
          </p:nvSpPr>
          <p:spPr>
            <a:xfrm>
              <a:off x="5622270" y="1626333"/>
              <a:ext cx="1002022" cy="830997"/>
            </a:xfrm>
            <a:prstGeom prst="rect">
              <a:avLst/>
            </a:prstGeom>
            <a:noFill/>
          </p:spPr>
          <p:txBody>
            <a:bodyPr wrap="square" rtlCol="0">
              <a:spAutoFit/>
            </a:bodyPr>
            <a:lstStyle/>
            <a:p>
              <a:pPr marL="354013" indent="-354013" algn="ctr" defTabSz="1169988"/>
              <a:r>
                <a:rPr lang="ja-JP" altLang="en-US" sz="2400" smtClean="0">
                  <a:latin typeface="Times New Roman" panose="02020603050405020304" pitchFamily="18" charset="0"/>
                  <a:cs typeface="Times New Roman" panose="02020603050405020304" pitchFamily="18" charset="0"/>
                </a:rPr>
                <a:t>系</a:t>
              </a:r>
              <a:endParaRPr lang="en-US" altLang="ja-JP" sz="2400" smtClean="0">
                <a:latin typeface="Times New Roman" panose="02020603050405020304" pitchFamily="18" charset="0"/>
                <a:cs typeface="Times New Roman" panose="02020603050405020304" pitchFamily="18" charset="0"/>
              </a:endParaRPr>
            </a:p>
            <a:p>
              <a:pPr marL="354013" indent="-354013" algn="ctr" defTabSz="1169988"/>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S</a:t>
              </a:r>
              <a:r>
                <a:rPr lang="en-US" altLang="ja-JP" sz="2400" smtClean="0">
                  <a:latin typeface="Times New Roman" panose="02020603050405020304" pitchFamily="18" charset="0"/>
                  <a:cs typeface="Times New Roman" panose="02020603050405020304" pitchFamily="18" charset="0"/>
                </a:rPr>
                <a:t>)</a:t>
              </a:r>
            </a:p>
          </p:txBody>
        </p:sp>
        <p:sp>
          <p:nvSpPr>
            <p:cNvPr id="48" name="テキスト ボックス 47"/>
            <p:cNvSpPr txBox="1"/>
            <p:nvPr/>
          </p:nvSpPr>
          <p:spPr>
            <a:xfrm>
              <a:off x="4700061" y="2638720"/>
              <a:ext cx="3839253" cy="461665"/>
            </a:xfrm>
            <a:prstGeom prst="rect">
              <a:avLst/>
            </a:prstGeom>
            <a:noFill/>
          </p:spPr>
          <p:txBody>
            <a:bodyPr wrap="square" rtlCol="0">
              <a:spAutoFit/>
            </a:bodyPr>
            <a:lstStyle/>
            <a:p>
              <a:pPr marL="354013" indent="-354013" algn="ctr" defTabSz="1169988"/>
              <a:r>
                <a:rPr lang="en-US" altLang="ja-JP" sz="2400" i="1" smtClean="0">
                  <a:latin typeface="Times New Roman" panose="02020603050405020304" pitchFamily="18" charset="0"/>
                  <a:cs typeface="Times New Roman" panose="02020603050405020304" pitchFamily="18" charset="0"/>
                </a:rPr>
                <a:t>y</a:t>
              </a:r>
              <a:r>
                <a:rPr lang="en-US" altLang="ja-JP" sz="2400" baseline="-25000" smtClean="0">
                  <a:latin typeface="Times New Roman" panose="02020603050405020304" pitchFamily="18" charset="0"/>
                  <a:cs typeface="Times New Roman" panose="02020603050405020304" pitchFamily="18" charset="0"/>
                </a:rPr>
                <a:t>1</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 = </a:t>
              </a:r>
              <a:r>
                <a:rPr lang="ja-JP" altLang="en-US" sz="2400" smtClean="0">
                  <a:latin typeface="Times New Roman" panose="02020603050405020304" pitchFamily="18" charset="0"/>
                  <a:cs typeface="Times New Roman" panose="02020603050405020304" pitchFamily="18" charset="0"/>
                </a:rPr>
                <a:t> </a:t>
              </a:r>
              <a:r>
                <a:rPr lang="en-US" altLang="ja-JP" sz="2400" smtClean="0">
                  <a:latin typeface="Times New Roman" panose="02020603050405020304" pitchFamily="18" charset="0"/>
                  <a:cs typeface="Times New Roman" panose="02020603050405020304" pitchFamily="18" charset="0"/>
                </a:rPr>
                <a:t>S(</a:t>
              </a:r>
              <a:r>
                <a:rPr lang="en-US" altLang="ja-JP" sz="2400" i="1" smtClean="0">
                  <a:latin typeface="Times New Roman" panose="02020603050405020304" pitchFamily="18" charset="0"/>
                  <a:cs typeface="Times New Roman" panose="02020603050405020304" pitchFamily="18" charset="0"/>
                </a:rPr>
                <a:t>x</a:t>
              </a:r>
              <a:r>
                <a:rPr lang="en-US" altLang="ja-JP" sz="2400" baseline="-25000" smtClean="0">
                  <a:latin typeface="Times New Roman" panose="02020603050405020304" pitchFamily="18" charset="0"/>
                  <a:cs typeface="Times New Roman" panose="02020603050405020304" pitchFamily="18" charset="0"/>
                </a:rPr>
                <a:t>1</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en-US" altLang="ja-JP" sz="2400" smtClean="0">
                  <a:latin typeface="Times New Roman" panose="02020603050405020304" pitchFamily="18" charset="0"/>
                  <a:cs typeface="Times New Roman" panose="02020603050405020304" pitchFamily="18" charset="0"/>
                </a:rPr>
                <a:t>))</a:t>
              </a:r>
            </a:p>
          </p:txBody>
        </p:sp>
      </p:grpSp>
      <p:grpSp>
        <p:nvGrpSpPr>
          <p:cNvPr id="57" name="グループ化 56"/>
          <p:cNvGrpSpPr/>
          <p:nvPr/>
        </p:nvGrpSpPr>
        <p:grpSpPr>
          <a:xfrm>
            <a:off x="3527709" y="4946825"/>
            <a:ext cx="5129506" cy="1565706"/>
            <a:chOff x="3549483" y="1534679"/>
            <a:chExt cx="5129506" cy="1565706"/>
          </a:xfrm>
        </p:grpSpPr>
        <p:cxnSp>
          <p:nvCxnSpPr>
            <p:cNvPr id="58" name="直線矢印コネクタ 57"/>
            <p:cNvCxnSpPr>
              <a:stCxn id="60" idx="3"/>
              <a:endCxn id="61" idx="1"/>
            </p:cNvCxnSpPr>
            <p:nvPr/>
          </p:nvCxnSpPr>
          <p:spPr>
            <a:xfrm>
              <a:off x="5298715" y="2045109"/>
              <a:ext cx="463230" cy="553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a:stCxn id="61" idx="3"/>
              <a:endCxn id="62" idx="1"/>
            </p:cNvCxnSpPr>
            <p:nvPr/>
          </p:nvCxnSpPr>
          <p:spPr>
            <a:xfrm flipV="1">
              <a:off x="6484616" y="2045109"/>
              <a:ext cx="479026" cy="553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3549483" y="1814276"/>
              <a:ext cx="1749232" cy="461665"/>
            </a:xfrm>
            <a:prstGeom prst="rect">
              <a:avLst/>
            </a:prstGeom>
            <a:noFill/>
          </p:spPr>
          <p:txBody>
            <a:bodyPr wrap="square" rtlCol="0">
              <a:spAutoFit/>
            </a:bodyPr>
            <a:lstStyle/>
            <a:p>
              <a:pPr marL="354013" indent="-354013" algn="ctr" defTabSz="1169988"/>
              <a:r>
                <a:rPr lang="en-US" altLang="ja-JP" sz="2400" i="1" smtClean="0">
                  <a:latin typeface="Times New Roman" panose="02020603050405020304" pitchFamily="18" charset="0"/>
                  <a:cs typeface="Times New Roman" panose="02020603050405020304" pitchFamily="18" charset="0"/>
                </a:rPr>
                <a:t>x</a:t>
              </a:r>
              <a:r>
                <a:rPr lang="en-US" altLang="ja-JP" sz="2400" baseline="-25000" smtClean="0">
                  <a:latin typeface="Times New Roman" panose="02020603050405020304" pitchFamily="18" charset="0"/>
                  <a:cs typeface="Times New Roman" panose="02020603050405020304" pitchFamily="18" charset="0"/>
                </a:rPr>
                <a:t>1</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ja-JP" altLang="en-US" sz="2400" i="1" smtClean="0">
                  <a:latin typeface="Times New Roman" panose="02020603050405020304" pitchFamily="18" charset="0"/>
                  <a:cs typeface="Times New Roman" panose="02020603050405020304" pitchFamily="18" charset="0"/>
                </a:rPr>
                <a:t>－ </a:t>
              </a:r>
              <a:r>
                <a:rPr lang="en-US" altLang="ja-JP" sz="2400" i="1" smtClean="0">
                  <a:latin typeface="Times New Roman" panose="02020603050405020304" pitchFamily="18" charset="0"/>
                  <a:cs typeface="Times New Roman" panose="02020603050405020304" pitchFamily="18" charset="0"/>
                </a:rPr>
                <a:t>τ </a:t>
              </a:r>
              <a:r>
                <a:rPr lang="en-US" altLang="ja-JP" sz="2400" smtClean="0">
                  <a:latin typeface="Times New Roman" panose="02020603050405020304" pitchFamily="18" charset="0"/>
                  <a:cs typeface="Times New Roman" panose="02020603050405020304" pitchFamily="18" charset="0"/>
                </a:rPr>
                <a:t>) </a:t>
              </a:r>
              <a:endParaRPr lang="en-US" altLang="ja-JP" sz="2400">
                <a:latin typeface="Times New Roman" panose="02020603050405020304" pitchFamily="18" charset="0"/>
                <a:cs typeface="Times New Roman" panose="02020603050405020304" pitchFamily="18" charset="0"/>
              </a:endParaRPr>
            </a:p>
          </p:txBody>
        </p:sp>
        <p:sp>
          <p:nvSpPr>
            <p:cNvPr id="61" name="正方形/長方形 60"/>
            <p:cNvSpPr/>
            <p:nvPr/>
          </p:nvSpPr>
          <p:spPr>
            <a:xfrm>
              <a:off x="5761945" y="1534679"/>
              <a:ext cx="722671" cy="1031937"/>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6963642" y="1814276"/>
              <a:ext cx="1715347" cy="461665"/>
            </a:xfrm>
            <a:prstGeom prst="rect">
              <a:avLst/>
            </a:prstGeom>
            <a:noFill/>
          </p:spPr>
          <p:txBody>
            <a:bodyPr wrap="square" rtlCol="0">
              <a:spAutoFit/>
            </a:bodyPr>
            <a:lstStyle/>
            <a:p>
              <a:pPr marL="354013" indent="-354013" algn="ctr" defTabSz="1169988"/>
              <a:r>
                <a:rPr lang="en-US" altLang="ja-JP" sz="2400" i="1" smtClean="0">
                  <a:latin typeface="Times New Roman" panose="02020603050405020304" pitchFamily="18" charset="0"/>
                  <a:cs typeface="Times New Roman" panose="02020603050405020304" pitchFamily="18" charset="0"/>
                </a:rPr>
                <a:t>y</a:t>
              </a:r>
              <a:r>
                <a:rPr lang="en-US" altLang="ja-JP" sz="2400" baseline="-25000" smtClean="0">
                  <a:latin typeface="Times New Roman" panose="02020603050405020304" pitchFamily="18" charset="0"/>
                  <a:cs typeface="Times New Roman" panose="02020603050405020304" pitchFamily="18" charset="0"/>
                </a:rPr>
                <a:t>1</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ja-JP" altLang="en-US" sz="2400" i="1" smtClean="0">
                  <a:latin typeface="Times New Roman" panose="02020603050405020304" pitchFamily="18" charset="0"/>
                  <a:cs typeface="Times New Roman" panose="02020603050405020304" pitchFamily="18" charset="0"/>
                </a:rPr>
                <a:t>－ </a:t>
              </a:r>
              <a:r>
                <a:rPr lang="en-US" altLang="ja-JP" sz="2400" i="1" smtClean="0">
                  <a:latin typeface="Times New Roman" panose="02020603050405020304" pitchFamily="18" charset="0"/>
                  <a:cs typeface="Times New Roman" panose="02020603050405020304" pitchFamily="18" charset="0"/>
                </a:rPr>
                <a:t>τ </a:t>
              </a:r>
              <a:r>
                <a:rPr lang="en-US" altLang="ja-JP" sz="2400" smtClean="0">
                  <a:latin typeface="Times New Roman" panose="02020603050405020304" pitchFamily="18" charset="0"/>
                  <a:cs typeface="Times New Roman" panose="02020603050405020304" pitchFamily="18" charset="0"/>
                </a:rPr>
                <a:t>)</a:t>
              </a:r>
              <a:endParaRPr lang="en-US" altLang="ja-JP" sz="2400">
                <a:latin typeface="Times New Roman" panose="02020603050405020304" pitchFamily="18" charset="0"/>
                <a:cs typeface="Times New Roman" panose="02020603050405020304" pitchFamily="18" charset="0"/>
              </a:endParaRPr>
            </a:p>
          </p:txBody>
        </p:sp>
        <p:sp>
          <p:nvSpPr>
            <p:cNvPr id="63" name="テキスト ボックス 62"/>
            <p:cNvSpPr txBox="1"/>
            <p:nvPr/>
          </p:nvSpPr>
          <p:spPr>
            <a:xfrm>
              <a:off x="5622270" y="1626333"/>
              <a:ext cx="1002022" cy="830997"/>
            </a:xfrm>
            <a:prstGeom prst="rect">
              <a:avLst/>
            </a:prstGeom>
            <a:noFill/>
          </p:spPr>
          <p:txBody>
            <a:bodyPr wrap="square" rtlCol="0">
              <a:spAutoFit/>
            </a:bodyPr>
            <a:lstStyle/>
            <a:p>
              <a:pPr marL="354013" indent="-354013" algn="ctr" defTabSz="1169988"/>
              <a:r>
                <a:rPr lang="ja-JP" altLang="en-US" sz="2400" smtClean="0">
                  <a:latin typeface="Times New Roman" panose="02020603050405020304" pitchFamily="18" charset="0"/>
                  <a:cs typeface="Times New Roman" panose="02020603050405020304" pitchFamily="18" charset="0"/>
                </a:rPr>
                <a:t>系</a:t>
              </a:r>
              <a:endParaRPr lang="en-US" altLang="ja-JP" sz="2400" smtClean="0">
                <a:latin typeface="Times New Roman" panose="02020603050405020304" pitchFamily="18" charset="0"/>
                <a:cs typeface="Times New Roman" panose="02020603050405020304" pitchFamily="18" charset="0"/>
              </a:endParaRPr>
            </a:p>
            <a:p>
              <a:pPr marL="354013" indent="-354013" algn="ctr" defTabSz="1169988"/>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S</a:t>
              </a:r>
              <a:r>
                <a:rPr lang="en-US" altLang="ja-JP" sz="2400" smtClean="0">
                  <a:latin typeface="Times New Roman" panose="02020603050405020304" pitchFamily="18" charset="0"/>
                  <a:cs typeface="Times New Roman" panose="02020603050405020304" pitchFamily="18" charset="0"/>
                </a:rPr>
                <a:t>)</a:t>
              </a:r>
            </a:p>
          </p:txBody>
        </p:sp>
        <p:sp>
          <p:nvSpPr>
            <p:cNvPr id="64" name="テキスト ボックス 63"/>
            <p:cNvSpPr txBox="1"/>
            <p:nvPr/>
          </p:nvSpPr>
          <p:spPr>
            <a:xfrm>
              <a:off x="3655341" y="2638720"/>
              <a:ext cx="4883974" cy="461665"/>
            </a:xfrm>
            <a:prstGeom prst="rect">
              <a:avLst/>
            </a:prstGeom>
            <a:noFill/>
          </p:spPr>
          <p:txBody>
            <a:bodyPr wrap="square" rtlCol="0">
              <a:spAutoFit/>
            </a:bodyPr>
            <a:lstStyle/>
            <a:p>
              <a:pPr marL="354013" indent="-354013" algn="ctr" defTabSz="1169988"/>
              <a:r>
                <a:rPr lang="en-US" altLang="ja-JP" sz="2400" i="1" smtClean="0">
                  <a:latin typeface="Times New Roman" panose="02020603050405020304" pitchFamily="18" charset="0"/>
                  <a:cs typeface="Times New Roman" panose="02020603050405020304" pitchFamily="18" charset="0"/>
                </a:rPr>
                <a:t>y</a:t>
              </a:r>
              <a:r>
                <a:rPr lang="en-US" altLang="ja-JP" sz="2400" baseline="-25000" smtClean="0">
                  <a:latin typeface="Times New Roman" panose="02020603050405020304" pitchFamily="18" charset="0"/>
                  <a:cs typeface="Times New Roman" panose="02020603050405020304" pitchFamily="18" charset="0"/>
                </a:rPr>
                <a:t>1</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ja-JP" altLang="en-US" sz="2400" i="1" smtClean="0">
                  <a:latin typeface="Times New Roman" panose="02020603050405020304" pitchFamily="18" charset="0"/>
                  <a:cs typeface="Times New Roman" panose="02020603050405020304" pitchFamily="18" charset="0"/>
                </a:rPr>
                <a:t>ー </a:t>
              </a:r>
              <a:r>
                <a:rPr lang="en-US" altLang="ja-JP" sz="2400" i="1" smtClean="0">
                  <a:latin typeface="Times New Roman" panose="02020603050405020304" pitchFamily="18" charset="0"/>
                  <a:cs typeface="Times New Roman" panose="02020603050405020304" pitchFamily="18" charset="0"/>
                </a:rPr>
                <a:t>τ </a:t>
              </a:r>
              <a:r>
                <a:rPr lang="en-US" altLang="ja-JP" sz="2400" smtClean="0">
                  <a:latin typeface="Times New Roman" panose="02020603050405020304" pitchFamily="18" charset="0"/>
                  <a:cs typeface="Times New Roman" panose="02020603050405020304" pitchFamily="18" charset="0"/>
                </a:rPr>
                <a:t>) = S(</a:t>
              </a:r>
              <a:r>
                <a:rPr lang="en-US" altLang="ja-JP" sz="2400" i="1" smtClean="0">
                  <a:latin typeface="Times New Roman" panose="02020603050405020304" pitchFamily="18" charset="0"/>
                  <a:cs typeface="Times New Roman" panose="02020603050405020304" pitchFamily="18" charset="0"/>
                </a:rPr>
                <a:t>x</a:t>
              </a:r>
              <a:r>
                <a:rPr lang="en-US" altLang="ja-JP" sz="2400" baseline="-25000" smtClean="0">
                  <a:latin typeface="Times New Roman" panose="02020603050405020304" pitchFamily="18" charset="0"/>
                  <a:cs typeface="Times New Roman" panose="02020603050405020304" pitchFamily="18" charset="0"/>
                </a:rPr>
                <a:t>1</a:t>
              </a:r>
              <a:r>
                <a:rPr lang="en-US" altLang="ja-JP" sz="2400" smtClean="0">
                  <a:latin typeface="Times New Roman" panose="02020603050405020304" pitchFamily="18" charset="0"/>
                  <a:cs typeface="Times New Roman" panose="02020603050405020304" pitchFamily="18" charset="0"/>
                </a:rPr>
                <a:t>(</a:t>
              </a:r>
              <a:r>
                <a:rPr lang="en-US" altLang="ja-JP" sz="2400" i="1" smtClean="0">
                  <a:latin typeface="Times New Roman" panose="02020603050405020304" pitchFamily="18" charset="0"/>
                  <a:cs typeface="Times New Roman" panose="02020603050405020304" pitchFamily="18" charset="0"/>
                </a:rPr>
                <a:t>k</a:t>
              </a:r>
              <a:r>
                <a:rPr lang="ja-JP" altLang="en-US" sz="2400" i="1" smtClean="0">
                  <a:latin typeface="Times New Roman" panose="02020603050405020304" pitchFamily="18" charset="0"/>
                  <a:cs typeface="Times New Roman" panose="02020603050405020304" pitchFamily="18" charset="0"/>
                </a:rPr>
                <a:t>ー </a:t>
              </a:r>
              <a:r>
                <a:rPr lang="en-US" altLang="ja-JP" sz="2400" i="1" smtClean="0">
                  <a:latin typeface="Times New Roman" panose="02020603050405020304" pitchFamily="18" charset="0"/>
                  <a:cs typeface="Times New Roman" panose="02020603050405020304" pitchFamily="18" charset="0"/>
                </a:rPr>
                <a:t>τ </a:t>
              </a:r>
              <a:r>
                <a:rPr lang="en-US" altLang="ja-JP" sz="2400" smtClean="0">
                  <a:latin typeface="Times New Roman" panose="02020603050405020304" pitchFamily="18" charset="0"/>
                  <a:cs typeface="Times New Roman" panose="02020603050405020304" pitchFamily="18" charset="0"/>
                </a:rPr>
                <a:t>))</a:t>
              </a:r>
            </a:p>
          </p:txBody>
        </p:sp>
      </p:grpSp>
      <p:sp>
        <p:nvSpPr>
          <p:cNvPr id="68" name="右矢印 67"/>
          <p:cNvSpPr/>
          <p:nvPr/>
        </p:nvSpPr>
        <p:spPr>
          <a:xfrm rot="5400000" flipV="1">
            <a:off x="5893359" y="4341033"/>
            <a:ext cx="398207" cy="309028"/>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872005" y="3781437"/>
            <a:ext cx="2860023" cy="830997"/>
          </a:xfrm>
          <a:prstGeom prst="rect">
            <a:avLst/>
          </a:prstGeom>
          <a:solidFill>
            <a:srgbClr val="FFFF00"/>
          </a:solidFill>
          <a:ln>
            <a:solidFill>
              <a:srgbClr val="FF0000"/>
            </a:solidFill>
          </a:ln>
        </p:spPr>
        <p:txBody>
          <a:bodyPr wrap="square" rtlCol="0">
            <a:spAutoFit/>
          </a:bodyPr>
          <a:lstStyle/>
          <a:p>
            <a:pPr marL="354013" indent="-354013" algn="ctr" defTabSz="1169988"/>
            <a:r>
              <a:rPr lang="ja-JP" altLang="en-US" sz="2400" smtClean="0">
                <a:latin typeface="Times New Roman" panose="02020603050405020304" pitchFamily="18" charset="0"/>
                <a:cs typeface="Times New Roman" panose="02020603050405020304" pitchFamily="18" charset="0"/>
              </a:rPr>
              <a:t>（系や信号の）</a:t>
            </a:r>
            <a:endParaRPr lang="en-US" altLang="ja-JP" sz="2400" smtClean="0">
              <a:latin typeface="Times New Roman" panose="02020603050405020304" pitchFamily="18" charset="0"/>
              <a:cs typeface="Times New Roman" panose="02020603050405020304" pitchFamily="18" charset="0"/>
            </a:endParaRPr>
          </a:p>
          <a:p>
            <a:pPr marL="354013" indent="-354013" algn="ctr" defTabSz="1169988"/>
            <a:r>
              <a:rPr lang="ja-JP" altLang="en-US" sz="2400" b="1" smtClean="0">
                <a:solidFill>
                  <a:srgbClr val="FF0000"/>
                </a:solidFill>
                <a:latin typeface="Times New Roman" panose="02020603050405020304" pitchFamily="18" charset="0"/>
                <a:cs typeface="Times New Roman" panose="02020603050405020304" pitchFamily="18" charset="0"/>
              </a:rPr>
              <a:t>定常性</a:t>
            </a:r>
            <a:r>
              <a:rPr lang="ja-JP" altLang="en-US" sz="2400" smtClean="0">
                <a:latin typeface="Times New Roman" panose="02020603050405020304" pitchFamily="18" charset="0"/>
                <a:cs typeface="Times New Roman" panose="02020603050405020304" pitchFamily="18" charset="0"/>
              </a:rPr>
              <a:t>ともいう</a:t>
            </a:r>
            <a:endParaRPr lang="en-US" altLang="ja-JP" sz="24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7786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0236" y="191730"/>
            <a:ext cx="7704667" cy="1004131"/>
          </a:xfrm>
        </p:spPr>
        <p:txBody>
          <a:bodyPr>
            <a:normAutofit/>
          </a:bodyPr>
          <a:lstStyle/>
          <a:p>
            <a:pPr algn="r"/>
            <a:r>
              <a:rPr lang="ja-JP" altLang="en-US" sz="3600" smtClean="0"/>
              <a:t>時不変性のイメージ</a:t>
            </a:r>
            <a:endParaRPr kumimoji="1" lang="ja-JP" altLang="en-US" sz="2800"/>
          </a:p>
        </p:txBody>
      </p:sp>
      <p:sp>
        <p:nvSpPr>
          <p:cNvPr id="29" name="テキスト ボックス 28"/>
          <p:cNvSpPr txBox="1"/>
          <p:nvPr/>
        </p:nvSpPr>
        <p:spPr>
          <a:xfrm>
            <a:off x="1210236" y="1036373"/>
            <a:ext cx="5009656" cy="461665"/>
          </a:xfrm>
          <a:prstGeom prst="rect">
            <a:avLst/>
          </a:prstGeom>
          <a:noFill/>
        </p:spPr>
        <p:txBody>
          <a:bodyPr wrap="square" rtlCol="0">
            <a:spAutoFit/>
          </a:bodyPr>
          <a:lstStyle/>
          <a:p>
            <a:pPr marL="354013" indent="-354013" defTabSz="1169988"/>
            <a:r>
              <a:rPr lang="ja-JP" altLang="en-US" sz="2400" smtClean="0">
                <a:latin typeface="Times New Roman" panose="02020603050405020304" pitchFamily="18" charset="0"/>
                <a:cs typeface="Times New Roman" panose="02020603050405020304" pitchFamily="18" charset="0"/>
              </a:rPr>
              <a:t>■時間遅れは，そのまま時間遅れ</a:t>
            </a:r>
            <a:endParaRPr lang="en-US" altLang="ja-JP" sz="2400" smtClean="0">
              <a:latin typeface="Times New Roman" panose="02020603050405020304" pitchFamily="18" charset="0"/>
              <a:cs typeface="Times New Roman" panose="02020603050405020304" pitchFamily="18" charset="0"/>
            </a:endParaRPr>
          </a:p>
        </p:txBody>
      </p:sp>
      <p:sp>
        <p:nvSpPr>
          <p:cNvPr id="75" name="テキスト ボックス 74"/>
          <p:cNvSpPr txBox="1"/>
          <p:nvPr/>
        </p:nvSpPr>
        <p:spPr>
          <a:xfrm>
            <a:off x="1935136" y="5248703"/>
            <a:ext cx="397195" cy="369332"/>
          </a:xfrm>
          <a:prstGeom prst="rect">
            <a:avLst/>
          </a:prstGeom>
          <a:noFill/>
        </p:spPr>
        <p:txBody>
          <a:bodyPr wrap="square" rtlCol="0">
            <a:spAutoFit/>
          </a:bodyPr>
          <a:lstStyle/>
          <a:p>
            <a:pPr marL="354013" indent="-354013" algn="ctr" defTabSz="1169988"/>
            <a:r>
              <a:rPr lang="en-US" altLang="ja-JP" i="1" smtClean="0">
                <a:latin typeface="Times New Roman" panose="02020603050405020304" pitchFamily="18" charset="0"/>
                <a:cs typeface="Times New Roman" panose="02020603050405020304" pitchFamily="18" charset="0"/>
              </a:rPr>
              <a:t>τ</a:t>
            </a:r>
          </a:p>
        </p:txBody>
      </p:sp>
      <p:grpSp>
        <p:nvGrpSpPr>
          <p:cNvPr id="82" name="グループ化 81"/>
          <p:cNvGrpSpPr/>
          <p:nvPr/>
        </p:nvGrpSpPr>
        <p:grpSpPr>
          <a:xfrm>
            <a:off x="1939618" y="2479701"/>
            <a:ext cx="1209367" cy="1032389"/>
            <a:chOff x="2123768" y="2949677"/>
            <a:chExt cx="1209367" cy="1032389"/>
          </a:xfrm>
        </p:grpSpPr>
        <p:cxnSp>
          <p:nvCxnSpPr>
            <p:cNvPr id="83" name="直線矢印コネクタ 82"/>
            <p:cNvCxnSpPr/>
            <p:nvPr/>
          </p:nvCxnSpPr>
          <p:spPr>
            <a:xfrm>
              <a:off x="2123768" y="3982066"/>
              <a:ext cx="120936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4" name="直線矢印コネクタ 83"/>
            <p:cNvCxnSpPr/>
            <p:nvPr/>
          </p:nvCxnSpPr>
          <p:spPr>
            <a:xfrm flipV="1">
              <a:off x="2123768" y="2949677"/>
              <a:ext cx="0" cy="10323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85" name="グループ化 84"/>
          <p:cNvGrpSpPr/>
          <p:nvPr/>
        </p:nvGrpSpPr>
        <p:grpSpPr>
          <a:xfrm>
            <a:off x="1935136" y="2926537"/>
            <a:ext cx="579295" cy="580667"/>
            <a:chOff x="2085307" y="2940636"/>
            <a:chExt cx="579295" cy="396000"/>
          </a:xfrm>
        </p:grpSpPr>
        <p:cxnSp>
          <p:nvCxnSpPr>
            <p:cNvPr id="86" name="直線コネクタ 85"/>
            <p:cNvCxnSpPr/>
            <p:nvPr/>
          </p:nvCxnSpPr>
          <p:spPr>
            <a:xfrm>
              <a:off x="2085307" y="2942079"/>
              <a:ext cx="576000" cy="0"/>
            </a:xfrm>
            <a:prstGeom prst="line">
              <a:avLst/>
            </a:prstGeom>
            <a:ln w="28575">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rot="16200000">
              <a:off x="2466602" y="3138636"/>
              <a:ext cx="39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nvGrpSpPr>
          <p:cNvPr id="90" name="グループ化 89"/>
          <p:cNvGrpSpPr/>
          <p:nvPr/>
        </p:nvGrpSpPr>
        <p:grpSpPr>
          <a:xfrm>
            <a:off x="6702748" y="2496238"/>
            <a:ext cx="1620000" cy="1032389"/>
            <a:chOff x="2123767" y="2949677"/>
            <a:chExt cx="1620000" cy="1032389"/>
          </a:xfrm>
        </p:grpSpPr>
        <p:cxnSp>
          <p:nvCxnSpPr>
            <p:cNvPr id="91" name="直線矢印コネクタ 90"/>
            <p:cNvCxnSpPr/>
            <p:nvPr/>
          </p:nvCxnSpPr>
          <p:spPr>
            <a:xfrm>
              <a:off x="2123767" y="3982066"/>
              <a:ext cx="1620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p:nvPr/>
          </p:nvCxnSpPr>
          <p:spPr>
            <a:xfrm flipV="1">
              <a:off x="2123768" y="2949677"/>
              <a:ext cx="0" cy="10323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94" name="グループ化 93"/>
          <p:cNvGrpSpPr/>
          <p:nvPr/>
        </p:nvGrpSpPr>
        <p:grpSpPr>
          <a:xfrm>
            <a:off x="6707232" y="2961353"/>
            <a:ext cx="973393" cy="581104"/>
            <a:chOff x="3615187" y="3032440"/>
            <a:chExt cx="973393" cy="540000"/>
          </a:xfrm>
        </p:grpSpPr>
        <p:grpSp>
          <p:nvGrpSpPr>
            <p:cNvPr id="95" name="グループ化 94"/>
            <p:cNvGrpSpPr/>
            <p:nvPr/>
          </p:nvGrpSpPr>
          <p:grpSpPr>
            <a:xfrm>
              <a:off x="3615187" y="3234395"/>
              <a:ext cx="973393" cy="319693"/>
              <a:chOff x="2094272" y="2433484"/>
              <a:chExt cx="1697612" cy="884903"/>
            </a:xfrm>
          </p:grpSpPr>
          <p:sp>
            <p:nvSpPr>
              <p:cNvPr id="98" name="フリーフォーム 97"/>
              <p:cNvSpPr/>
              <p:nvPr/>
            </p:nvSpPr>
            <p:spPr>
              <a:xfrm>
                <a:off x="2094272" y="2433484"/>
                <a:ext cx="1008498" cy="884903"/>
              </a:xfrm>
              <a:custGeom>
                <a:avLst/>
                <a:gdLst>
                  <a:gd name="connsiteX0" fmla="*/ 0 w 1047135"/>
                  <a:gd name="connsiteY0" fmla="*/ 884903 h 884903"/>
                  <a:gd name="connsiteX1" fmla="*/ 339213 w 1047135"/>
                  <a:gd name="connsiteY1" fmla="*/ 221226 h 884903"/>
                  <a:gd name="connsiteX2" fmla="*/ 1047135 w 1047135"/>
                  <a:gd name="connsiteY2" fmla="*/ 0 h 884903"/>
                  <a:gd name="connsiteX0" fmla="*/ 0 w 1047135"/>
                  <a:gd name="connsiteY0" fmla="*/ 884903 h 884903"/>
                  <a:gd name="connsiteX1" fmla="*/ 339213 w 1047135"/>
                  <a:gd name="connsiteY1" fmla="*/ 221226 h 884903"/>
                  <a:gd name="connsiteX2" fmla="*/ 1047135 w 1047135"/>
                  <a:gd name="connsiteY2" fmla="*/ 0 h 884903"/>
                  <a:gd name="connsiteX0" fmla="*/ 0 w 1047135"/>
                  <a:gd name="connsiteY0" fmla="*/ 884903 h 884903"/>
                  <a:gd name="connsiteX1" fmla="*/ 339213 w 1047135"/>
                  <a:gd name="connsiteY1" fmla="*/ 221226 h 884903"/>
                  <a:gd name="connsiteX2" fmla="*/ 656073 w 1047135"/>
                  <a:gd name="connsiteY2" fmla="*/ 76354 h 884903"/>
                  <a:gd name="connsiteX3" fmla="*/ 1047135 w 1047135"/>
                  <a:gd name="connsiteY3" fmla="*/ 0 h 884903"/>
                  <a:gd name="connsiteX0" fmla="*/ 0 w 1047135"/>
                  <a:gd name="connsiteY0" fmla="*/ 884903 h 884903"/>
                  <a:gd name="connsiteX1" fmla="*/ 339213 w 1047135"/>
                  <a:gd name="connsiteY1" fmla="*/ 221226 h 884903"/>
                  <a:gd name="connsiteX2" fmla="*/ 656073 w 1047135"/>
                  <a:gd name="connsiteY2" fmla="*/ 76354 h 884903"/>
                  <a:gd name="connsiteX3" fmla="*/ 1047135 w 1047135"/>
                  <a:gd name="connsiteY3" fmla="*/ 0 h 884903"/>
                  <a:gd name="connsiteX0" fmla="*/ 0 w 1047135"/>
                  <a:gd name="connsiteY0" fmla="*/ 884903 h 884903"/>
                  <a:gd name="connsiteX1" fmla="*/ 339213 w 1047135"/>
                  <a:gd name="connsiteY1" fmla="*/ 221226 h 884903"/>
                  <a:gd name="connsiteX2" fmla="*/ 653692 w 1047135"/>
                  <a:gd name="connsiteY2" fmla="*/ 54922 h 884903"/>
                  <a:gd name="connsiteX3" fmla="*/ 1047135 w 1047135"/>
                  <a:gd name="connsiteY3" fmla="*/ 0 h 884903"/>
                  <a:gd name="connsiteX0" fmla="*/ 0 w 1047135"/>
                  <a:gd name="connsiteY0" fmla="*/ 884903 h 884903"/>
                  <a:gd name="connsiteX1" fmla="*/ 339213 w 1047135"/>
                  <a:gd name="connsiteY1" fmla="*/ 221226 h 884903"/>
                  <a:gd name="connsiteX2" fmla="*/ 653692 w 1047135"/>
                  <a:gd name="connsiteY2" fmla="*/ 54922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949141 w 1047135"/>
                  <a:gd name="connsiteY3" fmla="*/ 7297 h 884903"/>
                  <a:gd name="connsiteX4" fmla="*/ 1047135 w 1047135"/>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7102" h="884903">
                    <a:moveTo>
                      <a:pt x="0" y="884903"/>
                    </a:moveTo>
                    <a:cubicBezTo>
                      <a:pt x="105927" y="654152"/>
                      <a:pt x="230661" y="361144"/>
                      <a:pt x="339213" y="221226"/>
                    </a:cubicBezTo>
                    <a:cubicBezTo>
                      <a:pt x="447765" y="81308"/>
                      <a:pt x="523645" y="86212"/>
                      <a:pt x="651311" y="45397"/>
                    </a:cubicBezTo>
                    <a:cubicBezTo>
                      <a:pt x="764460" y="21251"/>
                      <a:pt x="865024" y="10100"/>
                      <a:pt x="949141" y="7297"/>
                    </a:cubicBezTo>
                    <a:cubicBezTo>
                      <a:pt x="1011482" y="4494"/>
                      <a:pt x="1521375" y="819"/>
                      <a:pt x="1537102"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フリーフォーム 98"/>
              <p:cNvSpPr/>
              <p:nvPr/>
            </p:nvSpPr>
            <p:spPr>
              <a:xfrm flipV="1">
                <a:off x="3104855" y="2433484"/>
                <a:ext cx="687029" cy="884903"/>
              </a:xfrm>
              <a:custGeom>
                <a:avLst/>
                <a:gdLst>
                  <a:gd name="connsiteX0" fmla="*/ 0 w 1047135"/>
                  <a:gd name="connsiteY0" fmla="*/ 884903 h 884903"/>
                  <a:gd name="connsiteX1" fmla="*/ 339213 w 1047135"/>
                  <a:gd name="connsiteY1" fmla="*/ 221226 h 884903"/>
                  <a:gd name="connsiteX2" fmla="*/ 1047135 w 1047135"/>
                  <a:gd name="connsiteY2" fmla="*/ 0 h 884903"/>
                  <a:gd name="connsiteX0" fmla="*/ 0 w 1047135"/>
                  <a:gd name="connsiteY0" fmla="*/ 884903 h 884903"/>
                  <a:gd name="connsiteX1" fmla="*/ 339213 w 1047135"/>
                  <a:gd name="connsiteY1" fmla="*/ 221226 h 884903"/>
                  <a:gd name="connsiteX2" fmla="*/ 1047135 w 1047135"/>
                  <a:gd name="connsiteY2" fmla="*/ 0 h 884903"/>
                  <a:gd name="connsiteX0" fmla="*/ 0 w 1047135"/>
                  <a:gd name="connsiteY0" fmla="*/ 884903 h 884903"/>
                  <a:gd name="connsiteX1" fmla="*/ 339213 w 1047135"/>
                  <a:gd name="connsiteY1" fmla="*/ 221226 h 884903"/>
                  <a:gd name="connsiteX2" fmla="*/ 656073 w 1047135"/>
                  <a:gd name="connsiteY2" fmla="*/ 76354 h 884903"/>
                  <a:gd name="connsiteX3" fmla="*/ 1047135 w 1047135"/>
                  <a:gd name="connsiteY3" fmla="*/ 0 h 884903"/>
                  <a:gd name="connsiteX0" fmla="*/ 0 w 1047135"/>
                  <a:gd name="connsiteY0" fmla="*/ 884903 h 884903"/>
                  <a:gd name="connsiteX1" fmla="*/ 339213 w 1047135"/>
                  <a:gd name="connsiteY1" fmla="*/ 221226 h 884903"/>
                  <a:gd name="connsiteX2" fmla="*/ 656073 w 1047135"/>
                  <a:gd name="connsiteY2" fmla="*/ 76354 h 884903"/>
                  <a:gd name="connsiteX3" fmla="*/ 1047135 w 1047135"/>
                  <a:gd name="connsiteY3" fmla="*/ 0 h 884903"/>
                  <a:gd name="connsiteX0" fmla="*/ 0 w 1047135"/>
                  <a:gd name="connsiteY0" fmla="*/ 884903 h 884903"/>
                  <a:gd name="connsiteX1" fmla="*/ 339213 w 1047135"/>
                  <a:gd name="connsiteY1" fmla="*/ 221226 h 884903"/>
                  <a:gd name="connsiteX2" fmla="*/ 653692 w 1047135"/>
                  <a:gd name="connsiteY2" fmla="*/ 54922 h 884903"/>
                  <a:gd name="connsiteX3" fmla="*/ 1047135 w 1047135"/>
                  <a:gd name="connsiteY3" fmla="*/ 0 h 884903"/>
                  <a:gd name="connsiteX0" fmla="*/ 0 w 1047135"/>
                  <a:gd name="connsiteY0" fmla="*/ 884903 h 884903"/>
                  <a:gd name="connsiteX1" fmla="*/ 339213 w 1047135"/>
                  <a:gd name="connsiteY1" fmla="*/ 221226 h 884903"/>
                  <a:gd name="connsiteX2" fmla="*/ 653692 w 1047135"/>
                  <a:gd name="connsiteY2" fmla="*/ 54922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Lst>
                <a:ahLst/>
                <a:cxnLst>
                  <a:cxn ang="0">
                    <a:pos x="connsiteX0" y="connsiteY0"/>
                  </a:cxn>
                  <a:cxn ang="0">
                    <a:pos x="connsiteX1" y="connsiteY1"/>
                  </a:cxn>
                  <a:cxn ang="0">
                    <a:pos x="connsiteX2" y="connsiteY2"/>
                  </a:cxn>
                  <a:cxn ang="0">
                    <a:pos x="connsiteX3" y="connsiteY3"/>
                  </a:cxn>
                </a:cxnLst>
                <a:rect l="l" t="t" r="r" b="b"/>
                <a:pathLst>
                  <a:path w="1047135" h="884903">
                    <a:moveTo>
                      <a:pt x="0" y="884903"/>
                    </a:moveTo>
                    <a:cubicBezTo>
                      <a:pt x="105927" y="654152"/>
                      <a:pt x="230661" y="361144"/>
                      <a:pt x="339213" y="221226"/>
                    </a:cubicBezTo>
                    <a:cubicBezTo>
                      <a:pt x="447765" y="81308"/>
                      <a:pt x="521417" y="63218"/>
                      <a:pt x="651311" y="45397"/>
                    </a:cubicBezTo>
                    <a:cubicBezTo>
                      <a:pt x="774061" y="22814"/>
                      <a:pt x="982752" y="7169"/>
                      <a:pt x="1047135"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97" name="直線コネクタ 96"/>
            <p:cNvCxnSpPr/>
            <p:nvPr/>
          </p:nvCxnSpPr>
          <p:spPr>
            <a:xfrm rot="16200000">
              <a:off x="3928766" y="3302440"/>
              <a:ext cx="540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112" name="テキスト ボックス 111"/>
          <p:cNvSpPr txBox="1"/>
          <p:nvPr/>
        </p:nvSpPr>
        <p:spPr>
          <a:xfrm>
            <a:off x="1936825" y="1711222"/>
            <a:ext cx="1530353" cy="369332"/>
          </a:xfrm>
          <a:prstGeom prst="rect">
            <a:avLst/>
          </a:prstGeom>
          <a:solidFill>
            <a:srgbClr val="FFFF00"/>
          </a:solidFill>
          <a:ln>
            <a:solidFill>
              <a:srgbClr val="FF0000"/>
            </a:solidFill>
          </a:ln>
        </p:spPr>
        <p:txBody>
          <a:bodyPr wrap="square" rtlCol="0">
            <a:spAutoFit/>
          </a:bodyPr>
          <a:lstStyle/>
          <a:p>
            <a:pPr marL="354013" indent="-354013" algn="ctr" defTabSz="1169988"/>
            <a:r>
              <a:rPr lang="ja-JP" altLang="en-US" smtClean="0">
                <a:latin typeface="Times New Roman" panose="02020603050405020304" pitchFamily="18" charset="0"/>
                <a:cs typeface="Times New Roman" panose="02020603050405020304" pitchFamily="18" charset="0"/>
              </a:rPr>
              <a:t>入力 </a:t>
            </a:r>
            <a:r>
              <a:rPr lang="en-US" altLang="ja-JP" i="1" smtClean="0">
                <a:latin typeface="Times New Roman" panose="02020603050405020304" pitchFamily="18" charset="0"/>
                <a:cs typeface="Times New Roman" panose="02020603050405020304" pitchFamily="18" charset="0"/>
              </a:rPr>
              <a:t>x</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en-US" altLang="ja-JP" smtClean="0">
                <a:latin typeface="Times New Roman" panose="02020603050405020304" pitchFamily="18" charset="0"/>
                <a:cs typeface="Times New Roman" panose="02020603050405020304" pitchFamily="18" charset="0"/>
              </a:rPr>
              <a:t>)</a:t>
            </a:r>
          </a:p>
        </p:txBody>
      </p:sp>
      <p:sp>
        <p:nvSpPr>
          <p:cNvPr id="113" name="テキスト ボックス 112"/>
          <p:cNvSpPr txBox="1"/>
          <p:nvPr/>
        </p:nvSpPr>
        <p:spPr>
          <a:xfrm>
            <a:off x="6707884" y="1714668"/>
            <a:ext cx="1530353" cy="369332"/>
          </a:xfrm>
          <a:prstGeom prst="rect">
            <a:avLst/>
          </a:prstGeom>
          <a:solidFill>
            <a:srgbClr val="FFFF00"/>
          </a:solidFill>
          <a:ln>
            <a:solidFill>
              <a:srgbClr val="FF0000"/>
            </a:solidFill>
          </a:ln>
        </p:spPr>
        <p:txBody>
          <a:bodyPr wrap="square" rtlCol="0">
            <a:spAutoFit/>
          </a:bodyPr>
          <a:lstStyle/>
          <a:p>
            <a:pPr marL="354013" indent="-354013" algn="ctr" defTabSz="1169988"/>
            <a:r>
              <a:rPr lang="ja-JP" altLang="en-US" smtClean="0">
                <a:latin typeface="Times New Roman" panose="02020603050405020304" pitchFamily="18" charset="0"/>
                <a:cs typeface="Times New Roman" panose="02020603050405020304" pitchFamily="18" charset="0"/>
              </a:rPr>
              <a:t>出力 </a:t>
            </a:r>
            <a:r>
              <a:rPr lang="en-US" altLang="ja-JP" i="1" smtClean="0">
                <a:latin typeface="Times New Roman" panose="02020603050405020304" pitchFamily="18" charset="0"/>
                <a:cs typeface="Times New Roman" panose="02020603050405020304" pitchFamily="18" charset="0"/>
              </a:rPr>
              <a:t>y</a:t>
            </a:r>
            <a:r>
              <a:rPr lang="en-US" altLang="ja-JP" smtClean="0">
                <a:latin typeface="Times New Roman" panose="02020603050405020304" pitchFamily="18" charset="0"/>
                <a:cs typeface="Times New Roman" panose="02020603050405020304" pitchFamily="18" charset="0"/>
              </a:rPr>
              <a:t>(</a:t>
            </a:r>
            <a:r>
              <a:rPr lang="en-US" altLang="ja-JP" i="1" smtClean="0">
                <a:latin typeface="Times New Roman" panose="02020603050405020304" pitchFamily="18" charset="0"/>
                <a:cs typeface="Times New Roman" panose="02020603050405020304" pitchFamily="18" charset="0"/>
              </a:rPr>
              <a:t>k</a:t>
            </a:r>
            <a:r>
              <a:rPr lang="en-US" altLang="ja-JP" smtClean="0">
                <a:latin typeface="Times New Roman" panose="02020603050405020304" pitchFamily="18" charset="0"/>
                <a:cs typeface="Times New Roman" panose="02020603050405020304" pitchFamily="18" charset="0"/>
              </a:rPr>
              <a:t>)</a:t>
            </a:r>
          </a:p>
        </p:txBody>
      </p:sp>
      <p:grpSp>
        <p:nvGrpSpPr>
          <p:cNvPr id="27" name="グループ化 26"/>
          <p:cNvGrpSpPr/>
          <p:nvPr/>
        </p:nvGrpSpPr>
        <p:grpSpPr>
          <a:xfrm>
            <a:off x="4247435" y="2468520"/>
            <a:ext cx="1450284" cy="1031937"/>
            <a:chOff x="4247435" y="2401285"/>
            <a:chExt cx="1450284" cy="1031937"/>
          </a:xfrm>
        </p:grpSpPr>
        <p:sp>
          <p:nvSpPr>
            <p:cNvPr id="26" name="右矢印 25"/>
            <p:cNvSpPr/>
            <p:nvPr/>
          </p:nvSpPr>
          <p:spPr>
            <a:xfrm>
              <a:off x="4247435" y="2768899"/>
              <a:ext cx="388376" cy="296707"/>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右矢印 88"/>
            <p:cNvSpPr/>
            <p:nvPr/>
          </p:nvSpPr>
          <p:spPr>
            <a:xfrm>
              <a:off x="5309343" y="2790019"/>
              <a:ext cx="388376" cy="296707"/>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正方形/長方形 113"/>
            <p:cNvSpPr/>
            <p:nvPr/>
          </p:nvSpPr>
          <p:spPr>
            <a:xfrm>
              <a:off x="4611241" y="2401285"/>
              <a:ext cx="722671" cy="1031937"/>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テキスト ボックス 114"/>
            <p:cNvSpPr txBox="1"/>
            <p:nvPr/>
          </p:nvSpPr>
          <p:spPr>
            <a:xfrm>
              <a:off x="4443809" y="2721513"/>
              <a:ext cx="1002022" cy="461665"/>
            </a:xfrm>
            <a:prstGeom prst="rect">
              <a:avLst/>
            </a:prstGeom>
            <a:noFill/>
          </p:spPr>
          <p:txBody>
            <a:bodyPr wrap="square" rtlCol="0">
              <a:spAutoFit/>
            </a:bodyPr>
            <a:lstStyle/>
            <a:p>
              <a:pPr marL="354013" indent="-354013" algn="ctr" defTabSz="1169988"/>
              <a:r>
                <a:rPr lang="ja-JP" altLang="en-US" sz="2400" smtClean="0">
                  <a:latin typeface="Times New Roman" panose="02020603050405020304" pitchFamily="18" charset="0"/>
                  <a:cs typeface="Times New Roman" panose="02020603050405020304" pitchFamily="18" charset="0"/>
                </a:rPr>
                <a:t>系</a:t>
              </a:r>
              <a:endParaRPr lang="en-US" altLang="ja-JP" sz="2400" smtClean="0">
                <a:latin typeface="Times New Roman" panose="02020603050405020304" pitchFamily="18" charset="0"/>
                <a:cs typeface="Times New Roman" panose="02020603050405020304" pitchFamily="18" charset="0"/>
              </a:endParaRPr>
            </a:p>
          </p:txBody>
        </p:sp>
      </p:grpSp>
      <p:grpSp>
        <p:nvGrpSpPr>
          <p:cNvPr id="126" name="グループ化 125"/>
          <p:cNvGrpSpPr/>
          <p:nvPr/>
        </p:nvGrpSpPr>
        <p:grpSpPr>
          <a:xfrm>
            <a:off x="4250909" y="3858749"/>
            <a:ext cx="1450284" cy="1031937"/>
            <a:chOff x="4247435" y="2401285"/>
            <a:chExt cx="1450284" cy="1031937"/>
          </a:xfrm>
        </p:grpSpPr>
        <p:sp>
          <p:nvSpPr>
            <p:cNvPr id="127" name="右矢印 126"/>
            <p:cNvSpPr/>
            <p:nvPr/>
          </p:nvSpPr>
          <p:spPr>
            <a:xfrm>
              <a:off x="4247435" y="2768899"/>
              <a:ext cx="388376" cy="296707"/>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右矢印 127"/>
            <p:cNvSpPr/>
            <p:nvPr/>
          </p:nvSpPr>
          <p:spPr>
            <a:xfrm>
              <a:off x="5309343" y="2790019"/>
              <a:ext cx="388376" cy="296707"/>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正方形/長方形 128"/>
            <p:cNvSpPr/>
            <p:nvPr/>
          </p:nvSpPr>
          <p:spPr>
            <a:xfrm>
              <a:off x="4611241" y="2401285"/>
              <a:ext cx="722671" cy="1031937"/>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テキスト ボックス 129"/>
            <p:cNvSpPr txBox="1"/>
            <p:nvPr/>
          </p:nvSpPr>
          <p:spPr>
            <a:xfrm>
              <a:off x="4443809" y="2721513"/>
              <a:ext cx="1002022" cy="461665"/>
            </a:xfrm>
            <a:prstGeom prst="rect">
              <a:avLst/>
            </a:prstGeom>
            <a:noFill/>
          </p:spPr>
          <p:txBody>
            <a:bodyPr wrap="square" rtlCol="0">
              <a:spAutoFit/>
            </a:bodyPr>
            <a:lstStyle/>
            <a:p>
              <a:pPr marL="354013" indent="-354013" algn="ctr" defTabSz="1169988"/>
              <a:r>
                <a:rPr lang="ja-JP" altLang="en-US" sz="2400" smtClean="0">
                  <a:latin typeface="Times New Roman" panose="02020603050405020304" pitchFamily="18" charset="0"/>
                  <a:cs typeface="Times New Roman" panose="02020603050405020304" pitchFamily="18" charset="0"/>
                </a:rPr>
                <a:t>系</a:t>
              </a:r>
              <a:endParaRPr lang="en-US" altLang="ja-JP" sz="2400" smtClean="0">
                <a:latin typeface="Times New Roman" panose="02020603050405020304" pitchFamily="18" charset="0"/>
                <a:cs typeface="Times New Roman" panose="02020603050405020304" pitchFamily="18" charset="0"/>
              </a:endParaRPr>
            </a:p>
          </p:txBody>
        </p:sp>
      </p:grpSp>
      <p:grpSp>
        <p:nvGrpSpPr>
          <p:cNvPr id="107" name="グループ化 106"/>
          <p:cNvGrpSpPr/>
          <p:nvPr/>
        </p:nvGrpSpPr>
        <p:grpSpPr>
          <a:xfrm>
            <a:off x="1936331" y="3854221"/>
            <a:ext cx="1209367" cy="1032389"/>
            <a:chOff x="2123768" y="2949677"/>
            <a:chExt cx="1209367" cy="1032389"/>
          </a:xfrm>
        </p:grpSpPr>
        <p:cxnSp>
          <p:nvCxnSpPr>
            <p:cNvPr id="116" name="直線矢印コネクタ 115"/>
            <p:cNvCxnSpPr/>
            <p:nvPr/>
          </p:nvCxnSpPr>
          <p:spPr>
            <a:xfrm>
              <a:off x="2123768" y="3982066"/>
              <a:ext cx="120936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直線矢印コネクタ 116"/>
            <p:cNvCxnSpPr/>
            <p:nvPr/>
          </p:nvCxnSpPr>
          <p:spPr>
            <a:xfrm flipV="1">
              <a:off x="2123768" y="2949677"/>
              <a:ext cx="0" cy="10323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18" name="グループ化 117"/>
          <p:cNvGrpSpPr/>
          <p:nvPr/>
        </p:nvGrpSpPr>
        <p:grpSpPr>
          <a:xfrm>
            <a:off x="2321812" y="4301057"/>
            <a:ext cx="579295" cy="580667"/>
            <a:chOff x="2085307" y="2940636"/>
            <a:chExt cx="579295" cy="396000"/>
          </a:xfrm>
        </p:grpSpPr>
        <p:cxnSp>
          <p:nvCxnSpPr>
            <p:cNvPr id="119" name="直線コネクタ 118"/>
            <p:cNvCxnSpPr/>
            <p:nvPr/>
          </p:nvCxnSpPr>
          <p:spPr>
            <a:xfrm>
              <a:off x="2085307" y="2942079"/>
              <a:ext cx="576000" cy="0"/>
            </a:xfrm>
            <a:prstGeom prst="line">
              <a:avLst/>
            </a:prstGeom>
            <a:ln w="28575">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20" name="直線コネクタ 119"/>
            <p:cNvCxnSpPr/>
            <p:nvPr/>
          </p:nvCxnSpPr>
          <p:spPr>
            <a:xfrm rot="16200000">
              <a:off x="2466602" y="3138636"/>
              <a:ext cx="39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cxnSp>
        <p:nvCxnSpPr>
          <p:cNvPr id="121" name="直線コネクタ 120"/>
          <p:cNvCxnSpPr/>
          <p:nvPr/>
        </p:nvCxnSpPr>
        <p:spPr>
          <a:xfrm rot="16200000">
            <a:off x="2031310" y="4612018"/>
            <a:ext cx="58066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rot="16200000">
            <a:off x="1644803" y="5179734"/>
            <a:ext cx="580667" cy="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a:xfrm rot="16200000">
            <a:off x="2036624" y="5192685"/>
            <a:ext cx="580667" cy="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24" name="直線矢印コネクタ 123"/>
          <p:cNvCxnSpPr/>
          <p:nvPr/>
        </p:nvCxnSpPr>
        <p:spPr>
          <a:xfrm>
            <a:off x="1936331" y="5167860"/>
            <a:ext cx="396000" cy="0"/>
          </a:xfrm>
          <a:prstGeom prst="straightConnector1">
            <a:avLst/>
          </a:prstGeom>
          <a:ln>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 name="グループ化 2"/>
          <p:cNvGrpSpPr/>
          <p:nvPr/>
        </p:nvGrpSpPr>
        <p:grpSpPr>
          <a:xfrm>
            <a:off x="6697385" y="3859717"/>
            <a:ext cx="1625363" cy="1764162"/>
            <a:chOff x="6697385" y="3859717"/>
            <a:chExt cx="1625363" cy="1764162"/>
          </a:xfrm>
        </p:grpSpPr>
        <p:grpSp>
          <p:nvGrpSpPr>
            <p:cNvPr id="125" name="グループ化 124"/>
            <p:cNvGrpSpPr/>
            <p:nvPr/>
          </p:nvGrpSpPr>
          <p:grpSpPr>
            <a:xfrm>
              <a:off x="6702748" y="3859717"/>
              <a:ext cx="1620000" cy="1032389"/>
              <a:chOff x="2123767" y="2949677"/>
              <a:chExt cx="1620000" cy="1032389"/>
            </a:xfrm>
          </p:grpSpPr>
          <p:cxnSp>
            <p:nvCxnSpPr>
              <p:cNvPr id="136" name="直線矢印コネクタ 135"/>
              <p:cNvCxnSpPr/>
              <p:nvPr/>
            </p:nvCxnSpPr>
            <p:spPr>
              <a:xfrm>
                <a:off x="2123767" y="3982066"/>
                <a:ext cx="1620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7" name="直線矢印コネクタ 136"/>
              <p:cNvCxnSpPr/>
              <p:nvPr/>
            </p:nvCxnSpPr>
            <p:spPr>
              <a:xfrm flipV="1">
                <a:off x="2123768" y="2949677"/>
                <a:ext cx="0" cy="10323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38" name="直線コネクタ 137"/>
            <p:cNvCxnSpPr/>
            <p:nvPr/>
          </p:nvCxnSpPr>
          <p:spPr>
            <a:xfrm rot="16200000">
              <a:off x="6793558" y="4601774"/>
              <a:ext cx="58066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rot="16200000">
              <a:off x="6407051" y="5169490"/>
              <a:ext cx="580667" cy="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a:xfrm rot="16200000">
              <a:off x="6798872" y="5182441"/>
              <a:ext cx="580667" cy="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41" name="直線矢印コネクタ 140"/>
            <p:cNvCxnSpPr/>
            <p:nvPr/>
          </p:nvCxnSpPr>
          <p:spPr>
            <a:xfrm>
              <a:off x="6698579" y="5157616"/>
              <a:ext cx="396000" cy="0"/>
            </a:xfrm>
            <a:prstGeom prst="straightConnector1">
              <a:avLst/>
            </a:prstGeom>
            <a:ln>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42" name="グループ化 141"/>
            <p:cNvGrpSpPr/>
            <p:nvPr/>
          </p:nvGrpSpPr>
          <p:grpSpPr>
            <a:xfrm>
              <a:off x="7094719" y="4326838"/>
              <a:ext cx="973393" cy="581104"/>
              <a:chOff x="3615187" y="3032440"/>
              <a:chExt cx="973393" cy="540000"/>
            </a:xfrm>
          </p:grpSpPr>
          <p:grpSp>
            <p:nvGrpSpPr>
              <p:cNvPr id="143" name="グループ化 142"/>
              <p:cNvGrpSpPr/>
              <p:nvPr/>
            </p:nvGrpSpPr>
            <p:grpSpPr>
              <a:xfrm>
                <a:off x="3615187" y="3234395"/>
                <a:ext cx="973393" cy="319693"/>
                <a:chOff x="2094272" y="2433484"/>
                <a:chExt cx="1697612" cy="884903"/>
              </a:xfrm>
            </p:grpSpPr>
            <p:sp>
              <p:nvSpPr>
                <p:cNvPr id="145" name="フリーフォーム 144"/>
                <p:cNvSpPr/>
                <p:nvPr/>
              </p:nvSpPr>
              <p:spPr>
                <a:xfrm>
                  <a:off x="2094272" y="2433484"/>
                  <a:ext cx="1008498" cy="884903"/>
                </a:xfrm>
                <a:custGeom>
                  <a:avLst/>
                  <a:gdLst>
                    <a:gd name="connsiteX0" fmla="*/ 0 w 1047135"/>
                    <a:gd name="connsiteY0" fmla="*/ 884903 h 884903"/>
                    <a:gd name="connsiteX1" fmla="*/ 339213 w 1047135"/>
                    <a:gd name="connsiteY1" fmla="*/ 221226 h 884903"/>
                    <a:gd name="connsiteX2" fmla="*/ 1047135 w 1047135"/>
                    <a:gd name="connsiteY2" fmla="*/ 0 h 884903"/>
                    <a:gd name="connsiteX0" fmla="*/ 0 w 1047135"/>
                    <a:gd name="connsiteY0" fmla="*/ 884903 h 884903"/>
                    <a:gd name="connsiteX1" fmla="*/ 339213 w 1047135"/>
                    <a:gd name="connsiteY1" fmla="*/ 221226 h 884903"/>
                    <a:gd name="connsiteX2" fmla="*/ 1047135 w 1047135"/>
                    <a:gd name="connsiteY2" fmla="*/ 0 h 884903"/>
                    <a:gd name="connsiteX0" fmla="*/ 0 w 1047135"/>
                    <a:gd name="connsiteY0" fmla="*/ 884903 h 884903"/>
                    <a:gd name="connsiteX1" fmla="*/ 339213 w 1047135"/>
                    <a:gd name="connsiteY1" fmla="*/ 221226 h 884903"/>
                    <a:gd name="connsiteX2" fmla="*/ 656073 w 1047135"/>
                    <a:gd name="connsiteY2" fmla="*/ 76354 h 884903"/>
                    <a:gd name="connsiteX3" fmla="*/ 1047135 w 1047135"/>
                    <a:gd name="connsiteY3" fmla="*/ 0 h 884903"/>
                    <a:gd name="connsiteX0" fmla="*/ 0 w 1047135"/>
                    <a:gd name="connsiteY0" fmla="*/ 884903 h 884903"/>
                    <a:gd name="connsiteX1" fmla="*/ 339213 w 1047135"/>
                    <a:gd name="connsiteY1" fmla="*/ 221226 h 884903"/>
                    <a:gd name="connsiteX2" fmla="*/ 656073 w 1047135"/>
                    <a:gd name="connsiteY2" fmla="*/ 76354 h 884903"/>
                    <a:gd name="connsiteX3" fmla="*/ 1047135 w 1047135"/>
                    <a:gd name="connsiteY3" fmla="*/ 0 h 884903"/>
                    <a:gd name="connsiteX0" fmla="*/ 0 w 1047135"/>
                    <a:gd name="connsiteY0" fmla="*/ 884903 h 884903"/>
                    <a:gd name="connsiteX1" fmla="*/ 339213 w 1047135"/>
                    <a:gd name="connsiteY1" fmla="*/ 221226 h 884903"/>
                    <a:gd name="connsiteX2" fmla="*/ 653692 w 1047135"/>
                    <a:gd name="connsiteY2" fmla="*/ 54922 h 884903"/>
                    <a:gd name="connsiteX3" fmla="*/ 1047135 w 1047135"/>
                    <a:gd name="connsiteY3" fmla="*/ 0 h 884903"/>
                    <a:gd name="connsiteX0" fmla="*/ 0 w 1047135"/>
                    <a:gd name="connsiteY0" fmla="*/ 884903 h 884903"/>
                    <a:gd name="connsiteX1" fmla="*/ 339213 w 1047135"/>
                    <a:gd name="connsiteY1" fmla="*/ 221226 h 884903"/>
                    <a:gd name="connsiteX2" fmla="*/ 653692 w 1047135"/>
                    <a:gd name="connsiteY2" fmla="*/ 54922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949141 w 1047135"/>
                    <a:gd name="connsiteY3" fmla="*/ 7297 h 884903"/>
                    <a:gd name="connsiteX4" fmla="*/ 1047135 w 1047135"/>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 name="connsiteX0" fmla="*/ 0 w 1537102"/>
                    <a:gd name="connsiteY0" fmla="*/ 884903 h 884903"/>
                    <a:gd name="connsiteX1" fmla="*/ 339213 w 1537102"/>
                    <a:gd name="connsiteY1" fmla="*/ 221226 h 884903"/>
                    <a:gd name="connsiteX2" fmla="*/ 651311 w 1537102"/>
                    <a:gd name="connsiteY2" fmla="*/ 45397 h 884903"/>
                    <a:gd name="connsiteX3" fmla="*/ 949141 w 1537102"/>
                    <a:gd name="connsiteY3" fmla="*/ 7297 h 884903"/>
                    <a:gd name="connsiteX4" fmla="*/ 1537102 w 1537102"/>
                    <a:gd name="connsiteY4" fmla="*/ 0 h 8849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7102" h="884903">
                      <a:moveTo>
                        <a:pt x="0" y="884903"/>
                      </a:moveTo>
                      <a:cubicBezTo>
                        <a:pt x="105927" y="654152"/>
                        <a:pt x="230661" y="361144"/>
                        <a:pt x="339213" y="221226"/>
                      </a:cubicBezTo>
                      <a:cubicBezTo>
                        <a:pt x="447765" y="81308"/>
                        <a:pt x="523645" y="86212"/>
                        <a:pt x="651311" y="45397"/>
                      </a:cubicBezTo>
                      <a:cubicBezTo>
                        <a:pt x="764460" y="21251"/>
                        <a:pt x="865024" y="10100"/>
                        <a:pt x="949141" y="7297"/>
                      </a:cubicBezTo>
                      <a:cubicBezTo>
                        <a:pt x="1011482" y="4494"/>
                        <a:pt x="1521375" y="819"/>
                        <a:pt x="1537102"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フリーフォーム 145"/>
                <p:cNvSpPr/>
                <p:nvPr/>
              </p:nvSpPr>
              <p:spPr>
                <a:xfrm flipV="1">
                  <a:off x="3104855" y="2433484"/>
                  <a:ext cx="687029" cy="884903"/>
                </a:xfrm>
                <a:custGeom>
                  <a:avLst/>
                  <a:gdLst>
                    <a:gd name="connsiteX0" fmla="*/ 0 w 1047135"/>
                    <a:gd name="connsiteY0" fmla="*/ 884903 h 884903"/>
                    <a:gd name="connsiteX1" fmla="*/ 339213 w 1047135"/>
                    <a:gd name="connsiteY1" fmla="*/ 221226 h 884903"/>
                    <a:gd name="connsiteX2" fmla="*/ 1047135 w 1047135"/>
                    <a:gd name="connsiteY2" fmla="*/ 0 h 884903"/>
                    <a:gd name="connsiteX0" fmla="*/ 0 w 1047135"/>
                    <a:gd name="connsiteY0" fmla="*/ 884903 h 884903"/>
                    <a:gd name="connsiteX1" fmla="*/ 339213 w 1047135"/>
                    <a:gd name="connsiteY1" fmla="*/ 221226 h 884903"/>
                    <a:gd name="connsiteX2" fmla="*/ 1047135 w 1047135"/>
                    <a:gd name="connsiteY2" fmla="*/ 0 h 884903"/>
                    <a:gd name="connsiteX0" fmla="*/ 0 w 1047135"/>
                    <a:gd name="connsiteY0" fmla="*/ 884903 h 884903"/>
                    <a:gd name="connsiteX1" fmla="*/ 339213 w 1047135"/>
                    <a:gd name="connsiteY1" fmla="*/ 221226 h 884903"/>
                    <a:gd name="connsiteX2" fmla="*/ 656073 w 1047135"/>
                    <a:gd name="connsiteY2" fmla="*/ 76354 h 884903"/>
                    <a:gd name="connsiteX3" fmla="*/ 1047135 w 1047135"/>
                    <a:gd name="connsiteY3" fmla="*/ 0 h 884903"/>
                    <a:gd name="connsiteX0" fmla="*/ 0 w 1047135"/>
                    <a:gd name="connsiteY0" fmla="*/ 884903 h 884903"/>
                    <a:gd name="connsiteX1" fmla="*/ 339213 w 1047135"/>
                    <a:gd name="connsiteY1" fmla="*/ 221226 h 884903"/>
                    <a:gd name="connsiteX2" fmla="*/ 656073 w 1047135"/>
                    <a:gd name="connsiteY2" fmla="*/ 76354 h 884903"/>
                    <a:gd name="connsiteX3" fmla="*/ 1047135 w 1047135"/>
                    <a:gd name="connsiteY3" fmla="*/ 0 h 884903"/>
                    <a:gd name="connsiteX0" fmla="*/ 0 w 1047135"/>
                    <a:gd name="connsiteY0" fmla="*/ 884903 h 884903"/>
                    <a:gd name="connsiteX1" fmla="*/ 339213 w 1047135"/>
                    <a:gd name="connsiteY1" fmla="*/ 221226 h 884903"/>
                    <a:gd name="connsiteX2" fmla="*/ 653692 w 1047135"/>
                    <a:gd name="connsiteY2" fmla="*/ 54922 h 884903"/>
                    <a:gd name="connsiteX3" fmla="*/ 1047135 w 1047135"/>
                    <a:gd name="connsiteY3" fmla="*/ 0 h 884903"/>
                    <a:gd name="connsiteX0" fmla="*/ 0 w 1047135"/>
                    <a:gd name="connsiteY0" fmla="*/ 884903 h 884903"/>
                    <a:gd name="connsiteX1" fmla="*/ 339213 w 1047135"/>
                    <a:gd name="connsiteY1" fmla="*/ 221226 h 884903"/>
                    <a:gd name="connsiteX2" fmla="*/ 653692 w 1047135"/>
                    <a:gd name="connsiteY2" fmla="*/ 54922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 name="connsiteX0" fmla="*/ 0 w 1047135"/>
                    <a:gd name="connsiteY0" fmla="*/ 884903 h 884903"/>
                    <a:gd name="connsiteX1" fmla="*/ 339213 w 1047135"/>
                    <a:gd name="connsiteY1" fmla="*/ 221226 h 884903"/>
                    <a:gd name="connsiteX2" fmla="*/ 651311 w 1047135"/>
                    <a:gd name="connsiteY2" fmla="*/ 45397 h 884903"/>
                    <a:gd name="connsiteX3" fmla="*/ 1047135 w 1047135"/>
                    <a:gd name="connsiteY3" fmla="*/ 0 h 884903"/>
                  </a:gdLst>
                  <a:ahLst/>
                  <a:cxnLst>
                    <a:cxn ang="0">
                      <a:pos x="connsiteX0" y="connsiteY0"/>
                    </a:cxn>
                    <a:cxn ang="0">
                      <a:pos x="connsiteX1" y="connsiteY1"/>
                    </a:cxn>
                    <a:cxn ang="0">
                      <a:pos x="connsiteX2" y="connsiteY2"/>
                    </a:cxn>
                    <a:cxn ang="0">
                      <a:pos x="connsiteX3" y="connsiteY3"/>
                    </a:cxn>
                  </a:cxnLst>
                  <a:rect l="l" t="t" r="r" b="b"/>
                  <a:pathLst>
                    <a:path w="1047135" h="884903">
                      <a:moveTo>
                        <a:pt x="0" y="884903"/>
                      </a:moveTo>
                      <a:cubicBezTo>
                        <a:pt x="105927" y="654152"/>
                        <a:pt x="230661" y="361144"/>
                        <a:pt x="339213" y="221226"/>
                      </a:cubicBezTo>
                      <a:cubicBezTo>
                        <a:pt x="447765" y="81308"/>
                        <a:pt x="521417" y="63218"/>
                        <a:pt x="651311" y="45397"/>
                      </a:cubicBezTo>
                      <a:cubicBezTo>
                        <a:pt x="774061" y="22814"/>
                        <a:pt x="982752" y="7169"/>
                        <a:pt x="1047135"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44" name="直線コネクタ 143"/>
              <p:cNvCxnSpPr/>
              <p:nvPr/>
            </p:nvCxnSpPr>
            <p:spPr>
              <a:xfrm rot="16200000">
                <a:off x="3928766" y="3302440"/>
                <a:ext cx="540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147" name="テキスト ボックス 146"/>
            <p:cNvSpPr txBox="1"/>
            <p:nvPr/>
          </p:nvSpPr>
          <p:spPr>
            <a:xfrm>
              <a:off x="6707233" y="5254547"/>
              <a:ext cx="397195" cy="369332"/>
            </a:xfrm>
            <a:prstGeom prst="rect">
              <a:avLst/>
            </a:prstGeom>
            <a:noFill/>
          </p:spPr>
          <p:txBody>
            <a:bodyPr wrap="square" rtlCol="0">
              <a:spAutoFit/>
            </a:bodyPr>
            <a:lstStyle/>
            <a:p>
              <a:pPr marL="354013" indent="-354013" algn="ctr" defTabSz="1169988"/>
              <a:r>
                <a:rPr lang="en-US" altLang="ja-JP" i="1" smtClean="0">
                  <a:latin typeface="Times New Roman" panose="02020603050405020304" pitchFamily="18" charset="0"/>
                  <a:cs typeface="Times New Roman" panose="02020603050405020304" pitchFamily="18" charset="0"/>
                </a:rPr>
                <a:t>τ</a:t>
              </a:r>
            </a:p>
          </p:txBody>
        </p:sp>
      </p:grpSp>
    </p:spTree>
    <p:extLst>
      <p:ext uri="{BB962C8B-B14F-4D97-AF65-F5344CB8AC3E}">
        <p14:creationId xmlns:p14="http://schemas.microsoft.com/office/powerpoint/2010/main" val="2823985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0236" y="191730"/>
            <a:ext cx="7704667" cy="1744646"/>
          </a:xfrm>
        </p:spPr>
        <p:txBody>
          <a:bodyPr>
            <a:normAutofit/>
          </a:bodyPr>
          <a:lstStyle/>
          <a:p>
            <a:pPr algn="r"/>
            <a:r>
              <a:rPr lang="ja-JP" altLang="en-US" sz="3600" smtClean="0"/>
              <a:t>（３）線型時不変系</a:t>
            </a:r>
            <a:r>
              <a:rPr lang="en-US" altLang="ja-JP" sz="3600" smtClean="0"/>
              <a:t/>
            </a:r>
            <a:br>
              <a:rPr lang="en-US" altLang="ja-JP" sz="3600" smtClean="0"/>
            </a:br>
            <a:r>
              <a:rPr lang="en-US" altLang="ja-JP" sz="2800" smtClean="0"/>
              <a:t>LTI</a:t>
            </a:r>
            <a:r>
              <a:rPr lang="ja-JP" altLang="en-US" sz="2800" smtClean="0"/>
              <a:t>システム：</a:t>
            </a:r>
            <a:r>
              <a:rPr lang="en-US" altLang="ja-JP" sz="2800" smtClean="0"/>
              <a:t>Linear </a:t>
            </a:r>
            <a:r>
              <a:rPr lang="ja-JP" altLang="en-US" sz="2800" smtClean="0"/>
              <a:t>Ｔ</a:t>
            </a:r>
            <a:r>
              <a:rPr lang="en-US" altLang="ja-JP" sz="2800" smtClean="0"/>
              <a:t>ime Invariant </a:t>
            </a:r>
            <a:r>
              <a:rPr lang="ja-JP" altLang="en-US" sz="2800" smtClean="0"/>
              <a:t>Ｓ</a:t>
            </a:r>
            <a:r>
              <a:rPr lang="en-US" altLang="ja-JP" sz="2800" smtClean="0"/>
              <a:t>ystem</a:t>
            </a:r>
            <a:r>
              <a:rPr lang="ja-JP" altLang="en-US" sz="2800" smtClean="0"/>
              <a:t>）</a:t>
            </a:r>
            <a:r>
              <a:rPr lang="en-US" altLang="ja-JP" sz="2800" smtClean="0"/>
              <a:t/>
            </a:r>
            <a:br>
              <a:rPr lang="en-US" altLang="ja-JP" sz="2800" smtClean="0"/>
            </a:br>
            <a:r>
              <a:rPr lang="ja-JP" altLang="en-US" sz="2800" smtClean="0"/>
              <a:t>以下，</a:t>
            </a:r>
            <a:r>
              <a:rPr lang="en-US" altLang="ja-JP" sz="3200" smtClean="0">
                <a:solidFill>
                  <a:srgbClr val="FF0000"/>
                </a:solidFill>
              </a:rPr>
              <a:t>LTI</a:t>
            </a:r>
            <a:r>
              <a:rPr lang="ja-JP" altLang="en-US" sz="3200" smtClean="0">
                <a:solidFill>
                  <a:srgbClr val="FF0000"/>
                </a:solidFill>
              </a:rPr>
              <a:t>システム</a:t>
            </a:r>
            <a:r>
              <a:rPr lang="ja-JP" altLang="en-US" sz="2800" smtClean="0"/>
              <a:t>と略称する</a:t>
            </a:r>
            <a:endParaRPr kumimoji="1" lang="ja-JP" altLang="en-US" sz="2800"/>
          </a:p>
        </p:txBody>
      </p:sp>
      <p:sp>
        <p:nvSpPr>
          <p:cNvPr id="29" name="テキスト ボックス 28"/>
          <p:cNvSpPr txBox="1"/>
          <p:nvPr/>
        </p:nvSpPr>
        <p:spPr>
          <a:xfrm>
            <a:off x="874881" y="2040863"/>
            <a:ext cx="8040022" cy="3539430"/>
          </a:xfrm>
          <a:prstGeom prst="rect">
            <a:avLst/>
          </a:prstGeom>
          <a:noFill/>
        </p:spPr>
        <p:txBody>
          <a:bodyPr wrap="square" rtlCol="0">
            <a:spAutoFit/>
          </a:bodyPr>
          <a:lstStyle/>
          <a:p>
            <a:pPr marL="354013" indent="-354013" defTabSz="1169988"/>
            <a:r>
              <a:rPr lang="ja-JP" altLang="en-US" sz="2800" smtClean="0">
                <a:latin typeface="Times New Roman" panose="02020603050405020304" pitchFamily="18" charset="0"/>
                <a:cs typeface="Times New Roman" panose="02020603050405020304" pitchFamily="18" charset="0"/>
              </a:rPr>
              <a:t>■ディジタル信号処理では，線形時不変系が前提</a:t>
            </a:r>
            <a:endParaRPr lang="en-US" altLang="ja-JP" sz="2800" smtClean="0">
              <a:latin typeface="Times New Roman" panose="02020603050405020304" pitchFamily="18" charset="0"/>
              <a:cs typeface="Times New Roman" panose="02020603050405020304" pitchFamily="18" charset="0"/>
            </a:endParaRPr>
          </a:p>
          <a:p>
            <a:pPr marL="354013" indent="-354013" defTabSz="1169988"/>
            <a:endParaRPr lang="en-US" altLang="ja-JP" sz="2800">
              <a:latin typeface="Times New Roman" panose="02020603050405020304" pitchFamily="18" charset="0"/>
              <a:cs typeface="Times New Roman" panose="02020603050405020304" pitchFamily="18" charset="0"/>
            </a:endParaRPr>
          </a:p>
          <a:p>
            <a:pPr marL="354013" indent="-354013" defTabSz="1169988"/>
            <a:endParaRPr lang="en-US" altLang="ja-JP" sz="2800" smtClean="0">
              <a:latin typeface="Times New Roman" panose="02020603050405020304" pitchFamily="18" charset="0"/>
              <a:cs typeface="Times New Roman" panose="02020603050405020304" pitchFamily="18" charset="0"/>
            </a:endParaRPr>
          </a:p>
          <a:p>
            <a:pPr marL="354013" indent="-354013" defTabSz="1169988"/>
            <a:r>
              <a:rPr lang="ja-JP" altLang="en-US" sz="2800" smtClean="0">
                <a:latin typeface="Times New Roman" panose="02020603050405020304" pitchFamily="18" charset="0"/>
                <a:cs typeface="Times New Roman" panose="02020603050405020304" pitchFamily="18" charset="0"/>
              </a:rPr>
              <a:t>■ただし，</a:t>
            </a:r>
            <a:endParaRPr lang="en-US" altLang="ja-JP" sz="2800" smtClean="0">
              <a:latin typeface="Times New Roman" panose="02020603050405020304" pitchFamily="18" charset="0"/>
              <a:cs typeface="Times New Roman" panose="02020603050405020304" pitchFamily="18" charset="0"/>
            </a:endParaRPr>
          </a:p>
          <a:p>
            <a:pPr marL="354013" indent="-354013" defTabSz="1169988"/>
            <a:r>
              <a:rPr lang="ja-JP" altLang="en-US" sz="2800">
                <a:latin typeface="Times New Roman" panose="02020603050405020304" pitchFamily="18" charset="0"/>
                <a:cs typeface="Times New Roman" panose="02020603050405020304" pitchFamily="18" charset="0"/>
              </a:rPr>
              <a:t>　</a:t>
            </a:r>
            <a:r>
              <a:rPr lang="ja-JP" altLang="en-US" sz="2800" smtClean="0">
                <a:latin typeface="Times New Roman" panose="02020603050405020304" pitchFamily="18" charset="0"/>
                <a:cs typeface="Times New Roman" panose="02020603050405020304" pitchFamily="18" charset="0"/>
              </a:rPr>
              <a:t>短時間の間に大きく変化しなければ，</a:t>
            </a:r>
            <a:endParaRPr lang="en-US" altLang="ja-JP" sz="2800" smtClean="0">
              <a:latin typeface="Times New Roman" panose="02020603050405020304" pitchFamily="18" charset="0"/>
              <a:cs typeface="Times New Roman" panose="02020603050405020304" pitchFamily="18" charset="0"/>
            </a:endParaRPr>
          </a:p>
          <a:p>
            <a:pPr marL="354013" indent="-354013" defTabSz="1169988"/>
            <a:r>
              <a:rPr lang="ja-JP" altLang="en-US" sz="2800">
                <a:latin typeface="Times New Roman" panose="02020603050405020304" pitchFamily="18" charset="0"/>
                <a:cs typeface="Times New Roman" panose="02020603050405020304" pitchFamily="18" charset="0"/>
              </a:rPr>
              <a:t>　</a:t>
            </a:r>
            <a:r>
              <a:rPr lang="ja-JP" altLang="en-US" sz="2800" smtClean="0">
                <a:latin typeface="Times New Roman" panose="02020603050405020304" pitchFamily="18" charset="0"/>
                <a:cs typeface="Times New Roman" panose="02020603050405020304" pitchFamily="18" charset="0"/>
              </a:rPr>
              <a:t>ある程度の時変性には対応可能。</a:t>
            </a:r>
            <a:endParaRPr lang="en-US" altLang="ja-JP" sz="2800" smtClean="0">
              <a:latin typeface="Times New Roman" panose="02020603050405020304" pitchFamily="18" charset="0"/>
              <a:cs typeface="Times New Roman" panose="02020603050405020304" pitchFamily="18" charset="0"/>
            </a:endParaRPr>
          </a:p>
          <a:p>
            <a:pPr marL="354013" indent="-354013" defTabSz="1169988"/>
            <a:endParaRPr lang="en-US" altLang="ja-JP" sz="2800" smtClean="0">
              <a:latin typeface="Times New Roman" panose="02020603050405020304" pitchFamily="18" charset="0"/>
              <a:cs typeface="Times New Roman" panose="02020603050405020304" pitchFamily="18" charset="0"/>
            </a:endParaRPr>
          </a:p>
          <a:p>
            <a:pPr marL="354013" indent="-354013" defTabSz="1169988"/>
            <a:r>
              <a:rPr lang="ja-JP" altLang="en-US" sz="2800" smtClean="0">
                <a:latin typeface="Times New Roman" panose="02020603050405020304" pitchFamily="18" charset="0"/>
                <a:cs typeface="Times New Roman" panose="02020603050405020304" pitchFamily="18" charset="0"/>
              </a:rPr>
              <a:t>　⇒　</a:t>
            </a:r>
            <a:r>
              <a:rPr lang="ja-JP" altLang="en-US" sz="2800" b="1" smtClean="0">
                <a:solidFill>
                  <a:srgbClr val="FF0000"/>
                </a:solidFill>
                <a:latin typeface="Times New Roman" panose="02020603050405020304" pitchFamily="18" charset="0"/>
                <a:cs typeface="Times New Roman" panose="02020603050405020304" pitchFamily="18" charset="0"/>
              </a:rPr>
              <a:t>適応信号処理</a:t>
            </a:r>
            <a:endParaRPr lang="en-US" altLang="ja-JP" sz="2800" b="1"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6332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0236" y="191730"/>
            <a:ext cx="7704667" cy="1744646"/>
          </a:xfrm>
        </p:spPr>
        <p:txBody>
          <a:bodyPr>
            <a:normAutofit/>
          </a:bodyPr>
          <a:lstStyle/>
          <a:p>
            <a:pPr algn="r"/>
            <a:r>
              <a:rPr lang="ja-JP" altLang="en-US" sz="3600" smtClean="0"/>
              <a:t>（４）ＬＴＩシステムの重要な性質</a:t>
            </a:r>
            <a:endParaRPr kumimoji="1" lang="ja-JP" altLang="en-US" sz="2800"/>
          </a:p>
        </p:txBody>
      </p:sp>
      <p:sp>
        <p:nvSpPr>
          <p:cNvPr id="29" name="テキスト ボックス 28"/>
          <p:cNvSpPr txBox="1"/>
          <p:nvPr/>
        </p:nvSpPr>
        <p:spPr>
          <a:xfrm>
            <a:off x="874881" y="2040863"/>
            <a:ext cx="8040022" cy="3108543"/>
          </a:xfrm>
          <a:prstGeom prst="rect">
            <a:avLst/>
          </a:prstGeom>
          <a:noFill/>
        </p:spPr>
        <p:txBody>
          <a:bodyPr wrap="square" rtlCol="0">
            <a:spAutoFit/>
          </a:bodyPr>
          <a:lstStyle/>
          <a:p>
            <a:pPr marL="354013" indent="-354013" defTabSz="1169988"/>
            <a:r>
              <a:rPr lang="ja-JP" altLang="en-US" sz="2800" smtClean="0">
                <a:latin typeface="Times New Roman" panose="02020603050405020304" pitchFamily="18" charset="0"/>
                <a:cs typeface="Times New Roman" panose="02020603050405020304" pitchFamily="18" charset="0"/>
              </a:rPr>
              <a:t>■ＬＴＩシステムに正弦波（</a:t>
            </a:r>
            <a:r>
              <a:rPr lang="en-US" altLang="ja-JP" sz="2800" smtClean="0">
                <a:latin typeface="Times New Roman" panose="02020603050405020304" pitchFamily="18" charset="0"/>
                <a:cs typeface="Times New Roman" panose="02020603050405020304" pitchFamily="18" charset="0"/>
              </a:rPr>
              <a:t>sin</a:t>
            </a:r>
            <a:r>
              <a:rPr lang="ja-JP" altLang="en-US" sz="2800" smtClean="0">
                <a:latin typeface="Times New Roman" panose="02020603050405020304" pitchFamily="18" charset="0"/>
                <a:cs typeface="Times New Roman" panose="02020603050405020304" pitchFamily="18" charset="0"/>
              </a:rPr>
              <a:t>波）信号を入力すると波形は変わらない。</a:t>
            </a:r>
            <a:endParaRPr lang="en-US" altLang="ja-JP" sz="2800" smtClean="0">
              <a:latin typeface="Times New Roman" panose="02020603050405020304" pitchFamily="18" charset="0"/>
              <a:cs typeface="Times New Roman" panose="02020603050405020304" pitchFamily="18" charset="0"/>
            </a:endParaRPr>
          </a:p>
          <a:p>
            <a:pPr marL="354013" indent="-354013" defTabSz="1169988"/>
            <a:endParaRPr lang="en-US" altLang="ja-JP" sz="2800" smtClean="0">
              <a:latin typeface="Times New Roman" panose="02020603050405020304" pitchFamily="18" charset="0"/>
              <a:cs typeface="Times New Roman" panose="02020603050405020304" pitchFamily="18" charset="0"/>
            </a:endParaRPr>
          </a:p>
          <a:p>
            <a:pPr marL="354013" indent="-354013" defTabSz="1169988"/>
            <a:r>
              <a:rPr lang="ja-JP" altLang="en-US" sz="2800" smtClean="0">
                <a:latin typeface="Times New Roman" panose="02020603050405020304" pitchFamily="18" charset="0"/>
                <a:cs typeface="Times New Roman" panose="02020603050405020304" pitchFamily="18" charset="0"/>
              </a:rPr>
              <a:t>■同じ周波数で，振幅と位相だけが変化する。</a:t>
            </a:r>
            <a:endParaRPr lang="en-US" altLang="ja-JP" sz="2800">
              <a:latin typeface="Times New Roman" panose="02020603050405020304" pitchFamily="18" charset="0"/>
              <a:cs typeface="Times New Roman" panose="02020603050405020304" pitchFamily="18" charset="0"/>
            </a:endParaRPr>
          </a:p>
          <a:p>
            <a:pPr marL="354013" indent="-354013" defTabSz="1169988"/>
            <a:endParaRPr lang="en-US" altLang="ja-JP" sz="2800" smtClean="0">
              <a:latin typeface="Times New Roman" panose="02020603050405020304" pitchFamily="18" charset="0"/>
              <a:cs typeface="Times New Roman" panose="02020603050405020304" pitchFamily="18" charset="0"/>
            </a:endParaRPr>
          </a:p>
          <a:p>
            <a:pPr marL="354013" indent="-354013" defTabSz="1169988"/>
            <a:r>
              <a:rPr lang="ja-JP" altLang="en-US" sz="2800" smtClean="0">
                <a:latin typeface="Times New Roman" panose="02020603050405020304" pitchFamily="18" charset="0"/>
                <a:cs typeface="Times New Roman" panose="02020603050405020304" pitchFamily="18" charset="0"/>
              </a:rPr>
              <a:t>■ただし，余弦波（</a:t>
            </a:r>
            <a:r>
              <a:rPr lang="en-US" altLang="ja-JP" sz="2800" smtClean="0">
                <a:latin typeface="Times New Roman" panose="02020603050405020304" pitchFamily="18" charset="0"/>
                <a:cs typeface="Times New Roman" panose="02020603050405020304" pitchFamily="18" charset="0"/>
              </a:rPr>
              <a:t>cos</a:t>
            </a:r>
            <a:r>
              <a:rPr lang="ja-JP" altLang="en-US" sz="2800" smtClean="0">
                <a:latin typeface="Times New Roman" panose="02020603050405020304" pitchFamily="18" charset="0"/>
                <a:cs typeface="Times New Roman" panose="02020603050405020304" pitchFamily="18" charset="0"/>
              </a:rPr>
              <a:t>波）は </a:t>
            </a:r>
            <a:r>
              <a:rPr lang="en-US" altLang="ja-JP" sz="2800" smtClean="0">
                <a:latin typeface="Times New Roman" panose="02020603050405020304" pitchFamily="18" charset="0"/>
                <a:cs typeface="Times New Roman" panose="02020603050405020304" pitchFamily="18" charset="0"/>
              </a:rPr>
              <a:t>π/2 </a:t>
            </a:r>
            <a:r>
              <a:rPr lang="ja-JP" altLang="en-US" sz="2800" smtClean="0">
                <a:latin typeface="Times New Roman" panose="02020603050405020304" pitchFamily="18" charset="0"/>
                <a:cs typeface="Times New Roman" panose="02020603050405020304" pitchFamily="18" charset="0"/>
              </a:rPr>
              <a:t>だけ位相がずれた</a:t>
            </a:r>
            <a:r>
              <a:rPr lang="ja-JP" altLang="en-US" sz="2800" smtClean="0">
                <a:latin typeface="Times New Roman" panose="02020603050405020304" pitchFamily="18" charset="0"/>
                <a:cs typeface="Times New Roman" panose="02020603050405020304" pitchFamily="18" charset="0"/>
              </a:rPr>
              <a:t>正弦波と</a:t>
            </a:r>
            <a:r>
              <a:rPr lang="ja-JP" altLang="en-US" sz="2800" smtClean="0">
                <a:latin typeface="Times New Roman" panose="02020603050405020304" pitchFamily="18" charset="0"/>
                <a:cs typeface="Times New Roman" panose="02020603050405020304" pitchFamily="18" charset="0"/>
              </a:rPr>
              <a:t>考える。</a:t>
            </a:r>
            <a:endParaRPr lang="en-US" altLang="ja-JP" sz="2800" b="1"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3291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0236" y="191730"/>
            <a:ext cx="7704667" cy="1744646"/>
          </a:xfrm>
        </p:spPr>
        <p:txBody>
          <a:bodyPr>
            <a:normAutofit/>
          </a:bodyPr>
          <a:lstStyle/>
          <a:p>
            <a:pPr algn="r"/>
            <a:r>
              <a:rPr lang="ja-JP" altLang="en-US" sz="3600" smtClean="0"/>
              <a:t>一般の信号を入力すると</a:t>
            </a:r>
            <a:r>
              <a:rPr lang="en-US" altLang="ja-JP" sz="3600" smtClean="0"/>
              <a:t/>
            </a:r>
            <a:br>
              <a:rPr lang="en-US" altLang="ja-JP" sz="3600" smtClean="0"/>
            </a:br>
            <a:r>
              <a:rPr lang="ja-JP" altLang="en-US" sz="3600" smtClean="0"/>
              <a:t>波形は大きく変化する</a:t>
            </a:r>
            <a:endParaRPr kumimoji="1" lang="ja-JP" altLang="en-US" sz="2800"/>
          </a:p>
        </p:txBody>
      </p:sp>
      <p:sp>
        <p:nvSpPr>
          <p:cNvPr id="29" name="テキスト ボックス 28"/>
          <p:cNvSpPr txBox="1"/>
          <p:nvPr/>
        </p:nvSpPr>
        <p:spPr>
          <a:xfrm>
            <a:off x="874881" y="2040863"/>
            <a:ext cx="8040022" cy="1384995"/>
          </a:xfrm>
          <a:prstGeom prst="rect">
            <a:avLst/>
          </a:prstGeom>
          <a:noFill/>
        </p:spPr>
        <p:txBody>
          <a:bodyPr wrap="square" rtlCol="0">
            <a:spAutoFit/>
          </a:bodyPr>
          <a:lstStyle/>
          <a:p>
            <a:pPr marL="354013" indent="-354013" defTabSz="1169988"/>
            <a:r>
              <a:rPr lang="ja-JP" altLang="en-US" sz="2800" smtClean="0">
                <a:latin typeface="Times New Roman" panose="02020603050405020304" pitchFamily="18" charset="0"/>
                <a:cs typeface="Times New Roman" panose="02020603050405020304" pitchFamily="18" charset="0"/>
              </a:rPr>
              <a:t>■周波数によって振幅特性，位相特性が異なるので，その</a:t>
            </a:r>
            <a:r>
              <a:rPr lang="ja-JP" altLang="en-US" sz="2800" smtClean="0">
                <a:solidFill>
                  <a:srgbClr val="FF0000"/>
                </a:solidFill>
                <a:latin typeface="Times New Roman" panose="02020603050405020304" pitchFamily="18" charset="0"/>
                <a:cs typeface="Times New Roman" panose="02020603050405020304" pitchFamily="18" charset="0"/>
              </a:rPr>
              <a:t>合成波としての一般の信号</a:t>
            </a:r>
            <a:r>
              <a:rPr lang="ja-JP" altLang="en-US" sz="2800" smtClean="0">
                <a:latin typeface="Times New Roman" panose="02020603050405020304" pitchFamily="18" charset="0"/>
                <a:cs typeface="Times New Roman" panose="02020603050405020304" pitchFamily="18" charset="0"/>
              </a:rPr>
              <a:t>は，入力波形と出力波形は大きく異なる。</a:t>
            </a:r>
            <a:endParaRPr lang="en-US" altLang="ja-JP" sz="2800" b="1"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25123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視差">
  <a:themeElements>
    <a:clrScheme name="視差">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視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視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視差</Template>
  <TotalTime>2521</TotalTime>
  <Words>908</Words>
  <Application>Microsoft Office PowerPoint</Application>
  <PresentationFormat>画面に合わせる (4:3)</PresentationFormat>
  <Paragraphs>170</Paragraphs>
  <Slides>17</Slides>
  <Notes>0</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17</vt:i4>
      </vt:variant>
    </vt:vector>
  </HeadingPairs>
  <TitlesOfParts>
    <vt:vector size="23" baseType="lpstr">
      <vt:lpstr>HGｺﾞｼｯｸM</vt:lpstr>
      <vt:lpstr>Arial</vt:lpstr>
      <vt:lpstr>Corbel</vt:lpstr>
      <vt:lpstr>Times New Roman</vt:lpstr>
      <vt:lpstr>視差</vt:lpstr>
      <vt:lpstr>数式</vt:lpstr>
      <vt:lpstr>６．線型システム</vt:lpstr>
      <vt:lpstr>６．１　線型システムの性質 （１）なぜ線型システムか？ linear system</vt:lpstr>
      <vt:lpstr>（２）線型システムの定義</vt:lpstr>
      <vt:lpstr>線型システムのイメージ</vt:lpstr>
      <vt:lpstr>（３）時不変系 time invariant system</vt:lpstr>
      <vt:lpstr>時不変性のイメージ</vt:lpstr>
      <vt:lpstr>（３）線型時不変系 LTIシステム：Linear Ｔime Invariant Ｓystem） 以下，LTIシステムと略称する</vt:lpstr>
      <vt:lpstr>（４）ＬＴＩシステムの重要な性質</vt:lpstr>
      <vt:lpstr>一般の信号を入力すると 波形は大きく変化する</vt:lpstr>
      <vt:lpstr>【参考】単なる伝送路の波形 単純な無限延長線路でも... 回路が入ったらもっと変化する </vt:lpstr>
      <vt:lpstr>（５）正弦波 線型代数とＬＴＩシステム </vt:lpstr>
      <vt:lpstr>正弦波の変化量</vt:lpstr>
      <vt:lpstr>個々の周波数Ωに対するG(Ω)が分かれば…</vt:lpstr>
      <vt:lpstr>（６）周波数特性の一般的定義</vt:lpstr>
      <vt:lpstr>（７）Ｚ変換で考えると… 周波数特性＝伝達関数</vt:lpstr>
      <vt:lpstr>【まとめ】</vt:lpstr>
      <vt:lpstr>【特に非線形系について】</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デジタル信号処理</dc:title>
  <dc:creator>白井豊</dc:creator>
  <cp:lastModifiedBy>白井豊</cp:lastModifiedBy>
  <cp:revision>164</cp:revision>
  <dcterms:created xsi:type="dcterms:W3CDTF">2018-02-09T02:09:57Z</dcterms:created>
  <dcterms:modified xsi:type="dcterms:W3CDTF">2018-03-20T20:37:28Z</dcterms:modified>
</cp:coreProperties>
</file>