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262" r:id="rId4"/>
    <p:sldId id="309" r:id="rId5"/>
    <p:sldId id="349" r:id="rId6"/>
    <p:sldId id="350" r:id="rId7"/>
    <p:sldId id="351" r:id="rId8"/>
    <p:sldId id="355" r:id="rId9"/>
    <p:sldId id="356" r:id="rId10"/>
    <p:sldId id="352" r:id="rId11"/>
    <p:sldId id="353" r:id="rId12"/>
    <p:sldId id="354" r:id="rId13"/>
    <p:sldId id="357" r:id="rId14"/>
    <p:sldId id="358" r:id="rId15"/>
    <p:sldId id="362" r:id="rId16"/>
    <p:sldId id="359" r:id="rId17"/>
    <p:sldId id="360" r:id="rId18"/>
    <p:sldId id="361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9E7A7"/>
    <a:srgbClr val="FF0000"/>
    <a:srgbClr val="FFFFFF"/>
    <a:srgbClr val="DDC4F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５．時間領域と周波数領域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５．</a:t>
            </a:r>
            <a:r>
              <a:rPr lang="ja-JP" altLang="en-US" smtClean="0"/>
              <a:t>１</a:t>
            </a:r>
            <a:r>
              <a:rPr kumimoji="1" lang="ja-JP" altLang="en-US" smtClean="0"/>
              <a:t>　直交変換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５．２　アナログ信号のフーリエ変換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５．３　ディジタル信号の周波数変換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５．４　窓関数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（３）離散フーリエ変換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離散フーリエ変換（</a:t>
            </a:r>
            <a:r>
              <a:rPr lang="en-US" altLang="ja-JP" sz="3600" smtClean="0"/>
              <a:t>DFT</a:t>
            </a:r>
            <a:r>
              <a:rPr lang="ja-JP" altLang="en-US" sz="3600" smtClean="0"/>
              <a:t>）とは</a:t>
            </a:r>
            <a:endParaRPr lang="ja-JP" altLang="en-US" sz="36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4732884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離散フーリエ変換（</a:t>
            </a:r>
            <a:r>
              <a:rPr kumimoji="1" lang="en-US" altLang="ja-JP" smtClean="0"/>
              <a:t>DFT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>Discrete Fourier Transformation</a:t>
            </a:r>
            <a:r>
              <a:rPr kumimoji="1" lang="ja-JP" altLang="en-US" smtClean="0"/>
              <a:t>）とは，有限長の離散信号に対するフーリエ変換。</a:t>
            </a:r>
            <a:endParaRPr kumimoji="1" lang="en-US" altLang="ja-JP" smtClean="0"/>
          </a:p>
          <a:p>
            <a:r>
              <a:rPr kumimoji="1" lang="ja-JP" altLang="en-US" smtClean="0"/>
              <a:t>有限個の離散スペクトルを得る。</a:t>
            </a:r>
            <a:endParaRPr kumimoji="1" lang="en-US" altLang="ja-JP" smtClean="0"/>
          </a:p>
          <a:p>
            <a:endParaRPr lang="en-US" altLang="ja-JP"/>
          </a:p>
          <a:p>
            <a:r>
              <a:rPr kumimoji="1" lang="ja-JP" altLang="en-US" smtClean="0"/>
              <a:t>高速化版として，高速フーリエ変換（</a:t>
            </a:r>
            <a:r>
              <a:rPr kumimoji="1" lang="en-US" altLang="ja-JP" smtClean="0"/>
              <a:t>FFT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>Fast Fourier Transformation</a:t>
            </a:r>
            <a:r>
              <a:rPr kumimoji="1" lang="ja-JP" altLang="en-US" smtClean="0"/>
              <a:t>）がある。</a:t>
            </a:r>
            <a:endParaRPr kumimoji="1" lang="en-US" altLang="ja-JP" smtClean="0"/>
          </a:p>
          <a:p>
            <a:r>
              <a:rPr kumimoji="1" lang="ja-JP" altLang="en-US" smtClean="0"/>
              <a:t>計算結果は</a:t>
            </a:r>
            <a:r>
              <a:rPr kumimoji="1" lang="en-US" altLang="ja-JP" smtClean="0"/>
              <a:t>DFT</a:t>
            </a:r>
            <a:r>
              <a:rPr lang="ja-JP" altLang="en-US"/>
              <a:t> </a:t>
            </a:r>
            <a:r>
              <a:rPr kumimoji="1" lang="en-US" altLang="ja-JP" smtClean="0"/>
              <a:t>= FFT</a:t>
            </a:r>
          </a:p>
          <a:p>
            <a:pPr marL="0" indent="0">
              <a:buNone/>
            </a:pP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　　</a:t>
            </a:r>
            <a:r>
              <a:rPr kumimoji="1" lang="ja-JP" altLang="en-US" b="1" smtClean="0">
                <a:solidFill>
                  <a:srgbClr val="FF0000"/>
                </a:solidFill>
              </a:rPr>
              <a:t>（コンピュータで計算できるフーリエ変換）</a:t>
            </a:r>
            <a:endParaRPr kumimoji="1" lang="en-US" altLang="ja-JP" b="1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62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sz="3600" smtClean="0"/>
              <a:t>DFT</a:t>
            </a:r>
            <a:r>
              <a:rPr lang="ja-JP" altLang="en-US" sz="3600" smtClean="0"/>
              <a:t>の定義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700" smtClean="0"/>
              <a:t>以下，離散フーリエ変換を</a:t>
            </a:r>
            <a:r>
              <a:rPr lang="en-US" altLang="ja-JP" sz="2700" b="1" smtClean="0">
                <a:solidFill>
                  <a:srgbClr val="FF0000"/>
                </a:solidFill>
              </a:rPr>
              <a:t>DFT</a:t>
            </a:r>
            <a:r>
              <a:rPr lang="ja-JP" altLang="en-US" sz="2700" b="1" smtClean="0">
                <a:solidFill>
                  <a:srgbClr val="FF0000"/>
                </a:solidFill>
              </a:rPr>
              <a:t>と略称</a:t>
            </a:r>
            <a:endParaRPr lang="ja-JP" altLang="en-US" sz="2700" b="1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4732884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定義式</a:t>
            </a:r>
            <a:endParaRPr kumimoji="1" lang="en-US" altLang="ja-JP" smtClean="0"/>
          </a:p>
          <a:p>
            <a:endParaRPr lang="en-US" altLang="ja-JP"/>
          </a:p>
          <a:p>
            <a:pPr marL="0" indent="0">
              <a:buNone/>
            </a:pPr>
            <a:endParaRPr kumimoji="1" lang="en-US" altLang="ja-JP" smtClean="0"/>
          </a:p>
          <a:p>
            <a:endParaRPr kumimoji="1" lang="en-US" altLang="ja-JP" smtClean="0"/>
          </a:p>
          <a:p>
            <a:r>
              <a:rPr kumimoji="1" lang="ja-JP" altLang="en-US" smtClean="0"/>
              <a:t>逆変換（</a:t>
            </a:r>
            <a:r>
              <a:rPr kumimoji="1" lang="en-US" altLang="ja-JP" smtClean="0"/>
              <a:t>IDFT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>inverse  Discrete Fourier Transformation</a:t>
            </a:r>
            <a:r>
              <a:rPr kumimoji="1" lang="ja-JP" altLang="en-US" smtClean="0"/>
              <a:t>）</a:t>
            </a:r>
            <a:endParaRPr kumimoji="1" lang="en-US" altLang="ja-JP" b="1" smtClean="0">
              <a:solidFill>
                <a:srgbClr val="FF0000"/>
              </a:solidFill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809288"/>
              </p:ext>
            </p:extLst>
          </p:nvPr>
        </p:nvGraphicFramePr>
        <p:xfrm>
          <a:off x="1342478" y="2038983"/>
          <a:ext cx="2743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数式" r:id="rId3" imgW="1409400" imgH="431640" progId="Equation.3">
                  <p:embed/>
                </p:oleObj>
              </mc:Choice>
              <mc:Fallback>
                <p:oleObj name="数式" r:id="rId3" imgW="1409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2478" y="2038983"/>
                        <a:ext cx="2743200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440985" y="2038983"/>
            <a:ext cx="4116663" cy="13925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8525" algn="l"/>
              </a:tabLst>
            </a:pP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（時間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)=0, 1, 2, …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898525" algn="l"/>
              </a:tabLst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（周波数番号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0, 1, 2, …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271028"/>
              </p:ext>
            </p:extLst>
          </p:nvPr>
        </p:nvGraphicFramePr>
        <p:xfrm>
          <a:off x="1293813" y="4516438"/>
          <a:ext cx="2843212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数式" r:id="rId5" imgW="1460160" imgH="457200" progId="Equation.3">
                  <p:embed/>
                </p:oleObj>
              </mc:Choice>
              <mc:Fallback>
                <p:oleObj name="数式" r:id="rId5" imgW="1460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4516438"/>
                        <a:ext cx="2843212" cy="887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809959" y="4492407"/>
            <a:ext cx="3378713" cy="100092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852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指数が正（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89852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ことに注意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898525" algn="l"/>
              </a:tabLst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376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DFT</a:t>
            </a:r>
            <a:r>
              <a:rPr lang="ja-JP" altLang="en-US" sz="3600" smtClean="0"/>
              <a:t>の行列表現</a:t>
            </a:r>
            <a:endParaRPr lang="ja-JP" altLang="en-US" sz="2700" b="1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685581"/>
          </a:xfrm>
        </p:spPr>
        <p:txBody>
          <a:bodyPr anchor="t" anchorCtr="0">
            <a:normAutofit/>
          </a:bodyPr>
          <a:lstStyle/>
          <a:p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π/N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と置く</a:t>
            </a:r>
            <a:r>
              <a:rPr lang="ja-JP" altLang="en-US" smtClean="0"/>
              <a:t>と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ja-JP" altLang="en-US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πkpj</a:t>
            </a:r>
            <a:r>
              <a:rPr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ja-JP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kpaj</a:t>
            </a:r>
          </a:p>
          <a:p>
            <a:endParaRPr lang="en-US" altLang="ja-JP" i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i="1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336951"/>
              </p:ext>
            </p:extLst>
          </p:nvPr>
        </p:nvGraphicFramePr>
        <p:xfrm>
          <a:off x="1280318" y="2274669"/>
          <a:ext cx="6894513" cy="207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数式" r:id="rId3" imgW="3543120" imgH="1066680" progId="Equation.3">
                  <p:embed/>
                </p:oleObj>
              </mc:Choice>
              <mc:Fallback>
                <p:oleObj name="数式" r:id="rId3" imgW="35431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318" y="2274669"/>
                        <a:ext cx="6894513" cy="2071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280318" y="5213460"/>
            <a:ext cx="6586675" cy="44636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tabLst>
                <a:tab pos="898525" algn="l"/>
              </a:tabLst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次元ベクトルから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次元ベクトルへの直交変換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148939" y="4409421"/>
            <a:ext cx="1594261" cy="54095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852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3279137" y="4459454"/>
            <a:ext cx="3336413" cy="54095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8525" algn="l"/>
              </a:tabLst>
            </a:pPr>
            <a:r>
              <a:rPr lang="ja-JP" altLang="en-US" sz="2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直交（ユニタリ）行列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6812299" y="4409421"/>
            <a:ext cx="1594261" cy="54095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852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時間信号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603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DFT</a:t>
            </a:r>
            <a:r>
              <a:rPr lang="ja-JP" altLang="en-US" sz="3600" smtClean="0"/>
              <a:t>とフーリエ変換の関係</a:t>
            </a:r>
            <a:endParaRPr lang="ja-JP" altLang="en-US" sz="2700" b="1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1989629"/>
          </a:xfrm>
        </p:spPr>
        <p:txBody>
          <a:bodyPr anchor="t" anchorCtr="0">
            <a:norm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フーリエ変換の式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　　　　　　　　　　　　だから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134418"/>
              </p:ext>
            </p:extLst>
          </p:nvPr>
        </p:nvGraphicFramePr>
        <p:xfrm>
          <a:off x="4045387" y="1550769"/>
          <a:ext cx="25701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数式" r:id="rId3" imgW="1320480" imgH="330120" progId="Equation.3">
                  <p:embed/>
                </p:oleObj>
              </mc:Choice>
              <mc:Fallback>
                <p:oleObj name="数式" r:id="rId3" imgW="13204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5387" y="1550769"/>
                        <a:ext cx="2570163" cy="639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285076"/>
              </p:ext>
            </p:extLst>
          </p:nvPr>
        </p:nvGraphicFramePr>
        <p:xfrm>
          <a:off x="2972699" y="2453618"/>
          <a:ext cx="27432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数式" r:id="rId5" imgW="1409400" imgH="444240" progId="Equation.3">
                  <p:embed/>
                </p:oleObj>
              </mc:Choice>
              <mc:Fallback>
                <p:oleObj name="数式" r:id="rId5" imgW="14094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2699" y="2453618"/>
                        <a:ext cx="2743200" cy="862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606346"/>
              </p:ext>
            </p:extLst>
          </p:nvPr>
        </p:nvGraphicFramePr>
        <p:xfrm>
          <a:off x="1586424" y="3578717"/>
          <a:ext cx="6074971" cy="1819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数式" r:id="rId7" imgW="2705040" imgH="812520" progId="Equation.3">
                  <p:embed/>
                </p:oleObj>
              </mc:Choice>
              <mc:Fallback>
                <p:oleObj name="数式" r:id="rId7" imgW="270504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424" y="3578717"/>
                        <a:ext cx="6074971" cy="18191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8190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DFT</a:t>
            </a:r>
            <a:r>
              <a:rPr lang="ja-JP" altLang="en-US" sz="3600" smtClean="0"/>
              <a:t>と</a:t>
            </a:r>
            <a:r>
              <a:rPr lang="en-US" altLang="ja-JP" sz="3600" smtClean="0"/>
              <a:t>Z</a:t>
            </a:r>
            <a:r>
              <a:rPr lang="ja-JP" altLang="en-US" sz="3600" smtClean="0"/>
              <a:t>変換の関係</a:t>
            </a:r>
            <a:endParaRPr lang="ja-JP" altLang="en-US" sz="2700" b="1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4354512"/>
          </a:xfrm>
        </p:spPr>
        <p:txBody>
          <a:bodyPr anchor="t" anchorCtr="0">
            <a:normAutofit/>
          </a:bodyPr>
          <a:lstStyle/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変換の式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　　　　　　　　　　　　　　だから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とすることができる。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128144"/>
              </p:ext>
            </p:extLst>
          </p:nvPr>
        </p:nvGraphicFramePr>
        <p:xfrm>
          <a:off x="2771775" y="3392488"/>
          <a:ext cx="43449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数式" r:id="rId3" imgW="1854000" imgH="228600" progId="Equation.3">
                  <p:embed/>
                </p:oleObj>
              </mc:Choice>
              <mc:Fallback>
                <p:oleObj name="数式" r:id="rId3" imgW="1854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392488"/>
                        <a:ext cx="4344988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573991"/>
              </p:ext>
            </p:extLst>
          </p:nvPr>
        </p:nvGraphicFramePr>
        <p:xfrm>
          <a:off x="3208338" y="2478088"/>
          <a:ext cx="32226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数式" r:id="rId5" imgW="1434960" imgH="342720" progId="Equation.3">
                  <p:embed/>
                </p:oleObj>
              </mc:Choice>
              <mc:Fallback>
                <p:oleObj name="数式" r:id="rId5" imgW="14349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2478088"/>
                        <a:ext cx="3222625" cy="768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673744"/>
              </p:ext>
            </p:extLst>
          </p:nvPr>
        </p:nvGraphicFramePr>
        <p:xfrm>
          <a:off x="3109104" y="1365132"/>
          <a:ext cx="2432152" cy="917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数式" r:id="rId7" imgW="1143000" imgH="431640" progId="Equation.3">
                  <p:embed/>
                </p:oleObj>
              </mc:Choice>
              <mc:Fallback>
                <p:oleObj name="数式" r:id="rId7" imgW="1143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104" y="1365132"/>
                        <a:ext cx="2432152" cy="9176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210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DFT</a:t>
            </a:r>
            <a:r>
              <a:rPr lang="ja-JP" altLang="en-US" sz="3600" smtClean="0"/>
              <a:t>と</a:t>
            </a:r>
            <a:r>
              <a:rPr lang="en-US" altLang="ja-JP" sz="3600" smtClean="0"/>
              <a:t>Z</a:t>
            </a:r>
            <a:r>
              <a:rPr lang="ja-JP" altLang="en-US" sz="3600" smtClean="0"/>
              <a:t>変換の対比</a:t>
            </a:r>
            <a:endParaRPr lang="ja-JP" altLang="en-US" sz="2700" b="1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847395"/>
              </p:ext>
            </p:extLst>
          </p:nvPr>
        </p:nvGraphicFramePr>
        <p:xfrm>
          <a:off x="1523999" y="1397000"/>
          <a:ext cx="7089775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9619"/>
                <a:gridCol w="2357830"/>
                <a:gridCol w="333232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時間信号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周波数</a:t>
                      </a:r>
                      <a:endParaRPr kumimoji="1"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スペクトル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変換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任意個数の離散信号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連続スペクトル</a:t>
                      </a:r>
                      <a:endParaRPr kumimoji="1"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プログラム処理困難）</a:t>
                      </a:r>
                      <a:endParaRPr kumimoji="1"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　⇒　理論検討用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点の離散信号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点の離散スペクトル</a:t>
                      </a:r>
                      <a:endParaRPr kumimoji="1"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プログラム処理容易）</a:t>
                      </a:r>
                      <a:endParaRPr kumimoji="1"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　⇒　実用的</a:t>
                      </a:r>
                      <a:endParaRPr kumimoji="1"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597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離散系角周波数</a:t>
            </a:r>
            <a:r>
              <a:rPr lang="en-US" altLang="ja-JP" sz="3600" smtClean="0"/>
              <a:t>Ω</a:t>
            </a:r>
            <a:r>
              <a:rPr lang="ja-JP" altLang="en-US" sz="3600" smtClean="0"/>
              <a:t>の導入</a:t>
            </a:r>
            <a:endParaRPr lang="ja-JP" altLang="en-US" sz="2700" b="1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4354512"/>
          </a:xfrm>
        </p:spPr>
        <p:txBody>
          <a:bodyPr anchor="t" anchorCtr="0">
            <a:norm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正規化周波数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に対応する角周波数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f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</a:p>
          <a:p>
            <a:endParaRPr lang="en-US" altLang="ja-JP" i="1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を導入すると　　　　　　　　　と単純な式で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表現できる。信号の帯域 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/2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と標本化周波数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に依存しない表現が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可能となる。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748106"/>
              </p:ext>
            </p:extLst>
          </p:nvPr>
        </p:nvGraphicFramePr>
        <p:xfrm>
          <a:off x="3224698" y="2478088"/>
          <a:ext cx="268128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数式" r:id="rId3" imgW="1193760" imgH="342720" progId="Equation.3">
                  <p:embed/>
                </p:oleObj>
              </mc:Choice>
              <mc:Fallback>
                <p:oleObj name="数式" r:id="rId3" imgW="11937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698" y="2478088"/>
                        <a:ext cx="2681287" cy="768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3641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（４）ＤＦＴのアナログ的解釈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700" smtClean="0"/>
              <a:t>ディジタル信号をアナログのパルス列信号と考える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1331093"/>
          </a:xfrm>
        </p:spPr>
        <p:txBody>
          <a:bodyPr anchor="t" anchorCtr="0">
            <a:normAutofit/>
          </a:bodyPr>
          <a:lstStyle/>
          <a:p>
            <a:r>
              <a:rPr kumimoji="1" lang="en-US" altLang="ja-JP" smtClean="0"/>
              <a:t>DFT</a:t>
            </a:r>
            <a:r>
              <a:rPr kumimoji="1" lang="ja-JP" altLang="en-US" smtClean="0"/>
              <a:t>は</a:t>
            </a:r>
            <a:r>
              <a:rPr kumimoji="1" lang="en-US" altLang="ja-JP" smtClean="0"/>
              <a:t>N</a:t>
            </a:r>
            <a:r>
              <a:rPr kumimoji="1" lang="ja-JP" altLang="en-US" smtClean="0"/>
              <a:t>個の時間信号の数列と</a:t>
            </a:r>
            <a:r>
              <a:rPr kumimoji="1" lang="en-US" altLang="ja-JP" smtClean="0"/>
              <a:t>N</a:t>
            </a:r>
            <a:r>
              <a:rPr kumimoji="1" lang="ja-JP" altLang="en-US" smtClean="0"/>
              <a:t>個のスペクトルの数列との関係であるが，ディジタル信号をアナログのパルス列信号と考える。</a:t>
            </a:r>
            <a:endParaRPr kumimoji="1" lang="en-US" altLang="ja-JP" b="1" smtClean="0">
              <a:solidFill>
                <a:srgbClr val="FF0000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322748" y="4157604"/>
            <a:ext cx="3249191" cy="2386002"/>
            <a:chOff x="1858835" y="3801362"/>
            <a:chExt cx="3249191" cy="2386002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23469" y="4087547"/>
              <a:ext cx="2609850" cy="1809750"/>
            </a:xfrm>
            <a:prstGeom prst="rect">
              <a:avLst/>
            </a:prstGeom>
          </p:spPr>
        </p:pic>
        <p:cxnSp>
          <p:nvCxnSpPr>
            <p:cNvPr id="5" name="直線矢印コネクタ 4"/>
            <p:cNvCxnSpPr/>
            <p:nvPr/>
          </p:nvCxnSpPr>
          <p:spPr>
            <a:xfrm>
              <a:off x="2013462" y="5023375"/>
              <a:ext cx="26098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コンテンツ プレースホルダー 2"/>
            <p:cNvSpPr txBox="1">
              <a:spLocks/>
            </p:cNvSpPr>
            <p:nvPr/>
          </p:nvSpPr>
          <p:spPr>
            <a:xfrm>
              <a:off x="4666007" y="4802651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8" name="コンテンツ プレースホルダー 2"/>
            <p:cNvSpPr txBox="1">
              <a:spLocks/>
            </p:cNvSpPr>
            <p:nvPr/>
          </p:nvSpPr>
          <p:spPr>
            <a:xfrm>
              <a:off x="1863438" y="499242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" name="コンテンツ プレースホルダー 2"/>
            <p:cNvSpPr txBox="1">
              <a:spLocks/>
            </p:cNvSpPr>
            <p:nvPr/>
          </p:nvSpPr>
          <p:spPr>
            <a:xfrm>
              <a:off x="2314251" y="497707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" name="コンテンツ プレースホルダー 2"/>
            <p:cNvSpPr txBox="1">
              <a:spLocks/>
            </p:cNvSpPr>
            <p:nvPr/>
          </p:nvSpPr>
          <p:spPr>
            <a:xfrm>
              <a:off x="2781876" y="499242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" name="コンテンツ プレースホルダー 2"/>
            <p:cNvSpPr txBox="1">
              <a:spLocks/>
            </p:cNvSpPr>
            <p:nvPr/>
          </p:nvSpPr>
          <p:spPr>
            <a:xfrm>
              <a:off x="3252258" y="497707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2" name="コンテンツ プレースホルダー 2"/>
            <p:cNvSpPr txBox="1">
              <a:spLocks/>
            </p:cNvSpPr>
            <p:nvPr/>
          </p:nvSpPr>
          <p:spPr>
            <a:xfrm>
              <a:off x="3694277" y="497707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3" name="コンテンツ プレースホルダー 2"/>
            <p:cNvSpPr txBox="1">
              <a:spLocks/>
            </p:cNvSpPr>
            <p:nvPr/>
          </p:nvSpPr>
          <p:spPr>
            <a:xfrm>
              <a:off x="4136296" y="496691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4" name="コンテンツ プレースホルダー 2"/>
            <p:cNvSpPr txBox="1">
              <a:spLocks/>
            </p:cNvSpPr>
            <p:nvPr/>
          </p:nvSpPr>
          <p:spPr>
            <a:xfrm>
              <a:off x="1858835" y="5745586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 fontScale="85000"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(0)</a:t>
              </a:r>
            </a:p>
          </p:txBody>
        </p:sp>
        <p:sp>
          <p:nvSpPr>
            <p:cNvPr id="15" name="コンテンツ プレースホルダー 2"/>
            <p:cNvSpPr txBox="1">
              <a:spLocks/>
            </p:cNvSpPr>
            <p:nvPr/>
          </p:nvSpPr>
          <p:spPr>
            <a:xfrm>
              <a:off x="2335914" y="440701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 fontScale="85000"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</p:txBody>
        </p:sp>
        <p:sp>
          <p:nvSpPr>
            <p:cNvPr id="16" name="コンテンツ プレースホルダー 2"/>
            <p:cNvSpPr txBox="1">
              <a:spLocks/>
            </p:cNvSpPr>
            <p:nvPr/>
          </p:nvSpPr>
          <p:spPr>
            <a:xfrm>
              <a:off x="2756270" y="3801362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 fontScale="85000"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</p:txBody>
        </p:sp>
        <p:sp>
          <p:nvSpPr>
            <p:cNvPr id="17" name="コンテンツ プレースホルダー 2"/>
            <p:cNvSpPr txBox="1">
              <a:spLocks/>
            </p:cNvSpPr>
            <p:nvPr/>
          </p:nvSpPr>
          <p:spPr>
            <a:xfrm>
              <a:off x="3257230" y="5372546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 fontScale="85000"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18" name="コンテンツ プレースホルダー 2"/>
            <p:cNvSpPr txBox="1">
              <a:spLocks/>
            </p:cNvSpPr>
            <p:nvPr/>
          </p:nvSpPr>
          <p:spPr>
            <a:xfrm>
              <a:off x="3723673" y="5355437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 fontScale="85000"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(4)</a:t>
              </a:r>
            </a:p>
          </p:txBody>
        </p:sp>
        <p:sp>
          <p:nvSpPr>
            <p:cNvPr id="19" name="コンテンツ プレースホルダー 2"/>
            <p:cNvSpPr txBox="1">
              <a:spLocks/>
            </p:cNvSpPr>
            <p:nvPr/>
          </p:nvSpPr>
          <p:spPr>
            <a:xfrm>
              <a:off x="4165692" y="4185216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 fontScale="85000"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(5)</a:t>
              </a:r>
            </a:p>
          </p:txBody>
        </p:sp>
      </p:grp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1848146" y="2953047"/>
            <a:ext cx="5679323" cy="56906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(0),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(5)}</a:t>
            </a:r>
          </a:p>
        </p:txBody>
      </p:sp>
      <p:sp>
        <p:nvSpPr>
          <p:cNvPr id="20" name="下矢印 19"/>
          <p:cNvSpPr/>
          <p:nvPr/>
        </p:nvSpPr>
        <p:spPr>
          <a:xfrm>
            <a:off x="4557348" y="3612221"/>
            <a:ext cx="224952" cy="425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357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39269" y="23381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200" smtClean="0"/>
              <a:t>離散かつ周期的な信号とスペクトルの対応関係と捉える</a:t>
            </a:r>
            <a:r>
              <a:rPr lang="en-US" altLang="ja-JP" sz="2200" smtClean="0"/>
              <a:t/>
            </a:r>
            <a:br>
              <a:rPr lang="en-US" altLang="ja-JP" sz="2200" smtClean="0"/>
            </a:br>
            <a:r>
              <a:rPr lang="ja-JP" altLang="en-US" sz="2000" smtClean="0"/>
              <a:t>（ディジタル信号特有の「折り返し」や「回り込み」はこのせい）</a:t>
            </a:r>
            <a:endParaRPr lang="ja-JP" altLang="en-US" sz="20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3201" y="1036925"/>
            <a:ext cx="8066142" cy="495447"/>
          </a:xfrm>
        </p:spPr>
        <p:txBody>
          <a:bodyPr anchor="t" anchorCtr="0">
            <a:normAutofit/>
          </a:bodyPr>
          <a:lstStyle/>
          <a:p>
            <a:r>
              <a:rPr kumimoji="1" lang="en-US" altLang="ja-JP" smtClean="0"/>
              <a:t>DFT</a:t>
            </a:r>
            <a:r>
              <a:rPr kumimoji="1" lang="ja-JP" altLang="en-US" smtClean="0"/>
              <a:t>の周波数スペクトルは離散的で，時間信号は周期的</a:t>
            </a:r>
            <a:r>
              <a:rPr lang="ja-JP" altLang="en-US" smtClean="0"/>
              <a:t>。</a:t>
            </a:r>
            <a:endParaRPr kumimoji="1" lang="en-US" altLang="ja-JP" b="1" smtClean="0">
              <a:solidFill>
                <a:srgbClr val="FF0000"/>
              </a:solidFill>
            </a:endParaRPr>
          </a:p>
        </p:txBody>
      </p:sp>
      <p:sp>
        <p:nvSpPr>
          <p:cNvPr id="353" name="コンテンツ プレースホルダー 2"/>
          <p:cNvSpPr txBox="1">
            <a:spLocks/>
          </p:cNvSpPr>
          <p:nvPr/>
        </p:nvSpPr>
        <p:spPr>
          <a:xfrm>
            <a:off x="1420229" y="1719529"/>
            <a:ext cx="1061229" cy="4774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9768" name="グループ化 159767"/>
          <p:cNvGrpSpPr/>
          <p:nvPr/>
        </p:nvGrpSpPr>
        <p:grpSpPr>
          <a:xfrm>
            <a:off x="2082071" y="5411555"/>
            <a:ext cx="6170698" cy="1554600"/>
            <a:chOff x="1879137" y="5070487"/>
            <a:chExt cx="6170698" cy="1554600"/>
          </a:xfrm>
        </p:grpSpPr>
        <p:grpSp>
          <p:nvGrpSpPr>
            <p:cNvPr id="159759" name="グループ化 159758"/>
            <p:cNvGrpSpPr/>
            <p:nvPr/>
          </p:nvGrpSpPr>
          <p:grpSpPr>
            <a:xfrm>
              <a:off x="2562255" y="5519355"/>
              <a:ext cx="5487580" cy="760268"/>
              <a:chOff x="2471626" y="5246905"/>
              <a:chExt cx="5487580" cy="760268"/>
            </a:xfrm>
          </p:grpSpPr>
          <p:sp>
            <p:nvSpPr>
              <p:cNvPr id="25" name="コンテンツ プレースホルダー 2"/>
              <p:cNvSpPr txBox="1">
                <a:spLocks/>
              </p:cNvSpPr>
              <p:nvPr/>
            </p:nvSpPr>
            <p:spPr>
              <a:xfrm>
                <a:off x="7519202" y="5529723"/>
                <a:ext cx="440004" cy="477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59745" name="グループ化 159744"/>
              <p:cNvGrpSpPr/>
              <p:nvPr/>
            </p:nvGrpSpPr>
            <p:grpSpPr>
              <a:xfrm>
                <a:off x="4068288" y="5251154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4" name="図 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26" name="直線コネクタ 25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円/楕円 26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8" name="直線コネクタ 27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円/楕円 28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0" name="直線コネクタ 29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円/楕円 30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2" name="直線コネクタ 31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円/楕円 32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4" name="直線コネクタ 33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円/楕円 34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6" name="直線コネクタ 35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円/楕円 36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8" name="直線コネクタ 37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円/楕円 38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" name="円/楕円 39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" name="円/楕円 40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" name="グループ化 44"/>
              <p:cNvGrpSpPr/>
              <p:nvPr/>
            </p:nvGrpSpPr>
            <p:grpSpPr>
              <a:xfrm>
                <a:off x="2643646" y="5262478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46" name="図 45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47" name="直線コネクタ 46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円/楕円 47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9" name="直線コネクタ 48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円/楕円 49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1" name="直線コネクタ 50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円/楕円 51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3" name="直線コネクタ 52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円/楕円 53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5" name="直線コネクタ 54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円/楕円 55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7" name="直線コネクタ 56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円/楕円 57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9" name="直線コネクタ 58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円/楕円 59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円/楕円 60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円/楕円 61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" name="グループ化 62"/>
              <p:cNvGrpSpPr/>
              <p:nvPr/>
            </p:nvGrpSpPr>
            <p:grpSpPr>
              <a:xfrm>
                <a:off x="5481888" y="5246905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64" name="図 6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65" name="直線コネクタ 64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円/楕円 65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7" name="直線コネクタ 66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円/楕円 67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9" name="直線コネクタ 68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円/楕円 69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1" name="直線コネクタ 70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円/楕円 71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3" name="直線コネクタ 72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円/楕円 73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5" name="直線コネクタ 74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円/楕円 75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7" name="直線コネクタ 76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円/楕円 77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円/楕円 78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円/楕円 79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24" name="直線矢印コネクタ 23"/>
              <p:cNvCxnSpPr/>
              <p:nvPr/>
            </p:nvCxnSpPr>
            <p:spPr>
              <a:xfrm flipV="1">
                <a:off x="2471626" y="5916678"/>
                <a:ext cx="475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4" name="直線コネクタ 353"/>
            <p:cNvCxnSpPr/>
            <p:nvPr/>
          </p:nvCxnSpPr>
          <p:spPr>
            <a:xfrm>
              <a:off x="4191455" y="5311469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直線コネクタ 354"/>
            <p:cNvCxnSpPr/>
            <p:nvPr/>
          </p:nvCxnSpPr>
          <p:spPr>
            <a:xfrm>
              <a:off x="5589289" y="5307595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直線矢印コネクタ 355"/>
            <p:cNvCxnSpPr/>
            <p:nvPr/>
          </p:nvCxnSpPr>
          <p:spPr>
            <a:xfrm>
              <a:off x="4161001" y="5408993"/>
              <a:ext cx="140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7" name="コンテンツ プレースホルダー 2"/>
            <p:cNvSpPr txBox="1">
              <a:spLocks/>
            </p:cNvSpPr>
            <p:nvPr/>
          </p:nvSpPr>
          <p:spPr>
            <a:xfrm>
              <a:off x="4266066" y="5070487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800" b="1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358" name="コンテンツ プレースホルダー 2"/>
            <p:cNvSpPr txBox="1">
              <a:spLocks/>
            </p:cNvSpPr>
            <p:nvPr/>
          </p:nvSpPr>
          <p:spPr>
            <a:xfrm>
              <a:off x="4656109" y="6098974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60" name="コンテンツ プレースホルダー 2"/>
            <p:cNvSpPr txBox="1">
              <a:spLocks/>
            </p:cNvSpPr>
            <p:nvPr/>
          </p:nvSpPr>
          <p:spPr>
            <a:xfrm>
              <a:off x="5031985" y="6173318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361" name="コンテンツ プレースホルダー 2"/>
            <p:cNvSpPr txBox="1">
              <a:spLocks/>
            </p:cNvSpPr>
            <p:nvPr/>
          </p:nvSpPr>
          <p:spPr>
            <a:xfrm>
              <a:off x="3641144" y="6183309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ja-JP" altLang="en-US" sz="16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362" name="コンテンツ プレースホルダー 2"/>
            <p:cNvSpPr txBox="1">
              <a:spLocks/>
            </p:cNvSpPr>
            <p:nvPr/>
          </p:nvSpPr>
          <p:spPr>
            <a:xfrm>
              <a:off x="1879137" y="5514653"/>
              <a:ext cx="1061229" cy="4774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9769" name="グループ化 159768"/>
          <p:cNvGrpSpPr/>
          <p:nvPr/>
        </p:nvGrpSpPr>
        <p:grpSpPr>
          <a:xfrm>
            <a:off x="2108223" y="1643741"/>
            <a:ext cx="5589468" cy="2151528"/>
            <a:chOff x="2260309" y="2501860"/>
            <a:chExt cx="5589468" cy="2151528"/>
          </a:xfrm>
        </p:grpSpPr>
        <p:grpSp>
          <p:nvGrpSpPr>
            <p:cNvPr id="159760" name="グループ化 159759"/>
            <p:cNvGrpSpPr/>
            <p:nvPr/>
          </p:nvGrpSpPr>
          <p:grpSpPr>
            <a:xfrm>
              <a:off x="2739617" y="2537964"/>
              <a:ext cx="4680719" cy="628752"/>
              <a:chOff x="1227203" y="3216917"/>
              <a:chExt cx="7128000" cy="1207975"/>
            </a:xfrm>
          </p:grpSpPr>
          <p:grpSp>
            <p:nvGrpSpPr>
              <p:cNvPr id="247" name="グループ化 246"/>
              <p:cNvGrpSpPr/>
              <p:nvPr/>
            </p:nvGrpSpPr>
            <p:grpSpPr>
              <a:xfrm>
                <a:off x="1592830" y="3226655"/>
                <a:ext cx="2179599" cy="1197738"/>
                <a:chOff x="4179464" y="3251415"/>
                <a:chExt cx="2179599" cy="1197738"/>
              </a:xfrm>
            </p:grpSpPr>
            <p:cxnSp>
              <p:nvCxnSpPr>
                <p:cNvPr id="248" name="直線コネクタ 247"/>
                <p:cNvCxnSpPr/>
                <p:nvPr/>
              </p:nvCxnSpPr>
              <p:spPr>
                <a:xfrm>
                  <a:off x="4202551" y="3261153"/>
                  <a:ext cx="0" cy="1188000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9" name="グループ化 248"/>
                <p:cNvGrpSpPr/>
                <p:nvPr/>
              </p:nvGrpSpPr>
              <p:grpSpPr>
                <a:xfrm>
                  <a:off x="4179464" y="3251415"/>
                  <a:ext cx="2179599" cy="1175672"/>
                  <a:chOff x="4701346" y="3267844"/>
                  <a:chExt cx="2179599" cy="1175672"/>
                </a:xfrm>
              </p:grpSpPr>
              <p:sp>
                <p:nvSpPr>
                  <p:cNvPr id="250" name="フリーフォーム 249"/>
                  <p:cNvSpPr/>
                  <p:nvPr/>
                </p:nvSpPr>
                <p:spPr>
                  <a:xfrm>
                    <a:off x="4712582" y="3267844"/>
                    <a:ext cx="2168363" cy="1158744"/>
                  </a:xfrm>
                  <a:custGeom>
                    <a:avLst/>
                    <a:gdLst>
                      <a:gd name="connsiteX0" fmla="*/ 0 w 1371600"/>
                      <a:gd name="connsiteY0" fmla="*/ 470647 h 699247"/>
                      <a:gd name="connsiteX1" fmla="*/ 188259 w 1371600"/>
                      <a:gd name="connsiteY1" fmla="*/ 228600 h 699247"/>
                      <a:gd name="connsiteX2" fmla="*/ 349624 w 1371600"/>
                      <a:gd name="connsiteY2" fmla="*/ 699247 h 699247"/>
                      <a:gd name="connsiteX3" fmla="*/ 981635 w 1371600"/>
                      <a:gd name="connsiteY3" fmla="*/ 0 h 699247"/>
                      <a:gd name="connsiteX4" fmla="*/ 1371600 w 1371600"/>
                      <a:gd name="connsiteY4" fmla="*/ 672353 h 699247"/>
                      <a:gd name="connsiteX0" fmla="*/ 0 w 1371600"/>
                      <a:gd name="connsiteY0" fmla="*/ 470647 h 699247"/>
                      <a:gd name="connsiteX1" fmla="*/ 188259 w 1371600"/>
                      <a:gd name="connsiteY1" fmla="*/ 228600 h 699247"/>
                      <a:gd name="connsiteX2" fmla="*/ 349624 w 1371600"/>
                      <a:gd name="connsiteY2" fmla="*/ 699247 h 699247"/>
                      <a:gd name="connsiteX3" fmla="*/ 981635 w 1371600"/>
                      <a:gd name="connsiteY3" fmla="*/ 0 h 699247"/>
                      <a:gd name="connsiteX4" fmla="*/ 1371600 w 1371600"/>
                      <a:gd name="connsiteY4" fmla="*/ 672353 h 699247"/>
                      <a:gd name="connsiteX0" fmla="*/ 0 w 1371600"/>
                      <a:gd name="connsiteY0" fmla="*/ 470680 h 699280"/>
                      <a:gd name="connsiteX1" fmla="*/ 188259 w 1371600"/>
                      <a:gd name="connsiteY1" fmla="*/ 228633 h 699280"/>
                      <a:gd name="connsiteX2" fmla="*/ 349624 w 1371600"/>
                      <a:gd name="connsiteY2" fmla="*/ 699280 h 699280"/>
                      <a:gd name="connsiteX3" fmla="*/ 981635 w 1371600"/>
                      <a:gd name="connsiteY3" fmla="*/ 33 h 699280"/>
                      <a:gd name="connsiteX4" fmla="*/ 1371600 w 1371600"/>
                      <a:gd name="connsiteY4" fmla="*/ 672386 h 699280"/>
                      <a:gd name="connsiteX0" fmla="*/ 0 w 1371600"/>
                      <a:gd name="connsiteY0" fmla="*/ 470680 h 699280"/>
                      <a:gd name="connsiteX1" fmla="*/ 188259 w 1371600"/>
                      <a:gd name="connsiteY1" fmla="*/ 228633 h 699280"/>
                      <a:gd name="connsiteX2" fmla="*/ 349624 w 1371600"/>
                      <a:gd name="connsiteY2" fmla="*/ 699280 h 699280"/>
                      <a:gd name="connsiteX3" fmla="*/ 981635 w 1371600"/>
                      <a:gd name="connsiteY3" fmla="*/ 33 h 699280"/>
                      <a:gd name="connsiteX4" fmla="*/ 1371600 w 1371600"/>
                      <a:gd name="connsiteY4" fmla="*/ 672386 h 699280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409700"/>
                      <a:gd name="connsiteY0" fmla="*/ 499255 h 701451"/>
                      <a:gd name="connsiteX1" fmla="*/ 226359 w 1409700"/>
                      <a:gd name="connsiteY1" fmla="*/ 228633 h 701451"/>
                      <a:gd name="connsiteX2" fmla="*/ 387724 w 1409700"/>
                      <a:gd name="connsiteY2" fmla="*/ 699280 h 701451"/>
                      <a:gd name="connsiteX3" fmla="*/ 1019735 w 1409700"/>
                      <a:gd name="connsiteY3" fmla="*/ 33 h 701451"/>
                      <a:gd name="connsiteX4" fmla="*/ 1409700 w 1409700"/>
                      <a:gd name="connsiteY4" fmla="*/ 672386 h 701451"/>
                      <a:gd name="connsiteX0" fmla="*/ 0 w 1409700"/>
                      <a:gd name="connsiteY0" fmla="*/ 499255 h 701504"/>
                      <a:gd name="connsiteX1" fmla="*/ 197784 w 1409700"/>
                      <a:gd name="connsiteY1" fmla="*/ 231014 h 701504"/>
                      <a:gd name="connsiteX2" fmla="*/ 387724 w 1409700"/>
                      <a:gd name="connsiteY2" fmla="*/ 699280 h 701504"/>
                      <a:gd name="connsiteX3" fmla="*/ 1019735 w 1409700"/>
                      <a:gd name="connsiteY3" fmla="*/ 33 h 701504"/>
                      <a:gd name="connsiteX4" fmla="*/ 1409700 w 1409700"/>
                      <a:gd name="connsiteY4" fmla="*/ 672386 h 701504"/>
                      <a:gd name="connsiteX0" fmla="*/ 0 w 1409700"/>
                      <a:gd name="connsiteY0" fmla="*/ 499255 h 701358"/>
                      <a:gd name="connsiteX1" fmla="*/ 197784 w 1409700"/>
                      <a:gd name="connsiteY1" fmla="*/ 231014 h 701358"/>
                      <a:gd name="connsiteX2" fmla="*/ 387724 w 1409700"/>
                      <a:gd name="connsiteY2" fmla="*/ 699280 h 701358"/>
                      <a:gd name="connsiteX3" fmla="*/ 1019735 w 1409700"/>
                      <a:gd name="connsiteY3" fmla="*/ 33 h 701358"/>
                      <a:gd name="connsiteX4" fmla="*/ 1409700 w 1409700"/>
                      <a:gd name="connsiteY4" fmla="*/ 672386 h 701358"/>
                      <a:gd name="connsiteX0" fmla="*/ 0 w 1409700"/>
                      <a:gd name="connsiteY0" fmla="*/ 499255 h 699431"/>
                      <a:gd name="connsiteX1" fmla="*/ 197784 w 1409700"/>
                      <a:gd name="connsiteY1" fmla="*/ 231014 h 699431"/>
                      <a:gd name="connsiteX2" fmla="*/ 387724 w 1409700"/>
                      <a:gd name="connsiteY2" fmla="*/ 699280 h 699431"/>
                      <a:gd name="connsiteX3" fmla="*/ 1019735 w 1409700"/>
                      <a:gd name="connsiteY3" fmla="*/ 33 h 699431"/>
                      <a:gd name="connsiteX4" fmla="*/ 1409700 w 1409700"/>
                      <a:gd name="connsiteY4" fmla="*/ 672386 h 699431"/>
                      <a:gd name="connsiteX0" fmla="*/ 0 w 1409700"/>
                      <a:gd name="connsiteY0" fmla="*/ 499233 h 687519"/>
                      <a:gd name="connsiteX1" fmla="*/ 197784 w 1409700"/>
                      <a:gd name="connsiteY1" fmla="*/ 230992 h 687519"/>
                      <a:gd name="connsiteX2" fmla="*/ 478211 w 1409700"/>
                      <a:gd name="connsiteY2" fmla="*/ 687352 h 687519"/>
                      <a:gd name="connsiteX3" fmla="*/ 1019735 w 1409700"/>
                      <a:gd name="connsiteY3" fmla="*/ 11 h 687519"/>
                      <a:gd name="connsiteX4" fmla="*/ 1409700 w 1409700"/>
                      <a:gd name="connsiteY4" fmla="*/ 672364 h 687519"/>
                      <a:gd name="connsiteX0" fmla="*/ 0 w 1643063"/>
                      <a:gd name="connsiteY0" fmla="*/ 499237 h 687523"/>
                      <a:gd name="connsiteX1" fmla="*/ 197784 w 1643063"/>
                      <a:gd name="connsiteY1" fmla="*/ 230996 h 687523"/>
                      <a:gd name="connsiteX2" fmla="*/ 478211 w 1643063"/>
                      <a:gd name="connsiteY2" fmla="*/ 687356 h 687523"/>
                      <a:gd name="connsiteX3" fmla="*/ 1019735 w 1643063"/>
                      <a:gd name="connsiteY3" fmla="*/ 15 h 687523"/>
                      <a:gd name="connsiteX4" fmla="*/ 1643063 w 1643063"/>
                      <a:gd name="connsiteY4" fmla="*/ 519968 h 687523"/>
                      <a:gd name="connsiteX0" fmla="*/ 0 w 1643063"/>
                      <a:gd name="connsiteY0" fmla="*/ 504359 h 692645"/>
                      <a:gd name="connsiteX1" fmla="*/ 197784 w 1643063"/>
                      <a:gd name="connsiteY1" fmla="*/ 236118 h 692645"/>
                      <a:gd name="connsiteX2" fmla="*/ 478211 w 1643063"/>
                      <a:gd name="connsiteY2" fmla="*/ 692478 h 692645"/>
                      <a:gd name="connsiteX3" fmla="*/ 1019735 w 1643063"/>
                      <a:gd name="connsiteY3" fmla="*/ 5137 h 692645"/>
                      <a:gd name="connsiteX4" fmla="*/ 1432264 w 1643063"/>
                      <a:gd name="connsiteY4" fmla="*/ 671067 h 692645"/>
                      <a:gd name="connsiteX5" fmla="*/ 1643063 w 1643063"/>
                      <a:gd name="connsiteY5" fmla="*/ 525090 h 692645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790538"/>
                      <a:gd name="connsiteY0" fmla="*/ 503904 h 692190"/>
                      <a:gd name="connsiteX1" fmla="*/ 197784 w 1790538"/>
                      <a:gd name="connsiteY1" fmla="*/ 235663 h 692190"/>
                      <a:gd name="connsiteX2" fmla="*/ 478211 w 1790538"/>
                      <a:gd name="connsiteY2" fmla="*/ 692023 h 692190"/>
                      <a:gd name="connsiteX3" fmla="*/ 1019735 w 1790538"/>
                      <a:gd name="connsiteY3" fmla="*/ 4682 h 692190"/>
                      <a:gd name="connsiteX4" fmla="*/ 1432264 w 1790538"/>
                      <a:gd name="connsiteY4" fmla="*/ 670612 h 692190"/>
                      <a:gd name="connsiteX5" fmla="*/ 1790538 w 1790538"/>
                      <a:gd name="connsiteY5" fmla="*/ 481961 h 6921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790538" h="692190">
                        <a:moveTo>
                          <a:pt x="0" y="503904"/>
                        </a:moveTo>
                        <a:cubicBezTo>
                          <a:pt x="62753" y="423222"/>
                          <a:pt x="118082" y="204310"/>
                          <a:pt x="197784" y="235663"/>
                        </a:cubicBezTo>
                        <a:cubicBezTo>
                          <a:pt x="277486" y="267016"/>
                          <a:pt x="326932" y="701945"/>
                          <a:pt x="478211" y="692023"/>
                        </a:cubicBezTo>
                        <a:cubicBezTo>
                          <a:pt x="629490" y="682101"/>
                          <a:pt x="859139" y="73735"/>
                          <a:pt x="1019735" y="4682"/>
                        </a:cubicBezTo>
                        <a:cubicBezTo>
                          <a:pt x="1180331" y="-64371"/>
                          <a:pt x="1302183" y="653009"/>
                          <a:pt x="1432264" y="670612"/>
                        </a:cubicBezTo>
                        <a:cubicBezTo>
                          <a:pt x="1512339" y="712026"/>
                          <a:pt x="1714129" y="593207"/>
                          <a:pt x="1790538" y="481961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251" name="グループ化 250"/>
                  <p:cNvGrpSpPr/>
                  <p:nvPr/>
                </p:nvGrpSpPr>
                <p:grpSpPr>
                  <a:xfrm>
                    <a:off x="5777466" y="3464725"/>
                    <a:ext cx="45719" cy="385871"/>
                    <a:chOff x="5512354" y="3931216"/>
                    <a:chExt cx="45719" cy="385871"/>
                  </a:xfrm>
                </p:grpSpPr>
                <p:cxnSp>
                  <p:nvCxnSpPr>
                    <p:cNvPr id="273" name="直線コネクタ 272"/>
                    <p:cNvCxnSpPr/>
                    <p:nvPr/>
                  </p:nvCxnSpPr>
                  <p:spPr>
                    <a:xfrm>
                      <a:off x="5535992" y="3957087"/>
                      <a:ext cx="0" cy="360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4" name="円/楕円 273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52" name="グループ化 251"/>
                  <p:cNvGrpSpPr/>
                  <p:nvPr/>
                </p:nvGrpSpPr>
                <p:grpSpPr>
                  <a:xfrm>
                    <a:off x="4964256" y="3699896"/>
                    <a:ext cx="45719" cy="146061"/>
                    <a:chOff x="5512354" y="3931216"/>
                    <a:chExt cx="45719" cy="146061"/>
                  </a:xfrm>
                </p:grpSpPr>
                <p:cxnSp>
                  <p:nvCxnSpPr>
                    <p:cNvPr id="271" name="直線コネクタ 270"/>
                    <p:cNvCxnSpPr/>
                    <p:nvPr/>
                  </p:nvCxnSpPr>
                  <p:spPr>
                    <a:xfrm>
                      <a:off x="5535992" y="3933277"/>
                      <a:ext cx="0" cy="144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2" name="円/楕円 271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53" name="グループ化 252"/>
                  <p:cNvGrpSpPr/>
                  <p:nvPr/>
                </p:nvGrpSpPr>
                <p:grpSpPr>
                  <a:xfrm flipV="1">
                    <a:off x="5239017" y="3842076"/>
                    <a:ext cx="45719" cy="601440"/>
                    <a:chOff x="5512354" y="3931216"/>
                    <a:chExt cx="45719" cy="601440"/>
                  </a:xfrm>
                </p:grpSpPr>
                <p:cxnSp>
                  <p:nvCxnSpPr>
                    <p:cNvPr id="269" name="直線コネクタ 268"/>
                    <p:cNvCxnSpPr/>
                    <p:nvPr/>
                  </p:nvCxnSpPr>
                  <p:spPr>
                    <a:xfrm>
                      <a:off x="5535992" y="3956656"/>
                      <a:ext cx="0" cy="576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0" name="円/楕円 269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54" name="グループ化 253"/>
                  <p:cNvGrpSpPr/>
                  <p:nvPr/>
                </p:nvGrpSpPr>
                <p:grpSpPr>
                  <a:xfrm flipV="1">
                    <a:off x="4701346" y="3845418"/>
                    <a:ext cx="45719" cy="272826"/>
                    <a:chOff x="5512354" y="3931216"/>
                    <a:chExt cx="45719" cy="272826"/>
                  </a:xfrm>
                </p:grpSpPr>
                <p:cxnSp>
                  <p:nvCxnSpPr>
                    <p:cNvPr id="267" name="直線コネクタ 266"/>
                    <p:cNvCxnSpPr/>
                    <p:nvPr/>
                  </p:nvCxnSpPr>
                  <p:spPr>
                    <a:xfrm>
                      <a:off x="5535992" y="3952042"/>
                      <a:ext cx="0" cy="252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8" name="円/楕円 267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55" name="グループ化 254"/>
                  <p:cNvGrpSpPr/>
                  <p:nvPr/>
                </p:nvGrpSpPr>
                <p:grpSpPr>
                  <a:xfrm>
                    <a:off x="5510388" y="3849272"/>
                    <a:ext cx="45719" cy="243683"/>
                    <a:chOff x="5512354" y="3733252"/>
                    <a:chExt cx="45719" cy="243683"/>
                  </a:xfrm>
                </p:grpSpPr>
                <p:cxnSp>
                  <p:nvCxnSpPr>
                    <p:cNvPr id="265" name="直線コネクタ 264"/>
                    <p:cNvCxnSpPr/>
                    <p:nvPr/>
                  </p:nvCxnSpPr>
                  <p:spPr>
                    <a:xfrm>
                      <a:off x="5535992" y="3733252"/>
                      <a:ext cx="0" cy="216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6" name="円/楕円 265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56" name="グループ化 255"/>
                  <p:cNvGrpSpPr/>
                  <p:nvPr/>
                </p:nvGrpSpPr>
                <p:grpSpPr>
                  <a:xfrm flipV="1">
                    <a:off x="6318381" y="3844556"/>
                    <a:ext cx="45719" cy="399037"/>
                    <a:chOff x="5512354" y="3931216"/>
                    <a:chExt cx="45719" cy="399037"/>
                  </a:xfrm>
                </p:grpSpPr>
                <p:cxnSp>
                  <p:nvCxnSpPr>
                    <p:cNvPr id="263" name="直線コネクタ 262"/>
                    <p:cNvCxnSpPr/>
                    <p:nvPr/>
                  </p:nvCxnSpPr>
                  <p:spPr>
                    <a:xfrm>
                      <a:off x="5535992" y="3970253"/>
                      <a:ext cx="0" cy="360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4" name="円/楕円 263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57" name="グループ化 256"/>
                  <p:cNvGrpSpPr/>
                  <p:nvPr/>
                </p:nvGrpSpPr>
                <p:grpSpPr>
                  <a:xfrm>
                    <a:off x="6048001" y="3344086"/>
                    <a:ext cx="45719" cy="507148"/>
                    <a:chOff x="6048001" y="3344086"/>
                    <a:chExt cx="45719" cy="507148"/>
                  </a:xfrm>
                </p:grpSpPr>
                <p:cxnSp>
                  <p:nvCxnSpPr>
                    <p:cNvPr id="261" name="直線コネクタ 260"/>
                    <p:cNvCxnSpPr/>
                    <p:nvPr/>
                  </p:nvCxnSpPr>
                  <p:spPr>
                    <a:xfrm>
                      <a:off x="6070861" y="3383234"/>
                      <a:ext cx="0" cy="468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2" name="円/楕円 261"/>
                    <p:cNvSpPr/>
                    <p:nvPr/>
                  </p:nvSpPr>
                  <p:spPr>
                    <a:xfrm>
                      <a:off x="6048001" y="334408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58" name="グループ化 257"/>
                  <p:cNvGrpSpPr/>
                  <p:nvPr/>
                </p:nvGrpSpPr>
                <p:grpSpPr>
                  <a:xfrm flipV="1">
                    <a:off x="6586786" y="3843635"/>
                    <a:ext cx="45719" cy="544030"/>
                    <a:chOff x="5511983" y="3787144"/>
                    <a:chExt cx="45719" cy="544030"/>
                  </a:xfrm>
                </p:grpSpPr>
                <p:cxnSp>
                  <p:nvCxnSpPr>
                    <p:cNvPr id="259" name="直線コネクタ 258"/>
                    <p:cNvCxnSpPr/>
                    <p:nvPr/>
                  </p:nvCxnSpPr>
                  <p:spPr>
                    <a:xfrm>
                      <a:off x="5534842" y="3827174"/>
                      <a:ext cx="0" cy="504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0" name="円/楕円 259"/>
                    <p:cNvSpPr/>
                    <p:nvPr/>
                  </p:nvSpPr>
                  <p:spPr>
                    <a:xfrm>
                      <a:off x="5511983" y="3787144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  <p:grpSp>
            <p:nvGrpSpPr>
              <p:cNvPr id="159756" name="グループ化 159755"/>
              <p:cNvGrpSpPr/>
              <p:nvPr/>
            </p:nvGrpSpPr>
            <p:grpSpPr>
              <a:xfrm>
                <a:off x="3743096" y="3216917"/>
                <a:ext cx="2179599" cy="1197738"/>
                <a:chOff x="4179464" y="3251415"/>
                <a:chExt cx="2179599" cy="1197738"/>
              </a:xfrm>
            </p:grpSpPr>
            <p:cxnSp>
              <p:nvCxnSpPr>
                <p:cNvPr id="159" name="直線コネクタ 158"/>
                <p:cNvCxnSpPr/>
                <p:nvPr/>
              </p:nvCxnSpPr>
              <p:spPr>
                <a:xfrm>
                  <a:off x="4202551" y="3261153"/>
                  <a:ext cx="0" cy="1188000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9755" name="グループ化 159754"/>
                <p:cNvGrpSpPr/>
                <p:nvPr/>
              </p:nvGrpSpPr>
              <p:grpSpPr>
                <a:xfrm>
                  <a:off x="4179464" y="3251415"/>
                  <a:ext cx="2179599" cy="1175672"/>
                  <a:chOff x="4701346" y="3267844"/>
                  <a:chExt cx="2179599" cy="1175672"/>
                </a:xfrm>
              </p:grpSpPr>
              <p:sp>
                <p:nvSpPr>
                  <p:cNvPr id="89" name="フリーフォーム 88"/>
                  <p:cNvSpPr/>
                  <p:nvPr/>
                </p:nvSpPr>
                <p:spPr>
                  <a:xfrm>
                    <a:off x="4712582" y="3267844"/>
                    <a:ext cx="2168363" cy="1158744"/>
                  </a:xfrm>
                  <a:custGeom>
                    <a:avLst/>
                    <a:gdLst>
                      <a:gd name="connsiteX0" fmla="*/ 0 w 1371600"/>
                      <a:gd name="connsiteY0" fmla="*/ 470647 h 699247"/>
                      <a:gd name="connsiteX1" fmla="*/ 188259 w 1371600"/>
                      <a:gd name="connsiteY1" fmla="*/ 228600 h 699247"/>
                      <a:gd name="connsiteX2" fmla="*/ 349624 w 1371600"/>
                      <a:gd name="connsiteY2" fmla="*/ 699247 h 699247"/>
                      <a:gd name="connsiteX3" fmla="*/ 981635 w 1371600"/>
                      <a:gd name="connsiteY3" fmla="*/ 0 h 699247"/>
                      <a:gd name="connsiteX4" fmla="*/ 1371600 w 1371600"/>
                      <a:gd name="connsiteY4" fmla="*/ 672353 h 699247"/>
                      <a:gd name="connsiteX0" fmla="*/ 0 w 1371600"/>
                      <a:gd name="connsiteY0" fmla="*/ 470647 h 699247"/>
                      <a:gd name="connsiteX1" fmla="*/ 188259 w 1371600"/>
                      <a:gd name="connsiteY1" fmla="*/ 228600 h 699247"/>
                      <a:gd name="connsiteX2" fmla="*/ 349624 w 1371600"/>
                      <a:gd name="connsiteY2" fmla="*/ 699247 h 699247"/>
                      <a:gd name="connsiteX3" fmla="*/ 981635 w 1371600"/>
                      <a:gd name="connsiteY3" fmla="*/ 0 h 699247"/>
                      <a:gd name="connsiteX4" fmla="*/ 1371600 w 1371600"/>
                      <a:gd name="connsiteY4" fmla="*/ 672353 h 699247"/>
                      <a:gd name="connsiteX0" fmla="*/ 0 w 1371600"/>
                      <a:gd name="connsiteY0" fmla="*/ 470680 h 699280"/>
                      <a:gd name="connsiteX1" fmla="*/ 188259 w 1371600"/>
                      <a:gd name="connsiteY1" fmla="*/ 228633 h 699280"/>
                      <a:gd name="connsiteX2" fmla="*/ 349624 w 1371600"/>
                      <a:gd name="connsiteY2" fmla="*/ 699280 h 699280"/>
                      <a:gd name="connsiteX3" fmla="*/ 981635 w 1371600"/>
                      <a:gd name="connsiteY3" fmla="*/ 33 h 699280"/>
                      <a:gd name="connsiteX4" fmla="*/ 1371600 w 1371600"/>
                      <a:gd name="connsiteY4" fmla="*/ 672386 h 699280"/>
                      <a:gd name="connsiteX0" fmla="*/ 0 w 1371600"/>
                      <a:gd name="connsiteY0" fmla="*/ 470680 h 699280"/>
                      <a:gd name="connsiteX1" fmla="*/ 188259 w 1371600"/>
                      <a:gd name="connsiteY1" fmla="*/ 228633 h 699280"/>
                      <a:gd name="connsiteX2" fmla="*/ 349624 w 1371600"/>
                      <a:gd name="connsiteY2" fmla="*/ 699280 h 699280"/>
                      <a:gd name="connsiteX3" fmla="*/ 981635 w 1371600"/>
                      <a:gd name="connsiteY3" fmla="*/ 33 h 699280"/>
                      <a:gd name="connsiteX4" fmla="*/ 1371600 w 1371600"/>
                      <a:gd name="connsiteY4" fmla="*/ 672386 h 699280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409700"/>
                      <a:gd name="connsiteY0" fmla="*/ 499255 h 701451"/>
                      <a:gd name="connsiteX1" fmla="*/ 226359 w 1409700"/>
                      <a:gd name="connsiteY1" fmla="*/ 228633 h 701451"/>
                      <a:gd name="connsiteX2" fmla="*/ 387724 w 1409700"/>
                      <a:gd name="connsiteY2" fmla="*/ 699280 h 701451"/>
                      <a:gd name="connsiteX3" fmla="*/ 1019735 w 1409700"/>
                      <a:gd name="connsiteY3" fmla="*/ 33 h 701451"/>
                      <a:gd name="connsiteX4" fmla="*/ 1409700 w 1409700"/>
                      <a:gd name="connsiteY4" fmla="*/ 672386 h 701451"/>
                      <a:gd name="connsiteX0" fmla="*/ 0 w 1409700"/>
                      <a:gd name="connsiteY0" fmla="*/ 499255 h 701504"/>
                      <a:gd name="connsiteX1" fmla="*/ 197784 w 1409700"/>
                      <a:gd name="connsiteY1" fmla="*/ 231014 h 701504"/>
                      <a:gd name="connsiteX2" fmla="*/ 387724 w 1409700"/>
                      <a:gd name="connsiteY2" fmla="*/ 699280 h 701504"/>
                      <a:gd name="connsiteX3" fmla="*/ 1019735 w 1409700"/>
                      <a:gd name="connsiteY3" fmla="*/ 33 h 701504"/>
                      <a:gd name="connsiteX4" fmla="*/ 1409700 w 1409700"/>
                      <a:gd name="connsiteY4" fmla="*/ 672386 h 701504"/>
                      <a:gd name="connsiteX0" fmla="*/ 0 w 1409700"/>
                      <a:gd name="connsiteY0" fmla="*/ 499255 h 701358"/>
                      <a:gd name="connsiteX1" fmla="*/ 197784 w 1409700"/>
                      <a:gd name="connsiteY1" fmla="*/ 231014 h 701358"/>
                      <a:gd name="connsiteX2" fmla="*/ 387724 w 1409700"/>
                      <a:gd name="connsiteY2" fmla="*/ 699280 h 701358"/>
                      <a:gd name="connsiteX3" fmla="*/ 1019735 w 1409700"/>
                      <a:gd name="connsiteY3" fmla="*/ 33 h 701358"/>
                      <a:gd name="connsiteX4" fmla="*/ 1409700 w 1409700"/>
                      <a:gd name="connsiteY4" fmla="*/ 672386 h 701358"/>
                      <a:gd name="connsiteX0" fmla="*/ 0 w 1409700"/>
                      <a:gd name="connsiteY0" fmla="*/ 499255 h 699431"/>
                      <a:gd name="connsiteX1" fmla="*/ 197784 w 1409700"/>
                      <a:gd name="connsiteY1" fmla="*/ 231014 h 699431"/>
                      <a:gd name="connsiteX2" fmla="*/ 387724 w 1409700"/>
                      <a:gd name="connsiteY2" fmla="*/ 699280 h 699431"/>
                      <a:gd name="connsiteX3" fmla="*/ 1019735 w 1409700"/>
                      <a:gd name="connsiteY3" fmla="*/ 33 h 699431"/>
                      <a:gd name="connsiteX4" fmla="*/ 1409700 w 1409700"/>
                      <a:gd name="connsiteY4" fmla="*/ 672386 h 699431"/>
                      <a:gd name="connsiteX0" fmla="*/ 0 w 1409700"/>
                      <a:gd name="connsiteY0" fmla="*/ 499233 h 687519"/>
                      <a:gd name="connsiteX1" fmla="*/ 197784 w 1409700"/>
                      <a:gd name="connsiteY1" fmla="*/ 230992 h 687519"/>
                      <a:gd name="connsiteX2" fmla="*/ 478211 w 1409700"/>
                      <a:gd name="connsiteY2" fmla="*/ 687352 h 687519"/>
                      <a:gd name="connsiteX3" fmla="*/ 1019735 w 1409700"/>
                      <a:gd name="connsiteY3" fmla="*/ 11 h 687519"/>
                      <a:gd name="connsiteX4" fmla="*/ 1409700 w 1409700"/>
                      <a:gd name="connsiteY4" fmla="*/ 672364 h 687519"/>
                      <a:gd name="connsiteX0" fmla="*/ 0 w 1643063"/>
                      <a:gd name="connsiteY0" fmla="*/ 499237 h 687523"/>
                      <a:gd name="connsiteX1" fmla="*/ 197784 w 1643063"/>
                      <a:gd name="connsiteY1" fmla="*/ 230996 h 687523"/>
                      <a:gd name="connsiteX2" fmla="*/ 478211 w 1643063"/>
                      <a:gd name="connsiteY2" fmla="*/ 687356 h 687523"/>
                      <a:gd name="connsiteX3" fmla="*/ 1019735 w 1643063"/>
                      <a:gd name="connsiteY3" fmla="*/ 15 h 687523"/>
                      <a:gd name="connsiteX4" fmla="*/ 1643063 w 1643063"/>
                      <a:gd name="connsiteY4" fmla="*/ 519968 h 687523"/>
                      <a:gd name="connsiteX0" fmla="*/ 0 w 1643063"/>
                      <a:gd name="connsiteY0" fmla="*/ 504359 h 692645"/>
                      <a:gd name="connsiteX1" fmla="*/ 197784 w 1643063"/>
                      <a:gd name="connsiteY1" fmla="*/ 236118 h 692645"/>
                      <a:gd name="connsiteX2" fmla="*/ 478211 w 1643063"/>
                      <a:gd name="connsiteY2" fmla="*/ 692478 h 692645"/>
                      <a:gd name="connsiteX3" fmla="*/ 1019735 w 1643063"/>
                      <a:gd name="connsiteY3" fmla="*/ 5137 h 692645"/>
                      <a:gd name="connsiteX4" fmla="*/ 1432264 w 1643063"/>
                      <a:gd name="connsiteY4" fmla="*/ 671067 h 692645"/>
                      <a:gd name="connsiteX5" fmla="*/ 1643063 w 1643063"/>
                      <a:gd name="connsiteY5" fmla="*/ 525090 h 692645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790538"/>
                      <a:gd name="connsiteY0" fmla="*/ 503904 h 692190"/>
                      <a:gd name="connsiteX1" fmla="*/ 197784 w 1790538"/>
                      <a:gd name="connsiteY1" fmla="*/ 235663 h 692190"/>
                      <a:gd name="connsiteX2" fmla="*/ 478211 w 1790538"/>
                      <a:gd name="connsiteY2" fmla="*/ 692023 h 692190"/>
                      <a:gd name="connsiteX3" fmla="*/ 1019735 w 1790538"/>
                      <a:gd name="connsiteY3" fmla="*/ 4682 h 692190"/>
                      <a:gd name="connsiteX4" fmla="*/ 1432264 w 1790538"/>
                      <a:gd name="connsiteY4" fmla="*/ 670612 h 692190"/>
                      <a:gd name="connsiteX5" fmla="*/ 1790538 w 1790538"/>
                      <a:gd name="connsiteY5" fmla="*/ 481961 h 6921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790538" h="692190">
                        <a:moveTo>
                          <a:pt x="0" y="503904"/>
                        </a:moveTo>
                        <a:cubicBezTo>
                          <a:pt x="62753" y="423222"/>
                          <a:pt x="118082" y="204310"/>
                          <a:pt x="197784" y="235663"/>
                        </a:cubicBezTo>
                        <a:cubicBezTo>
                          <a:pt x="277486" y="267016"/>
                          <a:pt x="326932" y="701945"/>
                          <a:pt x="478211" y="692023"/>
                        </a:cubicBezTo>
                        <a:cubicBezTo>
                          <a:pt x="629490" y="682101"/>
                          <a:pt x="859139" y="73735"/>
                          <a:pt x="1019735" y="4682"/>
                        </a:cubicBezTo>
                        <a:cubicBezTo>
                          <a:pt x="1180331" y="-64371"/>
                          <a:pt x="1302183" y="653009"/>
                          <a:pt x="1432264" y="670612"/>
                        </a:cubicBezTo>
                        <a:cubicBezTo>
                          <a:pt x="1512339" y="712026"/>
                          <a:pt x="1714129" y="593207"/>
                          <a:pt x="1790538" y="481961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159748" name="グループ化 159747"/>
                  <p:cNvGrpSpPr/>
                  <p:nvPr/>
                </p:nvGrpSpPr>
                <p:grpSpPr>
                  <a:xfrm>
                    <a:off x="5777466" y="3464725"/>
                    <a:ext cx="45719" cy="385871"/>
                    <a:chOff x="5512354" y="3931216"/>
                    <a:chExt cx="45719" cy="385871"/>
                  </a:xfrm>
                </p:grpSpPr>
                <p:cxnSp>
                  <p:nvCxnSpPr>
                    <p:cNvPr id="90" name="直線コネクタ 89"/>
                    <p:cNvCxnSpPr/>
                    <p:nvPr/>
                  </p:nvCxnSpPr>
                  <p:spPr>
                    <a:xfrm>
                      <a:off x="5535992" y="3957087"/>
                      <a:ext cx="0" cy="360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1" name="円/楕円 90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94" name="グループ化 93"/>
                  <p:cNvGrpSpPr/>
                  <p:nvPr/>
                </p:nvGrpSpPr>
                <p:grpSpPr>
                  <a:xfrm>
                    <a:off x="4964256" y="3699896"/>
                    <a:ext cx="45719" cy="146061"/>
                    <a:chOff x="5512354" y="3931216"/>
                    <a:chExt cx="45719" cy="146061"/>
                  </a:xfrm>
                </p:grpSpPr>
                <p:cxnSp>
                  <p:nvCxnSpPr>
                    <p:cNvPr id="95" name="直線コネクタ 94"/>
                    <p:cNvCxnSpPr/>
                    <p:nvPr/>
                  </p:nvCxnSpPr>
                  <p:spPr>
                    <a:xfrm>
                      <a:off x="5535992" y="3933277"/>
                      <a:ext cx="0" cy="144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6" name="円/楕円 95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97" name="グループ化 96"/>
                  <p:cNvGrpSpPr/>
                  <p:nvPr/>
                </p:nvGrpSpPr>
                <p:grpSpPr>
                  <a:xfrm flipV="1">
                    <a:off x="5239017" y="3842076"/>
                    <a:ext cx="45719" cy="601440"/>
                    <a:chOff x="5512354" y="3931216"/>
                    <a:chExt cx="45719" cy="601440"/>
                  </a:xfrm>
                </p:grpSpPr>
                <p:cxnSp>
                  <p:nvCxnSpPr>
                    <p:cNvPr id="98" name="直線コネクタ 97"/>
                    <p:cNvCxnSpPr/>
                    <p:nvPr/>
                  </p:nvCxnSpPr>
                  <p:spPr>
                    <a:xfrm>
                      <a:off x="5535992" y="3956656"/>
                      <a:ext cx="0" cy="576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9" name="円/楕円 98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08" name="グループ化 107"/>
                  <p:cNvGrpSpPr/>
                  <p:nvPr/>
                </p:nvGrpSpPr>
                <p:grpSpPr>
                  <a:xfrm flipV="1">
                    <a:off x="4701346" y="3845418"/>
                    <a:ext cx="45719" cy="272826"/>
                    <a:chOff x="5512354" y="3931216"/>
                    <a:chExt cx="45719" cy="272826"/>
                  </a:xfrm>
                </p:grpSpPr>
                <p:cxnSp>
                  <p:nvCxnSpPr>
                    <p:cNvPr id="109" name="直線コネクタ 108"/>
                    <p:cNvCxnSpPr/>
                    <p:nvPr/>
                  </p:nvCxnSpPr>
                  <p:spPr>
                    <a:xfrm>
                      <a:off x="5535992" y="3952042"/>
                      <a:ext cx="0" cy="252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0" name="円/楕円 109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11" name="グループ化 110"/>
                  <p:cNvGrpSpPr/>
                  <p:nvPr/>
                </p:nvGrpSpPr>
                <p:grpSpPr>
                  <a:xfrm>
                    <a:off x="5510388" y="3849272"/>
                    <a:ext cx="45719" cy="243683"/>
                    <a:chOff x="5512354" y="3733252"/>
                    <a:chExt cx="45719" cy="243683"/>
                  </a:xfrm>
                </p:grpSpPr>
                <p:cxnSp>
                  <p:nvCxnSpPr>
                    <p:cNvPr id="112" name="直線コネクタ 111"/>
                    <p:cNvCxnSpPr/>
                    <p:nvPr/>
                  </p:nvCxnSpPr>
                  <p:spPr>
                    <a:xfrm>
                      <a:off x="5535992" y="3733252"/>
                      <a:ext cx="0" cy="216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3" name="円/楕円 112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16" name="グループ化 115"/>
                  <p:cNvGrpSpPr/>
                  <p:nvPr/>
                </p:nvGrpSpPr>
                <p:grpSpPr>
                  <a:xfrm flipV="1">
                    <a:off x="6318381" y="3844556"/>
                    <a:ext cx="45719" cy="399037"/>
                    <a:chOff x="5512354" y="3931216"/>
                    <a:chExt cx="45719" cy="399037"/>
                  </a:xfrm>
                </p:grpSpPr>
                <p:cxnSp>
                  <p:nvCxnSpPr>
                    <p:cNvPr id="117" name="直線コネクタ 116"/>
                    <p:cNvCxnSpPr/>
                    <p:nvPr/>
                  </p:nvCxnSpPr>
                  <p:spPr>
                    <a:xfrm>
                      <a:off x="5535992" y="3970253"/>
                      <a:ext cx="0" cy="360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8" name="円/楕円 117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59754" name="グループ化 159753"/>
                  <p:cNvGrpSpPr/>
                  <p:nvPr/>
                </p:nvGrpSpPr>
                <p:grpSpPr>
                  <a:xfrm>
                    <a:off x="6048001" y="3344086"/>
                    <a:ext cx="45719" cy="507148"/>
                    <a:chOff x="6048001" y="3344086"/>
                    <a:chExt cx="45719" cy="507148"/>
                  </a:xfrm>
                </p:grpSpPr>
                <p:cxnSp>
                  <p:nvCxnSpPr>
                    <p:cNvPr id="119" name="直線コネクタ 118"/>
                    <p:cNvCxnSpPr/>
                    <p:nvPr/>
                  </p:nvCxnSpPr>
                  <p:spPr>
                    <a:xfrm>
                      <a:off x="6070861" y="3383234"/>
                      <a:ext cx="0" cy="468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5" name="円/楕円 114"/>
                    <p:cNvSpPr/>
                    <p:nvPr/>
                  </p:nvSpPr>
                  <p:spPr>
                    <a:xfrm>
                      <a:off x="6048001" y="334408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21" name="グループ化 120"/>
                  <p:cNvGrpSpPr/>
                  <p:nvPr/>
                </p:nvGrpSpPr>
                <p:grpSpPr>
                  <a:xfrm flipV="1">
                    <a:off x="6586786" y="3843635"/>
                    <a:ext cx="45719" cy="544030"/>
                    <a:chOff x="5511983" y="3787144"/>
                    <a:chExt cx="45719" cy="544030"/>
                  </a:xfrm>
                </p:grpSpPr>
                <p:cxnSp>
                  <p:nvCxnSpPr>
                    <p:cNvPr id="122" name="直線コネクタ 121"/>
                    <p:cNvCxnSpPr/>
                    <p:nvPr/>
                  </p:nvCxnSpPr>
                  <p:spPr>
                    <a:xfrm>
                      <a:off x="5534842" y="3827174"/>
                      <a:ext cx="0" cy="504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3" name="円/楕円 122"/>
                    <p:cNvSpPr/>
                    <p:nvPr/>
                  </p:nvSpPr>
                  <p:spPr>
                    <a:xfrm>
                      <a:off x="5511983" y="3787144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  <p:grpSp>
            <p:nvGrpSpPr>
              <p:cNvPr id="219" name="グループ化 218"/>
              <p:cNvGrpSpPr/>
              <p:nvPr/>
            </p:nvGrpSpPr>
            <p:grpSpPr>
              <a:xfrm>
                <a:off x="5896941" y="3227154"/>
                <a:ext cx="2179599" cy="1197738"/>
                <a:chOff x="4179464" y="3251415"/>
                <a:chExt cx="2179599" cy="1197738"/>
              </a:xfrm>
            </p:grpSpPr>
            <p:cxnSp>
              <p:nvCxnSpPr>
                <p:cNvPr id="220" name="直線コネクタ 219"/>
                <p:cNvCxnSpPr/>
                <p:nvPr/>
              </p:nvCxnSpPr>
              <p:spPr>
                <a:xfrm>
                  <a:off x="4202551" y="3261153"/>
                  <a:ext cx="0" cy="1188000"/>
                </a:xfrm>
                <a:prstGeom prst="line">
                  <a:avLst/>
                </a:prstGeom>
                <a:ln>
                  <a:solidFill>
                    <a:srgbClr val="0070C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21" name="グループ化 220"/>
                <p:cNvGrpSpPr/>
                <p:nvPr/>
              </p:nvGrpSpPr>
              <p:grpSpPr>
                <a:xfrm>
                  <a:off x="4179464" y="3251415"/>
                  <a:ext cx="2179599" cy="1175672"/>
                  <a:chOff x="4701346" y="3267844"/>
                  <a:chExt cx="2179599" cy="1175672"/>
                </a:xfrm>
              </p:grpSpPr>
              <p:sp>
                <p:nvSpPr>
                  <p:cNvPr id="222" name="フリーフォーム 221"/>
                  <p:cNvSpPr/>
                  <p:nvPr/>
                </p:nvSpPr>
                <p:spPr>
                  <a:xfrm>
                    <a:off x="4712582" y="3267844"/>
                    <a:ext cx="2168363" cy="1158744"/>
                  </a:xfrm>
                  <a:custGeom>
                    <a:avLst/>
                    <a:gdLst>
                      <a:gd name="connsiteX0" fmla="*/ 0 w 1371600"/>
                      <a:gd name="connsiteY0" fmla="*/ 470647 h 699247"/>
                      <a:gd name="connsiteX1" fmla="*/ 188259 w 1371600"/>
                      <a:gd name="connsiteY1" fmla="*/ 228600 h 699247"/>
                      <a:gd name="connsiteX2" fmla="*/ 349624 w 1371600"/>
                      <a:gd name="connsiteY2" fmla="*/ 699247 h 699247"/>
                      <a:gd name="connsiteX3" fmla="*/ 981635 w 1371600"/>
                      <a:gd name="connsiteY3" fmla="*/ 0 h 699247"/>
                      <a:gd name="connsiteX4" fmla="*/ 1371600 w 1371600"/>
                      <a:gd name="connsiteY4" fmla="*/ 672353 h 699247"/>
                      <a:gd name="connsiteX0" fmla="*/ 0 w 1371600"/>
                      <a:gd name="connsiteY0" fmla="*/ 470647 h 699247"/>
                      <a:gd name="connsiteX1" fmla="*/ 188259 w 1371600"/>
                      <a:gd name="connsiteY1" fmla="*/ 228600 h 699247"/>
                      <a:gd name="connsiteX2" fmla="*/ 349624 w 1371600"/>
                      <a:gd name="connsiteY2" fmla="*/ 699247 h 699247"/>
                      <a:gd name="connsiteX3" fmla="*/ 981635 w 1371600"/>
                      <a:gd name="connsiteY3" fmla="*/ 0 h 699247"/>
                      <a:gd name="connsiteX4" fmla="*/ 1371600 w 1371600"/>
                      <a:gd name="connsiteY4" fmla="*/ 672353 h 699247"/>
                      <a:gd name="connsiteX0" fmla="*/ 0 w 1371600"/>
                      <a:gd name="connsiteY0" fmla="*/ 470680 h 699280"/>
                      <a:gd name="connsiteX1" fmla="*/ 188259 w 1371600"/>
                      <a:gd name="connsiteY1" fmla="*/ 228633 h 699280"/>
                      <a:gd name="connsiteX2" fmla="*/ 349624 w 1371600"/>
                      <a:gd name="connsiteY2" fmla="*/ 699280 h 699280"/>
                      <a:gd name="connsiteX3" fmla="*/ 981635 w 1371600"/>
                      <a:gd name="connsiteY3" fmla="*/ 33 h 699280"/>
                      <a:gd name="connsiteX4" fmla="*/ 1371600 w 1371600"/>
                      <a:gd name="connsiteY4" fmla="*/ 672386 h 699280"/>
                      <a:gd name="connsiteX0" fmla="*/ 0 w 1371600"/>
                      <a:gd name="connsiteY0" fmla="*/ 470680 h 699280"/>
                      <a:gd name="connsiteX1" fmla="*/ 188259 w 1371600"/>
                      <a:gd name="connsiteY1" fmla="*/ 228633 h 699280"/>
                      <a:gd name="connsiteX2" fmla="*/ 349624 w 1371600"/>
                      <a:gd name="connsiteY2" fmla="*/ 699280 h 699280"/>
                      <a:gd name="connsiteX3" fmla="*/ 981635 w 1371600"/>
                      <a:gd name="connsiteY3" fmla="*/ 33 h 699280"/>
                      <a:gd name="connsiteX4" fmla="*/ 1371600 w 1371600"/>
                      <a:gd name="connsiteY4" fmla="*/ 672386 h 699280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371600"/>
                      <a:gd name="connsiteY0" fmla="*/ 470680 h 701472"/>
                      <a:gd name="connsiteX1" fmla="*/ 188259 w 1371600"/>
                      <a:gd name="connsiteY1" fmla="*/ 228633 h 701472"/>
                      <a:gd name="connsiteX2" fmla="*/ 349624 w 1371600"/>
                      <a:gd name="connsiteY2" fmla="*/ 699280 h 701472"/>
                      <a:gd name="connsiteX3" fmla="*/ 981635 w 1371600"/>
                      <a:gd name="connsiteY3" fmla="*/ 33 h 701472"/>
                      <a:gd name="connsiteX4" fmla="*/ 1371600 w 1371600"/>
                      <a:gd name="connsiteY4" fmla="*/ 672386 h 701472"/>
                      <a:gd name="connsiteX0" fmla="*/ 0 w 1409700"/>
                      <a:gd name="connsiteY0" fmla="*/ 499255 h 701451"/>
                      <a:gd name="connsiteX1" fmla="*/ 226359 w 1409700"/>
                      <a:gd name="connsiteY1" fmla="*/ 228633 h 701451"/>
                      <a:gd name="connsiteX2" fmla="*/ 387724 w 1409700"/>
                      <a:gd name="connsiteY2" fmla="*/ 699280 h 701451"/>
                      <a:gd name="connsiteX3" fmla="*/ 1019735 w 1409700"/>
                      <a:gd name="connsiteY3" fmla="*/ 33 h 701451"/>
                      <a:gd name="connsiteX4" fmla="*/ 1409700 w 1409700"/>
                      <a:gd name="connsiteY4" fmla="*/ 672386 h 701451"/>
                      <a:gd name="connsiteX0" fmla="*/ 0 w 1409700"/>
                      <a:gd name="connsiteY0" fmla="*/ 499255 h 701504"/>
                      <a:gd name="connsiteX1" fmla="*/ 197784 w 1409700"/>
                      <a:gd name="connsiteY1" fmla="*/ 231014 h 701504"/>
                      <a:gd name="connsiteX2" fmla="*/ 387724 w 1409700"/>
                      <a:gd name="connsiteY2" fmla="*/ 699280 h 701504"/>
                      <a:gd name="connsiteX3" fmla="*/ 1019735 w 1409700"/>
                      <a:gd name="connsiteY3" fmla="*/ 33 h 701504"/>
                      <a:gd name="connsiteX4" fmla="*/ 1409700 w 1409700"/>
                      <a:gd name="connsiteY4" fmla="*/ 672386 h 701504"/>
                      <a:gd name="connsiteX0" fmla="*/ 0 w 1409700"/>
                      <a:gd name="connsiteY0" fmla="*/ 499255 h 701358"/>
                      <a:gd name="connsiteX1" fmla="*/ 197784 w 1409700"/>
                      <a:gd name="connsiteY1" fmla="*/ 231014 h 701358"/>
                      <a:gd name="connsiteX2" fmla="*/ 387724 w 1409700"/>
                      <a:gd name="connsiteY2" fmla="*/ 699280 h 701358"/>
                      <a:gd name="connsiteX3" fmla="*/ 1019735 w 1409700"/>
                      <a:gd name="connsiteY3" fmla="*/ 33 h 701358"/>
                      <a:gd name="connsiteX4" fmla="*/ 1409700 w 1409700"/>
                      <a:gd name="connsiteY4" fmla="*/ 672386 h 701358"/>
                      <a:gd name="connsiteX0" fmla="*/ 0 w 1409700"/>
                      <a:gd name="connsiteY0" fmla="*/ 499255 h 699431"/>
                      <a:gd name="connsiteX1" fmla="*/ 197784 w 1409700"/>
                      <a:gd name="connsiteY1" fmla="*/ 231014 h 699431"/>
                      <a:gd name="connsiteX2" fmla="*/ 387724 w 1409700"/>
                      <a:gd name="connsiteY2" fmla="*/ 699280 h 699431"/>
                      <a:gd name="connsiteX3" fmla="*/ 1019735 w 1409700"/>
                      <a:gd name="connsiteY3" fmla="*/ 33 h 699431"/>
                      <a:gd name="connsiteX4" fmla="*/ 1409700 w 1409700"/>
                      <a:gd name="connsiteY4" fmla="*/ 672386 h 699431"/>
                      <a:gd name="connsiteX0" fmla="*/ 0 w 1409700"/>
                      <a:gd name="connsiteY0" fmla="*/ 499233 h 687519"/>
                      <a:gd name="connsiteX1" fmla="*/ 197784 w 1409700"/>
                      <a:gd name="connsiteY1" fmla="*/ 230992 h 687519"/>
                      <a:gd name="connsiteX2" fmla="*/ 478211 w 1409700"/>
                      <a:gd name="connsiteY2" fmla="*/ 687352 h 687519"/>
                      <a:gd name="connsiteX3" fmla="*/ 1019735 w 1409700"/>
                      <a:gd name="connsiteY3" fmla="*/ 11 h 687519"/>
                      <a:gd name="connsiteX4" fmla="*/ 1409700 w 1409700"/>
                      <a:gd name="connsiteY4" fmla="*/ 672364 h 687519"/>
                      <a:gd name="connsiteX0" fmla="*/ 0 w 1643063"/>
                      <a:gd name="connsiteY0" fmla="*/ 499237 h 687523"/>
                      <a:gd name="connsiteX1" fmla="*/ 197784 w 1643063"/>
                      <a:gd name="connsiteY1" fmla="*/ 230996 h 687523"/>
                      <a:gd name="connsiteX2" fmla="*/ 478211 w 1643063"/>
                      <a:gd name="connsiteY2" fmla="*/ 687356 h 687523"/>
                      <a:gd name="connsiteX3" fmla="*/ 1019735 w 1643063"/>
                      <a:gd name="connsiteY3" fmla="*/ 15 h 687523"/>
                      <a:gd name="connsiteX4" fmla="*/ 1643063 w 1643063"/>
                      <a:gd name="connsiteY4" fmla="*/ 519968 h 687523"/>
                      <a:gd name="connsiteX0" fmla="*/ 0 w 1643063"/>
                      <a:gd name="connsiteY0" fmla="*/ 504359 h 692645"/>
                      <a:gd name="connsiteX1" fmla="*/ 197784 w 1643063"/>
                      <a:gd name="connsiteY1" fmla="*/ 236118 h 692645"/>
                      <a:gd name="connsiteX2" fmla="*/ 478211 w 1643063"/>
                      <a:gd name="connsiteY2" fmla="*/ 692478 h 692645"/>
                      <a:gd name="connsiteX3" fmla="*/ 1019735 w 1643063"/>
                      <a:gd name="connsiteY3" fmla="*/ 5137 h 692645"/>
                      <a:gd name="connsiteX4" fmla="*/ 1432264 w 1643063"/>
                      <a:gd name="connsiteY4" fmla="*/ 671067 h 692645"/>
                      <a:gd name="connsiteX5" fmla="*/ 1643063 w 1643063"/>
                      <a:gd name="connsiteY5" fmla="*/ 525090 h 692645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643063"/>
                      <a:gd name="connsiteY0" fmla="*/ 503904 h 692190"/>
                      <a:gd name="connsiteX1" fmla="*/ 197784 w 1643063"/>
                      <a:gd name="connsiteY1" fmla="*/ 235663 h 692190"/>
                      <a:gd name="connsiteX2" fmla="*/ 478211 w 1643063"/>
                      <a:gd name="connsiteY2" fmla="*/ 692023 h 692190"/>
                      <a:gd name="connsiteX3" fmla="*/ 1019735 w 1643063"/>
                      <a:gd name="connsiteY3" fmla="*/ 4682 h 692190"/>
                      <a:gd name="connsiteX4" fmla="*/ 1432264 w 1643063"/>
                      <a:gd name="connsiteY4" fmla="*/ 670612 h 692190"/>
                      <a:gd name="connsiteX5" fmla="*/ 1643063 w 1643063"/>
                      <a:gd name="connsiteY5" fmla="*/ 524635 h 692190"/>
                      <a:gd name="connsiteX0" fmla="*/ 0 w 1790538"/>
                      <a:gd name="connsiteY0" fmla="*/ 503904 h 692190"/>
                      <a:gd name="connsiteX1" fmla="*/ 197784 w 1790538"/>
                      <a:gd name="connsiteY1" fmla="*/ 235663 h 692190"/>
                      <a:gd name="connsiteX2" fmla="*/ 478211 w 1790538"/>
                      <a:gd name="connsiteY2" fmla="*/ 692023 h 692190"/>
                      <a:gd name="connsiteX3" fmla="*/ 1019735 w 1790538"/>
                      <a:gd name="connsiteY3" fmla="*/ 4682 h 692190"/>
                      <a:gd name="connsiteX4" fmla="*/ 1432264 w 1790538"/>
                      <a:gd name="connsiteY4" fmla="*/ 670612 h 692190"/>
                      <a:gd name="connsiteX5" fmla="*/ 1790538 w 1790538"/>
                      <a:gd name="connsiteY5" fmla="*/ 481961 h 6921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790538" h="692190">
                        <a:moveTo>
                          <a:pt x="0" y="503904"/>
                        </a:moveTo>
                        <a:cubicBezTo>
                          <a:pt x="62753" y="423222"/>
                          <a:pt x="118082" y="204310"/>
                          <a:pt x="197784" y="235663"/>
                        </a:cubicBezTo>
                        <a:cubicBezTo>
                          <a:pt x="277486" y="267016"/>
                          <a:pt x="326932" y="701945"/>
                          <a:pt x="478211" y="692023"/>
                        </a:cubicBezTo>
                        <a:cubicBezTo>
                          <a:pt x="629490" y="682101"/>
                          <a:pt x="859139" y="73735"/>
                          <a:pt x="1019735" y="4682"/>
                        </a:cubicBezTo>
                        <a:cubicBezTo>
                          <a:pt x="1180331" y="-64371"/>
                          <a:pt x="1302183" y="653009"/>
                          <a:pt x="1432264" y="670612"/>
                        </a:cubicBezTo>
                        <a:cubicBezTo>
                          <a:pt x="1512339" y="712026"/>
                          <a:pt x="1714129" y="593207"/>
                          <a:pt x="1790538" y="481961"/>
                        </a:cubicBezTo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223" name="グループ化 222"/>
                  <p:cNvGrpSpPr/>
                  <p:nvPr/>
                </p:nvGrpSpPr>
                <p:grpSpPr>
                  <a:xfrm>
                    <a:off x="5777466" y="3464725"/>
                    <a:ext cx="45719" cy="385871"/>
                    <a:chOff x="5512354" y="3931216"/>
                    <a:chExt cx="45719" cy="385871"/>
                  </a:xfrm>
                </p:grpSpPr>
                <p:cxnSp>
                  <p:nvCxnSpPr>
                    <p:cNvPr id="245" name="直線コネクタ 244"/>
                    <p:cNvCxnSpPr/>
                    <p:nvPr/>
                  </p:nvCxnSpPr>
                  <p:spPr>
                    <a:xfrm>
                      <a:off x="5535992" y="3957087"/>
                      <a:ext cx="0" cy="360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6" name="円/楕円 245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24" name="グループ化 223"/>
                  <p:cNvGrpSpPr/>
                  <p:nvPr/>
                </p:nvGrpSpPr>
                <p:grpSpPr>
                  <a:xfrm>
                    <a:off x="4964256" y="3699896"/>
                    <a:ext cx="45719" cy="146061"/>
                    <a:chOff x="5512354" y="3931216"/>
                    <a:chExt cx="45719" cy="146061"/>
                  </a:xfrm>
                </p:grpSpPr>
                <p:cxnSp>
                  <p:nvCxnSpPr>
                    <p:cNvPr id="243" name="直線コネクタ 242"/>
                    <p:cNvCxnSpPr/>
                    <p:nvPr/>
                  </p:nvCxnSpPr>
                  <p:spPr>
                    <a:xfrm>
                      <a:off x="5535992" y="3933277"/>
                      <a:ext cx="0" cy="144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4" name="円/楕円 243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25" name="グループ化 224"/>
                  <p:cNvGrpSpPr/>
                  <p:nvPr/>
                </p:nvGrpSpPr>
                <p:grpSpPr>
                  <a:xfrm flipV="1">
                    <a:off x="5239017" y="3842076"/>
                    <a:ext cx="45719" cy="601440"/>
                    <a:chOff x="5512354" y="3931216"/>
                    <a:chExt cx="45719" cy="601440"/>
                  </a:xfrm>
                </p:grpSpPr>
                <p:cxnSp>
                  <p:nvCxnSpPr>
                    <p:cNvPr id="241" name="直線コネクタ 240"/>
                    <p:cNvCxnSpPr/>
                    <p:nvPr/>
                  </p:nvCxnSpPr>
                  <p:spPr>
                    <a:xfrm>
                      <a:off x="5535992" y="3956656"/>
                      <a:ext cx="0" cy="576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2" name="円/楕円 241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26" name="グループ化 225"/>
                  <p:cNvGrpSpPr/>
                  <p:nvPr/>
                </p:nvGrpSpPr>
                <p:grpSpPr>
                  <a:xfrm flipV="1">
                    <a:off x="4701346" y="3845418"/>
                    <a:ext cx="45719" cy="272826"/>
                    <a:chOff x="5512354" y="3931216"/>
                    <a:chExt cx="45719" cy="272826"/>
                  </a:xfrm>
                </p:grpSpPr>
                <p:cxnSp>
                  <p:nvCxnSpPr>
                    <p:cNvPr id="239" name="直線コネクタ 238"/>
                    <p:cNvCxnSpPr/>
                    <p:nvPr/>
                  </p:nvCxnSpPr>
                  <p:spPr>
                    <a:xfrm>
                      <a:off x="5535992" y="3952042"/>
                      <a:ext cx="0" cy="252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0" name="円/楕円 239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27" name="グループ化 226"/>
                  <p:cNvGrpSpPr/>
                  <p:nvPr/>
                </p:nvGrpSpPr>
                <p:grpSpPr>
                  <a:xfrm>
                    <a:off x="5510388" y="3849272"/>
                    <a:ext cx="45719" cy="243683"/>
                    <a:chOff x="5512354" y="3733252"/>
                    <a:chExt cx="45719" cy="243683"/>
                  </a:xfrm>
                </p:grpSpPr>
                <p:cxnSp>
                  <p:nvCxnSpPr>
                    <p:cNvPr id="237" name="直線コネクタ 236"/>
                    <p:cNvCxnSpPr/>
                    <p:nvPr/>
                  </p:nvCxnSpPr>
                  <p:spPr>
                    <a:xfrm>
                      <a:off x="5535992" y="3733252"/>
                      <a:ext cx="0" cy="216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8" name="円/楕円 237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28" name="グループ化 227"/>
                  <p:cNvGrpSpPr/>
                  <p:nvPr/>
                </p:nvGrpSpPr>
                <p:grpSpPr>
                  <a:xfrm flipV="1">
                    <a:off x="6318381" y="3844556"/>
                    <a:ext cx="45719" cy="399037"/>
                    <a:chOff x="5512354" y="3931216"/>
                    <a:chExt cx="45719" cy="399037"/>
                  </a:xfrm>
                </p:grpSpPr>
                <p:cxnSp>
                  <p:nvCxnSpPr>
                    <p:cNvPr id="235" name="直線コネクタ 234"/>
                    <p:cNvCxnSpPr/>
                    <p:nvPr/>
                  </p:nvCxnSpPr>
                  <p:spPr>
                    <a:xfrm>
                      <a:off x="5535992" y="3970253"/>
                      <a:ext cx="0" cy="360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6" name="円/楕円 235"/>
                    <p:cNvSpPr/>
                    <p:nvPr/>
                  </p:nvSpPr>
                  <p:spPr>
                    <a:xfrm>
                      <a:off x="5512354" y="393121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29" name="グループ化 228"/>
                  <p:cNvGrpSpPr/>
                  <p:nvPr/>
                </p:nvGrpSpPr>
                <p:grpSpPr>
                  <a:xfrm>
                    <a:off x="6048001" y="3344086"/>
                    <a:ext cx="45719" cy="507148"/>
                    <a:chOff x="6048001" y="3344086"/>
                    <a:chExt cx="45719" cy="507148"/>
                  </a:xfrm>
                </p:grpSpPr>
                <p:cxnSp>
                  <p:nvCxnSpPr>
                    <p:cNvPr id="233" name="直線コネクタ 232"/>
                    <p:cNvCxnSpPr/>
                    <p:nvPr/>
                  </p:nvCxnSpPr>
                  <p:spPr>
                    <a:xfrm>
                      <a:off x="6070861" y="3383234"/>
                      <a:ext cx="0" cy="468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4" name="円/楕円 233"/>
                    <p:cNvSpPr/>
                    <p:nvPr/>
                  </p:nvSpPr>
                  <p:spPr>
                    <a:xfrm>
                      <a:off x="6048001" y="3344086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30" name="グループ化 229"/>
                  <p:cNvGrpSpPr/>
                  <p:nvPr/>
                </p:nvGrpSpPr>
                <p:grpSpPr>
                  <a:xfrm flipV="1">
                    <a:off x="6586786" y="3843635"/>
                    <a:ext cx="45719" cy="544030"/>
                    <a:chOff x="5511983" y="3787144"/>
                    <a:chExt cx="45719" cy="544030"/>
                  </a:xfrm>
                </p:grpSpPr>
                <p:cxnSp>
                  <p:nvCxnSpPr>
                    <p:cNvPr id="231" name="直線コネクタ 230"/>
                    <p:cNvCxnSpPr/>
                    <p:nvPr/>
                  </p:nvCxnSpPr>
                  <p:spPr>
                    <a:xfrm>
                      <a:off x="5534842" y="3827174"/>
                      <a:ext cx="0" cy="504000"/>
                    </a:xfrm>
                    <a:prstGeom prst="line">
                      <a:avLst/>
                    </a:prstGeom>
                    <a:ln w="28575" cap="flat">
                      <a:solidFill>
                        <a:srgbClr val="0070C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2" name="円/楕円 231"/>
                    <p:cNvSpPr/>
                    <p:nvPr/>
                  </p:nvSpPr>
                  <p:spPr>
                    <a:xfrm>
                      <a:off x="5511983" y="3787144"/>
                      <a:ext cx="45719" cy="4571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  <p:cxnSp>
            <p:nvCxnSpPr>
              <p:cNvPr id="92" name="直線矢印コネクタ 91"/>
              <p:cNvCxnSpPr/>
              <p:nvPr/>
            </p:nvCxnSpPr>
            <p:spPr>
              <a:xfrm flipV="1">
                <a:off x="1227203" y="3795089"/>
                <a:ext cx="7128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762" name="グループ化 159761"/>
            <p:cNvGrpSpPr/>
            <p:nvPr/>
          </p:nvGrpSpPr>
          <p:grpSpPr>
            <a:xfrm>
              <a:off x="4325305" y="3938861"/>
              <a:ext cx="1600918" cy="714527"/>
              <a:chOff x="3588402" y="4236531"/>
              <a:chExt cx="2664000" cy="1175672"/>
            </a:xfrm>
          </p:grpSpPr>
          <p:grpSp>
            <p:nvGrpSpPr>
              <p:cNvPr id="307" name="グループ化 306"/>
              <p:cNvGrpSpPr/>
              <p:nvPr/>
            </p:nvGrpSpPr>
            <p:grpSpPr>
              <a:xfrm>
                <a:off x="3785638" y="4236531"/>
                <a:ext cx="2179599" cy="1175672"/>
                <a:chOff x="4701346" y="3267844"/>
                <a:chExt cx="2179599" cy="1175672"/>
              </a:xfrm>
            </p:grpSpPr>
            <p:sp>
              <p:nvSpPr>
                <p:cNvPr id="308" name="フリーフォーム 307"/>
                <p:cNvSpPr/>
                <p:nvPr/>
              </p:nvSpPr>
              <p:spPr>
                <a:xfrm>
                  <a:off x="4712582" y="3267844"/>
                  <a:ext cx="2168363" cy="1158744"/>
                </a:xfrm>
                <a:custGeom>
                  <a:avLst/>
                  <a:gdLst>
                    <a:gd name="connsiteX0" fmla="*/ 0 w 1371600"/>
                    <a:gd name="connsiteY0" fmla="*/ 470647 h 699247"/>
                    <a:gd name="connsiteX1" fmla="*/ 188259 w 1371600"/>
                    <a:gd name="connsiteY1" fmla="*/ 228600 h 699247"/>
                    <a:gd name="connsiteX2" fmla="*/ 349624 w 1371600"/>
                    <a:gd name="connsiteY2" fmla="*/ 699247 h 699247"/>
                    <a:gd name="connsiteX3" fmla="*/ 981635 w 1371600"/>
                    <a:gd name="connsiteY3" fmla="*/ 0 h 699247"/>
                    <a:gd name="connsiteX4" fmla="*/ 1371600 w 1371600"/>
                    <a:gd name="connsiteY4" fmla="*/ 672353 h 699247"/>
                    <a:gd name="connsiteX0" fmla="*/ 0 w 1371600"/>
                    <a:gd name="connsiteY0" fmla="*/ 470647 h 699247"/>
                    <a:gd name="connsiteX1" fmla="*/ 188259 w 1371600"/>
                    <a:gd name="connsiteY1" fmla="*/ 228600 h 699247"/>
                    <a:gd name="connsiteX2" fmla="*/ 349624 w 1371600"/>
                    <a:gd name="connsiteY2" fmla="*/ 699247 h 699247"/>
                    <a:gd name="connsiteX3" fmla="*/ 981635 w 1371600"/>
                    <a:gd name="connsiteY3" fmla="*/ 0 h 699247"/>
                    <a:gd name="connsiteX4" fmla="*/ 1371600 w 1371600"/>
                    <a:gd name="connsiteY4" fmla="*/ 672353 h 699247"/>
                    <a:gd name="connsiteX0" fmla="*/ 0 w 1371600"/>
                    <a:gd name="connsiteY0" fmla="*/ 470680 h 699280"/>
                    <a:gd name="connsiteX1" fmla="*/ 188259 w 1371600"/>
                    <a:gd name="connsiteY1" fmla="*/ 228633 h 699280"/>
                    <a:gd name="connsiteX2" fmla="*/ 349624 w 1371600"/>
                    <a:gd name="connsiteY2" fmla="*/ 699280 h 699280"/>
                    <a:gd name="connsiteX3" fmla="*/ 981635 w 1371600"/>
                    <a:gd name="connsiteY3" fmla="*/ 33 h 699280"/>
                    <a:gd name="connsiteX4" fmla="*/ 1371600 w 1371600"/>
                    <a:gd name="connsiteY4" fmla="*/ 672386 h 699280"/>
                    <a:gd name="connsiteX0" fmla="*/ 0 w 1371600"/>
                    <a:gd name="connsiteY0" fmla="*/ 470680 h 699280"/>
                    <a:gd name="connsiteX1" fmla="*/ 188259 w 1371600"/>
                    <a:gd name="connsiteY1" fmla="*/ 228633 h 699280"/>
                    <a:gd name="connsiteX2" fmla="*/ 349624 w 1371600"/>
                    <a:gd name="connsiteY2" fmla="*/ 699280 h 699280"/>
                    <a:gd name="connsiteX3" fmla="*/ 981635 w 1371600"/>
                    <a:gd name="connsiteY3" fmla="*/ 33 h 699280"/>
                    <a:gd name="connsiteX4" fmla="*/ 1371600 w 1371600"/>
                    <a:gd name="connsiteY4" fmla="*/ 672386 h 699280"/>
                    <a:gd name="connsiteX0" fmla="*/ 0 w 1371600"/>
                    <a:gd name="connsiteY0" fmla="*/ 470680 h 701472"/>
                    <a:gd name="connsiteX1" fmla="*/ 188259 w 1371600"/>
                    <a:gd name="connsiteY1" fmla="*/ 228633 h 701472"/>
                    <a:gd name="connsiteX2" fmla="*/ 349624 w 1371600"/>
                    <a:gd name="connsiteY2" fmla="*/ 699280 h 701472"/>
                    <a:gd name="connsiteX3" fmla="*/ 981635 w 1371600"/>
                    <a:gd name="connsiteY3" fmla="*/ 33 h 701472"/>
                    <a:gd name="connsiteX4" fmla="*/ 1371600 w 1371600"/>
                    <a:gd name="connsiteY4" fmla="*/ 672386 h 701472"/>
                    <a:gd name="connsiteX0" fmla="*/ 0 w 1371600"/>
                    <a:gd name="connsiteY0" fmla="*/ 470680 h 701472"/>
                    <a:gd name="connsiteX1" fmla="*/ 188259 w 1371600"/>
                    <a:gd name="connsiteY1" fmla="*/ 228633 h 701472"/>
                    <a:gd name="connsiteX2" fmla="*/ 349624 w 1371600"/>
                    <a:gd name="connsiteY2" fmla="*/ 699280 h 701472"/>
                    <a:gd name="connsiteX3" fmla="*/ 981635 w 1371600"/>
                    <a:gd name="connsiteY3" fmla="*/ 33 h 701472"/>
                    <a:gd name="connsiteX4" fmla="*/ 1371600 w 1371600"/>
                    <a:gd name="connsiteY4" fmla="*/ 672386 h 701472"/>
                    <a:gd name="connsiteX0" fmla="*/ 0 w 1371600"/>
                    <a:gd name="connsiteY0" fmla="*/ 470680 h 701472"/>
                    <a:gd name="connsiteX1" fmla="*/ 188259 w 1371600"/>
                    <a:gd name="connsiteY1" fmla="*/ 228633 h 701472"/>
                    <a:gd name="connsiteX2" fmla="*/ 349624 w 1371600"/>
                    <a:gd name="connsiteY2" fmla="*/ 699280 h 701472"/>
                    <a:gd name="connsiteX3" fmla="*/ 981635 w 1371600"/>
                    <a:gd name="connsiteY3" fmla="*/ 33 h 701472"/>
                    <a:gd name="connsiteX4" fmla="*/ 1371600 w 1371600"/>
                    <a:gd name="connsiteY4" fmla="*/ 672386 h 701472"/>
                    <a:gd name="connsiteX0" fmla="*/ 0 w 1409700"/>
                    <a:gd name="connsiteY0" fmla="*/ 499255 h 701451"/>
                    <a:gd name="connsiteX1" fmla="*/ 226359 w 1409700"/>
                    <a:gd name="connsiteY1" fmla="*/ 228633 h 701451"/>
                    <a:gd name="connsiteX2" fmla="*/ 387724 w 1409700"/>
                    <a:gd name="connsiteY2" fmla="*/ 699280 h 701451"/>
                    <a:gd name="connsiteX3" fmla="*/ 1019735 w 1409700"/>
                    <a:gd name="connsiteY3" fmla="*/ 33 h 701451"/>
                    <a:gd name="connsiteX4" fmla="*/ 1409700 w 1409700"/>
                    <a:gd name="connsiteY4" fmla="*/ 672386 h 701451"/>
                    <a:gd name="connsiteX0" fmla="*/ 0 w 1409700"/>
                    <a:gd name="connsiteY0" fmla="*/ 499255 h 701504"/>
                    <a:gd name="connsiteX1" fmla="*/ 197784 w 1409700"/>
                    <a:gd name="connsiteY1" fmla="*/ 231014 h 701504"/>
                    <a:gd name="connsiteX2" fmla="*/ 387724 w 1409700"/>
                    <a:gd name="connsiteY2" fmla="*/ 699280 h 701504"/>
                    <a:gd name="connsiteX3" fmla="*/ 1019735 w 1409700"/>
                    <a:gd name="connsiteY3" fmla="*/ 33 h 701504"/>
                    <a:gd name="connsiteX4" fmla="*/ 1409700 w 1409700"/>
                    <a:gd name="connsiteY4" fmla="*/ 672386 h 701504"/>
                    <a:gd name="connsiteX0" fmla="*/ 0 w 1409700"/>
                    <a:gd name="connsiteY0" fmla="*/ 499255 h 701358"/>
                    <a:gd name="connsiteX1" fmla="*/ 197784 w 1409700"/>
                    <a:gd name="connsiteY1" fmla="*/ 231014 h 701358"/>
                    <a:gd name="connsiteX2" fmla="*/ 387724 w 1409700"/>
                    <a:gd name="connsiteY2" fmla="*/ 699280 h 701358"/>
                    <a:gd name="connsiteX3" fmla="*/ 1019735 w 1409700"/>
                    <a:gd name="connsiteY3" fmla="*/ 33 h 701358"/>
                    <a:gd name="connsiteX4" fmla="*/ 1409700 w 1409700"/>
                    <a:gd name="connsiteY4" fmla="*/ 672386 h 701358"/>
                    <a:gd name="connsiteX0" fmla="*/ 0 w 1409700"/>
                    <a:gd name="connsiteY0" fmla="*/ 499255 h 699431"/>
                    <a:gd name="connsiteX1" fmla="*/ 197784 w 1409700"/>
                    <a:gd name="connsiteY1" fmla="*/ 231014 h 699431"/>
                    <a:gd name="connsiteX2" fmla="*/ 387724 w 1409700"/>
                    <a:gd name="connsiteY2" fmla="*/ 699280 h 699431"/>
                    <a:gd name="connsiteX3" fmla="*/ 1019735 w 1409700"/>
                    <a:gd name="connsiteY3" fmla="*/ 33 h 699431"/>
                    <a:gd name="connsiteX4" fmla="*/ 1409700 w 1409700"/>
                    <a:gd name="connsiteY4" fmla="*/ 672386 h 699431"/>
                    <a:gd name="connsiteX0" fmla="*/ 0 w 1409700"/>
                    <a:gd name="connsiteY0" fmla="*/ 499233 h 687519"/>
                    <a:gd name="connsiteX1" fmla="*/ 197784 w 1409700"/>
                    <a:gd name="connsiteY1" fmla="*/ 230992 h 687519"/>
                    <a:gd name="connsiteX2" fmla="*/ 478211 w 1409700"/>
                    <a:gd name="connsiteY2" fmla="*/ 687352 h 687519"/>
                    <a:gd name="connsiteX3" fmla="*/ 1019735 w 1409700"/>
                    <a:gd name="connsiteY3" fmla="*/ 11 h 687519"/>
                    <a:gd name="connsiteX4" fmla="*/ 1409700 w 1409700"/>
                    <a:gd name="connsiteY4" fmla="*/ 672364 h 687519"/>
                    <a:gd name="connsiteX0" fmla="*/ 0 w 1643063"/>
                    <a:gd name="connsiteY0" fmla="*/ 499237 h 687523"/>
                    <a:gd name="connsiteX1" fmla="*/ 197784 w 1643063"/>
                    <a:gd name="connsiteY1" fmla="*/ 230996 h 687523"/>
                    <a:gd name="connsiteX2" fmla="*/ 478211 w 1643063"/>
                    <a:gd name="connsiteY2" fmla="*/ 687356 h 687523"/>
                    <a:gd name="connsiteX3" fmla="*/ 1019735 w 1643063"/>
                    <a:gd name="connsiteY3" fmla="*/ 15 h 687523"/>
                    <a:gd name="connsiteX4" fmla="*/ 1643063 w 1643063"/>
                    <a:gd name="connsiteY4" fmla="*/ 519968 h 687523"/>
                    <a:gd name="connsiteX0" fmla="*/ 0 w 1643063"/>
                    <a:gd name="connsiteY0" fmla="*/ 504359 h 692645"/>
                    <a:gd name="connsiteX1" fmla="*/ 197784 w 1643063"/>
                    <a:gd name="connsiteY1" fmla="*/ 236118 h 692645"/>
                    <a:gd name="connsiteX2" fmla="*/ 478211 w 1643063"/>
                    <a:gd name="connsiteY2" fmla="*/ 692478 h 692645"/>
                    <a:gd name="connsiteX3" fmla="*/ 1019735 w 1643063"/>
                    <a:gd name="connsiteY3" fmla="*/ 5137 h 692645"/>
                    <a:gd name="connsiteX4" fmla="*/ 1432264 w 1643063"/>
                    <a:gd name="connsiteY4" fmla="*/ 671067 h 692645"/>
                    <a:gd name="connsiteX5" fmla="*/ 1643063 w 1643063"/>
                    <a:gd name="connsiteY5" fmla="*/ 525090 h 692645"/>
                    <a:gd name="connsiteX0" fmla="*/ 0 w 1643063"/>
                    <a:gd name="connsiteY0" fmla="*/ 503904 h 692190"/>
                    <a:gd name="connsiteX1" fmla="*/ 197784 w 1643063"/>
                    <a:gd name="connsiteY1" fmla="*/ 235663 h 692190"/>
                    <a:gd name="connsiteX2" fmla="*/ 478211 w 1643063"/>
                    <a:gd name="connsiteY2" fmla="*/ 692023 h 692190"/>
                    <a:gd name="connsiteX3" fmla="*/ 1019735 w 1643063"/>
                    <a:gd name="connsiteY3" fmla="*/ 4682 h 692190"/>
                    <a:gd name="connsiteX4" fmla="*/ 1432264 w 1643063"/>
                    <a:gd name="connsiteY4" fmla="*/ 670612 h 692190"/>
                    <a:gd name="connsiteX5" fmla="*/ 1643063 w 1643063"/>
                    <a:gd name="connsiteY5" fmla="*/ 524635 h 692190"/>
                    <a:gd name="connsiteX0" fmla="*/ 0 w 1643063"/>
                    <a:gd name="connsiteY0" fmla="*/ 503904 h 692190"/>
                    <a:gd name="connsiteX1" fmla="*/ 197784 w 1643063"/>
                    <a:gd name="connsiteY1" fmla="*/ 235663 h 692190"/>
                    <a:gd name="connsiteX2" fmla="*/ 478211 w 1643063"/>
                    <a:gd name="connsiteY2" fmla="*/ 692023 h 692190"/>
                    <a:gd name="connsiteX3" fmla="*/ 1019735 w 1643063"/>
                    <a:gd name="connsiteY3" fmla="*/ 4682 h 692190"/>
                    <a:gd name="connsiteX4" fmla="*/ 1432264 w 1643063"/>
                    <a:gd name="connsiteY4" fmla="*/ 670612 h 692190"/>
                    <a:gd name="connsiteX5" fmla="*/ 1643063 w 1643063"/>
                    <a:gd name="connsiteY5" fmla="*/ 524635 h 692190"/>
                    <a:gd name="connsiteX0" fmla="*/ 0 w 1643063"/>
                    <a:gd name="connsiteY0" fmla="*/ 503904 h 692190"/>
                    <a:gd name="connsiteX1" fmla="*/ 197784 w 1643063"/>
                    <a:gd name="connsiteY1" fmla="*/ 235663 h 692190"/>
                    <a:gd name="connsiteX2" fmla="*/ 478211 w 1643063"/>
                    <a:gd name="connsiteY2" fmla="*/ 692023 h 692190"/>
                    <a:gd name="connsiteX3" fmla="*/ 1019735 w 1643063"/>
                    <a:gd name="connsiteY3" fmla="*/ 4682 h 692190"/>
                    <a:gd name="connsiteX4" fmla="*/ 1432264 w 1643063"/>
                    <a:gd name="connsiteY4" fmla="*/ 670612 h 692190"/>
                    <a:gd name="connsiteX5" fmla="*/ 1643063 w 1643063"/>
                    <a:gd name="connsiteY5" fmla="*/ 524635 h 692190"/>
                    <a:gd name="connsiteX0" fmla="*/ 0 w 1643063"/>
                    <a:gd name="connsiteY0" fmla="*/ 503904 h 692190"/>
                    <a:gd name="connsiteX1" fmla="*/ 197784 w 1643063"/>
                    <a:gd name="connsiteY1" fmla="*/ 235663 h 692190"/>
                    <a:gd name="connsiteX2" fmla="*/ 478211 w 1643063"/>
                    <a:gd name="connsiteY2" fmla="*/ 692023 h 692190"/>
                    <a:gd name="connsiteX3" fmla="*/ 1019735 w 1643063"/>
                    <a:gd name="connsiteY3" fmla="*/ 4682 h 692190"/>
                    <a:gd name="connsiteX4" fmla="*/ 1432264 w 1643063"/>
                    <a:gd name="connsiteY4" fmla="*/ 670612 h 692190"/>
                    <a:gd name="connsiteX5" fmla="*/ 1643063 w 1643063"/>
                    <a:gd name="connsiteY5" fmla="*/ 524635 h 692190"/>
                    <a:gd name="connsiteX0" fmla="*/ 0 w 1643063"/>
                    <a:gd name="connsiteY0" fmla="*/ 503904 h 692190"/>
                    <a:gd name="connsiteX1" fmla="*/ 197784 w 1643063"/>
                    <a:gd name="connsiteY1" fmla="*/ 235663 h 692190"/>
                    <a:gd name="connsiteX2" fmla="*/ 478211 w 1643063"/>
                    <a:gd name="connsiteY2" fmla="*/ 692023 h 692190"/>
                    <a:gd name="connsiteX3" fmla="*/ 1019735 w 1643063"/>
                    <a:gd name="connsiteY3" fmla="*/ 4682 h 692190"/>
                    <a:gd name="connsiteX4" fmla="*/ 1432264 w 1643063"/>
                    <a:gd name="connsiteY4" fmla="*/ 670612 h 692190"/>
                    <a:gd name="connsiteX5" fmla="*/ 1643063 w 1643063"/>
                    <a:gd name="connsiteY5" fmla="*/ 524635 h 692190"/>
                    <a:gd name="connsiteX0" fmla="*/ 0 w 1790538"/>
                    <a:gd name="connsiteY0" fmla="*/ 503904 h 692190"/>
                    <a:gd name="connsiteX1" fmla="*/ 197784 w 1790538"/>
                    <a:gd name="connsiteY1" fmla="*/ 235663 h 692190"/>
                    <a:gd name="connsiteX2" fmla="*/ 478211 w 1790538"/>
                    <a:gd name="connsiteY2" fmla="*/ 692023 h 692190"/>
                    <a:gd name="connsiteX3" fmla="*/ 1019735 w 1790538"/>
                    <a:gd name="connsiteY3" fmla="*/ 4682 h 692190"/>
                    <a:gd name="connsiteX4" fmla="*/ 1432264 w 1790538"/>
                    <a:gd name="connsiteY4" fmla="*/ 670612 h 692190"/>
                    <a:gd name="connsiteX5" fmla="*/ 1790538 w 1790538"/>
                    <a:gd name="connsiteY5" fmla="*/ 481961 h 692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90538" h="692190">
                      <a:moveTo>
                        <a:pt x="0" y="503904"/>
                      </a:moveTo>
                      <a:cubicBezTo>
                        <a:pt x="62753" y="423222"/>
                        <a:pt x="118082" y="204310"/>
                        <a:pt x="197784" y="235663"/>
                      </a:cubicBezTo>
                      <a:cubicBezTo>
                        <a:pt x="277486" y="267016"/>
                        <a:pt x="326932" y="701945"/>
                        <a:pt x="478211" y="692023"/>
                      </a:cubicBezTo>
                      <a:cubicBezTo>
                        <a:pt x="629490" y="682101"/>
                        <a:pt x="859139" y="73735"/>
                        <a:pt x="1019735" y="4682"/>
                      </a:cubicBezTo>
                      <a:cubicBezTo>
                        <a:pt x="1180331" y="-64371"/>
                        <a:pt x="1302183" y="653009"/>
                        <a:pt x="1432264" y="670612"/>
                      </a:cubicBezTo>
                      <a:cubicBezTo>
                        <a:pt x="1512339" y="712026"/>
                        <a:pt x="1714129" y="593207"/>
                        <a:pt x="1790538" y="481961"/>
                      </a:cubicBezTo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309" name="グループ化 308"/>
                <p:cNvGrpSpPr/>
                <p:nvPr/>
              </p:nvGrpSpPr>
              <p:grpSpPr>
                <a:xfrm>
                  <a:off x="5777466" y="3464725"/>
                  <a:ext cx="45719" cy="385871"/>
                  <a:chOff x="5512354" y="3931216"/>
                  <a:chExt cx="45719" cy="385871"/>
                </a:xfrm>
              </p:grpSpPr>
              <p:cxnSp>
                <p:nvCxnSpPr>
                  <p:cNvPr id="331" name="直線コネクタ 330"/>
                  <p:cNvCxnSpPr/>
                  <p:nvPr/>
                </p:nvCxnSpPr>
                <p:spPr>
                  <a:xfrm>
                    <a:off x="5535992" y="3957087"/>
                    <a:ext cx="0" cy="360000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2" name="円/楕円 331"/>
                  <p:cNvSpPr/>
                  <p:nvPr/>
                </p:nvSpPr>
                <p:spPr>
                  <a:xfrm>
                    <a:off x="5512354" y="393121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0" name="グループ化 309"/>
                <p:cNvGrpSpPr/>
                <p:nvPr/>
              </p:nvGrpSpPr>
              <p:grpSpPr>
                <a:xfrm>
                  <a:off x="4964256" y="3699896"/>
                  <a:ext cx="45719" cy="146061"/>
                  <a:chOff x="5512354" y="3931216"/>
                  <a:chExt cx="45719" cy="146061"/>
                </a:xfrm>
              </p:grpSpPr>
              <p:cxnSp>
                <p:nvCxnSpPr>
                  <p:cNvPr id="329" name="直線コネクタ 328"/>
                  <p:cNvCxnSpPr/>
                  <p:nvPr/>
                </p:nvCxnSpPr>
                <p:spPr>
                  <a:xfrm>
                    <a:off x="5535992" y="3933277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0" name="円/楕円 329"/>
                  <p:cNvSpPr/>
                  <p:nvPr/>
                </p:nvSpPr>
                <p:spPr>
                  <a:xfrm>
                    <a:off x="5512354" y="393121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1" name="グループ化 310"/>
                <p:cNvGrpSpPr/>
                <p:nvPr/>
              </p:nvGrpSpPr>
              <p:grpSpPr>
                <a:xfrm flipV="1">
                  <a:off x="5239017" y="3842076"/>
                  <a:ext cx="45719" cy="601440"/>
                  <a:chOff x="5512354" y="3931216"/>
                  <a:chExt cx="45719" cy="601440"/>
                </a:xfrm>
              </p:grpSpPr>
              <p:cxnSp>
                <p:nvCxnSpPr>
                  <p:cNvPr id="327" name="直線コネクタ 326"/>
                  <p:cNvCxnSpPr/>
                  <p:nvPr/>
                </p:nvCxnSpPr>
                <p:spPr>
                  <a:xfrm>
                    <a:off x="5535992" y="3956656"/>
                    <a:ext cx="0" cy="576000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" name="円/楕円 327"/>
                  <p:cNvSpPr/>
                  <p:nvPr/>
                </p:nvSpPr>
                <p:spPr>
                  <a:xfrm>
                    <a:off x="5512354" y="393121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2" name="グループ化 311"/>
                <p:cNvGrpSpPr/>
                <p:nvPr/>
              </p:nvGrpSpPr>
              <p:grpSpPr>
                <a:xfrm flipV="1">
                  <a:off x="4701346" y="3845418"/>
                  <a:ext cx="45719" cy="272826"/>
                  <a:chOff x="5512354" y="3931216"/>
                  <a:chExt cx="45719" cy="272826"/>
                </a:xfrm>
              </p:grpSpPr>
              <p:cxnSp>
                <p:nvCxnSpPr>
                  <p:cNvPr id="325" name="直線コネクタ 324"/>
                  <p:cNvCxnSpPr/>
                  <p:nvPr/>
                </p:nvCxnSpPr>
                <p:spPr>
                  <a:xfrm>
                    <a:off x="5535992" y="3952042"/>
                    <a:ext cx="0" cy="252000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6" name="円/楕円 325"/>
                  <p:cNvSpPr/>
                  <p:nvPr/>
                </p:nvSpPr>
                <p:spPr>
                  <a:xfrm>
                    <a:off x="5512354" y="393121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3" name="グループ化 312"/>
                <p:cNvGrpSpPr/>
                <p:nvPr/>
              </p:nvGrpSpPr>
              <p:grpSpPr>
                <a:xfrm>
                  <a:off x="5510388" y="3849272"/>
                  <a:ext cx="45719" cy="243683"/>
                  <a:chOff x="5512354" y="3733252"/>
                  <a:chExt cx="45719" cy="243683"/>
                </a:xfrm>
              </p:grpSpPr>
              <p:cxnSp>
                <p:nvCxnSpPr>
                  <p:cNvPr id="323" name="直線コネクタ 322"/>
                  <p:cNvCxnSpPr/>
                  <p:nvPr/>
                </p:nvCxnSpPr>
                <p:spPr>
                  <a:xfrm>
                    <a:off x="5535992" y="3733252"/>
                    <a:ext cx="0" cy="216000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4" name="円/楕円 323"/>
                  <p:cNvSpPr/>
                  <p:nvPr/>
                </p:nvSpPr>
                <p:spPr>
                  <a:xfrm>
                    <a:off x="5512354" y="393121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4" name="グループ化 313"/>
                <p:cNvGrpSpPr/>
                <p:nvPr/>
              </p:nvGrpSpPr>
              <p:grpSpPr>
                <a:xfrm flipV="1">
                  <a:off x="6318381" y="3844556"/>
                  <a:ext cx="45719" cy="399037"/>
                  <a:chOff x="5512354" y="3931216"/>
                  <a:chExt cx="45719" cy="399037"/>
                </a:xfrm>
              </p:grpSpPr>
              <p:cxnSp>
                <p:nvCxnSpPr>
                  <p:cNvPr id="321" name="直線コネクタ 320"/>
                  <p:cNvCxnSpPr/>
                  <p:nvPr/>
                </p:nvCxnSpPr>
                <p:spPr>
                  <a:xfrm>
                    <a:off x="5535992" y="3970253"/>
                    <a:ext cx="0" cy="360000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2" name="円/楕円 321"/>
                  <p:cNvSpPr/>
                  <p:nvPr/>
                </p:nvSpPr>
                <p:spPr>
                  <a:xfrm>
                    <a:off x="5512354" y="393121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5" name="グループ化 314"/>
                <p:cNvGrpSpPr/>
                <p:nvPr/>
              </p:nvGrpSpPr>
              <p:grpSpPr>
                <a:xfrm>
                  <a:off x="6048001" y="3344086"/>
                  <a:ext cx="45719" cy="507148"/>
                  <a:chOff x="6048001" y="3344086"/>
                  <a:chExt cx="45719" cy="507148"/>
                </a:xfrm>
              </p:grpSpPr>
              <p:cxnSp>
                <p:nvCxnSpPr>
                  <p:cNvPr id="319" name="直線コネクタ 318"/>
                  <p:cNvCxnSpPr/>
                  <p:nvPr/>
                </p:nvCxnSpPr>
                <p:spPr>
                  <a:xfrm>
                    <a:off x="6070861" y="3383234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0" name="円/楕円 319"/>
                  <p:cNvSpPr/>
                  <p:nvPr/>
                </p:nvSpPr>
                <p:spPr>
                  <a:xfrm>
                    <a:off x="6048001" y="334408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16" name="グループ化 315"/>
                <p:cNvGrpSpPr/>
                <p:nvPr/>
              </p:nvGrpSpPr>
              <p:grpSpPr>
                <a:xfrm flipV="1">
                  <a:off x="6586786" y="3843635"/>
                  <a:ext cx="45719" cy="544030"/>
                  <a:chOff x="5511983" y="3787144"/>
                  <a:chExt cx="45719" cy="544030"/>
                </a:xfrm>
              </p:grpSpPr>
              <p:cxnSp>
                <p:nvCxnSpPr>
                  <p:cNvPr id="317" name="直線コネクタ 316"/>
                  <p:cNvCxnSpPr/>
                  <p:nvPr/>
                </p:nvCxnSpPr>
                <p:spPr>
                  <a:xfrm>
                    <a:off x="5534843" y="3827173"/>
                    <a:ext cx="0" cy="504001"/>
                  </a:xfrm>
                  <a:prstGeom prst="line">
                    <a:avLst/>
                  </a:prstGeom>
                  <a:ln w="28575" cap="flat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8" name="円/楕円 317"/>
                  <p:cNvSpPr/>
                  <p:nvPr/>
                </p:nvSpPr>
                <p:spPr>
                  <a:xfrm>
                    <a:off x="5511983" y="3787144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cxnSp>
            <p:nvCxnSpPr>
              <p:cNvPr id="334" name="直線矢印コネクタ 333"/>
              <p:cNvCxnSpPr/>
              <p:nvPr/>
            </p:nvCxnSpPr>
            <p:spPr>
              <a:xfrm flipV="1">
                <a:off x="3588402" y="4816621"/>
                <a:ext cx="2664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9761" name="グループ化 159760"/>
              <p:cNvGrpSpPr/>
              <p:nvPr/>
            </p:nvGrpSpPr>
            <p:grpSpPr>
              <a:xfrm>
                <a:off x="5938577" y="4810763"/>
                <a:ext cx="45719" cy="272826"/>
                <a:chOff x="3938038" y="4966505"/>
                <a:chExt cx="45719" cy="272826"/>
              </a:xfrm>
            </p:grpSpPr>
            <p:cxnSp>
              <p:nvCxnSpPr>
                <p:cNvPr id="335" name="直線コネクタ 334"/>
                <p:cNvCxnSpPr/>
                <p:nvPr/>
              </p:nvCxnSpPr>
              <p:spPr>
                <a:xfrm flipV="1">
                  <a:off x="3961676" y="4966505"/>
                  <a:ext cx="0" cy="252000"/>
                </a:xfrm>
                <a:prstGeom prst="line">
                  <a:avLst/>
                </a:prstGeom>
                <a:ln w="28575" cap="flat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6" name="円/楕円 335"/>
                <p:cNvSpPr/>
                <p:nvPr/>
              </p:nvSpPr>
              <p:spPr>
                <a:xfrm flipV="1">
                  <a:off x="3938038" y="519361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159764" name="直線コネクタ 159763"/>
            <p:cNvCxnSpPr/>
            <p:nvPr/>
          </p:nvCxnSpPr>
          <p:spPr>
            <a:xfrm flipH="1">
              <a:off x="4421241" y="3277543"/>
              <a:ext cx="0" cy="3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線コネクタ 340"/>
            <p:cNvCxnSpPr/>
            <p:nvPr/>
          </p:nvCxnSpPr>
          <p:spPr>
            <a:xfrm flipH="1">
              <a:off x="5813456" y="3287444"/>
              <a:ext cx="0" cy="36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766" name="直線矢印コネクタ 159765"/>
            <p:cNvCxnSpPr/>
            <p:nvPr/>
          </p:nvCxnSpPr>
          <p:spPr>
            <a:xfrm>
              <a:off x="4397420" y="3443521"/>
              <a:ext cx="140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4" name="コンテンツ プレースホルダー 2"/>
            <p:cNvSpPr txBox="1">
              <a:spLocks/>
            </p:cNvSpPr>
            <p:nvPr/>
          </p:nvSpPr>
          <p:spPr>
            <a:xfrm>
              <a:off x="3961007" y="2525657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45" name="コンテンツ プレースホルダー 2"/>
            <p:cNvSpPr txBox="1">
              <a:spLocks/>
            </p:cNvSpPr>
            <p:nvPr/>
          </p:nvSpPr>
          <p:spPr>
            <a:xfrm>
              <a:off x="5339714" y="2527659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cxnSp>
          <p:nvCxnSpPr>
            <p:cNvPr id="346" name="直線コネクタ 345"/>
            <p:cNvCxnSpPr/>
            <p:nvPr/>
          </p:nvCxnSpPr>
          <p:spPr>
            <a:xfrm>
              <a:off x="7237348" y="2565740"/>
              <a:ext cx="0" cy="61200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コンテンツ プレースホルダー 2"/>
            <p:cNvSpPr txBox="1">
              <a:spLocks/>
            </p:cNvSpPr>
            <p:nvPr/>
          </p:nvSpPr>
          <p:spPr>
            <a:xfrm>
              <a:off x="6535739" y="2521579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348" name="コンテンツ プレースホルダー 2"/>
            <p:cNvSpPr txBox="1">
              <a:spLocks/>
            </p:cNvSpPr>
            <p:nvPr/>
          </p:nvSpPr>
          <p:spPr>
            <a:xfrm>
              <a:off x="2260309" y="2501860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59767" name="下矢印 159766"/>
            <p:cNvSpPr/>
            <p:nvPr/>
          </p:nvSpPr>
          <p:spPr>
            <a:xfrm flipV="1">
              <a:off x="5022285" y="3580592"/>
              <a:ext cx="271371" cy="30365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下矢印 349"/>
            <p:cNvSpPr/>
            <p:nvPr/>
          </p:nvSpPr>
          <p:spPr>
            <a:xfrm rot="2700000" flipV="1">
              <a:off x="6012264" y="3669539"/>
              <a:ext cx="271371" cy="30365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1" name="下矢印 350"/>
            <p:cNvSpPr/>
            <p:nvPr/>
          </p:nvSpPr>
          <p:spPr>
            <a:xfrm rot="18900000" flipH="1" flipV="1">
              <a:off x="3956839" y="3631829"/>
              <a:ext cx="271371" cy="30365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2" name="コンテンツ プレースホルダー 2"/>
            <p:cNvSpPr txBox="1">
              <a:spLocks/>
            </p:cNvSpPr>
            <p:nvPr/>
          </p:nvSpPr>
          <p:spPr>
            <a:xfrm>
              <a:off x="7409773" y="2580786"/>
              <a:ext cx="440004" cy="4774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3" name="コンテンツ プレースホルダー 2"/>
            <p:cNvSpPr txBox="1">
              <a:spLocks/>
            </p:cNvSpPr>
            <p:nvPr/>
          </p:nvSpPr>
          <p:spPr>
            <a:xfrm>
              <a:off x="4633060" y="3079405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800" b="1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</p:grpSp>
      <p:pic>
        <p:nvPicPr>
          <p:cNvPr id="366" name="図 3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6268" y="4200988"/>
            <a:ext cx="1450932" cy="675145"/>
          </a:xfrm>
          <a:prstGeom prst="rect">
            <a:avLst/>
          </a:prstGeom>
        </p:spPr>
      </p:pic>
      <p:grpSp>
        <p:nvGrpSpPr>
          <p:cNvPr id="159770" name="グループ化 159769"/>
          <p:cNvGrpSpPr/>
          <p:nvPr/>
        </p:nvGrpSpPr>
        <p:grpSpPr>
          <a:xfrm>
            <a:off x="3814463" y="5050409"/>
            <a:ext cx="2342936" cy="392598"/>
            <a:chOff x="3829835" y="4608286"/>
            <a:chExt cx="2342936" cy="392598"/>
          </a:xfrm>
        </p:grpSpPr>
        <p:sp>
          <p:nvSpPr>
            <p:cNvPr id="367" name="下矢印 366"/>
            <p:cNvSpPr/>
            <p:nvPr/>
          </p:nvSpPr>
          <p:spPr>
            <a:xfrm>
              <a:off x="4911421" y="4608286"/>
              <a:ext cx="271371" cy="30365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8" name="下矢印 367"/>
            <p:cNvSpPr/>
            <p:nvPr/>
          </p:nvSpPr>
          <p:spPr>
            <a:xfrm rot="18900000">
              <a:off x="5901400" y="4697233"/>
              <a:ext cx="271371" cy="30365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下矢印 368"/>
            <p:cNvSpPr/>
            <p:nvPr/>
          </p:nvSpPr>
          <p:spPr>
            <a:xfrm rot="2700000" flipH="1">
              <a:off x="3845975" y="4659523"/>
              <a:ext cx="271371" cy="30365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71" name="直線矢印コネクタ 370"/>
          <p:cNvCxnSpPr/>
          <p:nvPr/>
        </p:nvCxnSpPr>
        <p:spPr>
          <a:xfrm flipV="1">
            <a:off x="4247012" y="4851528"/>
            <a:ext cx="16009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線コネクタ 371"/>
          <p:cNvCxnSpPr/>
          <p:nvPr/>
        </p:nvCxnSpPr>
        <p:spPr>
          <a:xfrm>
            <a:off x="4328858" y="4321069"/>
            <a:ext cx="0" cy="504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直線コネクタ 372"/>
          <p:cNvCxnSpPr/>
          <p:nvPr/>
        </p:nvCxnSpPr>
        <p:spPr>
          <a:xfrm>
            <a:off x="5726692" y="4317195"/>
            <a:ext cx="0" cy="504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>
            <a:stCxn id="366" idx="2"/>
          </p:cNvCxnSpPr>
          <p:nvPr/>
        </p:nvCxnSpPr>
        <p:spPr>
          <a:xfrm flipV="1">
            <a:off x="5031734" y="4035972"/>
            <a:ext cx="0" cy="8401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コンテンツ プレースホルダー 2"/>
          <p:cNvSpPr txBox="1">
            <a:spLocks/>
          </p:cNvSpPr>
          <p:nvPr/>
        </p:nvSpPr>
        <p:spPr>
          <a:xfrm>
            <a:off x="5404844" y="4816632"/>
            <a:ext cx="572837" cy="441778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200"/>
              </a:lnSpc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8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</p:txBody>
      </p:sp>
      <p:sp>
        <p:nvSpPr>
          <p:cNvPr id="378" name="コンテンツ プレースホルダー 2"/>
          <p:cNvSpPr txBox="1">
            <a:spLocks/>
          </p:cNvSpPr>
          <p:nvPr/>
        </p:nvSpPr>
        <p:spPr>
          <a:xfrm>
            <a:off x="3986232" y="4809493"/>
            <a:ext cx="718998" cy="44177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200"/>
              </a:lnSpc>
              <a:buFont typeface="Arial"/>
              <a:buNone/>
            </a:pPr>
            <a:r>
              <a:rPr lang="ja-JP" altLang="en-US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ja-JP" sz="18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</p:txBody>
      </p:sp>
      <p:sp>
        <p:nvSpPr>
          <p:cNvPr id="388" name="コンテンツ プレースホルダー 2"/>
          <p:cNvSpPr txBox="1">
            <a:spLocks/>
          </p:cNvSpPr>
          <p:nvPr/>
        </p:nvSpPr>
        <p:spPr>
          <a:xfrm>
            <a:off x="2177428" y="3276196"/>
            <a:ext cx="1291402" cy="397568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</a:t>
            </a:r>
            <a:endParaRPr lang="ja-JP" alt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" name="コンテンツ プレースホルダー 2"/>
          <p:cNvSpPr txBox="1">
            <a:spLocks/>
          </p:cNvSpPr>
          <p:nvPr/>
        </p:nvSpPr>
        <p:spPr>
          <a:xfrm>
            <a:off x="2174731" y="4342383"/>
            <a:ext cx="1291402" cy="397568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連続周期</a:t>
            </a:r>
            <a:endParaRPr lang="ja-JP" alt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3" name="直線コネクタ 392"/>
          <p:cNvCxnSpPr>
            <a:stCxn id="395" idx="0"/>
            <a:endCxn id="394" idx="2"/>
          </p:cNvCxnSpPr>
          <p:nvPr/>
        </p:nvCxnSpPr>
        <p:spPr>
          <a:xfrm flipV="1">
            <a:off x="6931680" y="3748441"/>
            <a:ext cx="2697" cy="668619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コンテンツ プレースホルダー 2"/>
          <p:cNvSpPr txBox="1">
            <a:spLocks/>
          </p:cNvSpPr>
          <p:nvPr/>
        </p:nvSpPr>
        <p:spPr>
          <a:xfrm>
            <a:off x="6288676" y="3350873"/>
            <a:ext cx="1291402" cy="397568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</a:t>
            </a:r>
            <a:endParaRPr lang="ja-JP" alt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5" name="コンテンツ プレースホルダー 2"/>
          <p:cNvSpPr txBox="1">
            <a:spLocks/>
          </p:cNvSpPr>
          <p:nvPr/>
        </p:nvSpPr>
        <p:spPr>
          <a:xfrm>
            <a:off x="6285979" y="4417060"/>
            <a:ext cx="1291402" cy="397568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離散周期</a:t>
            </a:r>
            <a:endParaRPr lang="ja-JP" alt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8" name="直線コネクタ 397"/>
          <p:cNvCxnSpPr>
            <a:stCxn id="388" idx="2"/>
            <a:endCxn id="389" idx="0"/>
          </p:cNvCxnSpPr>
          <p:nvPr/>
        </p:nvCxnSpPr>
        <p:spPr>
          <a:xfrm flipH="1">
            <a:off x="2820432" y="3673764"/>
            <a:ext cx="2697" cy="668619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コンテンツ プレースホルダー 2"/>
          <p:cNvSpPr txBox="1">
            <a:spLocks/>
          </p:cNvSpPr>
          <p:nvPr/>
        </p:nvSpPr>
        <p:spPr>
          <a:xfrm>
            <a:off x="808654" y="2370600"/>
            <a:ext cx="2011778" cy="477450"/>
          </a:xfrm>
          <a:prstGeom prst="roundRect">
            <a:avLst/>
          </a:prstGeom>
          <a:solidFill>
            <a:srgbClr val="DDC4F4"/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ja-JP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2" name="コンテンツ プレースホルダー 2"/>
          <p:cNvSpPr txBox="1">
            <a:spLocks/>
          </p:cNvSpPr>
          <p:nvPr/>
        </p:nvSpPr>
        <p:spPr>
          <a:xfrm>
            <a:off x="808654" y="5188500"/>
            <a:ext cx="2011778" cy="451027"/>
          </a:xfrm>
          <a:prstGeom prst="roundRect">
            <a:avLst/>
          </a:prstGeom>
          <a:solidFill>
            <a:srgbClr val="DDC4F4"/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</a:t>
            </a:r>
            <a:endParaRPr lang="ja-JP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4" name="直線コネクタ 103"/>
          <p:cNvCxnSpPr/>
          <p:nvPr/>
        </p:nvCxnSpPr>
        <p:spPr>
          <a:xfrm>
            <a:off x="6741912" y="2663064"/>
            <a:ext cx="1440000" cy="0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直線コネクタ 405"/>
          <p:cNvCxnSpPr/>
          <p:nvPr/>
        </p:nvCxnSpPr>
        <p:spPr>
          <a:xfrm>
            <a:off x="6710211" y="5750061"/>
            <a:ext cx="1440000" cy="0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 flipH="1">
            <a:off x="8175382" y="2663064"/>
            <a:ext cx="0" cy="308699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コンテンツ プレースホルダー 2"/>
          <p:cNvSpPr txBox="1">
            <a:spLocks/>
          </p:cNvSpPr>
          <p:nvPr/>
        </p:nvSpPr>
        <p:spPr>
          <a:xfrm>
            <a:off x="7196167" y="2465370"/>
            <a:ext cx="1439598" cy="375511"/>
          </a:xfrm>
          <a:prstGeom prst="rect">
            <a:avLst/>
          </a:prstGeom>
          <a:solidFill>
            <a:srgbClr val="C9E7A7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個の信号</a:t>
            </a:r>
            <a:endParaRPr lang="ja-JP" alt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" name="コンテンツ プレースホルダー 2"/>
          <p:cNvSpPr txBox="1">
            <a:spLocks/>
          </p:cNvSpPr>
          <p:nvPr/>
        </p:nvSpPr>
        <p:spPr>
          <a:xfrm>
            <a:off x="7190057" y="5356870"/>
            <a:ext cx="1439598" cy="661062"/>
          </a:xfrm>
          <a:prstGeom prst="rect">
            <a:avLst/>
          </a:prstGeom>
          <a:solidFill>
            <a:srgbClr val="C9E7A7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altLang="ja-JP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個の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</a:t>
            </a:r>
            <a:endParaRPr lang="ja-JP" alt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140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（５）スペクトルの巡回的性質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表示方法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5929" y="1548174"/>
            <a:ext cx="7920346" cy="3298876"/>
          </a:xfrm>
        </p:spPr>
        <p:txBody>
          <a:bodyPr anchor="t" anchorCtr="0">
            <a:normAutofit/>
          </a:bodyPr>
          <a:lstStyle/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を中心に正負の周波数表示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定義式による計算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837446" y="2291514"/>
            <a:ext cx="6170698" cy="1316546"/>
            <a:chOff x="1879137" y="5308541"/>
            <a:chExt cx="6170698" cy="1316546"/>
          </a:xfrm>
        </p:grpSpPr>
        <p:cxnSp>
          <p:nvCxnSpPr>
            <p:cNvPr id="24" name="直線コネクタ 23"/>
            <p:cNvCxnSpPr/>
            <p:nvPr/>
          </p:nvCxnSpPr>
          <p:spPr>
            <a:xfrm>
              <a:off x="4874933" y="5308541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化 22"/>
            <p:cNvGrpSpPr/>
            <p:nvPr/>
          </p:nvGrpSpPr>
          <p:grpSpPr>
            <a:xfrm>
              <a:off x="2562255" y="5519355"/>
              <a:ext cx="5487580" cy="760268"/>
              <a:chOff x="2471626" y="5246905"/>
              <a:chExt cx="5487580" cy="760268"/>
            </a:xfrm>
          </p:grpSpPr>
          <p:sp>
            <p:nvSpPr>
              <p:cNvPr id="32" name="コンテンツ プレースホルダー 2"/>
              <p:cNvSpPr txBox="1">
                <a:spLocks/>
              </p:cNvSpPr>
              <p:nvPr/>
            </p:nvSpPr>
            <p:spPr>
              <a:xfrm>
                <a:off x="7519202" y="5529723"/>
                <a:ext cx="440004" cy="477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3" name="グループ化 32"/>
              <p:cNvGrpSpPr/>
              <p:nvPr/>
            </p:nvGrpSpPr>
            <p:grpSpPr>
              <a:xfrm>
                <a:off x="4068288" y="5251154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71" name="図 70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72" name="直線コネクタ 71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円/楕円 72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円/楕円 74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6" name="直線コネクタ 75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円/楕円 76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8" name="直線コネクタ 77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円/楕円 78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0" name="直線コネクタ 79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" name="円/楕円 80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2" name="直線コネクタ 81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円/楕円 82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4" name="直線コネクタ 83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5" name="円/楕円 84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円/楕円 85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円/楕円 86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" name="グループ化 33"/>
              <p:cNvGrpSpPr/>
              <p:nvPr/>
            </p:nvGrpSpPr>
            <p:grpSpPr>
              <a:xfrm>
                <a:off x="2643646" y="5262478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54" name="図 5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55" name="直線コネクタ 54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円/楕円 55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7" name="直線コネクタ 56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円/楕円 57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9" name="直線コネクタ 58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円/楕円 59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1" name="直線コネクタ 60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円/楕円 61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3" name="直線コネクタ 62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円/楕円 63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5" name="直線コネクタ 64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円/楕円 65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7" name="直線コネクタ 66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円/楕円 67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円/楕円 68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円/楕円 69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" name="グループ化 34"/>
              <p:cNvGrpSpPr/>
              <p:nvPr/>
            </p:nvGrpSpPr>
            <p:grpSpPr>
              <a:xfrm>
                <a:off x="5481888" y="5246905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37" name="図 36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38" name="直線コネクタ 37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円/楕円 38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0" name="直線コネクタ 39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円/楕円 40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2" name="直線コネクタ 41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円/楕円 42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4" name="直線コネクタ 43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円/楕円 44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6" name="直線コネクタ 45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円/楕円 46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8" name="直線コネクタ 47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円/楕円 48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0" name="直線コネクタ 49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円/楕円 50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" name="円/楕円 51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36" name="直線矢印コネクタ 35"/>
              <p:cNvCxnSpPr/>
              <p:nvPr/>
            </p:nvCxnSpPr>
            <p:spPr>
              <a:xfrm flipV="1">
                <a:off x="2471626" y="5916678"/>
                <a:ext cx="475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コンテンツ プレースホルダー 2"/>
            <p:cNvSpPr txBox="1">
              <a:spLocks/>
            </p:cNvSpPr>
            <p:nvPr/>
          </p:nvSpPr>
          <p:spPr>
            <a:xfrm>
              <a:off x="4656109" y="6098974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5031985" y="6173318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3641144" y="6183309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ja-JP" altLang="en-US" sz="16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1879137" y="5514653"/>
              <a:ext cx="1061229" cy="4774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4133998" y="2286000"/>
            <a:ext cx="1428072" cy="8802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9" name="グループ化 88"/>
          <p:cNvGrpSpPr/>
          <p:nvPr/>
        </p:nvGrpSpPr>
        <p:grpSpPr>
          <a:xfrm>
            <a:off x="1837446" y="4655494"/>
            <a:ext cx="6170698" cy="1332312"/>
            <a:chOff x="1879137" y="5292775"/>
            <a:chExt cx="6170698" cy="1332312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2562255" y="5519355"/>
              <a:ext cx="5487580" cy="760268"/>
              <a:chOff x="2471626" y="5246905"/>
              <a:chExt cx="5487580" cy="760268"/>
            </a:xfrm>
          </p:grpSpPr>
          <p:sp>
            <p:nvSpPr>
              <p:cNvPr id="96" name="コンテンツ プレースホルダー 2"/>
              <p:cNvSpPr txBox="1">
                <a:spLocks/>
              </p:cNvSpPr>
              <p:nvPr/>
            </p:nvSpPr>
            <p:spPr>
              <a:xfrm>
                <a:off x="7519202" y="5529723"/>
                <a:ext cx="440004" cy="477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7" name="グループ化 96"/>
              <p:cNvGrpSpPr/>
              <p:nvPr/>
            </p:nvGrpSpPr>
            <p:grpSpPr>
              <a:xfrm>
                <a:off x="4068288" y="5251154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135" name="図 134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136" name="直線コネクタ 135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円/楕円 136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38" name="直線コネクタ 137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円/楕円 138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40" name="直線コネクタ 139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円/楕円 140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42" name="直線コネクタ 141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円/楕円 142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44" name="直線コネクタ 143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円/楕円 144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46" name="直線コネクタ 145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円/楕円 146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48" name="直線コネクタ 147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9" name="円/楕円 148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円/楕円 149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" name="円/楕円 150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8" name="グループ化 97"/>
              <p:cNvGrpSpPr/>
              <p:nvPr/>
            </p:nvGrpSpPr>
            <p:grpSpPr>
              <a:xfrm>
                <a:off x="2643646" y="5262478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118" name="図 117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119" name="直線コネクタ 118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0" name="円/楕円 119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1" name="直線コネクタ 120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2" name="円/楕円 121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3" name="直線コネクタ 122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円/楕円 123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5" name="直線コネクタ 124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6" name="円/楕円 125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7" name="直線コネクタ 126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円/楕円 127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9" name="直線コネクタ 128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円/楕円 129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31" name="直線コネクタ 130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円/楕円 131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円/楕円 132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円/楕円 133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9" name="グループ化 98"/>
              <p:cNvGrpSpPr/>
              <p:nvPr/>
            </p:nvGrpSpPr>
            <p:grpSpPr>
              <a:xfrm>
                <a:off x="5481888" y="5246905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101" name="図 100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102" name="直線コネクタ 101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" name="円/楕円 102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04" name="直線コネクタ 103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円/楕円 104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06" name="直線コネクタ 105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7" name="円/楕円 106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08" name="直線コネクタ 107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円/楕円 108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10" name="直線コネクタ 109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円/楕円 110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12" name="直線コネクタ 111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円/楕円 112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14" name="直線コネクタ 113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円/楕円 114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円/楕円 115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円/楕円 116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00" name="直線矢印コネクタ 99"/>
              <p:cNvCxnSpPr/>
              <p:nvPr/>
            </p:nvCxnSpPr>
            <p:spPr>
              <a:xfrm flipV="1">
                <a:off x="2471626" y="5916678"/>
                <a:ext cx="475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コンテンツ プレースホルダー 2"/>
            <p:cNvSpPr txBox="1">
              <a:spLocks/>
            </p:cNvSpPr>
            <p:nvPr/>
          </p:nvSpPr>
          <p:spPr>
            <a:xfrm>
              <a:off x="4656109" y="6098974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" name="コンテンツ プレースホルダー 2"/>
            <p:cNvSpPr txBox="1">
              <a:spLocks/>
            </p:cNvSpPr>
            <p:nvPr/>
          </p:nvSpPr>
          <p:spPr>
            <a:xfrm>
              <a:off x="5031985" y="6173318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94" name="コンテンツ プレースホルダー 2"/>
            <p:cNvSpPr txBox="1">
              <a:spLocks/>
            </p:cNvSpPr>
            <p:nvPr/>
          </p:nvSpPr>
          <p:spPr>
            <a:xfrm>
              <a:off x="3641144" y="6183309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ja-JP" altLang="en-US" sz="16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95" name="コンテンツ プレースホルダー 2"/>
            <p:cNvSpPr txBox="1">
              <a:spLocks/>
            </p:cNvSpPr>
            <p:nvPr/>
          </p:nvSpPr>
          <p:spPr>
            <a:xfrm>
              <a:off x="1879137" y="5514653"/>
              <a:ext cx="1061229" cy="4774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0" name="直線コネクタ 89"/>
            <p:cNvCxnSpPr/>
            <p:nvPr/>
          </p:nvCxnSpPr>
          <p:spPr>
            <a:xfrm>
              <a:off x="5584387" y="5292775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正方形/長方形 151"/>
          <p:cNvSpPr/>
          <p:nvPr/>
        </p:nvSpPr>
        <p:spPr>
          <a:xfrm>
            <a:off x="4838171" y="4691757"/>
            <a:ext cx="1428072" cy="8802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1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200" smtClean="0"/>
              <a:t>５．３　ディジタル信号の周波数変換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2800" smtClean="0"/>
              <a:t>（１）ディジタル信号に適用される周波数変換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2261421"/>
            <a:ext cx="7704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Ｚ変換</a:t>
            </a:r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r>
              <a:rPr lang="en-US" altLang="ja-JP" sz="2400" smtClean="0"/>
              <a:t>DFT</a:t>
            </a:r>
            <a:r>
              <a:rPr lang="ja-JP" altLang="en-US" sz="2400" smtClean="0"/>
              <a:t>（離散的フーリエ変換）</a:t>
            </a:r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r>
              <a:rPr lang="en-US" altLang="ja-JP" sz="2400" smtClean="0"/>
              <a:t>FFT</a:t>
            </a:r>
            <a:r>
              <a:rPr lang="ja-JP" altLang="en-US" sz="2400" smtClean="0"/>
              <a:t>（高速フーリエ変換）</a:t>
            </a:r>
            <a:r>
              <a:rPr lang="en-US" altLang="ja-JP" sz="2400" smtClean="0"/>
              <a:t>DFT</a:t>
            </a:r>
            <a:r>
              <a:rPr lang="ja-JP" altLang="en-US" sz="2400" smtClean="0"/>
              <a:t>と同じ結果</a:t>
            </a:r>
            <a:endParaRPr lang="en-US" altLang="ja-JP" sz="240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133" y="4062589"/>
            <a:ext cx="7499716" cy="1015663"/>
          </a:xfrm>
          <a:prstGeom prst="rect">
            <a:avLst/>
          </a:prstGeom>
          <a:solidFill>
            <a:srgbClr val="C9E7A7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/>
              <a:t>ただし，本講義では，</a:t>
            </a:r>
            <a:endParaRPr lang="en-US" altLang="ja-JP" sz="2000" smtClean="0"/>
          </a:p>
          <a:p>
            <a:pPr defTabSz="1169988"/>
            <a:r>
              <a:rPr lang="ja-JP" altLang="en-US" sz="2000" smtClean="0"/>
              <a:t>ディジタル信号演算に必要な部分だけを説明する。</a:t>
            </a:r>
            <a:endParaRPr lang="en-US" altLang="ja-JP" sz="2000" smtClean="0"/>
          </a:p>
          <a:p>
            <a:pPr defTabSz="1169988"/>
            <a:r>
              <a:rPr lang="ja-JP" altLang="en-US" sz="2000"/>
              <a:t>数学的</a:t>
            </a:r>
            <a:r>
              <a:rPr lang="ja-JP" altLang="en-US" sz="2000" smtClean="0"/>
              <a:t>な定理証明については省略する。</a:t>
            </a:r>
            <a:endParaRPr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スペクトルの周期性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6391" y="1421577"/>
            <a:ext cx="7920346" cy="484873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スペクトルは周期性を持つ</a:t>
            </a:r>
            <a:endParaRPr kumimoji="1"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912602" y="2123296"/>
            <a:ext cx="6170698" cy="2753590"/>
            <a:chOff x="1837446" y="1359209"/>
            <a:chExt cx="6170698" cy="275359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3067325" y="3136320"/>
              <a:ext cx="2844000" cy="828182"/>
              <a:chOff x="3067325" y="3136320"/>
              <a:chExt cx="2844000" cy="828182"/>
            </a:xfrm>
          </p:grpSpPr>
          <p:cxnSp>
            <p:nvCxnSpPr>
              <p:cNvPr id="6" name="直線コネクタ 5"/>
              <p:cNvCxnSpPr/>
              <p:nvPr/>
            </p:nvCxnSpPr>
            <p:spPr>
              <a:xfrm flipH="1">
                <a:off x="3067325" y="3961831"/>
                <a:ext cx="28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/>
              <p:cNvCxnSpPr/>
              <p:nvPr/>
            </p:nvCxnSpPr>
            <p:spPr>
              <a:xfrm>
                <a:off x="4460604" y="3145011"/>
                <a:ext cx="0" cy="81949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/>
              <p:cNvCxnSpPr/>
              <p:nvPr/>
            </p:nvCxnSpPr>
            <p:spPr>
              <a:xfrm flipH="1" flipV="1">
                <a:off x="5903572" y="3151097"/>
                <a:ext cx="0" cy="80893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/>
              <p:cNvCxnSpPr/>
              <p:nvPr/>
            </p:nvCxnSpPr>
            <p:spPr>
              <a:xfrm>
                <a:off x="3069155" y="3136320"/>
                <a:ext cx="0" cy="81949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グループ化 21"/>
            <p:cNvGrpSpPr/>
            <p:nvPr/>
          </p:nvGrpSpPr>
          <p:grpSpPr>
            <a:xfrm>
              <a:off x="1837446" y="2291514"/>
              <a:ext cx="6170698" cy="1316546"/>
              <a:chOff x="1879137" y="5308541"/>
              <a:chExt cx="6170698" cy="1316546"/>
            </a:xfrm>
          </p:grpSpPr>
          <p:cxnSp>
            <p:nvCxnSpPr>
              <p:cNvPr id="24" name="直線コネクタ 23"/>
              <p:cNvCxnSpPr/>
              <p:nvPr/>
            </p:nvCxnSpPr>
            <p:spPr>
              <a:xfrm>
                <a:off x="4874933" y="530854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グループ化 22"/>
              <p:cNvGrpSpPr/>
              <p:nvPr/>
            </p:nvGrpSpPr>
            <p:grpSpPr>
              <a:xfrm>
                <a:off x="2562255" y="5519355"/>
                <a:ext cx="5487580" cy="760268"/>
                <a:chOff x="2471626" y="5246905"/>
                <a:chExt cx="5487580" cy="760268"/>
              </a:xfrm>
            </p:grpSpPr>
            <p:sp>
              <p:nvSpPr>
                <p:cNvPr id="32" name="コンテンツ プレースホルダー 2"/>
                <p:cNvSpPr txBox="1">
                  <a:spLocks/>
                </p:cNvSpPr>
                <p:nvPr/>
              </p:nvSpPr>
              <p:spPr>
                <a:xfrm>
                  <a:off x="7519202" y="5529723"/>
                  <a:ext cx="440004" cy="4774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91440" tIns="45720" rIns="91440" bIns="45720" rtlCol="0" anchor="t" anchorCtr="0">
                  <a:noAutofit/>
                </a:bodyPr>
                <a:lstStyle>
                  <a:lvl1pPr marL="2857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0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2pPr>
                  <a:lvl3pPr marL="12001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8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3pPr>
                  <a:lvl4pPr marL="15430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6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4pPr>
                  <a:lvl5pPr marL="20002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ja-JP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33" name="グループ化 32"/>
                <p:cNvGrpSpPr/>
                <p:nvPr/>
              </p:nvGrpSpPr>
              <p:grpSpPr>
                <a:xfrm>
                  <a:off x="4068288" y="5251154"/>
                  <a:ext cx="1467704" cy="684153"/>
                  <a:chOff x="4068288" y="5251154"/>
                  <a:chExt cx="1467704" cy="684153"/>
                </a:xfrm>
              </p:grpSpPr>
              <p:pic>
                <p:nvPicPr>
                  <p:cNvPr id="71" name="図 70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4085060" y="5255720"/>
                    <a:ext cx="1450932" cy="675145"/>
                  </a:xfrm>
                  <a:prstGeom prst="rect">
                    <a:avLst/>
                  </a:prstGeom>
                </p:spPr>
              </p:pic>
              <p:cxnSp>
                <p:nvCxnSpPr>
                  <p:cNvPr id="72" name="直線コネクタ 71"/>
                  <p:cNvCxnSpPr/>
                  <p:nvPr/>
                </p:nvCxnSpPr>
                <p:spPr>
                  <a:xfrm>
                    <a:off x="4787667" y="5338114"/>
                    <a:ext cx="0" cy="576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円/楕円 72"/>
                  <p:cNvSpPr/>
                  <p:nvPr/>
                </p:nvSpPr>
                <p:spPr>
                  <a:xfrm>
                    <a:off x="4761445" y="531739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74" name="直線コネクタ 73"/>
                  <p:cNvCxnSpPr/>
                  <p:nvPr/>
                </p:nvCxnSpPr>
                <p:spPr>
                  <a:xfrm>
                    <a:off x="4971685" y="5270985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円/楕円 74"/>
                  <p:cNvSpPr/>
                  <p:nvPr/>
                </p:nvSpPr>
                <p:spPr>
                  <a:xfrm>
                    <a:off x="4945463" y="525502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76" name="直線コネクタ 75"/>
                  <p:cNvCxnSpPr/>
                  <p:nvPr/>
                </p:nvCxnSpPr>
                <p:spPr>
                  <a:xfrm>
                    <a:off x="4609735" y="5267113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7" name="円/楕円 76"/>
                  <p:cNvSpPr/>
                  <p:nvPr/>
                </p:nvSpPr>
                <p:spPr>
                  <a:xfrm>
                    <a:off x="4583513" y="5251154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78" name="直線コネクタ 77"/>
                  <p:cNvCxnSpPr/>
                  <p:nvPr/>
                </p:nvCxnSpPr>
                <p:spPr>
                  <a:xfrm>
                    <a:off x="4437888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" name="円/楕円 78"/>
                  <p:cNvSpPr/>
                  <p:nvPr/>
                </p:nvSpPr>
                <p:spPr>
                  <a:xfrm>
                    <a:off x="4411666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80" name="直線コネクタ 79"/>
                  <p:cNvCxnSpPr/>
                  <p:nvPr/>
                </p:nvCxnSpPr>
                <p:spPr>
                  <a:xfrm>
                    <a:off x="5143532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円/楕円 80"/>
                  <p:cNvSpPr/>
                  <p:nvPr/>
                </p:nvSpPr>
                <p:spPr>
                  <a:xfrm>
                    <a:off x="5117310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82" name="直線コネクタ 81"/>
                  <p:cNvCxnSpPr/>
                  <p:nvPr/>
                </p:nvCxnSpPr>
                <p:spPr>
                  <a:xfrm>
                    <a:off x="5327177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円/楕円 82"/>
                  <p:cNvSpPr/>
                  <p:nvPr/>
                </p:nvSpPr>
                <p:spPr>
                  <a:xfrm>
                    <a:off x="5300955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84" name="直線コネクタ 83"/>
                  <p:cNvCxnSpPr/>
                  <p:nvPr/>
                </p:nvCxnSpPr>
                <p:spPr>
                  <a:xfrm>
                    <a:off x="4260404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" name="円/楕円 84"/>
                  <p:cNvSpPr/>
                  <p:nvPr/>
                </p:nvSpPr>
                <p:spPr>
                  <a:xfrm>
                    <a:off x="4234182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6" name="円/楕円 85"/>
                  <p:cNvSpPr/>
                  <p:nvPr/>
                </p:nvSpPr>
                <p:spPr>
                  <a:xfrm>
                    <a:off x="4068288" y="5889588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7" name="円/楕円 86"/>
                  <p:cNvSpPr/>
                  <p:nvPr/>
                </p:nvSpPr>
                <p:spPr>
                  <a:xfrm>
                    <a:off x="5490273" y="588514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" name="グループ化 33"/>
                <p:cNvGrpSpPr/>
                <p:nvPr/>
              </p:nvGrpSpPr>
              <p:grpSpPr>
                <a:xfrm>
                  <a:off x="2643646" y="5262478"/>
                  <a:ext cx="1467704" cy="684153"/>
                  <a:chOff x="4068288" y="5251154"/>
                  <a:chExt cx="1467704" cy="684153"/>
                </a:xfrm>
              </p:grpSpPr>
              <p:pic>
                <p:nvPicPr>
                  <p:cNvPr id="54" name="図 53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4085060" y="5255720"/>
                    <a:ext cx="1450932" cy="675145"/>
                  </a:xfrm>
                  <a:prstGeom prst="rect">
                    <a:avLst/>
                  </a:prstGeom>
                </p:spPr>
              </p:pic>
              <p:cxnSp>
                <p:nvCxnSpPr>
                  <p:cNvPr id="55" name="直線コネクタ 54"/>
                  <p:cNvCxnSpPr/>
                  <p:nvPr/>
                </p:nvCxnSpPr>
                <p:spPr>
                  <a:xfrm>
                    <a:off x="4787667" y="5338114"/>
                    <a:ext cx="0" cy="576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円/楕円 55"/>
                  <p:cNvSpPr/>
                  <p:nvPr/>
                </p:nvSpPr>
                <p:spPr>
                  <a:xfrm>
                    <a:off x="4761445" y="531739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7" name="直線コネクタ 56"/>
                  <p:cNvCxnSpPr/>
                  <p:nvPr/>
                </p:nvCxnSpPr>
                <p:spPr>
                  <a:xfrm>
                    <a:off x="4971685" y="5270985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円/楕円 57"/>
                  <p:cNvSpPr/>
                  <p:nvPr/>
                </p:nvSpPr>
                <p:spPr>
                  <a:xfrm>
                    <a:off x="4945463" y="525502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9" name="直線コネクタ 58"/>
                  <p:cNvCxnSpPr/>
                  <p:nvPr/>
                </p:nvCxnSpPr>
                <p:spPr>
                  <a:xfrm>
                    <a:off x="4609735" y="5267113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円/楕円 59"/>
                  <p:cNvSpPr/>
                  <p:nvPr/>
                </p:nvSpPr>
                <p:spPr>
                  <a:xfrm>
                    <a:off x="4583513" y="5251154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1" name="直線コネクタ 60"/>
                  <p:cNvCxnSpPr/>
                  <p:nvPr/>
                </p:nvCxnSpPr>
                <p:spPr>
                  <a:xfrm>
                    <a:off x="4437888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円/楕円 61"/>
                  <p:cNvSpPr/>
                  <p:nvPr/>
                </p:nvSpPr>
                <p:spPr>
                  <a:xfrm>
                    <a:off x="4411666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3" name="直線コネクタ 62"/>
                  <p:cNvCxnSpPr/>
                  <p:nvPr/>
                </p:nvCxnSpPr>
                <p:spPr>
                  <a:xfrm>
                    <a:off x="5143532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円/楕円 63"/>
                  <p:cNvSpPr/>
                  <p:nvPr/>
                </p:nvSpPr>
                <p:spPr>
                  <a:xfrm>
                    <a:off x="5117310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5" name="直線コネクタ 64"/>
                  <p:cNvCxnSpPr/>
                  <p:nvPr/>
                </p:nvCxnSpPr>
                <p:spPr>
                  <a:xfrm>
                    <a:off x="5327177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円/楕円 65"/>
                  <p:cNvSpPr/>
                  <p:nvPr/>
                </p:nvSpPr>
                <p:spPr>
                  <a:xfrm>
                    <a:off x="5300955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7" name="直線コネクタ 66"/>
                  <p:cNvCxnSpPr/>
                  <p:nvPr/>
                </p:nvCxnSpPr>
                <p:spPr>
                  <a:xfrm>
                    <a:off x="4260404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円/楕円 67"/>
                  <p:cNvSpPr/>
                  <p:nvPr/>
                </p:nvSpPr>
                <p:spPr>
                  <a:xfrm>
                    <a:off x="4234182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" name="円/楕円 68"/>
                  <p:cNvSpPr/>
                  <p:nvPr/>
                </p:nvSpPr>
                <p:spPr>
                  <a:xfrm>
                    <a:off x="4068288" y="5889588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0" name="円/楕円 69"/>
                  <p:cNvSpPr/>
                  <p:nvPr/>
                </p:nvSpPr>
                <p:spPr>
                  <a:xfrm>
                    <a:off x="5490273" y="588514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" name="グループ化 34"/>
                <p:cNvGrpSpPr/>
                <p:nvPr/>
              </p:nvGrpSpPr>
              <p:grpSpPr>
                <a:xfrm>
                  <a:off x="5481888" y="5246905"/>
                  <a:ext cx="1467704" cy="684153"/>
                  <a:chOff x="4068288" y="5251154"/>
                  <a:chExt cx="1467704" cy="684153"/>
                </a:xfrm>
              </p:grpSpPr>
              <p:pic>
                <p:nvPicPr>
                  <p:cNvPr id="37" name="図 36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4085060" y="5255720"/>
                    <a:ext cx="1450932" cy="675145"/>
                  </a:xfrm>
                  <a:prstGeom prst="rect">
                    <a:avLst/>
                  </a:prstGeom>
                </p:spPr>
              </p:pic>
              <p:cxnSp>
                <p:nvCxnSpPr>
                  <p:cNvPr id="38" name="直線コネクタ 37"/>
                  <p:cNvCxnSpPr/>
                  <p:nvPr/>
                </p:nvCxnSpPr>
                <p:spPr>
                  <a:xfrm>
                    <a:off x="4787667" y="5338114"/>
                    <a:ext cx="0" cy="576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円/楕円 38"/>
                  <p:cNvSpPr/>
                  <p:nvPr/>
                </p:nvSpPr>
                <p:spPr>
                  <a:xfrm>
                    <a:off x="4761445" y="531739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0" name="直線コネクタ 39"/>
                  <p:cNvCxnSpPr/>
                  <p:nvPr/>
                </p:nvCxnSpPr>
                <p:spPr>
                  <a:xfrm>
                    <a:off x="4971685" y="5270985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" name="円/楕円 40"/>
                  <p:cNvSpPr/>
                  <p:nvPr/>
                </p:nvSpPr>
                <p:spPr>
                  <a:xfrm>
                    <a:off x="4945463" y="525502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2" name="直線コネクタ 41"/>
                  <p:cNvCxnSpPr/>
                  <p:nvPr/>
                </p:nvCxnSpPr>
                <p:spPr>
                  <a:xfrm>
                    <a:off x="4609735" y="5267113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円/楕円 42"/>
                  <p:cNvSpPr/>
                  <p:nvPr/>
                </p:nvSpPr>
                <p:spPr>
                  <a:xfrm>
                    <a:off x="4583513" y="5251154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4" name="直線コネクタ 43"/>
                  <p:cNvCxnSpPr/>
                  <p:nvPr/>
                </p:nvCxnSpPr>
                <p:spPr>
                  <a:xfrm>
                    <a:off x="4437888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円/楕円 44"/>
                  <p:cNvSpPr/>
                  <p:nvPr/>
                </p:nvSpPr>
                <p:spPr>
                  <a:xfrm>
                    <a:off x="4411666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6" name="直線コネクタ 45"/>
                  <p:cNvCxnSpPr/>
                  <p:nvPr/>
                </p:nvCxnSpPr>
                <p:spPr>
                  <a:xfrm>
                    <a:off x="5143532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円/楕円 46"/>
                  <p:cNvSpPr/>
                  <p:nvPr/>
                </p:nvSpPr>
                <p:spPr>
                  <a:xfrm>
                    <a:off x="5117310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8" name="直線コネクタ 47"/>
                  <p:cNvCxnSpPr/>
                  <p:nvPr/>
                </p:nvCxnSpPr>
                <p:spPr>
                  <a:xfrm>
                    <a:off x="5327177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円/楕円 48"/>
                  <p:cNvSpPr/>
                  <p:nvPr/>
                </p:nvSpPr>
                <p:spPr>
                  <a:xfrm>
                    <a:off x="5300955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0" name="直線コネクタ 49"/>
                  <p:cNvCxnSpPr/>
                  <p:nvPr/>
                </p:nvCxnSpPr>
                <p:spPr>
                  <a:xfrm>
                    <a:off x="4260404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円/楕円 50"/>
                  <p:cNvSpPr/>
                  <p:nvPr/>
                </p:nvSpPr>
                <p:spPr>
                  <a:xfrm>
                    <a:off x="4234182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" name="円/楕円 51"/>
                  <p:cNvSpPr/>
                  <p:nvPr/>
                </p:nvSpPr>
                <p:spPr>
                  <a:xfrm>
                    <a:off x="4068288" y="5889588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" name="円/楕円 52"/>
                  <p:cNvSpPr/>
                  <p:nvPr/>
                </p:nvSpPr>
                <p:spPr>
                  <a:xfrm>
                    <a:off x="5490273" y="588514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cxnSp>
              <p:nvCxnSpPr>
                <p:cNvPr id="36" name="直線矢印コネクタ 35"/>
                <p:cNvCxnSpPr/>
                <p:nvPr/>
              </p:nvCxnSpPr>
              <p:spPr>
                <a:xfrm flipV="1">
                  <a:off x="2471626" y="5916678"/>
                  <a:ext cx="4752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コンテンツ プレースホルダー 2"/>
              <p:cNvSpPr txBox="1">
                <a:spLocks/>
              </p:cNvSpPr>
              <p:nvPr/>
            </p:nvSpPr>
            <p:spPr>
              <a:xfrm>
                <a:off x="4656109" y="6098974"/>
                <a:ext cx="442019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2200"/>
                  </a:lnSpc>
                  <a:buFont typeface="Arial"/>
                  <a:buNone/>
                </a:pP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29" name="コンテンツ プレースホルダー 2"/>
              <p:cNvSpPr txBox="1">
                <a:spLocks/>
              </p:cNvSpPr>
              <p:nvPr/>
            </p:nvSpPr>
            <p:spPr>
              <a:xfrm>
                <a:off x="5031985" y="6173318"/>
                <a:ext cx="66459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2</a:t>
                </a:r>
              </a:p>
            </p:txBody>
          </p:sp>
          <p:sp>
            <p:nvSpPr>
              <p:cNvPr id="30" name="コンテンツ プレースホルダー 2"/>
              <p:cNvSpPr txBox="1">
                <a:spLocks/>
              </p:cNvSpPr>
              <p:nvPr/>
            </p:nvSpPr>
            <p:spPr>
              <a:xfrm>
                <a:off x="3641144" y="6183309"/>
                <a:ext cx="66459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ja-JP" altLang="en-US" sz="16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2</a:t>
                </a:r>
              </a:p>
            </p:txBody>
          </p:sp>
          <p:sp>
            <p:nvSpPr>
              <p:cNvPr id="31" name="コンテンツ プレースホルダー 2"/>
              <p:cNvSpPr txBox="1">
                <a:spLocks/>
              </p:cNvSpPr>
              <p:nvPr/>
            </p:nvSpPr>
            <p:spPr>
              <a:xfrm>
                <a:off x="1879137" y="5514653"/>
                <a:ext cx="1061229" cy="477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4133998" y="2286000"/>
              <a:ext cx="1428072" cy="88028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4111647" y="2301753"/>
              <a:ext cx="728828" cy="865893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コンテンツ プレースホルダー 2"/>
            <p:cNvSpPr txBox="1">
              <a:spLocks/>
            </p:cNvSpPr>
            <p:nvPr/>
          </p:nvSpPr>
          <p:spPr>
            <a:xfrm>
              <a:off x="4063398" y="3798963"/>
              <a:ext cx="976722" cy="31383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ja-JP" altLang="en-US" sz="18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一致</a:t>
              </a:r>
              <a:endParaRPr lang="ja-JP" altLang="en-US" sz="1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5552151" y="2287202"/>
              <a:ext cx="1428072" cy="88028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5571232" y="2302955"/>
              <a:ext cx="678973" cy="865893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2707990" y="2287294"/>
              <a:ext cx="1428072" cy="88028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2685639" y="2303047"/>
              <a:ext cx="728828" cy="865893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3" name="グループ化 162"/>
            <p:cNvGrpSpPr/>
            <p:nvPr/>
          </p:nvGrpSpPr>
          <p:grpSpPr>
            <a:xfrm flipV="1">
              <a:off x="3753677" y="1472412"/>
              <a:ext cx="2844000" cy="828182"/>
              <a:chOff x="3067325" y="3136320"/>
              <a:chExt cx="2844000" cy="828182"/>
            </a:xfrm>
          </p:grpSpPr>
          <p:cxnSp>
            <p:nvCxnSpPr>
              <p:cNvPr id="164" name="直線コネクタ 163"/>
              <p:cNvCxnSpPr/>
              <p:nvPr/>
            </p:nvCxnSpPr>
            <p:spPr>
              <a:xfrm flipH="1">
                <a:off x="3067325" y="3961831"/>
                <a:ext cx="28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>
                <a:off x="4460604" y="3145011"/>
                <a:ext cx="0" cy="81949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 flipH="1" flipV="1">
                <a:off x="5903572" y="3151097"/>
                <a:ext cx="0" cy="80893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/>
              <p:cNvCxnSpPr/>
              <p:nvPr/>
            </p:nvCxnSpPr>
            <p:spPr>
              <a:xfrm>
                <a:off x="3069155" y="3136320"/>
                <a:ext cx="0" cy="81949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8" name="コンテンツ プレースホルダー 2"/>
            <p:cNvSpPr txBox="1">
              <a:spLocks/>
            </p:cNvSpPr>
            <p:nvPr/>
          </p:nvSpPr>
          <p:spPr>
            <a:xfrm>
              <a:off x="4579671" y="1359209"/>
              <a:ext cx="976722" cy="31383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ja-JP" altLang="en-US" sz="18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一致</a:t>
              </a:r>
              <a:endParaRPr lang="ja-JP" altLang="en-US" sz="1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0092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複素共役関係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6391" y="1421577"/>
            <a:ext cx="7920346" cy="1046675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振幅特性は偶関数だが，虚部は正負逆転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複素共役の関係にある</a:t>
            </a:r>
            <a:endParaRPr kumimoji="1"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037862" y="3732006"/>
            <a:ext cx="6170698" cy="1316546"/>
            <a:chOff x="1879137" y="5308541"/>
            <a:chExt cx="6170698" cy="1316546"/>
          </a:xfrm>
        </p:grpSpPr>
        <p:cxnSp>
          <p:nvCxnSpPr>
            <p:cNvPr id="24" name="直線コネクタ 23"/>
            <p:cNvCxnSpPr/>
            <p:nvPr/>
          </p:nvCxnSpPr>
          <p:spPr>
            <a:xfrm>
              <a:off x="4874933" y="5308541"/>
              <a:ext cx="0" cy="828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化 22"/>
            <p:cNvGrpSpPr/>
            <p:nvPr/>
          </p:nvGrpSpPr>
          <p:grpSpPr>
            <a:xfrm>
              <a:off x="2562255" y="5519355"/>
              <a:ext cx="5487580" cy="760268"/>
              <a:chOff x="2471626" y="5246905"/>
              <a:chExt cx="5487580" cy="760268"/>
            </a:xfrm>
          </p:grpSpPr>
          <p:sp>
            <p:nvSpPr>
              <p:cNvPr id="32" name="コンテンツ プレースホルダー 2"/>
              <p:cNvSpPr txBox="1">
                <a:spLocks/>
              </p:cNvSpPr>
              <p:nvPr/>
            </p:nvSpPr>
            <p:spPr>
              <a:xfrm>
                <a:off x="7519202" y="5529723"/>
                <a:ext cx="440004" cy="477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3" name="グループ化 32"/>
              <p:cNvGrpSpPr/>
              <p:nvPr/>
            </p:nvGrpSpPr>
            <p:grpSpPr>
              <a:xfrm>
                <a:off x="4068288" y="5251154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71" name="図 70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72" name="直線コネクタ 71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円/楕円 72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円/楕円 74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6" name="直線コネクタ 75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円/楕円 76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8" name="直線コネクタ 77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円/楕円 78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0" name="直線コネクタ 79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" name="円/楕円 80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2" name="直線コネクタ 81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円/楕円 82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4" name="直線コネクタ 83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5" name="円/楕円 84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円/楕円 85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円/楕円 86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" name="グループ化 33"/>
              <p:cNvGrpSpPr/>
              <p:nvPr/>
            </p:nvGrpSpPr>
            <p:grpSpPr>
              <a:xfrm>
                <a:off x="2643646" y="5262478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54" name="図 5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55" name="直線コネクタ 54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円/楕円 55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7" name="直線コネクタ 56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円/楕円 57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9" name="直線コネクタ 58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円/楕円 59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1" name="直線コネクタ 60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円/楕円 61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3" name="直線コネクタ 62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円/楕円 63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5" name="直線コネクタ 64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円/楕円 65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7" name="直線コネクタ 66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円/楕円 67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円/楕円 68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円/楕円 69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" name="グループ化 34"/>
              <p:cNvGrpSpPr/>
              <p:nvPr/>
            </p:nvGrpSpPr>
            <p:grpSpPr>
              <a:xfrm>
                <a:off x="5481888" y="5246905"/>
                <a:ext cx="1467704" cy="684153"/>
                <a:chOff x="4068288" y="5251154"/>
                <a:chExt cx="1467704" cy="684153"/>
              </a:xfrm>
            </p:grpSpPr>
            <p:pic>
              <p:nvPicPr>
                <p:cNvPr id="37" name="図 36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85060" y="5255720"/>
                  <a:ext cx="1450932" cy="675145"/>
                </a:xfrm>
                <a:prstGeom prst="rect">
                  <a:avLst/>
                </a:prstGeom>
              </p:spPr>
            </p:pic>
            <p:cxnSp>
              <p:nvCxnSpPr>
                <p:cNvPr id="38" name="直線コネクタ 37"/>
                <p:cNvCxnSpPr/>
                <p:nvPr/>
              </p:nvCxnSpPr>
              <p:spPr>
                <a:xfrm>
                  <a:off x="4787667" y="5338114"/>
                  <a:ext cx="0" cy="576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円/楕円 38"/>
                <p:cNvSpPr/>
                <p:nvPr/>
              </p:nvSpPr>
              <p:spPr>
                <a:xfrm>
                  <a:off x="4761445" y="531739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0" name="直線コネクタ 39"/>
                <p:cNvCxnSpPr/>
                <p:nvPr/>
              </p:nvCxnSpPr>
              <p:spPr>
                <a:xfrm>
                  <a:off x="4971685" y="5270985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円/楕円 40"/>
                <p:cNvSpPr/>
                <p:nvPr/>
              </p:nvSpPr>
              <p:spPr>
                <a:xfrm>
                  <a:off x="4945463" y="525502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2" name="直線コネクタ 41"/>
                <p:cNvCxnSpPr/>
                <p:nvPr/>
              </p:nvCxnSpPr>
              <p:spPr>
                <a:xfrm>
                  <a:off x="4609735" y="5267113"/>
                  <a:ext cx="0" cy="64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円/楕円 42"/>
                <p:cNvSpPr/>
                <p:nvPr/>
              </p:nvSpPr>
              <p:spPr>
                <a:xfrm>
                  <a:off x="4583513" y="5251154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4" name="直線コネクタ 43"/>
                <p:cNvCxnSpPr/>
                <p:nvPr/>
              </p:nvCxnSpPr>
              <p:spPr>
                <a:xfrm>
                  <a:off x="4437888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円/楕円 44"/>
                <p:cNvSpPr/>
                <p:nvPr/>
              </p:nvSpPr>
              <p:spPr>
                <a:xfrm>
                  <a:off x="4411666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6" name="直線コネクタ 45"/>
                <p:cNvCxnSpPr/>
                <p:nvPr/>
              </p:nvCxnSpPr>
              <p:spPr>
                <a:xfrm>
                  <a:off x="5143532" y="5447293"/>
                  <a:ext cx="0" cy="468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円/楕円 46"/>
                <p:cNvSpPr/>
                <p:nvPr/>
              </p:nvSpPr>
              <p:spPr>
                <a:xfrm>
                  <a:off x="5117310" y="5426572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8" name="直線コネクタ 47"/>
                <p:cNvCxnSpPr/>
                <p:nvPr/>
              </p:nvCxnSpPr>
              <p:spPr>
                <a:xfrm>
                  <a:off x="5327177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円/楕円 48"/>
                <p:cNvSpPr/>
                <p:nvPr/>
              </p:nvSpPr>
              <p:spPr>
                <a:xfrm>
                  <a:off x="5300955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0" name="直線コネクタ 49"/>
                <p:cNvCxnSpPr/>
                <p:nvPr/>
              </p:nvCxnSpPr>
              <p:spPr>
                <a:xfrm>
                  <a:off x="4260404" y="5768448"/>
                  <a:ext cx="0" cy="144000"/>
                </a:xfrm>
                <a:prstGeom prst="line">
                  <a:avLst/>
                </a:prstGeom>
                <a:ln w="28575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円/楕円 50"/>
                <p:cNvSpPr/>
                <p:nvPr/>
              </p:nvSpPr>
              <p:spPr>
                <a:xfrm>
                  <a:off x="4234182" y="5738203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" name="円/楕円 51"/>
                <p:cNvSpPr/>
                <p:nvPr/>
              </p:nvSpPr>
              <p:spPr>
                <a:xfrm>
                  <a:off x="4068288" y="588958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5490273" y="5885146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36" name="直線矢印コネクタ 35"/>
              <p:cNvCxnSpPr/>
              <p:nvPr/>
            </p:nvCxnSpPr>
            <p:spPr>
              <a:xfrm flipV="1">
                <a:off x="2471626" y="5916678"/>
                <a:ext cx="475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コンテンツ プレースホルダー 2"/>
            <p:cNvSpPr txBox="1">
              <a:spLocks/>
            </p:cNvSpPr>
            <p:nvPr/>
          </p:nvSpPr>
          <p:spPr>
            <a:xfrm>
              <a:off x="4656109" y="6098974"/>
              <a:ext cx="442019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200"/>
                </a:lnSpc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5031985" y="6173318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3641144" y="6183309"/>
              <a:ext cx="664598" cy="441778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200"/>
                </a:lnSpc>
                <a:buFont typeface="Arial"/>
                <a:buNone/>
              </a:pPr>
              <a:r>
                <a:rPr lang="ja-JP" altLang="en-US" sz="16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2</a:t>
              </a:r>
            </a:p>
          </p:txBody>
        </p: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1879137" y="5514653"/>
              <a:ext cx="1061229" cy="4774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4334414" y="3739018"/>
            <a:ext cx="1428072" cy="8802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4312063" y="3742245"/>
            <a:ext cx="728828" cy="865893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正方形/長方形 157"/>
          <p:cNvSpPr/>
          <p:nvPr/>
        </p:nvSpPr>
        <p:spPr>
          <a:xfrm>
            <a:off x="5752567" y="3727694"/>
            <a:ext cx="1428072" cy="8802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5771648" y="3743447"/>
            <a:ext cx="678973" cy="865893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/>
          <p:cNvSpPr/>
          <p:nvPr/>
        </p:nvSpPr>
        <p:spPr>
          <a:xfrm>
            <a:off x="2908406" y="3727786"/>
            <a:ext cx="1428072" cy="8802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正方形/長方形 160"/>
          <p:cNvSpPr/>
          <p:nvPr/>
        </p:nvSpPr>
        <p:spPr>
          <a:xfrm>
            <a:off x="2886055" y="3743539"/>
            <a:ext cx="728828" cy="865893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9" name="直線コネクタ 88"/>
          <p:cNvCxnSpPr/>
          <p:nvPr/>
        </p:nvCxnSpPr>
        <p:spPr>
          <a:xfrm flipV="1">
            <a:off x="5420769" y="2913895"/>
            <a:ext cx="0" cy="819491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V="1">
            <a:off x="4680672" y="2922586"/>
            <a:ext cx="0" cy="819491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コンテンツ プレースホルダー 2"/>
          <p:cNvSpPr txBox="1">
            <a:spLocks/>
          </p:cNvSpPr>
          <p:nvPr/>
        </p:nvSpPr>
        <p:spPr>
          <a:xfrm>
            <a:off x="4464467" y="2774746"/>
            <a:ext cx="1131562" cy="31383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複素共役</a:t>
            </a:r>
            <a:endParaRPr lang="ja-JP" altLang="en-US" sz="1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28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巡回的関係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6391" y="1421577"/>
            <a:ext cx="7920346" cy="1046675"/>
          </a:xfrm>
        </p:spPr>
        <p:txBody>
          <a:bodyPr anchor="t" anchorCtr="0">
            <a:norm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巡回的に値が繰り返す。</a:t>
            </a:r>
            <a:endParaRPr kumimoji="1"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841375" y="1985957"/>
            <a:ext cx="8015362" cy="1242445"/>
            <a:chOff x="1823829" y="2229871"/>
            <a:chExt cx="5943221" cy="1242445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2297034" y="2229871"/>
              <a:ext cx="5470016" cy="1241886"/>
              <a:chOff x="2562255" y="5308541"/>
              <a:chExt cx="4752000" cy="1241886"/>
            </a:xfrm>
          </p:grpSpPr>
          <p:cxnSp>
            <p:nvCxnSpPr>
              <p:cNvPr id="24" name="直線コネクタ 23"/>
              <p:cNvCxnSpPr/>
              <p:nvPr/>
            </p:nvCxnSpPr>
            <p:spPr>
              <a:xfrm>
                <a:off x="4874933" y="5308541"/>
                <a:ext cx="0" cy="828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グループ化 22"/>
              <p:cNvGrpSpPr/>
              <p:nvPr/>
            </p:nvGrpSpPr>
            <p:grpSpPr>
              <a:xfrm>
                <a:off x="2562255" y="5519355"/>
                <a:ext cx="4752000" cy="699726"/>
                <a:chOff x="2471626" y="5246905"/>
                <a:chExt cx="4752000" cy="699726"/>
              </a:xfrm>
            </p:grpSpPr>
            <p:grpSp>
              <p:nvGrpSpPr>
                <p:cNvPr id="33" name="グループ化 32"/>
                <p:cNvGrpSpPr/>
                <p:nvPr/>
              </p:nvGrpSpPr>
              <p:grpSpPr>
                <a:xfrm>
                  <a:off x="4068288" y="5251154"/>
                  <a:ext cx="1467704" cy="684153"/>
                  <a:chOff x="4068288" y="5251154"/>
                  <a:chExt cx="1467704" cy="684153"/>
                </a:xfrm>
              </p:grpSpPr>
              <p:pic>
                <p:nvPicPr>
                  <p:cNvPr id="71" name="図 70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4085060" y="5255720"/>
                    <a:ext cx="1450932" cy="675145"/>
                  </a:xfrm>
                  <a:prstGeom prst="rect">
                    <a:avLst/>
                  </a:prstGeom>
                </p:spPr>
              </p:pic>
              <p:cxnSp>
                <p:nvCxnSpPr>
                  <p:cNvPr id="72" name="直線コネクタ 71"/>
                  <p:cNvCxnSpPr/>
                  <p:nvPr/>
                </p:nvCxnSpPr>
                <p:spPr>
                  <a:xfrm>
                    <a:off x="4787667" y="5338114"/>
                    <a:ext cx="0" cy="576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円/楕円 72"/>
                  <p:cNvSpPr/>
                  <p:nvPr/>
                </p:nvSpPr>
                <p:spPr>
                  <a:xfrm>
                    <a:off x="4761445" y="531739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74" name="直線コネクタ 73"/>
                  <p:cNvCxnSpPr/>
                  <p:nvPr/>
                </p:nvCxnSpPr>
                <p:spPr>
                  <a:xfrm>
                    <a:off x="4971685" y="5270985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円/楕円 74"/>
                  <p:cNvSpPr/>
                  <p:nvPr/>
                </p:nvSpPr>
                <p:spPr>
                  <a:xfrm>
                    <a:off x="4945463" y="525502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76" name="直線コネクタ 75"/>
                  <p:cNvCxnSpPr/>
                  <p:nvPr/>
                </p:nvCxnSpPr>
                <p:spPr>
                  <a:xfrm>
                    <a:off x="4609735" y="5267113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7" name="円/楕円 76"/>
                  <p:cNvSpPr/>
                  <p:nvPr/>
                </p:nvSpPr>
                <p:spPr>
                  <a:xfrm>
                    <a:off x="4583513" y="5251154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78" name="直線コネクタ 77"/>
                  <p:cNvCxnSpPr/>
                  <p:nvPr/>
                </p:nvCxnSpPr>
                <p:spPr>
                  <a:xfrm>
                    <a:off x="4437888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" name="円/楕円 78"/>
                  <p:cNvSpPr/>
                  <p:nvPr/>
                </p:nvSpPr>
                <p:spPr>
                  <a:xfrm>
                    <a:off x="4411666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80" name="直線コネクタ 79"/>
                  <p:cNvCxnSpPr/>
                  <p:nvPr/>
                </p:nvCxnSpPr>
                <p:spPr>
                  <a:xfrm>
                    <a:off x="5143532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円/楕円 80"/>
                  <p:cNvSpPr/>
                  <p:nvPr/>
                </p:nvSpPr>
                <p:spPr>
                  <a:xfrm>
                    <a:off x="5117310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82" name="直線コネクタ 81"/>
                  <p:cNvCxnSpPr/>
                  <p:nvPr/>
                </p:nvCxnSpPr>
                <p:spPr>
                  <a:xfrm>
                    <a:off x="5327177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円/楕円 82"/>
                  <p:cNvSpPr/>
                  <p:nvPr/>
                </p:nvSpPr>
                <p:spPr>
                  <a:xfrm>
                    <a:off x="5300955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84" name="直線コネクタ 83"/>
                  <p:cNvCxnSpPr/>
                  <p:nvPr/>
                </p:nvCxnSpPr>
                <p:spPr>
                  <a:xfrm>
                    <a:off x="4260404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" name="円/楕円 84"/>
                  <p:cNvSpPr/>
                  <p:nvPr/>
                </p:nvSpPr>
                <p:spPr>
                  <a:xfrm>
                    <a:off x="4234182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6" name="円/楕円 85"/>
                  <p:cNvSpPr/>
                  <p:nvPr/>
                </p:nvSpPr>
                <p:spPr>
                  <a:xfrm>
                    <a:off x="4068288" y="5889588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7" name="円/楕円 86"/>
                  <p:cNvSpPr/>
                  <p:nvPr/>
                </p:nvSpPr>
                <p:spPr>
                  <a:xfrm>
                    <a:off x="5490273" y="588514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" name="グループ化 33"/>
                <p:cNvGrpSpPr/>
                <p:nvPr/>
              </p:nvGrpSpPr>
              <p:grpSpPr>
                <a:xfrm>
                  <a:off x="2643646" y="5262478"/>
                  <a:ext cx="1467704" cy="684153"/>
                  <a:chOff x="4068288" y="5251154"/>
                  <a:chExt cx="1467704" cy="684153"/>
                </a:xfrm>
              </p:grpSpPr>
              <p:pic>
                <p:nvPicPr>
                  <p:cNvPr id="54" name="図 53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4085060" y="5255720"/>
                    <a:ext cx="1450932" cy="675145"/>
                  </a:xfrm>
                  <a:prstGeom prst="rect">
                    <a:avLst/>
                  </a:prstGeom>
                </p:spPr>
              </p:pic>
              <p:cxnSp>
                <p:nvCxnSpPr>
                  <p:cNvPr id="55" name="直線コネクタ 54"/>
                  <p:cNvCxnSpPr/>
                  <p:nvPr/>
                </p:nvCxnSpPr>
                <p:spPr>
                  <a:xfrm>
                    <a:off x="4787667" y="5338114"/>
                    <a:ext cx="0" cy="576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円/楕円 55"/>
                  <p:cNvSpPr/>
                  <p:nvPr/>
                </p:nvSpPr>
                <p:spPr>
                  <a:xfrm>
                    <a:off x="4761445" y="531739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7" name="直線コネクタ 56"/>
                  <p:cNvCxnSpPr/>
                  <p:nvPr/>
                </p:nvCxnSpPr>
                <p:spPr>
                  <a:xfrm>
                    <a:off x="4971685" y="5270985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円/楕円 57"/>
                  <p:cNvSpPr/>
                  <p:nvPr/>
                </p:nvSpPr>
                <p:spPr>
                  <a:xfrm>
                    <a:off x="4945463" y="525502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9" name="直線コネクタ 58"/>
                  <p:cNvCxnSpPr/>
                  <p:nvPr/>
                </p:nvCxnSpPr>
                <p:spPr>
                  <a:xfrm>
                    <a:off x="4609735" y="5267113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円/楕円 59"/>
                  <p:cNvSpPr/>
                  <p:nvPr/>
                </p:nvSpPr>
                <p:spPr>
                  <a:xfrm>
                    <a:off x="4583513" y="5251154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1" name="直線コネクタ 60"/>
                  <p:cNvCxnSpPr/>
                  <p:nvPr/>
                </p:nvCxnSpPr>
                <p:spPr>
                  <a:xfrm>
                    <a:off x="4437888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円/楕円 61"/>
                  <p:cNvSpPr/>
                  <p:nvPr/>
                </p:nvSpPr>
                <p:spPr>
                  <a:xfrm>
                    <a:off x="4411666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3" name="直線コネクタ 62"/>
                  <p:cNvCxnSpPr/>
                  <p:nvPr/>
                </p:nvCxnSpPr>
                <p:spPr>
                  <a:xfrm>
                    <a:off x="5143532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円/楕円 63"/>
                  <p:cNvSpPr/>
                  <p:nvPr/>
                </p:nvSpPr>
                <p:spPr>
                  <a:xfrm>
                    <a:off x="5117310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5" name="直線コネクタ 64"/>
                  <p:cNvCxnSpPr/>
                  <p:nvPr/>
                </p:nvCxnSpPr>
                <p:spPr>
                  <a:xfrm>
                    <a:off x="5327177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円/楕円 65"/>
                  <p:cNvSpPr/>
                  <p:nvPr/>
                </p:nvSpPr>
                <p:spPr>
                  <a:xfrm>
                    <a:off x="5300955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67" name="直線コネクタ 66"/>
                  <p:cNvCxnSpPr/>
                  <p:nvPr/>
                </p:nvCxnSpPr>
                <p:spPr>
                  <a:xfrm>
                    <a:off x="4260404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円/楕円 67"/>
                  <p:cNvSpPr/>
                  <p:nvPr/>
                </p:nvSpPr>
                <p:spPr>
                  <a:xfrm>
                    <a:off x="4234182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" name="円/楕円 68"/>
                  <p:cNvSpPr/>
                  <p:nvPr/>
                </p:nvSpPr>
                <p:spPr>
                  <a:xfrm>
                    <a:off x="4068288" y="5889588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0" name="円/楕円 69"/>
                  <p:cNvSpPr/>
                  <p:nvPr/>
                </p:nvSpPr>
                <p:spPr>
                  <a:xfrm>
                    <a:off x="5490273" y="588514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" name="グループ化 34"/>
                <p:cNvGrpSpPr/>
                <p:nvPr/>
              </p:nvGrpSpPr>
              <p:grpSpPr>
                <a:xfrm>
                  <a:off x="5481888" y="5246905"/>
                  <a:ext cx="1467704" cy="684153"/>
                  <a:chOff x="4068288" y="5251154"/>
                  <a:chExt cx="1467704" cy="684153"/>
                </a:xfrm>
              </p:grpSpPr>
              <p:pic>
                <p:nvPicPr>
                  <p:cNvPr id="37" name="図 36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4085060" y="5255720"/>
                    <a:ext cx="1450932" cy="675145"/>
                  </a:xfrm>
                  <a:prstGeom prst="rect">
                    <a:avLst/>
                  </a:prstGeom>
                </p:spPr>
              </p:pic>
              <p:cxnSp>
                <p:nvCxnSpPr>
                  <p:cNvPr id="38" name="直線コネクタ 37"/>
                  <p:cNvCxnSpPr/>
                  <p:nvPr/>
                </p:nvCxnSpPr>
                <p:spPr>
                  <a:xfrm>
                    <a:off x="4787667" y="5338114"/>
                    <a:ext cx="0" cy="576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円/楕円 38"/>
                  <p:cNvSpPr/>
                  <p:nvPr/>
                </p:nvSpPr>
                <p:spPr>
                  <a:xfrm>
                    <a:off x="4761445" y="531739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0" name="直線コネクタ 39"/>
                  <p:cNvCxnSpPr/>
                  <p:nvPr/>
                </p:nvCxnSpPr>
                <p:spPr>
                  <a:xfrm>
                    <a:off x="4971685" y="5270985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" name="円/楕円 40"/>
                  <p:cNvSpPr/>
                  <p:nvPr/>
                </p:nvSpPr>
                <p:spPr>
                  <a:xfrm>
                    <a:off x="4945463" y="525502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2" name="直線コネクタ 41"/>
                  <p:cNvCxnSpPr/>
                  <p:nvPr/>
                </p:nvCxnSpPr>
                <p:spPr>
                  <a:xfrm>
                    <a:off x="4609735" y="5267113"/>
                    <a:ext cx="0" cy="64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円/楕円 42"/>
                  <p:cNvSpPr/>
                  <p:nvPr/>
                </p:nvSpPr>
                <p:spPr>
                  <a:xfrm>
                    <a:off x="4583513" y="5251154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4" name="直線コネクタ 43"/>
                  <p:cNvCxnSpPr/>
                  <p:nvPr/>
                </p:nvCxnSpPr>
                <p:spPr>
                  <a:xfrm>
                    <a:off x="4437888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円/楕円 44"/>
                  <p:cNvSpPr/>
                  <p:nvPr/>
                </p:nvSpPr>
                <p:spPr>
                  <a:xfrm>
                    <a:off x="4411666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6" name="直線コネクタ 45"/>
                  <p:cNvCxnSpPr/>
                  <p:nvPr/>
                </p:nvCxnSpPr>
                <p:spPr>
                  <a:xfrm>
                    <a:off x="5143532" y="5447293"/>
                    <a:ext cx="0" cy="468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円/楕円 46"/>
                  <p:cNvSpPr/>
                  <p:nvPr/>
                </p:nvSpPr>
                <p:spPr>
                  <a:xfrm>
                    <a:off x="5117310" y="5426572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8" name="直線コネクタ 47"/>
                  <p:cNvCxnSpPr/>
                  <p:nvPr/>
                </p:nvCxnSpPr>
                <p:spPr>
                  <a:xfrm>
                    <a:off x="5327177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円/楕円 48"/>
                  <p:cNvSpPr/>
                  <p:nvPr/>
                </p:nvSpPr>
                <p:spPr>
                  <a:xfrm>
                    <a:off x="5300955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0" name="直線コネクタ 49"/>
                  <p:cNvCxnSpPr/>
                  <p:nvPr/>
                </p:nvCxnSpPr>
                <p:spPr>
                  <a:xfrm>
                    <a:off x="4260404" y="5768448"/>
                    <a:ext cx="0" cy="144000"/>
                  </a:xfrm>
                  <a:prstGeom prst="line">
                    <a:avLst/>
                  </a:prstGeom>
                  <a:ln w="28575" cap="flat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円/楕円 50"/>
                  <p:cNvSpPr/>
                  <p:nvPr/>
                </p:nvSpPr>
                <p:spPr>
                  <a:xfrm>
                    <a:off x="4234182" y="5738203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2" name="円/楕円 51"/>
                  <p:cNvSpPr/>
                  <p:nvPr/>
                </p:nvSpPr>
                <p:spPr>
                  <a:xfrm>
                    <a:off x="4068288" y="5889588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3" name="円/楕円 52"/>
                  <p:cNvSpPr/>
                  <p:nvPr/>
                </p:nvSpPr>
                <p:spPr>
                  <a:xfrm>
                    <a:off x="5490273" y="5885146"/>
                    <a:ext cx="45719" cy="4571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cxnSp>
              <p:nvCxnSpPr>
                <p:cNvPr id="36" name="直線矢印コネクタ 35"/>
                <p:cNvCxnSpPr/>
                <p:nvPr/>
              </p:nvCxnSpPr>
              <p:spPr>
                <a:xfrm flipV="1">
                  <a:off x="2471626" y="5916678"/>
                  <a:ext cx="4752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コンテンツ プレースホルダー 2"/>
              <p:cNvSpPr txBox="1">
                <a:spLocks/>
              </p:cNvSpPr>
              <p:nvPr/>
            </p:nvSpPr>
            <p:spPr>
              <a:xfrm>
                <a:off x="3929227" y="6108649"/>
                <a:ext cx="442019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2200"/>
                  </a:lnSpc>
                  <a:buFont typeface="Arial"/>
                  <a:buNone/>
                </a:pP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29" name="コンテンツ プレースホルダー 2"/>
              <p:cNvSpPr txBox="1">
                <a:spLocks/>
              </p:cNvSpPr>
              <p:nvPr/>
            </p:nvSpPr>
            <p:spPr>
              <a:xfrm>
                <a:off x="4443381" y="6108649"/>
                <a:ext cx="66459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2</a:t>
                </a:r>
              </a:p>
            </p:txBody>
          </p:sp>
          <p:sp>
            <p:nvSpPr>
              <p:cNvPr id="30" name="コンテンツ プレースホルダー 2"/>
              <p:cNvSpPr txBox="1">
                <a:spLocks/>
              </p:cNvSpPr>
              <p:nvPr/>
            </p:nvSpPr>
            <p:spPr>
              <a:xfrm>
                <a:off x="2989877" y="6098974"/>
                <a:ext cx="66459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ja-JP" altLang="en-US" sz="16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2</a:t>
                </a:r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>
              <a:off x="1823829" y="2236883"/>
              <a:ext cx="5705614" cy="1235433"/>
              <a:chOff x="2120704" y="2237442"/>
              <a:chExt cx="4956672" cy="1235433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4145228" y="2237442"/>
                <a:ext cx="1428072" cy="88028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" name="正方形/長方形 1"/>
              <p:cNvSpPr/>
              <p:nvPr/>
            </p:nvSpPr>
            <p:spPr>
              <a:xfrm>
                <a:off x="4122877" y="2240669"/>
                <a:ext cx="728828" cy="865893"/>
              </a:xfrm>
              <a:prstGeom prst="rect">
                <a:avLst/>
              </a:prstGeom>
              <a:solidFill>
                <a:srgbClr val="FF0000">
                  <a:alpha val="30196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正方形/長方形 157"/>
              <p:cNvSpPr/>
              <p:nvPr/>
            </p:nvSpPr>
            <p:spPr>
              <a:xfrm>
                <a:off x="5579147" y="2241884"/>
                <a:ext cx="1428072" cy="88028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" name="正方形/長方形 158"/>
              <p:cNvSpPr/>
              <p:nvPr/>
            </p:nvSpPr>
            <p:spPr>
              <a:xfrm>
                <a:off x="5582462" y="2241871"/>
                <a:ext cx="678973" cy="865893"/>
              </a:xfrm>
              <a:prstGeom prst="rect">
                <a:avLst/>
              </a:prstGeom>
              <a:solidFill>
                <a:srgbClr val="FF0000">
                  <a:alpha val="30196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" name="正方形/長方形 159"/>
              <p:cNvSpPr/>
              <p:nvPr/>
            </p:nvSpPr>
            <p:spPr>
              <a:xfrm>
                <a:off x="2719220" y="2241976"/>
                <a:ext cx="1428072" cy="88028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" name="正方形/長方形 160"/>
              <p:cNvSpPr/>
              <p:nvPr/>
            </p:nvSpPr>
            <p:spPr>
              <a:xfrm>
                <a:off x="2696869" y="2241963"/>
                <a:ext cx="728828" cy="865893"/>
              </a:xfrm>
              <a:prstGeom prst="rect">
                <a:avLst/>
              </a:prstGeom>
              <a:solidFill>
                <a:srgbClr val="FF0000">
                  <a:alpha val="30196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コンテンツ プレースホルダー 2"/>
              <p:cNvSpPr txBox="1">
                <a:spLocks/>
              </p:cNvSpPr>
              <p:nvPr/>
            </p:nvSpPr>
            <p:spPr>
              <a:xfrm>
                <a:off x="5307543" y="3021059"/>
                <a:ext cx="32432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コンテンツ プレースホルダー 2"/>
              <p:cNvSpPr txBox="1">
                <a:spLocks/>
              </p:cNvSpPr>
              <p:nvPr/>
            </p:nvSpPr>
            <p:spPr>
              <a:xfrm>
                <a:off x="6412778" y="3010268"/>
                <a:ext cx="66459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コンテンツ プレースホルダー 2"/>
              <p:cNvSpPr txBox="1">
                <a:spLocks/>
              </p:cNvSpPr>
              <p:nvPr/>
            </p:nvSpPr>
            <p:spPr>
              <a:xfrm>
                <a:off x="5794966" y="3008347"/>
                <a:ext cx="66459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2</a:t>
                </a:r>
              </a:p>
            </p:txBody>
          </p:sp>
          <p:sp>
            <p:nvSpPr>
              <p:cNvPr id="94" name="コンテンツ プレースホルダー 2"/>
              <p:cNvSpPr txBox="1">
                <a:spLocks/>
              </p:cNvSpPr>
              <p:nvPr/>
            </p:nvSpPr>
            <p:spPr>
              <a:xfrm>
                <a:off x="2120704" y="3031097"/>
                <a:ext cx="664598" cy="441778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ts val="2200"/>
                  </a:lnSpc>
                  <a:buFont typeface="Arial"/>
                  <a:buNone/>
                </a:pPr>
                <a:r>
                  <a:rPr lang="ja-JP" altLang="en-US" sz="16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95" name="コンテンツ プレースホルダー 2"/>
          <p:cNvSpPr txBox="1">
            <a:spLocks/>
          </p:cNvSpPr>
          <p:nvPr/>
        </p:nvSpPr>
        <p:spPr>
          <a:xfrm>
            <a:off x="1735833" y="3265623"/>
            <a:ext cx="1083883" cy="2746025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36000" tIns="0" rIns="0" bIns="3600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Font typeface="Arial"/>
              <a:buNone/>
            </a:pPr>
            <a:r>
              <a:rPr lang="ja-JP" alt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コンテンツ プレースホルダー 2"/>
          <p:cNvSpPr txBox="1">
            <a:spLocks/>
          </p:cNvSpPr>
          <p:nvPr/>
        </p:nvSpPr>
        <p:spPr>
          <a:xfrm>
            <a:off x="2839536" y="3268199"/>
            <a:ext cx="1167029" cy="27434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vert="horz" lIns="36000" tIns="0" rIns="0" bIns="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Font typeface="Arial"/>
              <a:buNone/>
            </a:pPr>
            <a:r>
              <a:rPr lang="ja-JP" alt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０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コンテンツ プレースホルダー 2"/>
          <p:cNvSpPr txBox="1">
            <a:spLocks/>
          </p:cNvSpPr>
          <p:nvPr/>
        </p:nvSpPr>
        <p:spPr>
          <a:xfrm>
            <a:off x="4006565" y="3274835"/>
            <a:ext cx="1063281" cy="2736814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36000" tIns="0" rIns="0" bIns="36000" rtlCol="0" anchor="t" anchorCtr="0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Font typeface="Arial"/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 algn="ctr">
              <a:lnSpc>
                <a:spcPts val="2200"/>
              </a:lnSpc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algn="ctr">
              <a:lnSpc>
                <a:spcPts val="2200"/>
              </a:lnSpc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コンテンツ プレースホルダー 2"/>
          <p:cNvSpPr txBox="1">
            <a:spLocks/>
          </p:cNvSpPr>
          <p:nvPr/>
        </p:nvSpPr>
        <p:spPr>
          <a:xfrm>
            <a:off x="5091119" y="3272541"/>
            <a:ext cx="1118475" cy="2739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vert="horz" lIns="36000" tIns="0" rIns="0" bIns="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Font typeface="Arial"/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/ 2 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ja-JP" sz="1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コンテンツ プレースホルダー 2"/>
          <p:cNvSpPr txBox="1">
            <a:spLocks/>
          </p:cNvSpPr>
          <p:nvPr/>
        </p:nvSpPr>
        <p:spPr>
          <a:xfrm>
            <a:off x="7267623" y="3272541"/>
            <a:ext cx="1159750" cy="2739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vert="horz" lIns="36000" tIns="0" rIns="0" bIns="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ja-JP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6210706" y="3269779"/>
            <a:ext cx="1063281" cy="274187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36000" tIns="0" rIns="0" bIns="3600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・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350664" y="6083250"/>
            <a:ext cx="4406186" cy="540289"/>
            <a:chOff x="3211132" y="5734997"/>
            <a:chExt cx="2844000" cy="828182"/>
          </a:xfrm>
        </p:grpSpPr>
        <p:cxnSp>
          <p:nvCxnSpPr>
            <p:cNvPr id="102" name="直線コネクタ 101"/>
            <p:cNvCxnSpPr/>
            <p:nvPr/>
          </p:nvCxnSpPr>
          <p:spPr>
            <a:xfrm flipH="1">
              <a:off x="3211132" y="6560509"/>
              <a:ext cx="28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>
              <a:off x="4604411" y="5743688"/>
              <a:ext cx="0" cy="819491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 flipH="1" flipV="1">
              <a:off x="6047379" y="5749774"/>
              <a:ext cx="0" cy="808931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>
              <a:off x="3212962" y="5734997"/>
              <a:ext cx="0" cy="819491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グループ化 106"/>
          <p:cNvGrpSpPr/>
          <p:nvPr/>
        </p:nvGrpSpPr>
        <p:grpSpPr>
          <a:xfrm>
            <a:off x="3423050" y="6051517"/>
            <a:ext cx="4406186" cy="336276"/>
            <a:chOff x="3211132" y="5734997"/>
            <a:chExt cx="2844000" cy="828182"/>
          </a:xfrm>
        </p:grpSpPr>
        <p:cxnSp>
          <p:nvCxnSpPr>
            <p:cNvPr id="108" name="直線コネクタ 107"/>
            <p:cNvCxnSpPr/>
            <p:nvPr/>
          </p:nvCxnSpPr>
          <p:spPr>
            <a:xfrm flipH="1">
              <a:off x="3211132" y="6560509"/>
              <a:ext cx="284400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4604411" y="5743688"/>
              <a:ext cx="0" cy="819491"/>
            </a:xfrm>
            <a:prstGeom prst="line">
              <a:avLst/>
            </a:prstGeom>
            <a:ln w="38100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 flipH="1" flipV="1">
              <a:off x="6047379" y="5749774"/>
              <a:ext cx="0" cy="808931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3212962" y="5734997"/>
              <a:ext cx="0" cy="819491"/>
            </a:xfrm>
            <a:prstGeom prst="line">
              <a:avLst/>
            </a:prstGeom>
            <a:ln w="38100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339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上限周波数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6391" y="1421577"/>
            <a:ext cx="7920346" cy="3798123"/>
          </a:xfrm>
        </p:spPr>
        <p:txBody>
          <a:bodyPr anchor="t" anchorCtr="0">
            <a:normAutofit/>
          </a:bodyPr>
          <a:lstStyle/>
          <a:p>
            <a:pPr marL="0" indent="0">
              <a:buNone/>
              <a:tabLst>
                <a:tab pos="5118100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基本周波数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 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	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0" indent="0">
              <a:buNone/>
              <a:tabLst>
                <a:tab pos="5118100" algn="l"/>
              </a:tabLst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■倍周波数　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 /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	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</a:p>
          <a:p>
            <a:pPr marL="0" indent="0">
              <a:buNone/>
              <a:tabLst>
                <a:tab pos="5118100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　・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5118100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　・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5118100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　・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SzPct val="100000"/>
              <a:buNone/>
              <a:tabLst>
                <a:tab pos="5118100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/ 2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倍周波数  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2) 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 1 / 2)  	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SzPct val="100000"/>
              <a:buNone/>
              <a:tabLst>
                <a:tab pos="5118100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（上限周波数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0000"/>
              <a:buFont typeface="Wingdings" panose="05000000000000000000" pitchFamily="2" charset="2"/>
              <a:buChar char="l"/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4587875" y="5131561"/>
            <a:ext cx="1195388" cy="1720086"/>
            <a:chOff x="4325064" y="4885501"/>
            <a:chExt cx="1195388" cy="1720086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25064" y="5129212"/>
              <a:ext cx="1143000" cy="1476375"/>
            </a:xfrm>
            <a:prstGeom prst="rect">
              <a:avLst/>
            </a:prstGeom>
          </p:spPr>
        </p:pic>
        <p:cxnSp>
          <p:nvCxnSpPr>
            <p:cNvPr id="10" name="直線矢印コネクタ 9"/>
            <p:cNvCxnSpPr/>
            <p:nvPr/>
          </p:nvCxnSpPr>
          <p:spPr>
            <a:xfrm>
              <a:off x="4377452" y="5850731"/>
              <a:ext cx="11430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矢印コネクタ 115"/>
            <p:cNvCxnSpPr/>
            <p:nvPr/>
          </p:nvCxnSpPr>
          <p:spPr>
            <a:xfrm flipV="1">
              <a:off x="4377452" y="4885501"/>
              <a:ext cx="0" cy="165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矢印コネクタ 116"/>
            <p:cNvCxnSpPr/>
            <p:nvPr/>
          </p:nvCxnSpPr>
          <p:spPr>
            <a:xfrm flipV="1">
              <a:off x="4377452" y="5190301"/>
              <a:ext cx="0" cy="662400"/>
            </a:xfrm>
            <a:prstGeom prst="straightConnector1">
              <a:avLst/>
            </a:prstGeom>
            <a:ln w="47625" cap="flat">
              <a:solidFill>
                <a:srgbClr val="FF0000"/>
              </a:solidFill>
              <a:bevel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/>
            <p:cNvCxnSpPr/>
            <p:nvPr/>
          </p:nvCxnSpPr>
          <p:spPr>
            <a:xfrm flipV="1">
              <a:off x="5029914" y="5187920"/>
              <a:ext cx="0" cy="662400"/>
            </a:xfrm>
            <a:prstGeom prst="straightConnector1">
              <a:avLst/>
            </a:prstGeom>
            <a:ln w="47625" cap="flat">
              <a:solidFill>
                <a:srgbClr val="FF0000"/>
              </a:solidFill>
              <a:bevel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/>
            <p:cNvCxnSpPr/>
            <p:nvPr/>
          </p:nvCxnSpPr>
          <p:spPr>
            <a:xfrm>
              <a:off x="5346620" y="5850320"/>
              <a:ext cx="0" cy="662400"/>
            </a:xfrm>
            <a:prstGeom prst="straightConnector1">
              <a:avLst/>
            </a:prstGeom>
            <a:ln w="47625" cap="flat">
              <a:solidFill>
                <a:srgbClr val="FF0000"/>
              </a:solidFill>
              <a:bevel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/>
            <p:cNvCxnSpPr/>
            <p:nvPr/>
          </p:nvCxnSpPr>
          <p:spPr>
            <a:xfrm>
              <a:off x="4697333" y="5850316"/>
              <a:ext cx="0" cy="662400"/>
            </a:xfrm>
            <a:prstGeom prst="straightConnector1">
              <a:avLst/>
            </a:prstGeom>
            <a:ln w="47625" cap="flat">
              <a:solidFill>
                <a:srgbClr val="FF0000"/>
              </a:solidFill>
              <a:bevel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2135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（６）</a:t>
            </a:r>
            <a:r>
              <a:rPr lang="en-US" altLang="ja-JP" sz="3600" smtClean="0"/>
              <a:t>DFT</a:t>
            </a:r>
            <a:r>
              <a:rPr lang="ja-JP" altLang="en-US" sz="3600" smtClean="0"/>
              <a:t>プログラム例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複素数計算用ヘッダファイルの準備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5929" y="1548174"/>
            <a:ext cx="7920346" cy="3298876"/>
          </a:xfrm>
        </p:spPr>
        <p:txBody>
          <a:bodyPr anchor="t" anchorCtr="0">
            <a:noAutofit/>
          </a:bodyPr>
          <a:lstStyle/>
          <a:p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まず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，複素数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計算用ヘッダファイルを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用意する。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からダウンロードまたはコピー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ペーストできる。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ファイル名は「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Complex.h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」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とする。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://souzousha.iinaa.net/www/SourceC.html#C98</a:t>
            </a:r>
          </a:p>
          <a:p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このヘッダファイルを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すると複素数演算を使うことができる。</a:t>
            </a:r>
            <a:endParaRPr kumimoji="1"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49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2700" smtClean="0"/>
              <a:t>フーリエ変換関連プログラムのダウンロード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5929" y="1548174"/>
            <a:ext cx="7869700" cy="3298876"/>
          </a:xfrm>
        </p:spPr>
        <p:txBody>
          <a:bodyPr anchor="t" anchorCtr="0">
            <a:noAutofit/>
          </a:bodyPr>
          <a:lstStyle/>
          <a:p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「工学系のために複素数の話　第６巻　複素数とフーリエ変換」で</a:t>
            </a:r>
            <a:r>
              <a:rPr lang="ja-JP" altLang="ja-JP" smtClean="0">
                <a:latin typeface="Century" panose="02040604050505020304" pitchFamily="18" charset="0"/>
              </a:rPr>
              <a:t>示すプログラム</a:t>
            </a:r>
            <a:r>
              <a:rPr lang="ja-JP" altLang="ja-JP">
                <a:latin typeface="Century" panose="02040604050505020304" pitchFamily="18" charset="0"/>
              </a:rPr>
              <a:t>は，以下の</a:t>
            </a:r>
            <a:r>
              <a:rPr lang="en-US" altLang="ja-JP">
                <a:latin typeface="Century" panose="02040604050505020304" pitchFamily="18" charset="0"/>
              </a:rPr>
              <a:t>Web</a:t>
            </a:r>
            <a:r>
              <a:rPr lang="ja-JP" altLang="ja-JP">
                <a:latin typeface="Century" panose="02040604050505020304" pitchFamily="18" charset="0"/>
              </a:rPr>
              <a:t>の「</a:t>
            </a:r>
            <a:r>
              <a:rPr lang="en-US" altLang="ja-JP">
                <a:latin typeface="Century" panose="02040604050505020304" pitchFamily="18" charset="0"/>
              </a:rPr>
              <a:t>28</a:t>
            </a:r>
            <a:r>
              <a:rPr lang="en-US" altLang="ja-JP" smtClean="0">
                <a:latin typeface="Century" panose="02040604050505020304" pitchFamily="18" charset="0"/>
              </a:rPr>
              <a:t>.</a:t>
            </a:r>
            <a:r>
              <a:rPr lang="ja-JP" altLang="en-US" smtClean="0">
                <a:latin typeface="Century" panose="02040604050505020304" pitchFamily="18" charset="0"/>
              </a:rPr>
              <a:t>　</a:t>
            </a:r>
            <a:r>
              <a:rPr lang="en-US" altLang="ja-JP" smtClean="0">
                <a:latin typeface="Century" panose="02040604050505020304" pitchFamily="18" charset="0"/>
              </a:rPr>
              <a:t>DKA</a:t>
            </a:r>
            <a:r>
              <a:rPr lang="ja-JP" altLang="ja-JP">
                <a:latin typeface="Century" panose="02040604050505020304" pitchFamily="18" charset="0"/>
              </a:rPr>
              <a:t>法による高次代数方程式の解法」で「複素数とフーリエ変換」をクリックするとコピー＆ペースト</a:t>
            </a:r>
            <a:r>
              <a:rPr lang="ja-JP" altLang="ja-JP" smtClean="0">
                <a:latin typeface="Century" panose="02040604050505020304" pitchFamily="18" charset="0"/>
              </a:rPr>
              <a:t>でき</a:t>
            </a:r>
            <a:r>
              <a:rPr lang="ja-JP" altLang="en-US" smtClean="0">
                <a:latin typeface="Century" panose="02040604050505020304" pitchFamily="18" charset="0"/>
              </a:rPr>
              <a:t>る</a:t>
            </a:r>
            <a:r>
              <a:rPr lang="ja-JP" altLang="ja-JP" smtClean="0">
                <a:latin typeface="Century" panose="02040604050505020304" pitchFamily="18" charset="0"/>
              </a:rPr>
              <a:t>。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ja-JP" altLang="en-US" smtClean="0">
                <a:latin typeface="Century" panose="02040604050505020304" pitchFamily="18" charset="0"/>
              </a:rPr>
              <a:t>　　　     </a:t>
            </a:r>
            <a:r>
              <a:rPr lang="en-US" altLang="ja-JP" smtClean="0">
                <a:latin typeface="Century" panose="02040604050505020304" pitchFamily="18" charset="0"/>
              </a:rPr>
              <a:t>http</a:t>
            </a:r>
            <a:r>
              <a:rPr lang="en-US" altLang="ja-JP">
                <a:latin typeface="Century" panose="02040604050505020304" pitchFamily="18" charset="0"/>
              </a:rPr>
              <a:t>://souzousha.iinaa.net/www/SourceC.html#C28</a:t>
            </a:r>
            <a:endParaRPr lang="ja-JP" altLang="ja-JP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ja-JP" altLang="ja-JP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kumimoji="1" lang="en-US" altLang="ja-JP" b="1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50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2700" smtClean="0"/>
              <a:t>プログラム例</a:t>
            </a:r>
            <a:endParaRPr lang="ja-JP" altLang="en-US" sz="27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6288" y="728367"/>
            <a:ext cx="7869700" cy="1636461"/>
          </a:xfrm>
        </p:spPr>
        <p:txBody>
          <a:bodyPr anchor="t" anchorCtr="0">
            <a:noAutofit/>
          </a:bodyPr>
          <a:lstStyle/>
          <a:p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以下に示す</a:t>
            </a:r>
            <a:r>
              <a:rPr lang="ja-JP" altLang="en-US">
                <a:latin typeface="Century" panose="02040604050505020304" pitchFamily="18" charset="0"/>
                <a:cs typeface="Times New Roman" panose="02020603050405020304" pitchFamily="18" charset="0"/>
              </a:rPr>
              <a:t>関数</a:t>
            </a:r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は，</a:t>
            </a:r>
            <a:r>
              <a:rPr lang="en-US" altLang="ja-JP" smtClean="0">
                <a:latin typeface="Century" panose="02040604050505020304" pitchFamily="18" charset="0"/>
                <a:cs typeface="Times New Roman" panose="02020603050405020304" pitchFamily="18" charset="0"/>
              </a:rPr>
              <a:t>Y1</a:t>
            </a:r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にデータが入っているものとして，</a:t>
            </a:r>
            <a:r>
              <a:rPr lang="en-US" altLang="ja-JP" smtClean="0">
                <a:latin typeface="Century" panose="02040604050505020304" pitchFamily="18" charset="0"/>
                <a:cs typeface="Times New Roman" panose="02020603050405020304" pitchFamily="18" charset="0"/>
              </a:rPr>
              <a:t>Y2</a:t>
            </a:r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に処理結果を返す。データ数を</a:t>
            </a:r>
            <a:r>
              <a:rPr lang="en-US" altLang="ja-JP" smtClean="0">
                <a:latin typeface="Century" panose="02040604050505020304" pitchFamily="18" charset="0"/>
                <a:cs typeface="Times New Roman" panose="02020603050405020304" pitchFamily="18" charset="0"/>
              </a:rPr>
              <a:t>num</a:t>
            </a:r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に設定するが，</a:t>
            </a:r>
            <a:r>
              <a:rPr lang="en-US" altLang="ja-JP" smtClean="0">
                <a:latin typeface="Century" panose="02040604050505020304" pitchFamily="18" charset="0"/>
                <a:cs typeface="Times New Roman" panose="02020603050405020304" pitchFamily="18" charset="0"/>
              </a:rPr>
              <a:t>num</a:t>
            </a:r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が正のとき</a:t>
            </a:r>
            <a:r>
              <a:rPr lang="en-US" altLang="ja-JP" smtClean="0">
                <a:latin typeface="Century" panose="020406040505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，負のときは</a:t>
            </a:r>
            <a:r>
              <a:rPr lang="en-US" altLang="ja-JP" smtClean="0">
                <a:latin typeface="Century" panose="02040604050505020304" pitchFamily="18" charset="0"/>
                <a:cs typeface="Times New Roman" panose="02020603050405020304" pitchFamily="18" charset="0"/>
              </a:rPr>
              <a:t>IDFT</a:t>
            </a:r>
            <a:r>
              <a:rPr lang="ja-JP" altLang="en-US" smtClean="0">
                <a:latin typeface="Century" panose="02040604050505020304" pitchFamily="18" charset="0"/>
                <a:cs typeface="Times New Roman" panose="02020603050405020304" pitchFamily="18" charset="0"/>
              </a:rPr>
              <a:t>とみなしている。</a:t>
            </a:r>
            <a:endParaRPr kumimoji="1" lang="en-US" altLang="ja-JP" b="1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371600" y="2364828"/>
            <a:ext cx="7869700" cy="408326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void DFT_IDFT(Complex Y1[], Complex Y2[], int num){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double DN = -PI*2/num;int n=abs(num);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for(int k=0;k&lt;n;k++){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	Y2[k] = Complex();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	for(int N=0; N&lt;n; N++)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		Y2[k] = Y2[k] + Y1[N]*expJ(DN*N*k);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}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if(num&lt;0) for(int k=0;k&lt;n;k++)Y2[k]=Y2[k]/n;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	Y2[n]=Y2[0];</a:t>
            </a:r>
          </a:p>
          <a:p>
            <a:pPr marL="0" indent="0">
              <a:buFont typeface="Arial"/>
              <a:buNone/>
            </a:pPr>
            <a:r>
              <a:rPr lang="en-US" altLang="ja-JP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}</a:t>
            </a:r>
            <a:endParaRPr lang="ja-JP" altLang="ja-JP" sz="18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/>
              <a:buNone/>
            </a:pPr>
            <a:endParaRPr lang="en-US" altLang="ja-JP" sz="1800" b="1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3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796413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周波数変換に関連する拙著の紹介</a:t>
            </a:r>
            <a:endParaRPr lang="ja-JP" altLang="en-US" sz="24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51091" y="1032387"/>
            <a:ext cx="7992909" cy="4308833"/>
          </a:xfrm>
        </p:spPr>
        <p:txBody>
          <a:bodyPr anchor="t" anchorCtr="0">
            <a:noAutofit/>
          </a:bodyPr>
          <a:lstStyle/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VBA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による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実用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数値解析」第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章フーリエ変換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「これならなっとくＣ言語へのいざない」第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Ⅱ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編プログラム集　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4.6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版「工学系のための納得する数学の基礎」第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巻 ラプラス変換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版「工学系のための複素数の話」第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巻 複素数とフーリエ変換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版「工学系のための複素数の話」第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巻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版「工学系のための複素数の話」第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巻 伝達関数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版「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Python 3.6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による画像処理」第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巻 フーリエ変換（特に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次元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DFT / FFT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版「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言語と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による画像処理」第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巻 フーリエ変換（特に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次元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DFT / FFT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版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「音楽・数学・物理」第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巻 音色と波形（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フーリエ変換）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特に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版については，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１ドル～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ドル（日本円で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円から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円程度）程度なのでお気軽に！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タブレット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やスマホでも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端末アプリを無料ダウンロードできるが，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展開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が多いので，スマホじゃちょっときついかも・・・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300"/>
              </a:lnSpc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端末そのものより，カラー表示できるタブレットのほうが見やすい。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252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（２）Ｚ変換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Ｚ変換の定義式</a:t>
            </a:r>
            <a:endParaRPr lang="ja-JP" altLang="en-US" sz="360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429569"/>
              </p:ext>
            </p:extLst>
          </p:nvPr>
        </p:nvGraphicFramePr>
        <p:xfrm>
          <a:off x="1275291" y="2296572"/>
          <a:ext cx="22256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数式" r:id="rId3" imgW="1143000" imgH="431640" progId="Equation.3">
                  <p:embed/>
                </p:oleObj>
              </mc:Choice>
              <mc:Fallback>
                <p:oleObj name="数式" r:id="rId3" imgW="1143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291" y="2296572"/>
                        <a:ext cx="2225675" cy="839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7171" y="1589088"/>
            <a:ext cx="7920346" cy="4732884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mtClean="0"/>
              <a:t>Ｚ変換（時間領域⇒周波数領域）</a:t>
            </a:r>
            <a:endParaRPr kumimoji="1" lang="en-US" altLang="ja-JP" smtClean="0"/>
          </a:p>
          <a:p>
            <a:endParaRPr lang="en-US" altLang="ja-JP"/>
          </a:p>
          <a:p>
            <a:endParaRPr kumimoji="1" lang="en-US" altLang="ja-JP" smtClean="0"/>
          </a:p>
          <a:p>
            <a:endParaRPr lang="en-US" altLang="ja-JP"/>
          </a:p>
          <a:p>
            <a:endParaRPr lang="en-US" altLang="ja-JP" smtClean="0"/>
          </a:p>
          <a:p>
            <a:r>
              <a:rPr lang="ja-JP" altLang="en-US" smtClean="0"/>
              <a:t>逆Ｚ変換（周波数領域⇒時間領域）</a:t>
            </a:r>
            <a:endParaRPr lang="en-US" altLang="ja-JP" smtClean="0"/>
          </a:p>
          <a:p>
            <a:endParaRPr kumimoji="1" lang="en-US" altLang="ja-JP"/>
          </a:p>
          <a:p>
            <a:pPr marL="0" indent="0">
              <a:buNone/>
            </a:pPr>
            <a:r>
              <a:rPr lang="ja-JP" altLang="en-US" smtClean="0"/>
              <a:t>　　　　　　　　　　　　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/>
              <a:t>　</a:t>
            </a:r>
            <a:r>
              <a:rPr kumimoji="1" lang="ja-JP" altLang="en-US" smtClean="0"/>
              <a:t>ただし，この積分は通常つかわないで逆Ｚ変換する</a:t>
            </a:r>
            <a:endParaRPr kumimoji="1" lang="ja-JP" altLang="en-US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3802922" y="2296572"/>
            <a:ext cx="5229698" cy="13925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8525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 :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離散信号　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898525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：周波数領域を示す複素変数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898525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：信号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大かっこ 5"/>
          <p:cNvSpPr/>
          <p:nvPr/>
        </p:nvSpPr>
        <p:spPr>
          <a:xfrm>
            <a:off x="3626069" y="2296571"/>
            <a:ext cx="5281448" cy="1392559"/>
          </a:xfrm>
          <a:prstGeom prst="bracketPair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61625"/>
              </p:ext>
            </p:extLst>
          </p:nvPr>
        </p:nvGraphicFramePr>
        <p:xfrm>
          <a:off x="1698625" y="4814888"/>
          <a:ext cx="27940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数式" r:id="rId5" imgW="1434960" imgH="406080" progId="Equation.3">
                  <p:embed/>
                </p:oleObj>
              </mc:Choice>
              <mc:Fallback>
                <p:oleObj name="数式" r:id="rId5" imgW="14349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4814888"/>
                        <a:ext cx="2794000" cy="788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872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77858" y="262975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Ｚ変換の例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100" smtClean="0"/>
              <a:t>（難しいと思わないで！⇒やり方を覚える）</a:t>
            </a:r>
            <a:endParaRPr lang="ja-JP" altLang="en-US" sz="310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586755"/>
              </p:ext>
            </p:extLst>
          </p:nvPr>
        </p:nvGraphicFramePr>
        <p:xfrm>
          <a:off x="2454275" y="1990726"/>
          <a:ext cx="61595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数式" r:id="rId3" imgW="3162240" imgH="622080" progId="Equation.3">
                  <p:embed/>
                </p:oleObj>
              </mc:Choice>
              <mc:Fallback>
                <p:oleObj name="数式" r:id="rId3" imgW="316224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1990726"/>
                        <a:ext cx="6159500" cy="121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7858" y="1288500"/>
            <a:ext cx="6773370" cy="4732884"/>
          </a:xfrm>
        </p:spPr>
        <p:txBody>
          <a:bodyPr anchor="t" anchorCtr="0">
            <a:normAutofit/>
          </a:bodyPr>
          <a:lstStyle/>
          <a:p>
            <a:r>
              <a:rPr lang="ja-JP" altLang="en-US" smtClean="0"/>
              <a:t>ディジタル信号＝数列</a:t>
            </a:r>
            <a:endParaRPr lang="en-US" altLang="ja-JP" smtClean="0"/>
          </a:p>
          <a:p>
            <a:endParaRPr kumimoji="1" lang="en-US" altLang="ja-JP" smtClean="0"/>
          </a:p>
          <a:p>
            <a:endParaRPr lang="en-US" altLang="ja-JP"/>
          </a:p>
          <a:p>
            <a:endParaRPr lang="en-US" altLang="ja-JP" smtClean="0"/>
          </a:p>
          <a:p>
            <a:r>
              <a:rPr lang="en-US" altLang="ja-JP" smtClean="0"/>
              <a:t>Z</a:t>
            </a:r>
            <a:r>
              <a:rPr lang="ja-JP" altLang="en-US" baseline="30000" smtClean="0"/>
              <a:t>－</a:t>
            </a:r>
            <a:r>
              <a:rPr lang="en-US" altLang="ja-JP" baseline="30000" smtClean="0"/>
              <a:t>k</a:t>
            </a:r>
            <a:r>
              <a:rPr lang="ja-JP" altLang="en-US" smtClean="0"/>
              <a:t>を乗じて総和をとる　   　　</a:t>
            </a:r>
            <a:r>
              <a:rPr lang="en-US" altLang="ja-JP" sz="4000" smtClean="0"/>
              <a:t>Σ</a:t>
            </a:r>
          </a:p>
          <a:p>
            <a:pPr marL="0" indent="0">
              <a:buNone/>
            </a:pPr>
            <a:endParaRPr kumimoji="1" lang="en-US" altLang="ja-JP" smtClean="0"/>
          </a:p>
          <a:p>
            <a:pPr marL="0" indent="0">
              <a:buNone/>
            </a:pP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190621"/>
              </p:ext>
            </p:extLst>
          </p:nvPr>
        </p:nvGraphicFramePr>
        <p:xfrm>
          <a:off x="1502514" y="4579939"/>
          <a:ext cx="69230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数式" r:id="rId5" imgW="3555720" imgH="228600" progId="Equation.3">
                  <p:embed/>
                </p:oleObj>
              </mc:Choice>
              <mc:Fallback>
                <p:oleObj name="数式" r:id="rId5" imgW="3555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2514" y="4579939"/>
                        <a:ext cx="6923088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右中かっこ 1"/>
          <p:cNvSpPr/>
          <p:nvPr/>
        </p:nvSpPr>
        <p:spPr>
          <a:xfrm rot="5400000">
            <a:off x="5760215" y="1219750"/>
            <a:ext cx="286956" cy="4210380"/>
          </a:xfrm>
          <a:prstGeom prst="rightBrace">
            <a:avLst>
              <a:gd name="adj1" fmla="val 49567"/>
              <a:gd name="adj2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5804913" y="4212295"/>
            <a:ext cx="292155" cy="285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27434" y="5814034"/>
            <a:ext cx="4627987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600"/>
              <a:t>Z</a:t>
            </a:r>
            <a:r>
              <a:rPr lang="ja-JP" altLang="en-US" sz="3600"/>
              <a:t>変換とは</a:t>
            </a:r>
            <a:r>
              <a:rPr lang="en-US" altLang="ja-JP" sz="3600"/>
              <a:t>z</a:t>
            </a:r>
            <a:r>
              <a:rPr lang="ja-JP" altLang="en-US" sz="3600"/>
              <a:t>の多項式</a:t>
            </a:r>
          </a:p>
        </p:txBody>
      </p:sp>
    </p:spTree>
    <p:extLst>
      <p:ext uri="{BB962C8B-B14F-4D97-AF65-F5344CB8AC3E}">
        <p14:creationId xmlns:p14="http://schemas.microsoft.com/office/powerpoint/2010/main" val="251114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77858" y="262975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Ｚ変換の数値例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100" smtClean="0"/>
              <a:t>（難しいと思わないで！⇒やり方を覚える）</a:t>
            </a:r>
            <a:endParaRPr lang="ja-JP" altLang="en-US" sz="310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778933"/>
              </p:ext>
            </p:extLst>
          </p:nvPr>
        </p:nvGraphicFramePr>
        <p:xfrm>
          <a:off x="2752725" y="1990725"/>
          <a:ext cx="556418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数式" r:id="rId3" imgW="2857320" imgH="622080" progId="Equation.3">
                  <p:embed/>
                </p:oleObj>
              </mc:Choice>
              <mc:Fallback>
                <p:oleObj name="数式" r:id="rId3" imgW="285732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1990725"/>
                        <a:ext cx="5564188" cy="121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7858" y="1288500"/>
            <a:ext cx="6773370" cy="4732884"/>
          </a:xfrm>
        </p:spPr>
        <p:txBody>
          <a:bodyPr anchor="t" anchorCtr="0">
            <a:normAutofit/>
          </a:bodyPr>
          <a:lstStyle/>
          <a:p>
            <a:r>
              <a:rPr lang="ja-JP" altLang="en-US" smtClean="0"/>
              <a:t>ディジタル信号＝数列</a:t>
            </a:r>
            <a:endParaRPr lang="en-US" altLang="ja-JP" smtClean="0"/>
          </a:p>
          <a:p>
            <a:endParaRPr kumimoji="1" lang="en-US" altLang="ja-JP" smtClean="0"/>
          </a:p>
          <a:p>
            <a:endParaRPr lang="en-US" altLang="ja-JP"/>
          </a:p>
          <a:p>
            <a:endParaRPr lang="en-US" altLang="ja-JP" smtClean="0"/>
          </a:p>
          <a:p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mtClean="0"/>
              <a:t>を乗じて総和をとる　   　　</a:t>
            </a:r>
            <a:r>
              <a:rPr lang="en-US" altLang="ja-JP" sz="4000" smtClean="0"/>
              <a:t>Σ</a:t>
            </a:r>
          </a:p>
          <a:p>
            <a:pPr marL="0" indent="0">
              <a:buNone/>
            </a:pPr>
            <a:endParaRPr kumimoji="1" lang="en-US" altLang="ja-JP" smtClean="0"/>
          </a:p>
          <a:p>
            <a:pPr marL="0" indent="0">
              <a:buNone/>
            </a:pP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103820"/>
              </p:ext>
            </p:extLst>
          </p:nvPr>
        </p:nvGraphicFramePr>
        <p:xfrm>
          <a:off x="1724025" y="4579938"/>
          <a:ext cx="64785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数式" r:id="rId5" imgW="3327120" imgH="228600" progId="Equation.3">
                  <p:embed/>
                </p:oleObj>
              </mc:Choice>
              <mc:Fallback>
                <p:oleObj name="数式" r:id="rId5" imgW="3327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4579938"/>
                        <a:ext cx="6478588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右中かっこ 1"/>
          <p:cNvSpPr/>
          <p:nvPr/>
        </p:nvSpPr>
        <p:spPr>
          <a:xfrm rot="5400000">
            <a:off x="5760215" y="1219750"/>
            <a:ext cx="286956" cy="4210380"/>
          </a:xfrm>
          <a:prstGeom prst="rightBrace">
            <a:avLst>
              <a:gd name="adj1" fmla="val 49567"/>
              <a:gd name="adj2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5804913" y="4212295"/>
            <a:ext cx="292155" cy="285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27434" y="5814034"/>
            <a:ext cx="4627987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600"/>
              <a:t>Z</a:t>
            </a:r>
            <a:r>
              <a:rPr lang="ja-JP" altLang="en-US" sz="3600"/>
              <a:t>変換とは</a:t>
            </a:r>
            <a:r>
              <a:rPr lang="en-US" altLang="ja-JP" sz="3600"/>
              <a:t>z</a:t>
            </a:r>
            <a:r>
              <a:rPr lang="ja-JP" altLang="en-US" sz="3600"/>
              <a:t>の多項式</a:t>
            </a:r>
          </a:p>
        </p:txBody>
      </p:sp>
    </p:spTree>
    <p:extLst>
      <p:ext uri="{BB962C8B-B14F-4D97-AF65-F5344CB8AC3E}">
        <p14:creationId xmlns:p14="http://schemas.microsoft.com/office/powerpoint/2010/main" val="3416066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77858" y="262975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/>
              <a:t>逆</a:t>
            </a:r>
            <a:r>
              <a:rPr lang="ja-JP" altLang="en-US" sz="3600" smtClean="0"/>
              <a:t>Ｚ変換の実際</a:t>
            </a:r>
            <a:endParaRPr lang="ja-JP" altLang="en-US" sz="31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94002" y="4256237"/>
            <a:ext cx="2297852" cy="493987"/>
          </a:xfrm>
        </p:spPr>
        <p:txBody>
          <a:bodyPr anchor="t" anchorCtr="0">
            <a:normAutofit/>
          </a:bodyPr>
          <a:lstStyle/>
          <a:p>
            <a:pPr marL="0" indent="0" algn="ctr">
              <a:lnSpc>
                <a:spcPts val="900"/>
              </a:lnSpc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各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1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 </a:t>
            </a:r>
            <a:r>
              <a:rPr lang="en-US" altLang="ja-JP" sz="1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の係数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900"/>
              </a:lnSpc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ー∞ ～ ＋ ∞ 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519755"/>
              </p:ext>
            </p:extLst>
          </p:nvPr>
        </p:nvGraphicFramePr>
        <p:xfrm>
          <a:off x="1721937" y="4417214"/>
          <a:ext cx="60356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数式" r:id="rId3" imgW="3098520" imgH="431640" progId="Equation.3">
                  <p:embed/>
                </p:oleObj>
              </mc:Choice>
              <mc:Fallback>
                <p:oleObj name="数式" r:id="rId3" imgW="309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937" y="4417214"/>
                        <a:ext cx="6035675" cy="839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214455"/>
              </p:ext>
            </p:extLst>
          </p:nvPr>
        </p:nvGraphicFramePr>
        <p:xfrm>
          <a:off x="2236626" y="347565"/>
          <a:ext cx="2792412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数式" r:id="rId5" imgW="1434960" imgH="406080" progId="Equation.3">
                  <p:embed/>
                </p:oleObj>
              </mc:Choice>
              <mc:Fallback>
                <p:oleObj name="数式" r:id="rId5" imgW="14349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626" y="347565"/>
                        <a:ext cx="2792412" cy="788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30258" y="1440900"/>
            <a:ext cx="7545880" cy="25109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の関数系を色々考えることができるので，この式を直接使うことは少ない。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実際には，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の級数として表現し，係数を時間信号とすることが多い。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2275410" y="4448492"/>
            <a:ext cx="1357422" cy="36740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級数展開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486486" y="4856300"/>
            <a:ext cx="1116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5197368" y="4856300"/>
            <a:ext cx="1891121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5450269" y="4995821"/>
            <a:ext cx="1385318" cy="4082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0" tIns="0" rIns="0" bIns="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400"/>
              </a:lnSpc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36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77858" y="262975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Z</a:t>
            </a:r>
            <a:r>
              <a:rPr lang="ja-JP" altLang="en-US" sz="3600" smtClean="0"/>
              <a:t>変換の特徴</a:t>
            </a:r>
            <a:endParaRPr lang="ja-JP" altLang="en-US" sz="310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82133" y="1497724"/>
            <a:ext cx="7868125" cy="4502092"/>
          </a:xfrm>
        </p:spPr>
        <p:txBody>
          <a:bodyPr>
            <a:normAutofit/>
          </a:bodyPr>
          <a:lstStyle/>
          <a:p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アナログのラプラス変換を離散化したのが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変換である。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離散系伝達関数を得ることができ，系の特性を把握することができる。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設計やシステム解析などに使うことができる。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ディジタル信号を多項式として簡単に扱うことができる。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1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77858" y="262975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Z</a:t>
            </a:r>
            <a:r>
              <a:rPr lang="ja-JP" altLang="en-US" sz="3600" smtClean="0"/>
              <a:t>変換の性質</a:t>
            </a:r>
            <a:endParaRPr lang="ja-JP" altLang="en-US" sz="310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388757" y="1393792"/>
            <a:ext cx="8445671" cy="6111033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線形性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buNone/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時間遅延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微分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畳み込み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複素伸縮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buNone/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185230"/>
              </p:ext>
            </p:extLst>
          </p:nvPr>
        </p:nvGraphicFramePr>
        <p:xfrm>
          <a:off x="3282593" y="1393792"/>
          <a:ext cx="4023084" cy="45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5" name="数式" r:id="rId3" imgW="1777680" imgH="203040" progId="Equation.3">
                  <p:embed/>
                </p:oleObj>
              </mc:Choice>
              <mc:Fallback>
                <p:oleObj name="数式" r:id="rId3" imgW="17776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593" y="1393792"/>
                        <a:ext cx="4023084" cy="4583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446708"/>
              </p:ext>
            </p:extLst>
          </p:nvPr>
        </p:nvGraphicFramePr>
        <p:xfrm>
          <a:off x="3282593" y="1981843"/>
          <a:ext cx="4611689" cy="495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6" name="数式" r:id="rId5" imgW="2120760" imgH="228600" progId="Equation.3">
                  <p:embed/>
                </p:oleObj>
              </mc:Choice>
              <mc:Fallback>
                <p:oleObj name="数式" r:id="rId5" imgW="212076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593" y="1981843"/>
                        <a:ext cx="4611689" cy="4954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45397"/>
              </p:ext>
            </p:extLst>
          </p:nvPr>
        </p:nvGraphicFramePr>
        <p:xfrm>
          <a:off x="3282593" y="2857298"/>
          <a:ext cx="2461191" cy="510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7" name="数式" r:id="rId7" imgW="1104840" imgH="228600" progId="Equation.3">
                  <p:embed/>
                </p:oleObj>
              </mc:Choice>
              <mc:Fallback>
                <p:oleObj name="数式" r:id="rId7" imgW="11048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593" y="2857298"/>
                        <a:ext cx="2461191" cy="5102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625283"/>
              </p:ext>
            </p:extLst>
          </p:nvPr>
        </p:nvGraphicFramePr>
        <p:xfrm>
          <a:off x="3282593" y="3849854"/>
          <a:ext cx="2416188" cy="787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8" name="数式" r:id="rId9" imgW="1130040" imgH="368280" progId="Equation.3">
                  <p:embed/>
                </p:oleObj>
              </mc:Choice>
              <mc:Fallback>
                <p:oleObj name="数式" r:id="rId9" imgW="1130040" imgH="368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593" y="3849854"/>
                        <a:ext cx="2416188" cy="787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607079"/>
              </p:ext>
            </p:extLst>
          </p:nvPr>
        </p:nvGraphicFramePr>
        <p:xfrm>
          <a:off x="3240088" y="5119688"/>
          <a:ext cx="35480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9" name="数式" r:id="rId11" imgW="1612800" imgH="190440" progId="Equation.3">
                  <p:embed/>
                </p:oleObj>
              </mc:Choice>
              <mc:Fallback>
                <p:oleObj name="数式" r:id="rId11" imgW="1612800" imgH="190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119688"/>
                        <a:ext cx="3548062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936499"/>
              </p:ext>
            </p:extLst>
          </p:nvPr>
        </p:nvGraphicFramePr>
        <p:xfrm>
          <a:off x="3282593" y="5902558"/>
          <a:ext cx="2972786" cy="955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0" name="数式" r:id="rId13" imgW="1422360" imgH="457200" progId="Equation.3">
                  <p:embed/>
                </p:oleObj>
              </mc:Choice>
              <mc:Fallback>
                <p:oleObj name="数式" r:id="rId13" imgW="142236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593" y="5902558"/>
                        <a:ext cx="2972786" cy="9554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611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4111</TotalTime>
  <Words>989</Words>
  <Application>Microsoft Office PowerPoint</Application>
  <PresentationFormat>画面に合わせる (4:3)</PresentationFormat>
  <Paragraphs>306</Paragraphs>
  <Slides>26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26</vt:i4>
      </vt:variant>
    </vt:vector>
  </HeadingPairs>
  <TitlesOfParts>
    <vt:vector size="36" baseType="lpstr">
      <vt:lpstr>HGｺﾞｼｯｸM</vt:lpstr>
      <vt:lpstr>ＭＳ ゴシック</vt:lpstr>
      <vt:lpstr>Arial</vt:lpstr>
      <vt:lpstr>Century</vt:lpstr>
      <vt:lpstr>Corbel</vt:lpstr>
      <vt:lpstr>Times New Roman</vt:lpstr>
      <vt:lpstr>Wingdings</vt:lpstr>
      <vt:lpstr>視差</vt:lpstr>
      <vt:lpstr>数式</vt:lpstr>
      <vt:lpstr>Microsoft 数式 3.0</vt:lpstr>
      <vt:lpstr>５．時間領域と周波数領域</vt:lpstr>
      <vt:lpstr>５．３　ディジタル信号の周波数変換 （１）ディジタル信号に適用される周波数変換 </vt:lpstr>
      <vt:lpstr>周波数変換に関連する拙著の紹介</vt:lpstr>
      <vt:lpstr>（２）Ｚ変換 Ｚ変換の定義式</vt:lpstr>
      <vt:lpstr>Ｚ変換の例 （難しいと思わないで！⇒やり方を覚える）</vt:lpstr>
      <vt:lpstr>Ｚ変換の数値例 （難しいと思わないで！⇒やり方を覚える）</vt:lpstr>
      <vt:lpstr>逆Ｚ変換の実際</vt:lpstr>
      <vt:lpstr>Z変換の特徴</vt:lpstr>
      <vt:lpstr>Z変換の性質</vt:lpstr>
      <vt:lpstr>（３）離散フーリエ変換 離散フーリエ変換（DFT）とは</vt:lpstr>
      <vt:lpstr>DFTの定義 以下，離散フーリエ変換をDFTと略称</vt:lpstr>
      <vt:lpstr>DFTの行列表現</vt:lpstr>
      <vt:lpstr>DFTとフーリエ変換の関係</vt:lpstr>
      <vt:lpstr>DFTとZ変換の関係</vt:lpstr>
      <vt:lpstr>DFTとZ変換の対比</vt:lpstr>
      <vt:lpstr>離散系角周波数Ωの導入</vt:lpstr>
      <vt:lpstr>（４）ＤＦＴのアナログ的解釈 ディジタル信号をアナログのパルス列信号と考える</vt:lpstr>
      <vt:lpstr>離散かつ周期的な信号とスペクトルの対応関係と捉える （ディジタル信号特有の「折り返し」や「回り込み」はこのせい）</vt:lpstr>
      <vt:lpstr>（５）スペクトルの巡回的性質 表示方法</vt:lpstr>
      <vt:lpstr>スペクトルの周期性</vt:lpstr>
      <vt:lpstr>複素共役関係</vt:lpstr>
      <vt:lpstr>巡回的関係</vt:lpstr>
      <vt:lpstr>上限周波数</vt:lpstr>
      <vt:lpstr>（６）DFTプログラム例 複素数計算用ヘッダファイルの準備</vt:lpstr>
      <vt:lpstr>フーリエ変換関連プログラムのダウンロード</vt:lpstr>
      <vt:lpstr>プログラム例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 豊</cp:lastModifiedBy>
  <cp:revision>288</cp:revision>
  <dcterms:created xsi:type="dcterms:W3CDTF">2018-02-09T02:09:57Z</dcterms:created>
  <dcterms:modified xsi:type="dcterms:W3CDTF">2018-05-13T06:12:47Z</dcterms:modified>
</cp:coreProperties>
</file>