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259" r:id="rId3"/>
    <p:sldId id="262" r:id="rId4"/>
    <p:sldId id="309" r:id="rId5"/>
    <p:sldId id="312" r:id="rId6"/>
    <p:sldId id="314" r:id="rId7"/>
    <p:sldId id="313" r:id="rId8"/>
    <p:sldId id="315" r:id="rId9"/>
    <p:sldId id="316" r:id="rId10"/>
    <p:sldId id="317" r:id="rId11"/>
    <p:sldId id="318" r:id="rId12"/>
    <p:sldId id="322" r:id="rId13"/>
    <p:sldId id="321" r:id="rId14"/>
    <p:sldId id="323" r:id="rId15"/>
    <p:sldId id="324" r:id="rId16"/>
    <p:sldId id="349" r:id="rId17"/>
    <p:sldId id="325" r:id="rId18"/>
    <p:sldId id="326" r:id="rId19"/>
    <p:sldId id="327" r:id="rId20"/>
    <p:sldId id="328" r:id="rId21"/>
    <p:sldId id="329" r:id="rId22"/>
    <p:sldId id="331" r:id="rId23"/>
    <p:sldId id="332" r:id="rId24"/>
    <p:sldId id="333" r:id="rId25"/>
    <p:sldId id="334" r:id="rId26"/>
    <p:sldId id="335" r:id="rId27"/>
    <p:sldId id="336" r:id="rId28"/>
    <p:sldId id="350" r:id="rId29"/>
    <p:sldId id="337" r:id="rId30"/>
    <p:sldId id="338" r:id="rId31"/>
    <p:sldId id="339" r:id="rId32"/>
    <p:sldId id="340" r:id="rId33"/>
    <p:sldId id="341" r:id="rId34"/>
    <p:sldId id="342" r:id="rId35"/>
    <p:sldId id="343" r:id="rId36"/>
    <p:sldId id="344" r:id="rId37"/>
    <p:sldId id="345" r:id="rId38"/>
    <p:sldId id="346" r:id="rId39"/>
    <p:sldId id="347" r:id="rId40"/>
    <p:sldId id="348"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C4F4"/>
    <a:srgbClr val="FFFF99"/>
    <a:srgbClr val="C9E7A7"/>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60" d="100"/>
          <a:sy n="60" d="100"/>
        </p:scale>
        <p:origin x="3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2018/3/24</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6.png"/><Relationship Id="rId4" Type="http://schemas.openxmlformats.org/officeDocument/2006/relationships/image" Target="../media/image1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3.wmf"/><Relationship Id="rId5" Type="http://schemas.openxmlformats.org/officeDocument/2006/relationships/oleObject" Target="../embeddings/oleObject9.bin"/><Relationship Id="rId4" Type="http://schemas.openxmlformats.org/officeDocument/2006/relationships/image" Target="../media/image2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3.wmf"/><Relationship Id="rId5" Type="http://schemas.openxmlformats.org/officeDocument/2006/relationships/oleObject" Target="../embeddings/oleObject11.bin"/><Relationship Id="rId4" Type="http://schemas.openxmlformats.org/officeDocument/2006/relationships/image" Target="../media/image32.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36.png"/><Relationship Id="rId4" Type="http://schemas.openxmlformats.org/officeDocument/2006/relationships/image" Target="../media/image35.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0.wmf"/><Relationship Id="rId5" Type="http://schemas.openxmlformats.org/officeDocument/2006/relationships/oleObject" Target="../embeddings/oleObject15.bin"/><Relationship Id="rId4" Type="http://schemas.openxmlformats.org/officeDocument/2006/relationships/image" Target="../media/image39.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png"/><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ja-JP" altLang="en-US" smtClean="0"/>
              <a:t>５．時間領域と周波数領域</a:t>
            </a:r>
            <a:endParaRPr kumimoji="1" lang="ja-JP" altLang="en-US"/>
          </a:p>
        </p:txBody>
      </p:sp>
      <p:sp>
        <p:nvSpPr>
          <p:cNvPr id="3" name="コンテンツ プレースホルダー 2"/>
          <p:cNvSpPr>
            <a:spLocks noGrp="1"/>
          </p:cNvSpPr>
          <p:nvPr>
            <p:ph idx="1"/>
          </p:nvPr>
        </p:nvSpPr>
        <p:spPr>
          <a:xfrm>
            <a:off x="982132" y="2313038"/>
            <a:ext cx="7704667" cy="3332816"/>
          </a:xfrm>
        </p:spPr>
        <p:txBody>
          <a:bodyPr/>
          <a:lstStyle/>
          <a:p>
            <a:pPr marL="0" indent="0">
              <a:buNone/>
            </a:pPr>
            <a:r>
              <a:rPr kumimoji="1" lang="ja-JP" altLang="en-US" smtClean="0"/>
              <a:t>５．</a:t>
            </a:r>
            <a:r>
              <a:rPr lang="ja-JP" altLang="en-US" smtClean="0"/>
              <a:t>１</a:t>
            </a:r>
            <a:r>
              <a:rPr kumimoji="1" lang="ja-JP" altLang="en-US" smtClean="0"/>
              <a:t>　直交変換</a:t>
            </a:r>
            <a:endParaRPr lang="en-US" altLang="ja-JP"/>
          </a:p>
          <a:p>
            <a:pPr marL="0" indent="0">
              <a:buNone/>
            </a:pPr>
            <a:r>
              <a:rPr kumimoji="1" lang="ja-JP" altLang="en-US" u="sng" smtClean="0">
                <a:solidFill>
                  <a:srgbClr val="FF0000"/>
                </a:solidFill>
              </a:rPr>
              <a:t>５．２　アナログ信号のフーリエ変換</a:t>
            </a:r>
            <a:endParaRPr kumimoji="1" lang="en-US" altLang="ja-JP" u="sng" smtClean="0">
              <a:solidFill>
                <a:srgbClr val="FF0000"/>
              </a:solidFill>
            </a:endParaRPr>
          </a:p>
          <a:p>
            <a:pPr marL="0" indent="0">
              <a:buNone/>
            </a:pPr>
            <a:r>
              <a:rPr lang="ja-JP" altLang="en-US" smtClean="0"/>
              <a:t>５．３　ディジタル信号の周波数変換</a:t>
            </a:r>
            <a:endParaRPr lang="en-US" altLang="ja-JP" smtClean="0"/>
          </a:p>
          <a:p>
            <a:pPr marL="0" indent="0">
              <a:buNone/>
            </a:pPr>
            <a:r>
              <a:rPr lang="ja-JP" altLang="en-US" smtClean="0"/>
              <a:t>５．４　窓関数</a:t>
            </a:r>
            <a:endParaRPr lang="en-US" altLang="ja-JP" smtClean="0"/>
          </a:p>
        </p:txBody>
      </p:sp>
    </p:spTree>
    <p:extLst>
      <p:ext uri="{BB962C8B-B14F-4D97-AF65-F5344CB8AC3E}">
        <p14:creationId xmlns:p14="http://schemas.microsoft.com/office/powerpoint/2010/main" val="640921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en-US" altLang="ja-JP" sz="3600" smtClean="0"/>
              <a:t>Excel</a:t>
            </a:r>
            <a:r>
              <a:rPr lang="ja-JP" altLang="en-US" sz="3600" smtClean="0"/>
              <a:t>式定義でグラフを描く（その６）</a:t>
            </a:r>
            <a:endParaRPr lang="ja-JP" altLang="en-US" sz="3600"/>
          </a:p>
        </p:txBody>
      </p:sp>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0" indent="0">
              <a:buClrTx/>
              <a:buSzPct val="100000"/>
              <a:buNone/>
            </a:pPr>
            <a:r>
              <a:rPr lang="ja-JP" altLang="en-US" smtClean="0">
                <a:latin typeface="Century" panose="02040604050505020304" pitchFamily="18" charset="0"/>
                <a:cs typeface="Times New Roman" panose="02020603050405020304" pitchFamily="18" charset="0"/>
              </a:rPr>
              <a:t>波が重なって見づらいと思う人は，次のような列を追加して，グラフ化しましょう。</a:t>
            </a: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2429611" y="2265965"/>
            <a:ext cx="6184164" cy="4592035"/>
          </a:xfrm>
          <a:prstGeom prst="rect">
            <a:avLst/>
          </a:prstGeom>
          <a:ln>
            <a:solidFill>
              <a:srgbClr val="FF0000"/>
            </a:solidFill>
          </a:ln>
        </p:spPr>
      </p:pic>
    </p:spTree>
    <p:extLst>
      <p:ext uri="{BB962C8B-B14F-4D97-AF65-F5344CB8AC3E}">
        <p14:creationId xmlns:p14="http://schemas.microsoft.com/office/powerpoint/2010/main" val="1604939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en-US" altLang="ja-JP" sz="3600" smtClean="0"/>
              <a:t>Excel</a:t>
            </a:r>
            <a:r>
              <a:rPr lang="ja-JP" altLang="en-US" sz="3600" smtClean="0"/>
              <a:t>式定義でグラフを描く（その７）</a:t>
            </a:r>
            <a:endParaRPr lang="ja-JP" altLang="en-US" sz="3600"/>
          </a:p>
        </p:txBody>
      </p:sp>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0" indent="0">
              <a:buClrTx/>
              <a:buSzPct val="100000"/>
              <a:buNone/>
            </a:pPr>
            <a:r>
              <a:rPr lang="ja-JP" altLang="en-US" smtClean="0">
                <a:latin typeface="Century" panose="02040604050505020304" pitchFamily="18" charset="0"/>
                <a:cs typeface="Times New Roman" panose="02020603050405020304" pitchFamily="18" charset="0"/>
              </a:rPr>
              <a:t>波が重なってないので，こちらのほうが分かりやすいかもしれません。ただし，左の目盛は合成波のみに有効です。</a:t>
            </a: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2681141" y="2648607"/>
            <a:ext cx="4926180" cy="4004441"/>
          </a:xfrm>
          <a:prstGeom prst="rect">
            <a:avLst/>
          </a:prstGeom>
          <a:ln>
            <a:solidFill>
              <a:srgbClr val="FF0000"/>
            </a:solidFill>
          </a:ln>
        </p:spPr>
      </p:pic>
    </p:spTree>
    <p:extLst>
      <p:ext uri="{BB962C8B-B14F-4D97-AF65-F5344CB8AC3E}">
        <p14:creationId xmlns:p14="http://schemas.microsoft.com/office/powerpoint/2010/main" val="3817133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周波数スペクトルの図</a:t>
            </a:r>
            <a:endParaRPr lang="ja-JP" altLang="en-US" sz="3600"/>
          </a:p>
        </p:txBody>
      </p:sp>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0" indent="0">
              <a:buClrTx/>
              <a:buSzPct val="100000"/>
              <a:buNone/>
            </a:pPr>
            <a:r>
              <a:rPr lang="ja-JP" altLang="en-US" smtClean="0">
                <a:latin typeface="Century" panose="02040604050505020304" pitchFamily="18" charset="0"/>
                <a:cs typeface="Times New Roman" panose="02020603050405020304" pitchFamily="18" charset="0"/>
              </a:rPr>
              <a:t>周波数スペクトル図（振幅スペクトル）もグラフ化可能。チャレンジしてみよう。</a:t>
            </a: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1638809" y="2347014"/>
            <a:ext cx="6180356" cy="3580819"/>
          </a:xfrm>
          <a:prstGeom prst="rect">
            <a:avLst/>
          </a:prstGeom>
        </p:spPr>
      </p:pic>
    </p:spTree>
    <p:extLst>
      <p:ext uri="{BB962C8B-B14F-4D97-AF65-F5344CB8AC3E}">
        <p14:creationId xmlns:p14="http://schemas.microsoft.com/office/powerpoint/2010/main" val="393791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（３）信号の合成</a:t>
            </a:r>
            <a:endParaRPr lang="ja-JP" altLang="en-US" sz="3600"/>
          </a:p>
        </p:txBody>
      </p:sp>
      <p:sp>
        <p:nvSpPr>
          <p:cNvPr id="8" name="Rectangle 1027"/>
          <p:cNvSpPr txBox="1">
            <a:spLocks noChangeArrowheads="1"/>
          </p:cNvSpPr>
          <p:nvPr/>
        </p:nvSpPr>
        <p:spPr>
          <a:xfrm>
            <a:off x="735633" y="2144110"/>
            <a:ext cx="1386233" cy="427058"/>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spcBef>
                <a:spcPct val="25000"/>
              </a:spcBef>
              <a:buClr>
                <a:schemeClr val="tx1"/>
              </a:buClr>
              <a:buSzPct val="100000"/>
              <a:buFont typeface="Arial"/>
              <a:buNone/>
              <a:tabLst>
                <a:tab pos="2568575" algn="l"/>
              </a:tabLst>
            </a:pP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例</a:t>
            </a:r>
            <a:r>
              <a:rPr lang="en-US" altLang="ja-JP" smtClean="0">
                <a:latin typeface="Times New Roman" panose="02020603050405020304" pitchFamily="18" charset="0"/>
                <a:cs typeface="Times New Roman" panose="02020603050405020304" pitchFamily="18" charset="0"/>
              </a:rPr>
              <a:t>】</a:t>
            </a: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2364570765"/>
              </p:ext>
            </p:extLst>
          </p:nvPr>
        </p:nvGraphicFramePr>
        <p:xfrm>
          <a:off x="974725" y="2749550"/>
          <a:ext cx="7094538" cy="369888"/>
        </p:xfrm>
        <a:graphic>
          <a:graphicData uri="http://schemas.openxmlformats.org/presentationml/2006/ole">
            <mc:AlternateContent xmlns:mc="http://schemas.openxmlformats.org/markup-compatibility/2006">
              <mc:Choice xmlns:v="urn:schemas-microsoft-com:vml" Requires="v">
                <p:oleObj spid="_x0000_s7190" name="数式" r:id="rId3" imgW="3644640" imgH="190440" progId="Equation.3">
                  <p:embed/>
                </p:oleObj>
              </mc:Choice>
              <mc:Fallback>
                <p:oleObj name="数式" r:id="rId3" imgW="3644640" imgH="190440" progId="Equation.3">
                  <p:embed/>
                  <p:pic>
                    <p:nvPicPr>
                      <p:cNvPr id="0" name=""/>
                      <p:cNvPicPr>
                        <a:picLocks noChangeAspect="1" noChangeArrowheads="1"/>
                      </p:cNvPicPr>
                      <p:nvPr/>
                    </p:nvPicPr>
                    <p:blipFill>
                      <a:blip r:embed="rId4"/>
                      <a:srcRect/>
                      <a:stretch>
                        <a:fillRect/>
                      </a:stretch>
                    </p:blipFill>
                    <p:spPr bwMode="auto">
                      <a:xfrm>
                        <a:off x="974725" y="2749550"/>
                        <a:ext cx="7094538" cy="369888"/>
                      </a:xfrm>
                      <a:prstGeom prst="rect">
                        <a:avLst/>
                      </a:prstGeom>
                      <a:noFill/>
                    </p:spPr>
                  </p:pic>
                </p:oleObj>
              </mc:Fallback>
            </mc:AlternateContent>
          </a:graphicData>
        </a:graphic>
      </p:graphicFrame>
      <p:sp>
        <p:nvSpPr>
          <p:cNvPr id="3" name="コンテンツ プレースホルダー 2"/>
          <p:cNvSpPr>
            <a:spLocks noGrp="1"/>
          </p:cNvSpPr>
          <p:nvPr>
            <p:ph idx="1"/>
          </p:nvPr>
        </p:nvSpPr>
        <p:spPr>
          <a:xfrm>
            <a:off x="1049072" y="1595905"/>
            <a:ext cx="7704667" cy="548205"/>
          </a:xfrm>
        </p:spPr>
        <p:txBody>
          <a:bodyPr anchor="t" anchorCtr="0"/>
          <a:lstStyle/>
          <a:p>
            <a:r>
              <a:rPr lang="ja-JP" altLang="en-US">
                <a:latin typeface="Times New Roman" panose="02020603050405020304" pitchFamily="18" charset="0"/>
                <a:cs typeface="Times New Roman" panose="02020603050405020304" pitchFamily="18" charset="0"/>
              </a:rPr>
              <a:t>次の式で与えられる信号を合成してみよう</a:t>
            </a:r>
            <a:endParaRPr lang="en-US" altLang="ja-JP">
              <a:latin typeface="Times New Roman" panose="02020603050405020304" pitchFamily="18" charset="0"/>
              <a:cs typeface="Times New Roman" panose="02020603050405020304" pitchFamily="18" charset="0"/>
            </a:endParaRPr>
          </a:p>
          <a:p>
            <a:endParaRPr kumimoji="1" lang="ja-JP" altLang="en-US"/>
          </a:p>
        </p:txBody>
      </p:sp>
      <p:pic>
        <p:nvPicPr>
          <p:cNvPr id="6" name="図 5"/>
          <p:cNvPicPr>
            <a:picLocks noChangeAspect="1"/>
          </p:cNvPicPr>
          <p:nvPr/>
        </p:nvPicPr>
        <p:blipFill>
          <a:blip r:embed="rId5"/>
          <a:stretch>
            <a:fillRect/>
          </a:stretch>
        </p:blipFill>
        <p:spPr>
          <a:xfrm>
            <a:off x="2279266" y="3297820"/>
            <a:ext cx="5675282" cy="3171003"/>
          </a:xfrm>
          <a:prstGeom prst="rect">
            <a:avLst/>
          </a:prstGeom>
          <a:ln>
            <a:solidFill>
              <a:srgbClr val="FF0000"/>
            </a:solidFill>
          </a:ln>
        </p:spPr>
      </p:pic>
    </p:spTree>
    <p:extLst>
      <p:ext uri="{BB962C8B-B14F-4D97-AF65-F5344CB8AC3E}">
        <p14:creationId xmlns:p14="http://schemas.microsoft.com/office/powerpoint/2010/main" val="1211039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6037729" y="417513"/>
            <a:ext cx="2576046" cy="1025525"/>
          </a:xfrm>
        </p:spPr>
        <p:txBody>
          <a:bodyPr>
            <a:normAutofit/>
          </a:bodyPr>
          <a:lstStyle/>
          <a:p>
            <a:pPr algn="r"/>
            <a:r>
              <a:rPr lang="ja-JP" altLang="en-US" sz="3600" smtClean="0"/>
              <a:t>合成結果</a:t>
            </a:r>
            <a:endParaRPr lang="ja-JP" altLang="en-US" sz="3600"/>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3469215501"/>
              </p:ext>
            </p:extLst>
          </p:nvPr>
        </p:nvGraphicFramePr>
        <p:xfrm>
          <a:off x="1236528" y="208054"/>
          <a:ext cx="7094538" cy="369888"/>
        </p:xfrm>
        <a:graphic>
          <a:graphicData uri="http://schemas.openxmlformats.org/presentationml/2006/ole">
            <mc:AlternateContent xmlns:mc="http://schemas.openxmlformats.org/markup-compatibility/2006">
              <mc:Choice xmlns:v="urn:schemas-microsoft-com:vml" Requires="v">
                <p:oleObj spid="_x0000_s8215" name="数式" r:id="rId3" imgW="3644640" imgH="190440" progId="Equation.3">
                  <p:embed/>
                </p:oleObj>
              </mc:Choice>
              <mc:Fallback>
                <p:oleObj name="数式" r:id="rId3" imgW="3644640" imgH="190440" progId="Equation.3">
                  <p:embed/>
                  <p:pic>
                    <p:nvPicPr>
                      <p:cNvPr id="0" name=""/>
                      <p:cNvPicPr>
                        <a:picLocks noChangeAspect="1" noChangeArrowheads="1"/>
                      </p:cNvPicPr>
                      <p:nvPr/>
                    </p:nvPicPr>
                    <p:blipFill>
                      <a:blip r:embed="rId4"/>
                      <a:srcRect/>
                      <a:stretch>
                        <a:fillRect/>
                      </a:stretch>
                    </p:blipFill>
                    <p:spPr bwMode="auto">
                      <a:xfrm>
                        <a:off x="1236528" y="208054"/>
                        <a:ext cx="7094538" cy="369888"/>
                      </a:xfrm>
                      <a:prstGeom prst="rect">
                        <a:avLst/>
                      </a:prstGeom>
                      <a:noFill/>
                    </p:spPr>
                  </p:pic>
                </p:oleObj>
              </mc:Fallback>
            </mc:AlternateContent>
          </a:graphicData>
        </a:graphic>
      </p:graphicFrame>
      <p:sp>
        <p:nvSpPr>
          <p:cNvPr id="3" name="コンテンツ プレースホルダー 2"/>
          <p:cNvSpPr>
            <a:spLocks noGrp="1"/>
          </p:cNvSpPr>
          <p:nvPr>
            <p:ph idx="1"/>
          </p:nvPr>
        </p:nvSpPr>
        <p:spPr>
          <a:xfrm>
            <a:off x="1116307" y="778157"/>
            <a:ext cx="7704667" cy="1028004"/>
          </a:xfrm>
        </p:spPr>
        <p:txBody>
          <a:bodyPr anchor="t" anchorCtr="0">
            <a:normAutofit/>
          </a:bodyPr>
          <a:lstStyle/>
          <a:p>
            <a:pPr marL="0" indent="0">
              <a:buNone/>
            </a:pPr>
            <a:r>
              <a:rPr lang="ja-JP" altLang="en-US" smtClean="0">
                <a:latin typeface="Times New Roman" panose="02020603050405020304" pitchFamily="18" charset="0"/>
                <a:cs typeface="Times New Roman" panose="02020603050405020304" pitchFamily="18" charset="0"/>
              </a:rPr>
              <a:t>パルスに似た波形になった。</a:t>
            </a:r>
            <a:endParaRPr kumimoji="1" lang="ja-JP" altLang="en-US"/>
          </a:p>
        </p:txBody>
      </p:sp>
      <p:pic>
        <p:nvPicPr>
          <p:cNvPr id="6" name="図 5"/>
          <p:cNvPicPr>
            <a:picLocks noChangeAspect="1"/>
          </p:cNvPicPr>
          <p:nvPr/>
        </p:nvPicPr>
        <p:blipFill>
          <a:blip r:embed="rId5"/>
          <a:stretch>
            <a:fillRect/>
          </a:stretch>
        </p:blipFill>
        <p:spPr>
          <a:xfrm>
            <a:off x="2691328" y="5306564"/>
            <a:ext cx="2480289" cy="1385835"/>
          </a:xfrm>
          <a:prstGeom prst="rect">
            <a:avLst/>
          </a:prstGeom>
          <a:ln>
            <a:solidFill>
              <a:srgbClr val="00B050"/>
            </a:solidFill>
          </a:ln>
        </p:spPr>
      </p:pic>
      <p:pic>
        <p:nvPicPr>
          <p:cNvPr id="2" name="図 1"/>
          <p:cNvPicPr>
            <a:picLocks noChangeAspect="1"/>
          </p:cNvPicPr>
          <p:nvPr/>
        </p:nvPicPr>
        <p:blipFill>
          <a:blip r:embed="rId6"/>
          <a:stretch>
            <a:fillRect/>
          </a:stretch>
        </p:blipFill>
        <p:spPr>
          <a:xfrm>
            <a:off x="2691328" y="1331097"/>
            <a:ext cx="5336566" cy="3867889"/>
          </a:xfrm>
          <a:prstGeom prst="rect">
            <a:avLst/>
          </a:prstGeom>
          <a:ln>
            <a:solidFill>
              <a:srgbClr val="00B0F0"/>
            </a:solidFill>
          </a:ln>
        </p:spPr>
      </p:pic>
      <p:pic>
        <p:nvPicPr>
          <p:cNvPr id="4" name="図 3"/>
          <p:cNvPicPr>
            <a:picLocks noChangeAspect="1"/>
          </p:cNvPicPr>
          <p:nvPr/>
        </p:nvPicPr>
        <p:blipFill>
          <a:blip r:embed="rId7"/>
          <a:stretch>
            <a:fillRect/>
          </a:stretch>
        </p:blipFill>
        <p:spPr>
          <a:xfrm>
            <a:off x="5479745" y="5306563"/>
            <a:ext cx="2548149" cy="1385835"/>
          </a:xfrm>
          <a:prstGeom prst="rect">
            <a:avLst/>
          </a:prstGeom>
          <a:ln>
            <a:solidFill>
              <a:srgbClr val="00B050"/>
            </a:solidFill>
          </a:ln>
        </p:spPr>
      </p:pic>
    </p:spTree>
    <p:extLst>
      <p:ext uri="{BB962C8B-B14F-4D97-AF65-F5344CB8AC3E}">
        <p14:creationId xmlns:p14="http://schemas.microsoft.com/office/powerpoint/2010/main" val="3602813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0882" y="417513"/>
            <a:ext cx="6932893" cy="1025525"/>
          </a:xfrm>
        </p:spPr>
        <p:txBody>
          <a:bodyPr>
            <a:normAutofit fontScale="90000"/>
          </a:bodyPr>
          <a:lstStyle/>
          <a:p>
            <a:pPr algn="r"/>
            <a:r>
              <a:rPr lang="ja-JP" altLang="en-US" sz="3600" smtClean="0"/>
              <a:t>合成結果フーリエ変換結果の図示</a:t>
            </a:r>
            <a:endParaRPr lang="ja-JP" altLang="en-US" sz="3600"/>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3666896241"/>
              </p:ext>
            </p:extLst>
          </p:nvPr>
        </p:nvGraphicFramePr>
        <p:xfrm>
          <a:off x="3444546" y="1443038"/>
          <a:ext cx="3365271" cy="816068"/>
        </p:xfrm>
        <a:graphic>
          <a:graphicData uri="http://schemas.openxmlformats.org/presentationml/2006/ole">
            <mc:AlternateContent xmlns:mc="http://schemas.openxmlformats.org/markup-compatibility/2006">
              <mc:Choice xmlns:v="urn:schemas-microsoft-com:vml" Requires="v">
                <p:oleObj spid="_x0000_s9239" name="数式" r:id="rId3" imgW="1358640" imgH="330120" progId="Equation.3">
                  <p:embed/>
                </p:oleObj>
              </mc:Choice>
              <mc:Fallback>
                <p:oleObj name="数式" r:id="rId3" imgW="1358640" imgH="330120" progId="Equation.3">
                  <p:embed/>
                  <p:pic>
                    <p:nvPicPr>
                      <p:cNvPr id="0" name=""/>
                      <p:cNvPicPr>
                        <a:picLocks noChangeAspect="1" noChangeArrowheads="1"/>
                      </p:cNvPicPr>
                      <p:nvPr/>
                    </p:nvPicPr>
                    <p:blipFill>
                      <a:blip r:embed="rId4"/>
                      <a:srcRect/>
                      <a:stretch>
                        <a:fillRect/>
                      </a:stretch>
                    </p:blipFill>
                    <p:spPr bwMode="auto">
                      <a:xfrm>
                        <a:off x="3444546" y="1443038"/>
                        <a:ext cx="3365271" cy="816068"/>
                      </a:xfrm>
                      <a:prstGeom prst="rect">
                        <a:avLst/>
                      </a:prstGeom>
                      <a:noFill/>
                    </p:spPr>
                  </p:pic>
                </p:oleObj>
              </mc:Fallback>
            </mc:AlternateContent>
          </a:graphicData>
        </a:graphic>
      </p:graphicFrame>
      <p:sp>
        <p:nvSpPr>
          <p:cNvPr id="3" name="コンテンツ プレースホルダー 2"/>
          <p:cNvSpPr>
            <a:spLocks noGrp="1"/>
          </p:cNvSpPr>
          <p:nvPr>
            <p:ph idx="1"/>
          </p:nvPr>
        </p:nvSpPr>
        <p:spPr>
          <a:xfrm>
            <a:off x="1116307" y="2351462"/>
            <a:ext cx="7704667" cy="1776785"/>
          </a:xfrm>
        </p:spPr>
        <p:txBody>
          <a:bodyPr anchor="t" anchorCtr="0">
            <a:normAutofit fontScale="92500" lnSpcReduction="10000"/>
          </a:bodyPr>
          <a:lstStyle/>
          <a:p>
            <a:pPr marL="0" indent="0">
              <a:buNone/>
            </a:pPr>
            <a:r>
              <a:rPr lang="ja-JP" altLang="en-US" smtClean="0">
                <a:latin typeface="Times New Roman" panose="02020603050405020304" pitchFamily="18" charset="0"/>
                <a:cs typeface="Times New Roman" panose="02020603050405020304" pitchFamily="18" charset="0"/>
              </a:rPr>
              <a:t>●フーリエ変換結果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は複素数なので図示しにくい。</a:t>
            </a:r>
            <a:endParaRPr lang="en-US" altLang="ja-JP" smtClean="0">
              <a:latin typeface="Times New Roman" panose="02020603050405020304" pitchFamily="18" charset="0"/>
              <a:cs typeface="Times New Roman" panose="02020603050405020304" pitchFamily="18" charset="0"/>
            </a:endParaRPr>
          </a:p>
          <a:p>
            <a:pPr marL="0" indent="0">
              <a:buNone/>
            </a:pPr>
            <a:endParaRPr lang="en-US" altLang="ja-JP" smtClean="0">
              <a:latin typeface="Times New Roman" panose="02020603050405020304" pitchFamily="18" charset="0"/>
              <a:cs typeface="Times New Roman" panose="02020603050405020304" pitchFamily="18" charset="0"/>
            </a:endParaRPr>
          </a:p>
          <a:p>
            <a:pPr marL="0" indent="0">
              <a:buNone/>
            </a:pPr>
            <a:r>
              <a:rPr lang="en-US" altLang="ja-JP">
                <a:latin typeface="Times New Roman" panose="02020603050405020304" pitchFamily="18" charset="0"/>
                <a:cs typeface="Times New Roman" panose="02020603050405020304" pitchFamily="18" charset="0"/>
              </a:rPr>
              <a:t> </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各周波数成分の振幅（複素数の絶対値</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は</a:t>
            </a:r>
            <a:r>
              <a:rPr lang="en-US" altLang="ja-JP" smtClean="0">
                <a:latin typeface="Times New Roman" panose="02020603050405020304" pitchFamily="18" charset="0"/>
                <a:cs typeface="Times New Roman" panose="02020603050405020304" pitchFamily="18" charset="0"/>
              </a:rPr>
              <a:t> | </a:t>
            </a:r>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p>
          <a:p>
            <a:pPr marL="0" indent="0">
              <a:buNone/>
            </a:pPr>
            <a:r>
              <a:rPr lang="ja-JP" altLang="en-US" smtClean="0">
                <a:latin typeface="Times New Roman" panose="02020603050405020304" pitchFamily="18" charset="0"/>
                <a:cs typeface="Times New Roman" panose="02020603050405020304" pitchFamily="18" charset="0"/>
              </a:rPr>
              <a:t>    角</a:t>
            </a:r>
            <a:r>
              <a:rPr lang="ja-JP" altLang="en-US">
                <a:latin typeface="Times New Roman" panose="02020603050405020304" pitchFamily="18" charset="0"/>
                <a:cs typeface="Times New Roman" panose="02020603050405020304" pitchFamily="18" charset="0"/>
              </a:rPr>
              <a:t>周波</a:t>
            </a:r>
            <a:r>
              <a:rPr lang="ja-JP" altLang="en-US" smtClean="0">
                <a:latin typeface="Times New Roman" panose="02020603050405020304" pitchFamily="18" charset="0"/>
                <a:cs typeface="Times New Roman" panose="02020603050405020304" pitchFamily="18" charset="0"/>
              </a:rPr>
              <a:t>数の成分は偏角 </a:t>
            </a:r>
            <a:r>
              <a:rPr lang="en-US" altLang="ja-JP" smtClean="0">
                <a:latin typeface="Times New Roman" panose="02020603050405020304" pitchFamily="18" charset="0"/>
                <a:cs typeface="Times New Roman" panose="02020603050405020304" pitchFamily="18" charset="0"/>
              </a:rPr>
              <a:t>arg( </a:t>
            </a:r>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endParaRPr kumimoji="1" lang="ja-JP" altLang="en-US">
              <a:latin typeface="Times New Roman" panose="02020603050405020304" pitchFamily="18" charset="0"/>
              <a:cs typeface="Times New Roman" panose="02020603050405020304" pitchFamily="18" charset="0"/>
            </a:endParaRPr>
          </a:p>
        </p:txBody>
      </p:sp>
      <p:sp>
        <p:nvSpPr>
          <p:cNvPr id="8" name="コンテンツ プレースホルダー 2"/>
          <p:cNvSpPr txBox="1">
            <a:spLocks/>
          </p:cNvSpPr>
          <p:nvPr/>
        </p:nvSpPr>
        <p:spPr>
          <a:xfrm>
            <a:off x="1116306" y="4386450"/>
            <a:ext cx="7704667" cy="1776785"/>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Font typeface="Arial"/>
              <a:buNone/>
            </a:pPr>
            <a:r>
              <a:rPr lang="ja-JP" altLang="en-US" smtClean="0">
                <a:latin typeface="Times New Roman" panose="02020603050405020304" pitchFamily="18" charset="0"/>
                <a:cs typeface="Times New Roman" panose="02020603050405020304" pitchFamily="18" charset="0"/>
              </a:rPr>
              <a:t>●フーリエ変換結果の</a:t>
            </a:r>
            <a:r>
              <a:rPr lang="en-US" altLang="ja-JP" smtClean="0">
                <a:latin typeface="Times New Roman" panose="02020603050405020304" pitchFamily="18" charset="0"/>
                <a:cs typeface="Times New Roman" panose="02020603050405020304" pitchFamily="18" charset="0"/>
              </a:rPr>
              <a:t> | </a:t>
            </a:r>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r>
              <a:rPr lang="en-US" altLang="ja-JP" baseline="30000" smtClean="0">
                <a:latin typeface="Times New Roman" panose="02020603050405020304" pitchFamily="18" charset="0"/>
                <a:cs typeface="Times New Roman" panose="02020603050405020304" pitchFamily="18" charset="0"/>
              </a:rPr>
              <a:t>2</a:t>
            </a:r>
            <a:r>
              <a:rPr lang="ja-JP" altLang="en-US" smtClean="0">
                <a:latin typeface="Times New Roman" panose="02020603050405020304" pitchFamily="18" charset="0"/>
                <a:cs typeface="Times New Roman" panose="02020603050405020304" pitchFamily="18" charset="0"/>
              </a:rPr>
              <a:t>（パワースペクトル）</a:t>
            </a:r>
            <a:endParaRPr lang="en-US" altLang="ja-JP" smtClean="0">
              <a:latin typeface="Times New Roman" panose="02020603050405020304" pitchFamily="18" charset="0"/>
              <a:cs typeface="Times New Roman" panose="02020603050405020304" pitchFamily="18" charset="0"/>
            </a:endParaRPr>
          </a:p>
          <a:p>
            <a:pPr marL="0" indent="0">
              <a:buFont typeface="Arial"/>
              <a:buNone/>
            </a:pPr>
            <a:r>
              <a:rPr lang="ja-JP" altLang="en-US">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を</a:t>
            </a:r>
            <a:r>
              <a:rPr lang="en-US" altLang="ja-JP" smtClean="0">
                <a:latin typeface="Times New Roman" panose="02020603050405020304" pitchFamily="18" charset="0"/>
                <a:cs typeface="Times New Roman" panose="02020603050405020304" pitchFamily="18" charset="0"/>
              </a:rPr>
              <a:t>dB</a:t>
            </a:r>
            <a:r>
              <a:rPr lang="ja-JP" altLang="en-US" smtClean="0">
                <a:latin typeface="Times New Roman" panose="02020603050405020304" pitchFamily="18" charset="0"/>
                <a:cs typeface="Times New Roman" panose="02020603050405020304" pitchFamily="18" charset="0"/>
              </a:rPr>
              <a:t>値で表現することが多い。</a:t>
            </a:r>
            <a:endParaRPr lang="ja-JP"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937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0882" y="417513"/>
            <a:ext cx="6932893" cy="1025525"/>
          </a:xfrm>
        </p:spPr>
        <p:txBody>
          <a:bodyPr>
            <a:normAutofit/>
          </a:bodyPr>
          <a:lstStyle/>
          <a:p>
            <a:pPr algn="r"/>
            <a:r>
              <a:rPr lang="ja-JP" altLang="en-US" sz="3600" smtClean="0"/>
              <a:t>時間軸と周波数軸</a:t>
            </a:r>
            <a:endParaRPr lang="ja-JP" altLang="en-US" sz="3600"/>
          </a:p>
        </p:txBody>
      </p:sp>
      <p:pic>
        <p:nvPicPr>
          <p:cNvPr id="2" name="図 1"/>
          <p:cNvPicPr>
            <a:picLocks noChangeAspect="1"/>
          </p:cNvPicPr>
          <p:nvPr/>
        </p:nvPicPr>
        <p:blipFill>
          <a:blip r:embed="rId2"/>
          <a:stretch>
            <a:fillRect/>
          </a:stretch>
        </p:blipFill>
        <p:spPr>
          <a:xfrm>
            <a:off x="1222530" y="1443038"/>
            <a:ext cx="7849595" cy="4445434"/>
          </a:xfrm>
          <a:prstGeom prst="rect">
            <a:avLst/>
          </a:prstGeom>
        </p:spPr>
      </p:pic>
      <p:sp>
        <p:nvSpPr>
          <p:cNvPr id="10" name="コンテンツ プレースホルダー 2"/>
          <p:cNvSpPr txBox="1">
            <a:spLocks/>
          </p:cNvSpPr>
          <p:nvPr/>
        </p:nvSpPr>
        <p:spPr>
          <a:xfrm>
            <a:off x="807866" y="4499057"/>
            <a:ext cx="1103587" cy="388255"/>
          </a:xfrm>
          <a:prstGeom prst="rect">
            <a:avLst/>
          </a:prstGeom>
          <a:solidFill>
            <a:srgbClr val="DDC4F4"/>
          </a:solidFill>
          <a:ln>
            <a:solidFill>
              <a:srgbClr val="0070C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z="1800" smtClean="0">
                <a:latin typeface="Times New Roman" panose="02020603050405020304" pitchFamily="18" charset="0"/>
                <a:cs typeface="Times New Roman" panose="02020603050405020304" pitchFamily="18" charset="0"/>
              </a:rPr>
              <a:t>合成波</a:t>
            </a:r>
            <a:endParaRPr lang="ja-JP" altLang="en-US" sz="1800">
              <a:latin typeface="Times New Roman" panose="02020603050405020304" pitchFamily="18" charset="0"/>
              <a:cs typeface="Times New Roman" panose="02020603050405020304" pitchFamily="18" charset="0"/>
            </a:endParaRPr>
          </a:p>
        </p:txBody>
      </p:sp>
      <p:cxnSp>
        <p:nvCxnSpPr>
          <p:cNvPr id="6" name="直線矢印コネクタ 5"/>
          <p:cNvCxnSpPr/>
          <p:nvPr/>
        </p:nvCxnSpPr>
        <p:spPr>
          <a:xfrm>
            <a:off x="1936777" y="4068144"/>
            <a:ext cx="3208169" cy="502955"/>
          </a:xfrm>
          <a:prstGeom prst="straightConnector1">
            <a:avLst/>
          </a:prstGeom>
          <a:ln w="28575">
            <a:solidFill>
              <a:srgbClr val="FF0000"/>
            </a:solidFill>
            <a:headEnd type="oval"/>
            <a:tailEnd type="triangle"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4133850" y="3414280"/>
            <a:ext cx="4938275" cy="991033"/>
          </a:xfrm>
          <a:prstGeom prst="straightConnector1">
            <a:avLst/>
          </a:prstGeom>
          <a:ln w="28575">
            <a:solidFill>
              <a:srgbClr val="FF0000"/>
            </a:solidFill>
            <a:headEnd type="oval"/>
            <a:tailEnd type="triangle" w="lg" len="lg"/>
          </a:ln>
        </p:spPr>
        <p:style>
          <a:lnRef idx="1">
            <a:schemeClr val="accent1"/>
          </a:lnRef>
          <a:fillRef idx="0">
            <a:schemeClr val="accent1"/>
          </a:fillRef>
          <a:effectRef idx="0">
            <a:schemeClr val="accent1"/>
          </a:effectRef>
          <a:fontRef idx="minor">
            <a:schemeClr val="tx1"/>
          </a:fontRef>
        </p:style>
      </p:cxnSp>
      <p:sp>
        <p:nvSpPr>
          <p:cNvPr id="19" name="コンテンツ プレースホルダー 2"/>
          <p:cNvSpPr txBox="1">
            <a:spLocks/>
          </p:cNvSpPr>
          <p:nvPr/>
        </p:nvSpPr>
        <p:spPr>
          <a:xfrm rot="600000">
            <a:off x="5174865" y="4514345"/>
            <a:ext cx="1102047" cy="355873"/>
          </a:xfrm>
          <a:prstGeom prst="rect">
            <a:avLst/>
          </a:prstGeom>
          <a:solidFill>
            <a:srgbClr val="FFFF00"/>
          </a:solidFill>
          <a:ln>
            <a:solidFill>
              <a:srgbClr val="FF0000"/>
            </a:solid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z="1800" smtClean="0">
                <a:latin typeface="Times New Roman" panose="02020603050405020304" pitchFamily="18" charset="0"/>
                <a:cs typeface="Times New Roman" panose="02020603050405020304" pitchFamily="18" charset="0"/>
              </a:rPr>
              <a:t>周波数軸</a:t>
            </a:r>
            <a:endParaRPr lang="ja-JP" altLang="en-US" sz="1800">
              <a:latin typeface="Times New Roman" panose="02020603050405020304" pitchFamily="18" charset="0"/>
              <a:cs typeface="Times New Roman" panose="02020603050405020304" pitchFamily="18" charset="0"/>
            </a:endParaRPr>
          </a:p>
        </p:txBody>
      </p:sp>
      <p:sp>
        <p:nvSpPr>
          <p:cNvPr id="20" name="コンテンツ プレースホルダー 2"/>
          <p:cNvSpPr txBox="1">
            <a:spLocks/>
          </p:cNvSpPr>
          <p:nvPr/>
        </p:nvSpPr>
        <p:spPr>
          <a:xfrm rot="21010568">
            <a:off x="7970078" y="2944433"/>
            <a:ext cx="1102047" cy="355873"/>
          </a:xfrm>
          <a:prstGeom prst="rect">
            <a:avLst/>
          </a:prstGeom>
          <a:solidFill>
            <a:srgbClr val="FFFF00"/>
          </a:solidFill>
          <a:ln>
            <a:solidFill>
              <a:srgbClr val="FF0000"/>
            </a:solid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z="1800" smtClean="0">
                <a:latin typeface="Times New Roman" panose="02020603050405020304" pitchFamily="18" charset="0"/>
                <a:cs typeface="Times New Roman" panose="02020603050405020304" pitchFamily="18" charset="0"/>
              </a:rPr>
              <a:t>時間軸</a:t>
            </a:r>
            <a:endParaRPr lang="ja-JP" altLang="en-US" sz="1800">
              <a:latin typeface="Times New Roman" panose="02020603050405020304" pitchFamily="18" charset="0"/>
              <a:cs typeface="Times New Roman" panose="02020603050405020304" pitchFamily="18" charset="0"/>
            </a:endParaRPr>
          </a:p>
        </p:txBody>
      </p:sp>
      <p:cxnSp>
        <p:nvCxnSpPr>
          <p:cNvPr id="21" name="直線矢印コネクタ 20"/>
          <p:cNvCxnSpPr>
            <a:stCxn id="10" idx="0"/>
          </p:cNvCxnSpPr>
          <p:nvPr/>
        </p:nvCxnSpPr>
        <p:spPr>
          <a:xfrm flipV="1">
            <a:off x="1359660" y="3972861"/>
            <a:ext cx="0" cy="5261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210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フリーフォーム 16"/>
          <p:cNvSpPr/>
          <p:nvPr/>
        </p:nvSpPr>
        <p:spPr>
          <a:xfrm>
            <a:off x="6160350" y="2651451"/>
            <a:ext cx="2171485" cy="1290917"/>
          </a:xfrm>
          <a:custGeom>
            <a:avLst/>
            <a:gdLst>
              <a:gd name="connsiteX0" fmla="*/ 0 w 2232212"/>
              <a:gd name="connsiteY0" fmla="*/ 0 h 1277470"/>
              <a:gd name="connsiteX1" fmla="*/ 497541 w 2232212"/>
              <a:gd name="connsiteY1" fmla="*/ 215153 h 1277470"/>
              <a:gd name="connsiteX2" fmla="*/ 753035 w 2232212"/>
              <a:gd name="connsiteY2" fmla="*/ 134470 h 1277470"/>
              <a:gd name="connsiteX3" fmla="*/ 995082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95082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95082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95082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95082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95082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95082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27847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27847 w 2232212"/>
              <a:gd name="connsiteY3" fmla="*/ 295835 h 1277470"/>
              <a:gd name="connsiteX4" fmla="*/ 1237129 w 2232212"/>
              <a:gd name="connsiteY4" fmla="*/ 215153 h 1277470"/>
              <a:gd name="connsiteX5" fmla="*/ 1721223 w 2232212"/>
              <a:gd name="connsiteY5" fmla="*/ 6320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27847 w 2232212"/>
              <a:gd name="connsiteY3" fmla="*/ 295835 h 1277470"/>
              <a:gd name="connsiteX4" fmla="*/ 1237129 w 2232212"/>
              <a:gd name="connsiteY4" fmla="*/ 215153 h 1277470"/>
              <a:gd name="connsiteX5" fmla="*/ 1573306 w 2232212"/>
              <a:gd name="connsiteY5" fmla="*/ 8606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53035 w 2232212"/>
              <a:gd name="connsiteY2" fmla="*/ 134470 h 1277470"/>
              <a:gd name="connsiteX3" fmla="*/ 927847 w 2232212"/>
              <a:gd name="connsiteY3" fmla="*/ 295835 h 1277470"/>
              <a:gd name="connsiteX4" fmla="*/ 1358153 w 2232212"/>
              <a:gd name="connsiteY4" fmla="*/ 497541 h 1277470"/>
              <a:gd name="connsiteX5" fmla="*/ 1573306 w 2232212"/>
              <a:gd name="connsiteY5" fmla="*/ 8606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12694 w 2232212"/>
              <a:gd name="connsiteY2" fmla="*/ 416859 h 1277470"/>
              <a:gd name="connsiteX3" fmla="*/ 927847 w 2232212"/>
              <a:gd name="connsiteY3" fmla="*/ 295835 h 1277470"/>
              <a:gd name="connsiteX4" fmla="*/ 1358153 w 2232212"/>
              <a:gd name="connsiteY4" fmla="*/ 497541 h 1277470"/>
              <a:gd name="connsiteX5" fmla="*/ 1573306 w 2232212"/>
              <a:gd name="connsiteY5" fmla="*/ 8606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12694 w 2232212"/>
              <a:gd name="connsiteY2" fmla="*/ 416859 h 1277470"/>
              <a:gd name="connsiteX3" fmla="*/ 1035423 w 2232212"/>
              <a:gd name="connsiteY3" fmla="*/ 336176 h 1277470"/>
              <a:gd name="connsiteX4" fmla="*/ 1358153 w 2232212"/>
              <a:gd name="connsiteY4" fmla="*/ 497541 h 1277470"/>
              <a:gd name="connsiteX5" fmla="*/ 1573306 w 2232212"/>
              <a:gd name="connsiteY5" fmla="*/ 860611 h 1277470"/>
              <a:gd name="connsiteX6" fmla="*/ 1896035 w 2232212"/>
              <a:gd name="connsiteY6" fmla="*/ 1129553 h 1277470"/>
              <a:gd name="connsiteX7" fmla="*/ 2232212 w 2232212"/>
              <a:gd name="connsiteY7" fmla="*/ 1277470 h 1277470"/>
              <a:gd name="connsiteX0" fmla="*/ 0 w 2232212"/>
              <a:gd name="connsiteY0" fmla="*/ 0 h 1277470"/>
              <a:gd name="connsiteX1" fmla="*/ 497541 w 2232212"/>
              <a:gd name="connsiteY1" fmla="*/ 215153 h 1277470"/>
              <a:gd name="connsiteX2" fmla="*/ 712694 w 2232212"/>
              <a:gd name="connsiteY2" fmla="*/ 416859 h 1277470"/>
              <a:gd name="connsiteX3" fmla="*/ 1035423 w 2232212"/>
              <a:gd name="connsiteY3" fmla="*/ 336176 h 1277470"/>
              <a:gd name="connsiteX4" fmla="*/ 1317812 w 2232212"/>
              <a:gd name="connsiteY4" fmla="*/ 793376 h 1277470"/>
              <a:gd name="connsiteX5" fmla="*/ 1573306 w 2232212"/>
              <a:gd name="connsiteY5" fmla="*/ 860611 h 1277470"/>
              <a:gd name="connsiteX6" fmla="*/ 1896035 w 2232212"/>
              <a:gd name="connsiteY6" fmla="*/ 1129553 h 1277470"/>
              <a:gd name="connsiteX7" fmla="*/ 2232212 w 2232212"/>
              <a:gd name="connsiteY7" fmla="*/ 1277470 h 1277470"/>
              <a:gd name="connsiteX0" fmla="*/ 0 w 2259193"/>
              <a:gd name="connsiteY0" fmla="*/ 0 h 1277470"/>
              <a:gd name="connsiteX1" fmla="*/ 497541 w 2259193"/>
              <a:gd name="connsiteY1" fmla="*/ 215153 h 1277470"/>
              <a:gd name="connsiteX2" fmla="*/ 712694 w 2259193"/>
              <a:gd name="connsiteY2" fmla="*/ 416859 h 1277470"/>
              <a:gd name="connsiteX3" fmla="*/ 1035423 w 2259193"/>
              <a:gd name="connsiteY3" fmla="*/ 336176 h 1277470"/>
              <a:gd name="connsiteX4" fmla="*/ 1317812 w 2259193"/>
              <a:gd name="connsiteY4" fmla="*/ 793376 h 1277470"/>
              <a:gd name="connsiteX5" fmla="*/ 1573306 w 2259193"/>
              <a:gd name="connsiteY5" fmla="*/ 860611 h 1277470"/>
              <a:gd name="connsiteX6" fmla="*/ 1896035 w 2259193"/>
              <a:gd name="connsiteY6" fmla="*/ 1129553 h 1277470"/>
              <a:gd name="connsiteX7" fmla="*/ 2259193 w 2259193"/>
              <a:gd name="connsiteY7" fmla="*/ 1277470 h 1277470"/>
              <a:gd name="connsiteX0" fmla="*/ 0 w 2259193"/>
              <a:gd name="connsiteY0" fmla="*/ 0 h 1277470"/>
              <a:gd name="connsiteX1" fmla="*/ 497541 w 2259193"/>
              <a:gd name="connsiteY1" fmla="*/ 215153 h 1277470"/>
              <a:gd name="connsiteX2" fmla="*/ 712694 w 2259193"/>
              <a:gd name="connsiteY2" fmla="*/ 416859 h 1277470"/>
              <a:gd name="connsiteX3" fmla="*/ 1035423 w 2259193"/>
              <a:gd name="connsiteY3" fmla="*/ 336176 h 1277470"/>
              <a:gd name="connsiteX4" fmla="*/ 1317812 w 2259193"/>
              <a:gd name="connsiteY4" fmla="*/ 793376 h 1277470"/>
              <a:gd name="connsiteX5" fmla="*/ 1573306 w 2259193"/>
              <a:gd name="connsiteY5" fmla="*/ 860611 h 1277470"/>
              <a:gd name="connsiteX6" fmla="*/ 1896035 w 2259193"/>
              <a:gd name="connsiteY6" fmla="*/ 1129553 h 1277470"/>
              <a:gd name="connsiteX7" fmla="*/ 2259193 w 2259193"/>
              <a:gd name="connsiteY7" fmla="*/ 1277470 h 1277470"/>
              <a:gd name="connsiteX0" fmla="*/ 0 w 2259193"/>
              <a:gd name="connsiteY0" fmla="*/ 0 h 1277470"/>
              <a:gd name="connsiteX1" fmla="*/ 497541 w 2259193"/>
              <a:gd name="connsiteY1" fmla="*/ 215153 h 1277470"/>
              <a:gd name="connsiteX2" fmla="*/ 712694 w 2259193"/>
              <a:gd name="connsiteY2" fmla="*/ 416859 h 1277470"/>
              <a:gd name="connsiteX3" fmla="*/ 1035423 w 2259193"/>
              <a:gd name="connsiteY3" fmla="*/ 336176 h 1277470"/>
              <a:gd name="connsiteX4" fmla="*/ 1317812 w 2259193"/>
              <a:gd name="connsiteY4" fmla="*/ 793376 h 1277470"/>
              <a:gd name="connsiteX5" fmla="*/ 1573306 w 2259193"/>
              <a:gd name="connsiteY5" fmla="*/ 860611 h 1277470"/>
              <a:gd name="connsiteX6" fmla="*/ 1896035 w 2259193"/>
              <a:gd name="connsiteY6" fmla="*/ 1129553 h 1277470"/>
              <a:gd name="connsiteX7" fmla="*/ 2002872 w 2259193"/>
              <a:gd name="connsiteY7" fmla="*/ 1210235 h 1277470"/>
              <a:gd name="connsiteX8" fmla="*/ 2259193 w 2259193"/>
              <a:gd name="connsiteY8" fmla="*/ 1277470 h 1277470"/>
              <a:gd name="connsiteX0" fmla="*/ 7860 w 2012007"/>
              <a:gd name="connsiteY0" fmla="*/ 0 h 1217230"/>
              <a:gd name="connsiteX1" fmla="*/ 505401 w 2012007"/>
              <a:gd name="connsiteY1" fmla="*/ 215153 h 1217230"/>
              <a:gd name="connsiteX2" fmla="*/ 720554 w 2012007"/>
              <a:gd name="connsiteY2" fmla="*/ 416859 h 1217230"/>
              <a:gd name="connsiteX3" fmla="*/ 1043283 w 2012007"/>
              <a:gd name="connsiteY3" fmla="*/ 336176 h 1217230"/>
              <a:gd name="connsiteX4" fmla="*/ 1325672 w 2012007"/>
              <a:gd name="connsiteY4" fmla="*/ 793376 h 1217230"/>
              <a:gd name="connsiteX5" fmla="*/ 1581166 w 2012007"/>
              <a:gd name="connsiteY5" fmla="*/ 860611 h 1217230"/>
              <a:gd name="connsiteX6" fmla="*/ 1903895 w 2012007"/>
              <a:gd name="connsiteY6" fmla="*/ 1129553 h 1217230"/>
              <a:gd name="connsiteX7" fmla="*/ 2010732 w 2012007"/>
              <a:gd name="connsiteY7" fmla="*/ 1210235 h 1217230"/>
              <a:gd name="connsiteX8" fmla="*/ 639 w 2012007"/>
              <a:gd name="connsiteY8" fmla="*/ 1196788 h 1217230"/>
              <a:gd name="connsiteX0" fmla="*/ 7221 w 2117646"/>
              <a:gd name="connsiteY0" fmla="*/ 0 h 1213355"/>
              <a:gd name="connsiteX1" fmla="*/ 504762 w 2117646"/>
              <a:gd name="connsiteY1" fmla="*/ 215153 h 1213355"/>
              <a:gd name="connsiteX2" fmla="*/ 719915 w 2117646"/>
              <a:gd name="connsiteY2" fmla="*/ 416859 h 1213355"/>
              <a:gd name="connsiteX3" fmla="*/ 1042644 w 2117646"/>
              <a:gd name="connsiteY3" fmla="*/ 336176 h 1213355"/>
              <a:gd name="connsiteX4" fmla="*/ 1325033 w 2117646"/>
              <a:gd name="connsiteY4" fmla="*/ 793376 h 1213355"/>
              <a:gd name="connsiteX5" fmla="*/ 1580527 w 2117646"/>
              <a:gd name="connsiteY5" fmla="*/ 860611 h 1213355"/>
              <a:gd name="connsiteX6" fmla="*/ 1903256 w 2117646"/>
              <a:gd name="connsiteY6" fmla="*/ 1129553 h 1213355"/>
              <a:gd name="connsiteX7" fmla="*/ 2010093 w 2117646"/>
              <a:gd name="connsiteY7" fmla="*/ 1210235 h 1213355"/>
              <a:gd name="connsiteX8" fmla="*/ 310284 w 2117646"/>
              <a:gd name="connsiteY8" fmla="*/ 1196788 h 1213355"/>
              <a:gd name="connsiteX9" fmla="*/ 0 w 2117646"/>
              <a:gd name="connsiteY9" fmla="*/ 1196788 h 1213355"/>
              <a:gd name="connsiteX0" fmla="*/ 0 w 2110425"/>
              <a:gd name="connsiteY0" fmla="*/ 0 h 1213355"/>
              <a:gd name="connsiteX1" fmla="*/ 497541 w 2110425"/>
              <a:gd name="connsiteY1" fmla="*/ 215153 h 1213355"/>
              <a:gd name="connsiteX2" fmla="*/ 712694 w 2110425"/>
              <a:gd name="connsiteY2" fmla="*/ 416859 h 1213355"/>
              <a:gd name="connsiteX3" fmla="*/ 1035423 w 2110425"/>
              <a:gd name="connsiteY3" fmla="*/ 336176 h 1213355"/>
              <a:gd name="connsiteX4" fmla="*/ 1317812 w 2110425"/>
              <a:gd name="connsiteY4" fmla="*/ 793376 h 1213355"/>
              <a:gd name="connsiteX5" fmla="*/ 1573306 w 2110425"/>
              <a:gd name="connsiteY5" fmla="*/ 860611 h 1213355"/>
              <a:gd name="connsiteX6" fmla="*/ 1896035 w 2110425"/>
              <a:gd name="connsiteY6" fmla="*/ 1129553 h 1213355"/>
              <a:gd name="connsiteX7" fmla="*/ 2002872 w 2110425"/>
              <a:gd name="connsiteY7" fmla="*/ 1210235 h 1213355"/>
              <a:gd name="connsiteX8" fmla="*/ 303063 w 2110425"/>
              <a:gd name="connsiteY8" fmla="*/ 1196788 h 1213355"/>
              <a:gd name="connsiteX9" fmla="*/ 6270 w 2110425"/>
              <a:gd name="connsiteY9" fmla="*/ 0 h 1213355"/>
              <a:gd name="connsiteX0" fmla="*/ 0 w 2110425"/>
              <a:gd name="connsiteY0" fmla="*/ 0 h 1290917"/>
              <a:gd name="connsiteX1" fmla="*/ 497541 w 2110425"/>
              <a:gd name="connsiteY1" fmla="*/ 215153 h 1290917"/>
              <a:gd name="connsiteX2" fmla="*/ 712694 w 2110425"/>
              <a:gd name="connsiteY2" fmla="*/ 416859 h 1290917"/>
              <a:gd name="connsiteX3" fmla="*/ 1035423 w 2110425"/>
              <a:gd name="connsiteY3" fmla="*/ 336176 h 1290917"/>
              <a:gd name="connsiteX4" fmla="*/ 1317812 w 2110425"/>
              <a:gd name="connsiteY4" fmla="*/ 793376 h 1290917"/>
              <a:gd name="connsiteX5" fmla="*/ 1573306 w 2110425"/>
              <a:gd name="connsiteY5" fmla="*/ 860611 h 1290917"/>
              <a:gd name="connsiteX6" fmla="*/ 1896035 w 2110425"/>
              <a:gd name="connsiteY6" fmla="*/ 1129553 h 1290917"/>
              <a:gd name="connsiteX7" fmla="*/ 2002872 w 2110425"/>
              <a:gd name="connsiteY7" fmla="*/ 1210235 h 1290917"/>
              <a:gd name="connsiteX8" fmla="*/ 6271 w 2110425"/>
              <a:gd name="connsiteY8" fmla="*/ 1290917 h 1290917"/>
              <a:gd name="connsiteX9" fmla="*/ 6270 w 2110425"/>
              <a:gd name="connsiteY9" fmla="*/ 0 h 1290917"/>
              <a:gd name="connsiteX0" fmla="*/ 0 w 2178511"/>
              <a:gd name="connsiteY0" fmla="*/ 0 h 1290917"/>
              <a:gd name="connsiteX1" fmla="*/ 497541 w 2178511"/>
              <a:gd name="connsiteY1" fmla="*/ 215153 h 1290917"/>
              <a:gd name="connsiteX2" fmla="*/ 712694 w 2178511"/>
              <a:gd name="connsiteY2" fmla="*/ 416859 h 1290917"/>
              <a:gd name="connsiteX3" fmla="*/ 1035423 w 2178511"/>
              <a:gd name="connsiteY3" fmla="*/ 336176 h 1290917"/>
              <a:gd name="connsiteX4" fmla="*/ 1317812 w 2178511"/>
              <a:gd name="connsiteY4" fmla="*/ 793376 h 1290917"/>
              <a:gd name="connsiteX5" fmla="*/ 1573306 w 2178511"/>
              <a:gd name="connsiteY5" fmla="*/ 860611 h 1290917"/>
              <a:gd name="connsiteX6" fmla="*/ 1896035 w 2178511"/>
              <a:gd name="connsiteY6" fmla="*/ 1129553 h 1290917"/>
              <a:gd name="connsiteX7" fmla="*/ 2083815 w 2178511"/>
              <a:gd name="connsiteY7" fmla="*/ 1290917 h 1290917"/>
              <a:gd name="connsiteX8" fmla="*/ 6271 w 2178511"/>
              <a:gd name="connsiteY8" fmla="*/ 1290917 h 1290917"/>
              <a:gd name="connsiteX9" fmla="*/ 6270 w 2178511"/>
              <a:gd name="connsiteY9" fmla="*/ 0 h 1290917"/>
              <a:gd name="connsiteX0" fmla="*/ 0 w 2178511"/>
              <a:gd name="connsiteY0" fmla="*/ 0 h 1290917"/>
              <a:gd name="connsiteX1" fmla="*/ 497541 w 2178511"/>
              <a:gd name="connsiteY1" fmla="*/ 215153 h 1290917"/>
              <a:gd name="connsiteX2" fmla="*/ 712694 w 2178511"/>
              <a:gd name="connsiteY2" fmla="*/ 416859 h 1290917"/>
              <a:gd name="connsiteX3" fmla="*/ 1035423 w 2178511"/>
              <a:gd name="connsiteY3" fmla="*/ 336176 h 1290917"/>
              <a:gd name="connsiteX4" fmla="*/ 1317812 w 2178511"/>
              <a:gd name="connsiteY4" fmla="*/ 793376 h 1290917"/>
              <a:gd name="connsiteX5" fmla="*/ 1573306 w 2178511"/>
              <a:gd name="connsiteY5" fmla="*/ 860611 h 1290917"/>
              <a:gd name="connsiteX6" fmla="*/ 1896035 w 2178511"/>
              <a:gd name="connsiteY6" fmla="*/ 1129553 h 1290917"/>
              <a:gd name="connsiteX7" fmla="*/ 2083815 w 2178511"/>
              <a:gd name="connsiteY7" fmla="*/ 1290917 h 1290917"/>
              <a:gd name="connsiteX8" fmla="*/ 6271 w 2178511"/>
              <a:gd name="connsiteY8" fmla="*/ 1290917 h 1290917"/>
              <a:gd name="connsiteX9" fmla="*/ 6270 w 2178511"/>
              <a:gd name="connsiteY9" fmla="*/ 0 h 1290917"/>
              <a:gd name="connsiteX10" fmla="*/ 0 w 2178511"/>
              <a:gd name="connsiteY10" fmla="*/ 0 h 1290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78511" h="1290917">
                <a:moveTo>
                  <a:pt x="0" y="0"/>
                </a:moveTo>
                <a:cubicBezTo>
                  <a:pt x="165847" y="71718"/>
                  <a:pt x="378759" y="145677"/>
                  <a:pt x="497541" y="215153"/>
                </a:cubicBezTo>
                <a:cubicBezTo>
                  <a:pt x="616323" y="284629"/>
                  <a:pt x="623047" y="396689"/>
                  <a:pt x="712694" y="416859"/>
                </a:cubicBezTo>
                <a:cubicBezTo>
                  <a:pt x="802341" y="437029"/>
                  <a:pt x="934570" y="273423"/>
                  <a:pt x="1035423" y="336176"/>
                </a:cubicBezTo>
                <a:cubicBezTo>
                  <a:pt x="1136276" y="398929"/>
                  <a:pt x="1228165" y="705970"/>
                  <a:pt x="1317812" y="793376"/>
                </a:cubicBezTo>
                <a:cubicBezTo>
                  <a:pt x="1407459" y="880782"/>
                  <a:pt x="1476936" y="804582"/>
                  <a:pt x="1573306" y="860611"/>
                </a:cubicBezTo>
                <a:cubicBezTo>
                  <a:pt x="1669676" y="916640"/>
                  <a:pt x="1810950" y="1057835"/>
                  <a:pt x="1896035" y="1129553"/>
                </a:cubicBezTo>
                <a:cubicBezTo>
                  <a:pt x="1981120" y="1201271"/>
                  <a:pt x="2349310" y="1279711"/>
                  <a:pt x="2083815" y="1290917"/>
                </a:cubicBezTo>
                <a:lnTo>
                  <a:pt x="6271" y="1290917"/>
                </a:lnTo>
                <a:cubicBezTo>
                  <a:pt x="6271" y="860611"/>
                  <a:pt x="6270" y="430306"/>
                  <a:pt x="6270" y="0"/>
                </a:cubicBezTo>
                <a:lnTo>
                  <a:pt x="0" y="0"/>
                </a:lnTo>
                <a:close/>
              </a:path>
            </a:pathLst>
          </a:custGeom>
          <a:pattFill prst="dkVert">
            <a:fgClr>
              <a:srgbClr val="FF0000"/>
            </a:fgClr>
            <a:bgClr>
              <a:schemeClr val="bg1"/>
            </a:bgClr>
          </a:patt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746" name="Rectangle 1026"/>
          <p:cNvSpPr>
            <a:spLocks noGrp="1" noChangeArrowheads="1"/>
          </p:cNvSpPr>
          <p:nvPr>
            <p:ph type="title"/>
          </p:nvPr>
        </p:nvSpPr>
        <p:spPr>
          <a:xfrm>
            <a:off x="1680882" y="417513"/>
            <a:ext cx="6932893" cy="1025525"/>
          </a:xfrm>
        </p:spPr>
        <p:txBody>
          <a:bodyPr>
            <a:normAutofit/>
          </a:bodyPr>
          <a:lstStyle/>
          <a:p>
            <a:pPr algn="r"/>
            <a:r>
              <a:rPr lang="ja-JP" altLang="en-US" sz="3600" smtClean="0"/>
              <a:t>（４）時間信号とスペクトル</a:t>
            </a:r>
            <a:endParaRPr lang="ja-JP" altLang="en-US" sz="3600"/>
          </a:p>
        </p:txBody>
      </p:sp>
      <p:sp>
        <p:nvSpPr>
          <p:cNvPr id="3" name="コンテンツ プレースホルダー 2"/>
          <p:cNvSpPr>
            <a:spLocks noGrp="1"/>
          </p:cNvSpPr>
          <p:nvPr>
            <p:ph idx="1"/>
          </p:nvPr>
        </p:nvSpPr>
        <p:spPr>
          <a:xfrm>
            <a:off x="749227" y="1700113"/>
            <a:ext cx="8713694" cy="1776785"/>
          </a:xfrm>
        </p:spPr>
        <p:txBody>
          <a:bodyPr anchor="t" anchorCtr="0">
            <a:normAutofit/>
          </a:bodyPr>
          <a:lstStyle/>
          <a:p>
            <a:pPr marL="0" indent="0">
              <a:buNone/>
            </a:pPr>
            <a:r>
              <a:rPr lang="ja-JP" altLang="en-US" smtClean="0">
                <a:latin typeface="Times New Roman" panose="02020603050405020304" pitchFamily="18" charset="0"/>
                <a:cs typeface="Times New Roman" panose="02020603050405020304" pitchFamily="18" charset="0"/>
              </a:rPr>
              <a:t>（時間信号波形）　　　　　　　　　</a:t>
            </a:r>
            <a:r>
              <a:rPr lang="ja-JP" altLang="en-US">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周波数スペクトル）</a:t>
            </a:r>
            <a:endParaRPr kumimoji="1" lang="ja-JP" altLang="en-US">
              <a:latin typeface="Times New Roman" panose="02020603050405020304" pitchFamily="18" charset="0"/>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995282" y="2400395"/>
            <a:ext cx="3743325" cy="1638300"/>
          </a:xfrm>
          <a:prstGeom prst="rect">
            <a:avLst/>
          </a:prstGeom>
        </p:spPr>
      </p:pic>
      <p:sp>
        <p:nvSpPr>
          <p:cNvPr id="7" name="コンテンツ プレースホルダー 2"/>
          <p:cNvSpPr txBox="1">
            <a:spLocks/>
          </p:cNvSpPr>
          <p:nvPr/>
        </p:nvSpPr>
        <p:spPr>
          <a:xfrm>
            <a:off x="540799" y="3097405"/>
            <a:ext cx="497341" cy="1232547"/>
          </a:xfrm>
          <a:prstGeom prst="rect">
            <a:avLst/>
          </a:prstGeom>
        </p:spPr>
        <p:txBody>
          <a:bodyPr vert="wordArtVertRtl"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mtClean="0">
                <a:latin typeface="Times New Roman" panose="02020603050405020304" pitchFamily="18" charset="0"/>
                <a:cs typeface="Times New Roman" panose="02020603050405020304" pitchFamily="18" charset="0"/>
              </a:rPr>
              <a:t>振幅</a:t>
            </a:r>
            <a:endParaRPr lang="ja-JP" altLang="en-US">
              <a:latin typeface="Times New Roman" panose="02020603050405020304" pitchFamily="18" charset="0"/>
              <a:cs typeface="Times New Roman" panose="02020603050405020304" pitchFamily="18" charset="0"/>
            </a:endParaRPr>
          </a:p>
        </p:txBody>
      </p:sp>
      <p:cxnSp>
        <p:nvCxnSpPr>
          <p:cNvPr id="5" name="直線矢印コネクタ 4"/>
          <p:cNvCxnSpPr/>
          <p:nvPr/>
        </p:nvCxnSpPr>
        <p:spPr>
          <a:xfrm>
            <a:off x="995282" y="3248117"/>
            <a:ext cx="387255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1038140" y="2400395"/>
            <a:ext cx="0" cy="1638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コンテンツ プレースホルダー 2"/>
          <p:cNvSpPr txBox="1">
            <a:spLocks/>
          </p:cNvSpPr>
          <p:nvPr/>
        </p:nvSpPr>
        <p:spPr>
          <a:xfrm>
            <a:off x="5473153" y="2164182"/>
            <a:ext cx="497341" cy="1232547"/>
          </a:xfrm>
          <a:prstGeom prst="rect">
            <a:avLst/>
          </a:prstGeom>
        </p:spPr>
        <p:txBody>
          <a:bodyPr vert="wordArtVertRtl"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mtClean="0">
                <a:latin typeface="Times New Roman" panose="02020603050405020304" pitchFamily="18" charset="0"/>
                <a:cs typeface="Times New Roman" panose="02020603050405020304" pitchFamily="18" charset="0"/>
              </a:rPr>
              <a:t>パワー</a:t>
            </a:r>
            <a:endParaRPr lang="ja-JP" altLang="en-US">
              <a:latin typeface="Times New Roman" panose="02020603050405020304" pitchFamily="18" charset="0"/>
              <a:cs typeface="Times New Roman" panose="02020603050405020304" pitchFamily="18" charset="0"/>
            </a:endParaRPr>
          </a:p>
        </p:txBody>
      </p:sp>
      <p:sp>
        <p:nvSpPr>
          <p:cNvPr id="14" name="コンテンツ プレースホルダー 2"/>
          <p:cNvSpPr txBox="1">
            <a:spLocks/>
          </p:cNvSpPr>
          <p:nvPr/>
        </p:nvSpPr>
        <p:spPr>
          <a:xfrm>
            <a:off x="4065592" y="4541010"/>
            <a:ext cx="2447165" cy="615856"/>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mtClean="0">
                <a:latin typeface="Times New Roman" panose="02020603050405020304" pitchFamily="18" charset="0"/>
                <a:cs typeface="Times New Roman" panose="02020603050405020304" pitchFamily="18" charset="0"/>
              </a:rPr>
              <a:t>逆フーリエ変換</a:t>
            </a:r>
            <a:endParaRPr lang="ja-JP" altLang="en-US">
              <a:latin typeface="Times New Roman" panose="02020603050405020304" pitchFamily="18" charset="0"/>
              <a:cs typeface="Times New Roman" panose="02020603050405020304" pitchFamily="18" charset="0"/>
            </a:endParaRPr>
          </a:p>
        </p:txBody>
      </p:sp>
      <p:sp>
        <p:nvSpPr>
          <p:cNvPr id="8" name="コンテンツ プレースホルダー 2"/>
          <p:cNvSpPr txBox="1">
            <a:spLocks/>
          </p:cNvSpPr>
          <p:nvPr/>
        </p:nvSpPr>
        <p:spPr>
          <a:xfrm>
            <a:off x="4477871" y="3243963"/>
            <a:ext cx="1008529" cy="615856"/>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mtClean="0">
                <a:latin typeface="Times New Roman" panose="02020603050405020304" pitchFamily="18" charset="0"/>
                <a:cs typeface="Times New Roman" panose="02020603050405020304" pitchFamily="18" charset="0"/>
              </a:rPr>
              <a:t>時間</a:t>
            </a:r>
            <a:endParaRPr lang="ja-JP" altLang="en-US">
              <a:latin typeface="Times New Roman" panose="02020603050405020304" pitchFamily="18" charset="0"/>
              <a:cs typeface="Times New Roman" panose="02020603050405020304" pitchFamily="18" charset="0"/>
            </a:endParaRPr>
          </a:p>
        </p:txBody>
      </p:sp>
      <p:cxnSp>
        <p:nvCxnSpPr>
          <p:cNvPr id="15" name="直線矢印コネクタ 14"/>
          <p:cNvCxnSpPr/>
          <p:nvPr/>
        </p:nvCxnSpPr>
        <p:spPr>
          <a:xfrm flipV="1">
            <a:off x="6152505" y="2299591"/>
            <a:ext cx="0" cy="1638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6152505" y="3937891"/>
            <a:ext cx="258788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コンテンツ プレースホルダー 2"/>
          <p:cNvSpPr txBox="1">
            <a:spLocks/>
          </p:cNvSpPr>
          <p:nvPr/>
        </p:nvSpPr>
        <p:spPr>
          <a:xfrm>
            <a:off x="7566404" y="3938243"/>
            <a:ext cx="1194155" cy="615856"/>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mtClean="0">
                <a:latin typeface="Times New Roman" panose="02020603050405020304" pitchFamily="18" charset="0"/>
                <a:cs typeface="Times New Roman" panose="02020603050405020304" pitchFamily="18" charset="0"/>
              </a:rPr>
              <a:t>周波数</a:t>
            </a:r>
            <a:endParaRPr lang="ja-JP" altLang="en-US">
              <a:latin typeface="Times New Roman" panose="02020603050405020304" pitchFamily="18" charset="0"/>
              <a:cs typeface="Times New Roman" panose="02020603050405020304" pitchFamily="18" charset="0"/>
            </a:endParaRPr>
          </a:p>
        </p:txBody>
      </p:sp>
      <p:sp>
        <p:nvSpPr>
          <p:cNvPr id="20" name="コンテンツ プレースホルダー 2"/>
          <p:cNvSpPr txBox="1">
            <a:spLocks/>
          </p:cNvSpPr>
          <p:nvPr/>
        </p:nvSpPr>
        <p:spPr>
          <a:xfrm>
            <a:off x="4065593" y="1318339"/>
            <a:ext cx="2447165" cy="615856"/>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Font typeface="Arial"/>
              <a:buNone/>
            </a:pPr>
            <a:r>
              <a:rPr lang="ja-JP" altLang="en-US" smtClean="0">
                <a:latin typeface="Times New Roman" panose="02020603050405020304" pitchFamily="18" charset="0"/>
                <a:cs typeface="Times New Roman" panose="02020603050405020304" pitchFamily="18" charset="0"/>
              </a:rPr>
              <a:t>フーリエ変換</a:t>
            </a:r>
            <a:endParaRPr lang="ja-JP" altLang="en-US">
              <a:latin typeface="Times New Roman" panose="02020603050405020304" pitchFamily="18" charset="0"/>
              <a:cs typeface="Times New Roman" panose="02020603050405020304" pitchFamily="18" charset="0"/>
            </a:endParaRPr>
          </a:p>
        </p:txBody>
      </p:sp>
      <p:sp>
        <p:nvSpPr>
          <p:cNvPr id="19" name="右矢印 18"/>
          <p:cNvSpPr/>
          <p:nvPr/>
        </p:nvSpPr>
        <p:spPr>
          <a:xfrm>
            <a:off x="4738607" y="1823577"/>
            <a:ext cx="1231887" cy="30140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flipH="1">
            <a:off x="4738607" y="3988446"/>
            <a:ext cx="1231887" cy="301406"/>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59326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0882" y="417513"/>
            <a:ext cx="6932893" cy="1025525"/>
          </a:xfrm>
        </p:spPr>
        <p:txBody>
          <a:bodyPr>
            <a:normAutofit/>
          </a:bodyPr>
          <a:lstStyle/>
          <a:p>
            <a:pPr algn="r"/>
            <a:r>
              <a:rPr lang="ja-JP" altLang="en-US" sz="3600" smtClean="0"/>
              <a:t>時間信号とスペクトルの関係</a:t>
            </a:r>
            <a:endParaRPr lang="ja-JP" altLang="en-US" sz="3600"/>
          </a:p>
        </p:txBody>
      </p:sp>
      <p:sp>
        <p:nvSpPr>
          <p:cNvPr id="3" name="コンテンツ プレースホルダー 2"/>
          <p:cNvSpPr>
            <a:spLocks noGrp="1"/>
          </p:cNvSpPr>
          <p:nvPr>
            <p:ph idx="1"/>
          </p:nvPr>
        </p:nvSpPr>
        <p:spPr>
          <a:xfrm>
            <a:off x="749226" y="1613647"/>
            <a:ext cx="8018255" cy="2891118"/>
          </a:xfrm>
        </p:spPr>
        <p:txBody>
          <a:bodyPr anchor="t" anchorCtr="0">
            <a:normAutofit/>
          </a:bodyPr>
          <a:lstStyle/>
          <a:p>
            <a:pPr>
              <a:buFont typeface="Wingdings" panose="05000000000000000000" pitchFamily="2" charset="2"/>
              <a:buChar char="p"/>
            </a:pPr>
            <a:endParaRPr lang="en-US" altLang="ja-JP" smtClean="0">
              <a:latin typeface="Times New Roman" panose="02020603050405020304" pitchFamily="18" charset="0"/>
              <a:cs typeface="Times New Roman" panose="02020603050405020304" pitchFamily="18" charset="0"/>
            </a:endParaRPr>
          </a:p>
          <a:p>
            <a:pPr marL="363538" indent="-363538">
              <a:buFont typeface="Wingdings" panose="05000000000000000000" pitchFamily="2" charset="2"/>
              <a:buChar char="p"/>
            </a:pPr>
            <a:r>
              <a:rPr lang="ja-JP" altLang="en-US" smtClean="0">
                <a:latin typeface="Times New Roman" panose="02020603050405020304" pitchFamily="18" charset="0"/>
                <a:cs typeface="Times New Roman" panose="02020603050405020304" pitchFamily="18" charset="0"/>
              </a:rPr>
              <a:t>時間信号とスペクトルは，１つの信号を時間領域で見ているか、周波数領域で見ているかの表裏の関係。</a:t>
            </a:r>
            <a:endParaRPr lang="en-US" altLang="ja-JP" smtClean="0">
              <a:latin typeface="Times New Roman" panose="02020603050405020304" pitchFamily="18" charset="0"/>
              <a:cs typeface="Times New Roman" panose="02020603050405020304" pitchFamily="18" charset="0"/>
            </a:endParaRPr>
          </a:p>
          <a:p>
            <a:pPr marL="363538" indent="-363538">
              <a:buFont typeface="Wingdings" panose="05000000000000000000" pitchFamily="2" charset="2"/>
              <a:buChar char="p"/>
            </a:pPr>
            <a:r>
              <a:rPr lang="ja-JP" altLang="en-US" smtClean="0">
                <a:latin typeface="Times New Roman" panose="02020603050405020304" pitchFamily="18" charset="0"/>
                <a:cs typeface="Times New Roman" panose="02020603050405020304" pitchFamily="18" charset="0"/>
              </a:rPr>
              <a:t>信号処理理論は，時間領域表現と周波数領域表現のどちらが理解しやすいかに応じて、いずれかの表現が採用される。</a:t>
            </a:r>
            <a:endParaRPr kumimoji="1" lang="ja-JP" altLang="en-US">
              <a:latin typeface="Times New Roman" panose="02020603050405020304" pitchFamily="18" charset="0"/>
              <a:cs typeface="Times New Roman" panose="02020603050405020304" pitchFamily="18" charset="0"/>
            </a:endParaRPr>
          </a:p>
        </p:txBody>
      </p:sp>
      <p:sp>
        <p:nvSpPr>
          <p:cNvPr id="21" name="コンテンツ プレースホルダー 2"/>
          <p:cNvSpPr txBox="1">
            <a:spLocks/>
          </p:cNvSpPr>
          <p:nvPr/>
        </p:nvSpPr>
        <p:spPr>
          <a:xfrm>
            <a:off x="749226" y="4675374"/>
            <a:ext cx="7864549" cy="555532"/>
          </a:xfrm>
          <a:prstGeom prst="rect">
            <a:avLst/>
          </a:prstGeom>
          <a:solidFill>
            <a:srgbClr val="FFFF00"/>
          </a:solidFill>
          <a:ln>
            <a:solidFill>
              <a:schemeClr val="tx1"/>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b="1" smtClean="0">
                <a:solidFill>
                  <a:srgbClr val="FF0000"/>
                </a:solidFill>
                <a:latin typeface="Times New Roman" panose="02020603050405020304" pitchFamily="18" charset="0"/>
                <a:cs typeface="Times New Roman" panose="02020603050405020304" pitchFamily="18" charset="0"/>
              </a:rPr>
              <a:t>時間信号</a:t>
            </a:r>
            <a:r>
              <a:rPr lang="ja-JP" altLang="en-US" smtClean="0">
                <a:latin typeface="Times New Roman" panose="02020603050405020304" pitchFamily="18" charset="0"/>
                <a:cs typeface="Times New Roman" panose="02020603050405020304" pitchFamily="18" charset="0"/>
              </a:rPr>
              <a:t>と</a:t>
            </a:r>
            <a:r>
              <a:rPr lang="ja-JP" altLang="en-US" smtClean="0">
                <a:solidFill>
                  <a:srgbClr val="FF0000"/>
                </a:solidFill>
                <a:latin typeface="Times New Roman" panose="02020603050405020304" pitchFamily="18" charset="0"/>
                <a:cs typeface="Times New Roman" panose="02020603050405020304" pitchFamily="18" charset="0"/>
              </a:rPr>
              <a:t>スペクトル</a:t>
            </a:r>
            <a:r>
              <a:rPr lang="ja-JP" altLang="en-US" smtClean="0">
                <a:latin typeface="Times New Roman" panose="02020603050405020304" pitchFamily="18" charset="0"/>
                <a:cs typeface="Times New Roman" panose="02020603050405020304" pitchFamily="18" charset="0"/>
              </a:rPr>
              <a:t>の</a:t>
            </a:r>
            <a:r>
              <a:rPr lang="ja-JP" altLang="en-US" b="1" smtClean="0">
                <a:solidFill>
                  <a:srgbClr val="FF0000"/>
                </a:solidFill>
                <a:latin typeface="Times New Roman" panose="02020603050405020304" pitchFamily="18" charset="0"/>
                <a:cs typeface="Times New Roman" panose="02020603050405020304" pitchFamily="18" charset="0"/>
              </a:rPr>
              <a:t>対応関係</a:t>
            </a:r>
            <a:r>
              <a:rPr lang="ja-JP" altLang="en-US" smtClean="0">
                <a:latin typeface="Times New Roman" panose="02020603050405020304" pitchFamily="18" charset="0"/>
                <a:cs typeface="Times New Roman" panose="02020603050405020304" pitchFamily="18" charset="0"/>
              </a:rPr>
              <a:t>の把握は重要</a:t>
            </a:r>
            <a:endParaRPr lang="ja-JP" altLang="en-US">
              <a:latin typeface="Times New Roman" panose="02020603050405020304" pitchFamily="18" charset="0"/>
              <a:cs typeface="Times New Roman" panose="02020603050405020304" pitchFamily="18" charset="0"/>
            </a:endParaRPr>
          </a:p>
        </p:txBody>
      </p:sp>
      <p:sp>
        <p:nvSpPr>
          <p:cNvPr id="4" name="下矢印 3"/>
          <p:cNvSpPr/>
          <p:nvPr/>
        </p:nvSpPr>
        <p:spPr>
          <a:xfrm>
            <a:off x="4464423" y="4114800"/>
            <a:ext cx="269479" cy="38996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4685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0882" y="417513"/>
            <a:ext cx="6932893" cy="1025525"/>
          </a:xfrm>
        </p:spPr>
        <p:txBody>
          <a:bodyPr>
            <a:normAutofit/>
          </a:bodyPr>
          <a:lstStyle/>
          <a:p>
            <a:pPr algn="r"/>
            <a:r>
              <a:rPr lang="ja-JP" altLang="en-US" sz="3600" smtClean="0"/>
              <a:t>フーリエ変換とフーリエ逆変換</a:t>
            </a:r>
            <a:endParaRPr lang="ja-JP" altLang="en-US" sz="3600"/>
          </a:p>
        </p:txBody>
      </p:sp>
      <p:sp>
        <p:nvSpPr>
          <p:cNvPr id="3" name="コンテンツ プレースホルダー 2"/>
          <p:cNvSpPr>
            <a:spLocks noGrp="1"/>
          </p:cNvSpPr>
          <p:nvPr>
            <p:ph idx="1"/>
          </p:nvPr>
        </p:nvSpPr>
        <p:spPr>
          <a:xfrm>
            <a:off x="883696" y="1026179"/>
            <a:ext cx="8018255" cy="833718"/>
          </a:xfrm>
        </p:spPr>
        <p:txBody>
          <a:bodyPr anchor="t" anchorCtr="0">
            <a:normAutofit fontScale="92500" lnSpcReduction="20000"/>
          </a:bodyPr>
          <a:lstStyle/>
          <a:p>
            <a:pPr>
              <a:buFont typeface="Wingdings" panose="05000000000000000000" pitchFamily="2" charset="2"/>
              <a:buChar char="p"/>
            </a:pPr>
            <a:endParaRPr lang="en-US" altLang="ja-JP" smtClean="0">
              <a:latin typeface="Times New Roman" panose="02020603050405020304" pitchFamily="18" charset="0"/>
              <a:cs typeface="Times New Roman" panose="02020603050405020304" pitchFamily="18" charset="0"/>
            </a:endParaRPr>
          </a:p>
          <a:p>
            <a:pPr marL="0" indent="0">
              <a:buNone/>
            </a:pPr>
            <a:r>
              <a:rPr lang="ja-JP" altLang="en-US" smtClean="0">
                <a:latin typeface="Times New Roman" panose="02020603050405020304" pitchFamily="18" charset="0"/>
                <a:cs typeface="Times New Roman" panose="02020603050405020304" pitchFamily="18" charset="0"/>
              </a:rPr>
              <a:t>時間信号　　　　　　　　　　　　周波数スペクトル</a:t>
            </a:r>
            <a:endParaRPr lang="en-US" altLang="ja-JP" smtClean="0">
              <a:latin typeface="Times New Roman" panose="02020603050405020304" pitchFamily="18" charset="0"/>
              <a:cs typeface="Times New Roman" panose="02020603050405020304" pitchFamily="18" charset="0"/>
            </a:endParaRPr>
          </a:p>
        </p:txBody>
      </p:sp>
      <p:sp>
        <p:nvSpPr>
          <p:cNvPr id="7" name="コンテンツ プレースホルダー 2"/>
          <p:cNvSpPr txBox="1">
            <a:spLocks/>
          </p:cNvSpPr>
          <p:nvPr/>
        </p:nvSpPr>
        <p:spPr>
          <a:xfrm>
            <a:off x="1801906" y="2022162"/>
            <a:ext cx="2164976" cy="447405"/>
          </a:xfrm>
          <a:prstGeom prst="rect">
            <a:avLst/>
          </a:prstGeom>
          <a:noFill/>
          <a:ln>
            <a:solidFill>
              <a:schemeClr val="tx1"/>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フーリエ変換</a:t>
            </a:r>
            <a:endParaRPr lang="ja-JP" altLang="en-US" sz="1800">
              <a:latin typeface="Times New Roman" panose="02020603050405020304" pitchFamily="18" charset="0"/>
              <a:cs typeface="Times New Roman" panose="02020603050405020304" pitchFamily="18" charset="0"/>
            </a:endParaRPr>
          </a:p>
        </p:txBody>
      </p:sp>
      <p:sp>
        <p:nvSpPr>
          <p:cNvPr id="8" name="コンテンツ プレースホルダー 2"/>
          <p:cNvSpPr txBox="1">
            <a:spLocks/>
          </p:cNvSpPr>
          <p:nvPr/>
        </p:nvSpPr>
        <p:spPr>
          <a:xfrm>
            <a:off x="883696" y="2631832"/>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3509008725"/>
              </p:ext>
            </p:extLst>
          </p:nvPr>
        </p:nvGraphicFramePr>
        <p:xfrm>
          <a:off x="4322763" y="2443163"/>
          <a:ext cx="3492500" cy="815975"/>
        </p:xfrm>
        <a:graphic>
          <a:graphicData uri="http://schemas.openxmlformats.org/presentationml/2006/ole">
            <mc:AlternateContent xmlns:mc="http://schemas.openxmlformats.org/markup-compatibility/2006">
              <mc:Choice xmlns:v="urn:schemas-microsoft-com:vml" Requires="v">
                <p:oleObj spid="_x0000_s10281" name="数式" r:id="rId3" imgW="1409400" imgH="330120" progId="Equation.3">
                  <p:embed/>
                </p:oleObj>
              </mc:Choice>
              <mc:Fallback>
                <p:oleObj name="数式" r:id="rId3" imgW="1409400" imgH="330120" progId="Equation.3">
                  <p:embed/>
                  <p:pic>
                    <p:nvPicPr>
                      <p:cNvPr id="0" name=""/>
                      <p:cNvPicPr>
                        <a:picLocks noChangeAspect="1" noChangeArrowheads="1"/>
                      </p:cNvPicPr>
                      <p:nvPr/>
                    </p:nvPicPr>
                    <p:blipFill>
                      <a:blip r:embed="rId4"/>
                      <a:srcRect/>
                      <a:stretch>
                        <a:fillRect/>
                      </a:stretch>
                    </p:blipFill>
                    <p:spPr bwMode="auto">
                      <a:xfrm>
                        <a:off x="4322763" y="2443163"/>
                        <a:ext cx="3492500" cy="815975"/>
                      </a:xfrm>
                      <a:prstGeom prst="rect">
                        <a:avLst/>
                      </a:prstGeom>
                      <a:noFill/>
                    </p:spPr>
                  </p:pic>
                </p:oleObj>
              </mc:Fallback>
            </mc:AlternateContent>
          </a:graphicData>
        </a:graphic>
      </p:graphicFrame>
      <p:cxnSp>
        <p:nvCxnSpPr>
          <p:cNvPr id="5" name="直線矢印コネクタ 4"/>
          <p:cNvCxnSpPr/>
          <p:nvPr/>
        </p:nvCxnSpPr>
        <p:spPr>
          <a:xfrm>
            <a:off x="1680882" y="2631832"/>
            <a:ext cx="2460812"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a:off x="1640541" y="3079237"/>
            <a:ext cx="246081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3" name="コンテンツ プレースホルダー 2"/>
          <p:cNvSpPr txBox="1">
            <a:spLocks/>
          </p:cNvSpPr>
          <p:nvPr/>
        </p:nvSpPr>
        <p:spPr>
          <a:xfrm>
            <a:off x="1788459" y="3276133"/>
            <a:ext cx="2164976" cy="447405"/>
          </a:xfrm>
          <a:prstGeom prst="rect">
            <a:avLst/>
          </a:prstGeom>
          <a:noFill/>
          <a:ln>
            <a:solidFill>
              <a:schemeClr val="tx1"/>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0070C0"/>
                </a:solidFill>
                <a:latin typeface="Times New Roman" panose="02020603050405020304" pitchFamily="18" charset="0"/>
                <a:cs typeface="Times New Roman" panose="02020603050405020304" pitchFamily="18" charset="0"/>
              </a:rPr>
              <a:t>フーリエ</a:t>
            </a:r>
            <a:r>
              <a:rPr lang="ja-JP" altLang="en-US" sz="1800" b="1">
                <a:solidFill>
                  <a:srgbClr val="0070C0"/>
                </a:solidFill>
                <a:latin typeface="Times New Roman" panose="02020603050405020304" pitchFamily="18" charset="0"/>
                <a:cs typeface="Times New Roman" panose="02020603050405020304" pitchFamily="18" charset="0"/>
              </a:rPr>
              <a:t>逆</a:t>
            </a:r>
            <a:r>
              <a:rPr lang="ja-JP" altLang="en-US" sz="1800" b="1" smtClean="0">
                <a:solidFill>
                  <a:srgbClr val="0070C0"/>
                </a:solidFill>
                <a:latin typeface="Times New Roman" panose="02020603050405020304" pitchFamily="18" charset="0"/>
                <a:cs typeface="Times New Roman" panose="02020603050405020304" pitchFamily="18" charset="0"/>
              </a:rPr>
              <a:t>変換</a:t>
            </a:r>
            <a:endParaRPr lang="ja-JP" altLang="en-US" sz="1800">
              <a:solidFill>
                <a:srgbClr val="0070C0"/>
              </a:solidFill>
              <a:latin typeface="Times New Roman" panose="02020603050405020304" pitchFamily="18" charset="0"/>
              <a:cs typeface="Times New Roman" panose="02020603050405020304" pitchFamily="18" charset="0"/>
            </a:endParaRPr>
          </a:p>
        </p:txBody>
      </p:sp>
      <p:sp>
        <p:nvSpPr>
          <p:cNvPr id="14" name="コンテンツ プレースホルダー 2"/>
          <p:cNvSpPr txBox="1">
            <a:spLocks/>
          </p:cNvSpPr>
          <p:nvPr/>
        </p:nvSpPr>
        <p:spPr>
          <a:xfrm>
            <a:off x="4101353" y="2026304"/>
            <a:ext cx="1102659" cy="447405"/>
          </a:xfrm>
          <a:prstGeom prst="rect">
            <a:avLst/>
          </a:prstGeom>
          <a:noFill/>
          <a:ln>
            <a:noFill/>
          </a:ln>
        </p:spPr>
        <p:txBody>
          <a:bodyPr vert="horz" lIns="91440" tIns="45720" rIns="91440" bIns="45720" rtlCol="0" anchor="t" anchorCtr="0">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b="1" smtClean="0">
                <a:latin typeface="Times New Roman" panose="02020603050405020304" pitchFamily="18" charset="0"/>
                <a:cs typeface="Times New Roman" panose="02020603050405020304" pitchFamily="18" charset="0"/>
              </a:rPr>
              <a:t>（分解）</a:t>
            </a:r>
            <a:endParaRPr lang="ja-JP" altLang="en-US" sz="1800">
              <a:latin typeface="Times New Roman" panose="02020603050405020304" pitchFamily="18" charset="0"/>
              <a:cs typeface="Times New Roman" panose="02020603050405020304" pitchFamily="18" charset="0"/>
            </a:endParaRPr>
          </a:p>
        </p:txBody>
      </p:sp>
      <p:sp>
        <p:nvSpPr>
          <p:cNvPr id="15" name="コンテンツ プレースホルダー 2"/>
          <p:cNvSpPr txBox="1">
            <a:spLocks/>
          </p:cNvSpPr>
          <p:nvPr/>
        </p:nvSpPr>
        <p:spPr>
          <a:xfrm>
            <a:off x="4044669" y="3346913"/>
            <a:ext cx="1102659" cy="447405"/>
          </a:xfrm>
          <a:prstGeom prst="rect">
            <a:avLst/>
          </a:prstGeom>
          <a:noFill/>
          <a:ln>
            <a:noFill/>
          </a:ln>
        </p:spPr>
        <p:txBody>
          <a:bodyPr vert="horz" lIns="91440" tIns="45720" rIns="91440" bIns="45720" rtlCol="0" anchor="t" anchorCtr="0">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b="1" smtClean="0">
                <a:latin typeface="Times New Roman" panose="02020603050405020304" pitchFamily="18" charset="0"/>
                <a:cs typeface="Times New Roman" panose="02020603050405020304" pitchFamily="18" charset="0"/>
              </a:rPr>
              <a:t>（合成）</a:t>
            </a:r>
            <a:endParaRPr lang="ja-JP" altLang="en-US" sz="1800">
              <a:latin typeface="Times New Roman" panose="02020603050405020304" pitchFamily="18" charset="0"/>
              <a:cs typeface="Times New Roman" panose="02020603050405020304" pitchFamily="18" charset="0"/>
            </a:endParaRPr>
          </a:p>
        </p:txBody>
      </p:sp>
      <p:graphicFrame>
        <p:nvGraphicFramePr>
          <p:cNvPr id="16" name="オブジェクト 15"/>
          <p:cNvGraphicFramePr>
            <a:graphicFrameLocks noChangeAspect="1"/>
          </p:cNvGraphicFramePr>
          <p:nvPr>
            <p:extLst>
              <p:ext uri="{D42A27DB-BD31-4B8C-83A1-F6EECF244321}">
                <p14:modId xmlns:p14="http://schemas.microsoft.com/office/powerpoint/2010/main" val="382193267"/>
              </p:ext>
            </p:extLst>
          </p:nvPr>
        </p:nvGraphicFramePr>
        <p:xfrm>
          <a:off x="4359275" y="3890963"/>
          <a:ext cx="3429000" cy="815975"/>
        </p:xfrm>
        <a:graphic>
          <a:graphicData uri="http://schemas.openxmlformats.org/presentationml/2006/ole">
            <mc:AlternateContent xmlns:mc="http://schemas.openxmlformats.org/markup-compatibility/2006">
              <mc:Choice xmlns:v="urn:schemas-microsoft-com:vml" Requires="v">
                <p:oleObj spid="_x0000_s10282" name="数式" r:id="rId5" imgW="1384200" imgH="330120" progId="Equation.3">
                  <p:embed/>
                </p:oleObj>
              </mc:Choice>
              <mc:Fallback>
                <p:oleObj name="数式" r:id="rId5" imgW="1384200" imgH="330120" progId="Equation.3">
                  <p:embed/>
                  <p:pic>
                    <p:nvPicPr>
                      <p:cNvPr id="0" name=""/>
                      <p:cNvPicPr>
                        <a:picLocks noChangeAspect="1" noChangeArrowheads="1"/>
                      </p:cNvPicPr>
                      <p:nvPr/>
                    </p:nvPicPr>
                    <p:blipFill>
                      <a:blip r:embed="rId6"/>
                      <a:srcRect/>
                      <a:stretch>
                        <a:fillRect/>
                      </a:stretch>
                    </p:blipFill>
                    <p:spPr bwMode="auto">
                      <a:xfrm>
                        <a:off x="4359275" y="3890963"/>
                        <a:ext cx="3429000" cy="815975"/>
                      </a:xfrm>
                      <a:prstGeom prst="rect">
                        <a:avLst/>
                      </a:prstGeom>
                      <a:noFill/>
                    </p:spPr>
                  </p:pic>
                </p:oleObj>
              </mc:Fallback>
            </mc:AlternateContent>
          </a:graphicData>
        </a:graphic>
      </p:graphicFrame>
      <p:cxnSp>
        <p:nvCxnSpPr>
          <p:cNvPr id="18" name="直線矢印コネクタ 17"/>
          <p:cNvCxnSpPr>
            <a:stCxn id="9" idx="2"/>
            <a:endCxn id="16" idx="0"/>
          </p:cNvCxnSpPr>
          <p:nvPr/>
        </p:nvCxnSpPr>
        <p:spPr>
          <a:xfrm>
            <a:off x="6068125" y="3259138"/>
            <a:ext cx="4856" cy="631453"/>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コンテンツ プレースホルダー 2"/>
          <p:cNvSpPr txBox="1">
            <a:spLocks/>
          </p:cNvSpPr>
          <p:nvPr/>
        </p:nvSpPr>
        <p:spPr>
          <a:xfrm>
            <a:off x="4999411" y="3382305"/>
            <a:ext cx="2130519" cy="368127"/>
          </a:xfrm>
          <a:prstGeom prst="rect">
            <a:avLst/>
          </a:prstGeom>
          <a:solidFill>
            <a:srgbClr val="FFFF00"/>
          </a:solid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対称関係にある</a:t>
            </a:r>
            <a:endParaRPr lang="ja-JP" altLang="en-US" sz="18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2028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r"/>
            <a:r>
              <a:rPr lang="ja-JP" altLang="en-US" sz="3600" smtClean="0"/>
              <a:t>５．２　アナログ信号のフーリエ変換</a:t>
            </a:r>
            <a:r>
              <a:rPr lang="en-US" altLang="ja-JP" smtClean="0"/>
              <a:t/>
            </a:r>
            <a:br>
              <a:rPr lang="en-US" altLang="ja-JP" smtClean="0"/>
            </a:br>
            <a:r>
              <a:rPr lang="ja-JP" altLang="en-US" sz="2800" smtClean="0"/>
              <a:t>（１）フーリエ変換とは</a:t>
            </a:r>
            <a:r>
              <a:rPr lang="en-US" altLang="ja-JP" sz="2800" smtClean="0"/>
              <a:t/>
            </a:r>
            <a:br>
              <a:rPr lang="en-US" altLang="ja-JP" sz="2800" smtClean="0"/>
            </a:br>
            <a:r>
              <a:rPr lang="en-US" altLang="ja-JP" sz="2800" smtClean="0"/>
              <a:t>Fourier </a:t>
            </a:r>
            <a:r>
              <a:rPr lang="en-US" altLang="ja-JP" sz="2800"/>
              <a:t>transform</a:t>
            </a:r>
            <a:r>
              <a:rPr lang="en-US" altLang="ja-JP" sz="2800" smtClean="0"/>
              <a:t> </a:t>
            </a:r>
            <a:endParaRPr kumimoji="1" lang="ja-JP" altLang="en-US" sz="2800"/>
          </a:p>
        </p:txBody>
      </p:sp>
      <p:sp>
        <p:nvSpPr>
          <p:cNvPr id="29" name="テキスト ボックス 28"/>
          <p:cNvSpPr txBox="1"/>
          <p:nvPr/>
        </p:nvSpPr>
        <p:spPr>
          <a:xfrm>
            <a:off x="982133" y="2261421"/>
            <a:ext cx="7704667" cy="3416320"/>
          </a:xfrm>
          <a:prstGeom prst="rect">
            <a:avLst/>
          </a:prstGeom>
          <a:noFill/>
        </p:spPr>
        <p:txBody>
          <a:bodyPr wrap="square" rtlCol="0">
            <a:spAutoFit/>
          </a:bodyPr>
          <a:lstStyle/>
          <a:p>
            <a:pPr marL="457200" indent="-457200" defTabSz="1169988">
              <a:buFont typeface="+mj-ea"/>
              <a:buAutoNum type="circleNumDbPlain"/>
            </a:pPr>
            <a:r>
              <a:rPr lang="ja-JP" altLang="ja-JP" sz="2400" smtClean="0"/>
              <a:t>工学上</a:t>
            </a:r>
            <a:r>
              <a:rPr lang="ja-JP" altLang="ja-JP" sz="2400"/>
              <a:t>の問題には，周期的な性質をもつものが</a:t>
            </a:r>
            <a:r>
              <a:rPr lang="ja-JP" altLang="ja-JP" sz="2400" smtClean="0"/>
              <a:t>多</a:t>
            </a:r>
            <a:r>
              <a:rPr lang="ja-JP" altLang="en-US" sz="2400" smtClean="0"/>
              <a:t>い。</a:t>
            </a:r>
            <a:endParaRPr lang="en-US" altLang="ja-JP" sz="2400" smtClean="0"/>
          </a:p>
          <a:p>
            <a:pPr marL="457200" indent="-457200" defTabSz="1169988">
              <a:buFont typeface="+mj-ea"/>
              <a:buAutoNum type="circleNumDbPlain"/>
            </a:pPr>
            <a:endParaRPr lang="en-US" altLang="ja-JP" sz="2400" smtClean="0"/>
          </a:p>
          <a:p>
            <a:pPr marL="457200" indent="-457200" defTabSz="1169988">
              <a:buFont typeface="+mj-ea"/>
              <a:buAutoNum type="circleNumDbPlain"/>
            </a:pPr>
            <a:r>
              <a:rPr lang="ja-JP" altLang="ja-JP" sz="2400" smtClean="0"/>
              <a:t>実験</a:t>
            </a:r>
            <a:r>
              <a:rPr lang="ja-JP" altLang="ja-JP" sz="2400"/>
              <a:t>データを三角関数の級数に当てはめて解析する機会も</a:t>
            </a:r>
            <a:r>
              <a:rPr lang="ja-JP" altLang="ja-JP" sz="2400" smtClean="0"/>
              <a:t>数多</a:t>
            </a:r>
            <a:r>
              <a:rPr lang="ja-JP" altLang="en-US" sz="2400" smtClean="0"/>
              <a:t>い。</a:t>
            </a:r>
            <a:endParaRPr lang="en-US" altLang="ja-JP" sz="2400" smtClean="0"/>
          </a:p>
          <a:p>
            <a:pPr marL="457200" indent="-457200" defTabSz="1169988">
              <a:buFont typeface="+mj-ea"/>
              <a:buAutoNum type="circleNumDbPlain"/>
            </a:pPr>
            <a:endParaRPr lang="en-US" altLang="ja-JP" sz="2400" smtClean="0"/>
          </a:p>
          <a:p>
            <a:pPr marL="457200" indent="-457200" defTabSz="1169988">
              <a:buFont typeface="+mj-ea"/>
              <a:buAutoNum type="circleNumDbPlain"/>
            </a:pPr>
            <a:r>
              <a:rPr lang="ja-JP" altLang="ja-JP" sz="2400" smtClean="0"/>
              <a:t>この</a:t>
            </a:r>
            <a:r>
              <a:rPr lang="ja-JP" altLang="ja-JP" sz="2400"/>
              <a:t>とき，頻繁に使われるのが</a:t>
            </a:r>
            <a:r>
              <a:rPr lang="ja-JP" altLang="ja-JP" sz="2400" u="sng">
                <a:solidFill>
                  <a:srgbClr val="FF0000"/>
                </a:solidFill>
              </a:rPr>
              <a:t>フーリエ</a:t>
            </a:r>
            <a:r>
              <a:rPr lang="ja-JP" altLang="ja-JP" sz="2400" u="sng" smtClean="0">
                <a:solidFill>
                  <a:srgbClr val="FF0000"/>
                </a:solidFill>
              </a:rPr>
              <a:t>変換</a:t>
            </a:r>
            <a:r>
              <a:rPr lang="ja-JP" altLang="ja-JP" sz="2400" smtClean="0"/>
              <a:t>。</a:t>
            </a:r>
            <a:endParaRPr lang="en-US" altLang="ja-JP" sz="2400" smtClean="0"/>
          </a:p>
          <a:p>
            <a:pPr marL="457200" indent="-457200" defTabSz="1169988">
              <a:buFont typeface="+mj-ea"/>
              <a:buAutoNum type="circleNumDbPlain"/>
            </a:pPr>
            <a:endParaRPr lang="en-US" altLang="ja-JP" sz="2400" smtClean="0"/>
          </a:p>
          <a:p>
            <a:pPr marL="457200" indent="-457200" defTabSz="1169988">
              <a:buFont typeface="+mj-ea"/>
              <a:buAutoNum type="circleNumDbPlain"/>
            </a:pPr>
            <a:r>
              <a:rPr lang="ja-JP" altLang="en-US" sz="2400" smtClean="0"/>
              <a:t>信号</a:t>
            </a:r>
            <a:r>
              <a:rPr lang="ja-JP" altLang="en-US" sz="2400"/>
              <a:t>処理</a:t>
            </a:r>
            <a:r>
              <a:rPr lang="ja-JP" altLang="en-US" sz="2400" smtClean="0"/>
              <a:t>でも基本的な考え方としてフーリエ変換を用いる。</a:t>
            </a:r>
            <a:endParaRPr lang="en-US" altLang="ja-JP" sz="2400" smtClean="0"/>
          </a:p>
        </p:txBody>
      </p:sp>
    </p:spTree>
    <p:extLst>
      <p:ext uri="{BB962C8B-B14F-4D97-AF65-F5344CB8AC3E}">
        <p14:creationId xmlns:p14="http://schemas.microsoft.com/office/powerpoint/2010/main" val="81432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7902" y="84"/>
            <a:ext cx="7426640" cy="1025525"/>
          </a:xfrm>
        </p:spPr>
        <p:txBody>
          <a:bodyPr>
            <a:normAutofit fontScale="90000"/>
          </a:bodyPr>
          <a:lstStyle/>
          <a:p>
            <a:pPr algn="r"/>
            <a:r>
              <a:rPr lang="ja-JP" altLang="en-US" sz="3600" smtClean="0"/>
              <a:t>（５）代表的なフーリエ変換対</a:t>
            </a:r>
            <a:r>
              <a:rPr lang="en-US" altLang="ja-JP" sz="3600" smtClean="0"/>
              <a:t/>
            </a:r>
            <a:br>
              <a:rPr lang="en-US" altLang="ja-JP" sz="3600" smtClean="0"/>
            </a:br>
            <a:r>
              <a:rPr lang="ja-JP" altLang="en-US" sz="3600" smtClean="0"/>
              <a:t>①方形パルスと</a:t>
            </a:r>
            <a:r>
              <a:rPr lang="en-US" altLang="ja-JP" sz="3600" smtClean="0"/>
              <a:t>sinc</a:t>
            </a:r>
            <a:r>
              <a:rPr lang="ja-JP" altLang="en-US" sz="3600" smtClean="0"/>
              <a:t>関数</a:t>
            </a:r>
            <a:endParaRPr lang="ja-JP" altLang="en-US" sz="3600"/>
          </a:p>
        </p:txBody>
      </p:sp>
      <p:sp>
        <p:nvSpPr>
          <p:cNvPr id="3" name="コンテンツ プレースホルダー 2"/>
          <p:cNvSpPr>
            <a:spLocks noGrp="1"/>
          </p:cNvSpPr>
          <p:nvPr>
            <p:ph idx="1"/>
          </p:nvPr>
        </p:nvSpPr>
        <p:spPr>
          <a:xfrm>
            <a:off x="1187135" y="1039283"/>
            <a:ext cx="8018255" cy="833718"/>
          </a:xfrm>
        </p:spPr>
        <p:txBody>
          <a:bodyPr anchor="t" anchorCtr="0">
            <a:normAutofit fontScale="92500" lnSpcReduction="20000"/>
          </a:bodyPr>
          <a:lstStyle/>
          <a:p>
            <a:pPr>
              <a:buFont typeface="Wingdings" panose="05000000000000000000" pitchFamily="2" charset="2"/>
              <a:buChar char="p"/>
            </a:pPr>
            <a:endParaRPr lang="en-US" altLang="ja-JP" smtClean="0">
              <a:latin typeface="Times New Roman" panose="02020603050405020304" pitchFamily="18" charset="0"/>
              <a:cs typeface="Times New Roman" panose="02020603050405020304" pitchFamily="18" charset="0"/>
            </a:endParaRPr>
          </a:p>
          <a:p>
            <a:pPr marL="0" indent="0">
              <a:buNone/>
            </a:pPr>
            <a:r>
              <a:rPr lang="ja-JP" altLang="en-US" smtClean="0">
                <a:latin typeface="Times New Roman" panose="02020603050405020304" pitchFamily="18" charset="0"/>
                <a:cs typeface="Times New Roman" panose="02020603050405020304" pitchFamily="18" charset="0"/>
              </a:rPr>
              <a:t>時間信号　　　　　　　　　　　　周波数スペクトル</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グループ化 25"/>
          <p:cNvGrpSpPr/>
          <p:nvPr/>
        </p:nvGrpSpPr>
        <p:grpSpPr>
          <a:xfrm>
            <a:off x="940092" y="1904156"/>
            <a:ext cx="3347615" cy="1506161"/>
            <a:chOff x="940092" y="1904156"/>
            <a:chExt cx="3347615" cy="1506161"/>
          </a:xfrm>
        </p:grpSpPr>
        <p:pic>
          <p:nvPicPr>
            <p:cNvPr id="2" name="図 1"/>
            <p:cNvPicPr>
              <a:picLocks noChangeAspect="1"/>
            </p:cNvPicPr>
            <p:nvPr/>
          </p:nvPicPr>
          <p:blipFill>
            <a:blip r:embed="rId2"/>
            <a:stretch>
              <a:fillRect/>
            </a:stretch>
          </p:blipFill>
          <p:spPr>
            <a:xfrm>
              <a:off x="940092" y="1904156"/>
              <a:ext cx="2935018" cy="1174007"/>
            </a:xfrm>
            <a:prstGeom prst="rect">
              <a:avLst/>
            </a:prstGeom>
          </p:spPr>
        </p:pic>
        <p:cxnSp>
          <p:nvCxnSpPr>
            <p:cNvPr id="19" name="直線矢印コネクタ 18"/>
            <p:cNvCxnSpPr/>
            <p:nvPr/>
          </p:nvCxnSpPr>
          <p:spPr>
            <a:xfrm>
              <a:off x="940092" y="2795508"/>
              <a:ext cx="31045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2"/>
            <p:cNvSpPr txBox="1">
              <a:spLocks/>
            </p:cNvSpPr>
            <p:nvPr/>
          </p:nvSpPr>
          <p:spPr>
            <a:xfrm>
              <a:off x="1482372" y="2021158"/>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sp>
          <p:nvSpPr>
            <p:cNvPr id="31" name="コンテンツ プレースホルダー 2"/>
            <p:cNvSpPr txBox="1">
              <a:spLocks/>
            </p:cNvSpPr>
            <p:nvPr/>
          </p:nvSpPr>
          <p:spPr>
            <a:xfrm>
              <a:off x="2239651" y="2962912"/>
              <a:ext cx="298950"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mtClean="0">
                  <a:latin typeface="Times New Roman" panose="02020603050405020304" pitchFamily="18" charset="0"/>
                  <a:cs typeface="Times New Roman" panose="02020603050405020304" pitchFamily="18" charset="0"/>
                </a:rPr>
                <a:t>0</a:t>
              </a:r>
              <a:endParaRPr lang="ja-JP" altLang="en-US">
                <a:latin typeface="Times New Roman" panose="02020603050405020304" pitchFamily="18" charset="0"/>
                <a:cs typeface="Times New Roman" panose="02020603050405020304" pitchFamily="18" charset="0"/>
              </a:endParaRPr>
            </a:p>
          </p:txBody>
        </p:sp>
        <p:sp>
          <p:nvSpPr>
            <p:cNvPr id="33" name="コンテンツ プレースホルダー 2"/>
            <p:cNvSpPr txBox="1">
              <a:spLocks/>
            </p:cNvSpPr>
            <p:nvPr/>
          </p:nvSpPr>
          <p:spPr>
            <a:xfrm>
              <a:off x="3992734" y="2525742"/>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endParaRPr lang="ja-JP" altLang="en-US">
                <a:latin typeface="Times New Roman" panose="02020603050405020304" pitchFamily="18" charset="0"/>
                <a:cs typeface="Times New Roman" panose="02020603050405020304" pitchFamily="18" charset="0"/>
              </a:endParaRPr>
            </a:p>
          </p:txBody>
        </p:sp>
      </p:grpSp>
      <p:grpSp>
        <p:nvGrpSpPr>
          <p:cNvPr id="159744" name="グループ化 159743"/>
          <p:cNvGrpSpPr/>
          <p:nvPr/>
        </p:nvGrpSpPr>
        <p:grpSpPr>
          <a:xfrm>
            <a:off x="5280758" y="1845214"/>
            <a:ext cx="2926623" cy="1581809"/>
            <a:chOff x="5083858" y="1808561"/>
            <a:chExt cx="2926623" cy="1581809"/>
          </a:xfrm>
        </p:grpSpPr>
        <p:cxnSp>
          <p:nvCxnSpPr>
            <p:cNvPr id="6" name="直線矢印コネクタ 5"/>
            <p:cNvCxnSpPr/>
            <p:nvPr/>
          </p:nvCxnSpPr>
          <p:spPr>
            <a:xfrm>
              <a:off x="5083858" y="2914816"/>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793775" y="2353235"/>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rot="5400000">
              <a:off x="5528468" y="262905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5400000">
              <a:off x="6604948" y="263691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rot="10800000">
              <a:off x="5252883"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rot="10800000">
              <a:off x="6874948"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sp>
          <p:nvSpPr>
            <p:cNvPr id="36" name="コンテンツ プレースホルダー 2"/>
            <p:cNvSpPr txBox="1">
              <a:spLocks/>
            </p:cNvSpPr>
            <p:nvPr/>
          </p:nvSpPr>
          <p:spPr>
            <a:xfrm>
              <a:off x="5237117" y="1808561"/>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sp>
          <p:nvSpPr>
            <p:cNvPr id="37" name="コンテンツ プレースホルダー 2"/>
            <p:cNvSpPr txBox="1">
              <a:spLocks/>
            </p:cNvSpPr>
            <p:nvPr/>
          </p:nvSpPr>
          <p:spPr>
            <a:xfrm>
              <a:off x="6844217" y="2942965"/>
              <a:ext cx="820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c</a:t>
              </a:r>
              <a:r>
                <a:rPr lang="en-US" altLang="ja-JP" i="1" smtClean="0">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sp>
          <p:nvSpPr>
            <p:cNvPr id="38" name="コンテンツ プレースホルダー 2"/>
            <p:cNvSpPr txBox="1">
              <a:spLocks/>
            </p:cNvSpPr>
            <p:nvPr/>
          </p:nvSpPr>
          <p:spPr>
            <a:xfrm>
              <a:off x="5365572" y="2882469"/>
              <a:ext cx="102915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i="1"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c</a:t>
              </a:r>
              <a:r>
                <a:rPr lang="en-US" altLang="ja-JP" i="1" smtClean="0">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grpSp>
      <p:grpSp>
        <p:nvGrpSpPr>
          <p:cNvPr id="40" name="グループ化 39"/>
          <p:cNvGrpSpPr/>
          <p:nvPr/>
        </p:nvGrpSpPr>
        <p:grpSpPr>
          <a:xfrm>
            <a:off x="1187135" y="4060382"/>
            <a:ext cx="2863153" cy="1461571"/>
            <a:chOff x="5147328" y="1859897"/>
            <a:chExt cx="2863153" cy="1461571"/>
          </a:xfrm>
        </p:grpSpPr>
        <p:sp>
          <p:nvSpPr>
            <p:cNvPr id="41" name="正方形/長方形 40"/>
            <p:cNvSpPr/>
            <p:nvPr/>
          </p:nvSpPr>
          <p:spPr>
            <a:xfrm>
              <a:off x="5793775" y="2353235"/>
              <a:ext cx="1080000"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矢印コネクタ 41"/>
            <p:cNvCxnSpPr/>
            <p:nvPr/>
          </p:nvCxnSpPr>
          <p:spPr>
            <a:xfrm>
              <a:off x="5147328" y="2886556"/>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793775" y="2353235"/>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rot="5400000">
              <a:off x="5528468" y="262905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6604948" y="2634591"/>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rot="10800000">
              <a:off x="5237117" y="2889026"/>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rot="10800000">
              <a:off x="6874948" y="2889026"/>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endParaRPr lang="ja-JP" altLang="en-US">
                <a:latin typeface="Times New Roman" panose="02020603050405020304" pitchFamily="18" charset="0"/>
                <a:cs typeface="Times New Roman" panose="02020603050405020304" pitchFamily="18" charset="0"/>
              </a:endParaRPr>
            </a:p>
          </p:txBody>
        </p:sp>
        <p:sp>
          <p:nvSpPr>
            <p:cNvPr id="51" name="コンテンツ プレースホルダー 2"/>
            <p:cNvSpPr txBox="1">
              <a:spLocks/>
            </p:cNvSpPr>
            <p:nvPr/>
          </p:nvSpPr>
          <p:spPr>
            <a:xfrm>
              <a:off x="6698863" y="2874063"/>
              <a:ext cx="820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r>
                <a:rPr lang="en-US" altLang="ja-JP" baseline="-25000" smtClean="0">
                  <a:latin typeface="Times New Roman" panose="02020603050405020304" pitchFamily="18" charset="0"/>
                  <a:cs typeface="Times New Roman" panose="02020603050405020304" pitchFamily="18" charset="0"/>
                </a:rPr>
                <a:t>0</a:t>
              </a:r>
              <a:r>
                <a:rPr lang="en-US" altLang="ja-JP" i="1" smtClean="0">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sp>
          <p:nvSpPr>
            <p:cNvPr id="52" name="コンテンツ プレースホルダー 2"/>
            <p:cNvSpPr txBox="1">
              <a:spLocks/>
            </p:cNvSpPr>
            <p:nvPr/>
          </p:nvSpPr>
          <p:spPr>
            <a:xfrm>
              <a:off x="5403970" y="2853105"/>
              <a:ext cx="102915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i="1"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t</a:t>
              </a:r>
              <a:r>
                <a:rPr lang="en-US" altLang="ja-JP" baseline="-25000" smtClean="0">
                  <a:latin typeface="Times New Roman" panose="02020603050405020304" pitchFamily="18" charset="0"/>
                  <a:cs typeface="Times New Roman" panose="02020603050405020304" pitchFamily="18" charset="0"/>
                </a:rPr>
                <a:t>0</a:t>
              </a:r>
              <a:endParaRPr lang="ja-JP" altLang="en-US" baseline="-25000">
                <a:latin typeface="Times New Roman" panose="02020603050405020304" pitchFamily="18" charset="0"/>
                <a:cs typeface="Times New Roman" panose="02020603050405020304" pitchFamily="18" charset="0"/>
              </a:endParaRPr>
            </a:p>
          </p:txBody>
        </p:sp>
      </p:grpSp>
      <p:sp>
        <p:nvSpPr>
          <p:cNvPr id="53" name="コンテンツ プレースホルダー 2"/>
          <p:cNvSpPr txBox="1">
            <a:spLocks/>
          </p:cNvSpPr>
          <p:nvPr/>
        </p:nvSpPr>
        <p:spPr>
          <a:xfrm>
            <a:off x="1325113" y="5786764"/>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方形パルス</a:t>
            </a:r>
            <a:endParaRPr lang="ja-JP" altLang="en-US" sz="1800">
              <a:solidFill>
                <a:srgbClr val="FF0000"/>
              </a:solidFill>
              <a:latin typeface="Times New Roman" panose="02020603050405020304" pitchFamily="18" charset="0"/>
              <a:cs typeface="Times New Roman" panose="02020603050405020304" pitchFamily="18" charset="0"/>
            </a:endParaRPr>
          </a:p>
        </p:txBody>
      </p:sp>
      <p:sp>
        <p:nvSpPr>
          <p:cNvPr id="55" name="コンテンツ プレースホルダー 2"/>
          <p:cNvSpPr txBox="1">
            <a:spLocks/>
          </p:cNvSpPr>
          <p:nvPr/>
        </p:nvSpPr>
        <p:spPr>
          <a:xfrm>
            <a:off x="1325113" y="3340213"/>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b="1" smtClean="0">
                <a:latin typeface="Times New Roman" panose="02020603050405020304" pitchFamily="18" charset="0"/>
                <a:cs typeface="Times New Roman" panose="02020603050405020304" pitchFamily="18" charset="0"/>
              </a:rPr>
              <a:t>sinc</a:t>
            </a:r>
            <a:r>
              <a:rPr lang="ja-JP" altLang="en-US" sz="1800" b="1" smtClean="0">
                <a:latin typeface="Times New Roman" panose="02020603050405020304" pitchFamily="18" charset="0"/>
                <a:cs typeface="Times New Roman" panose="02020603050405020304" pitchFamily="18" charset="0"/>
              </a:rPr>
              <a:t>関数</a:t>
            </a:r>
            <a:endParaRPr lang="ja-JP" altLang="en-US" sz="1800">
              <a:latin typeface="Times New Roman" panose="02020603050405020304" pitchFamily="18" charset="0"/>
              <a:cs typeface="Times New Roman" panose="02020603050405020304" pitchFamily="18" charset="0"/>
            </a:endParaRPr>
          </a:p>
        </p:txBody>
      </p:sp>
      <p:sp>
        <p:nvSpPr>
          <p:cNvPr id="159747" name="左右矢印 159746"/>
          <p:cNvSpPr/>
          <p:nvPr/>
        </p:nvSpPr>
        <p:spPr>
          <a:xfrm>
            <a:off x="4261990" y="2171654"/>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8" name="グループ化 57"/>
          <p:cNvGrpSpPr/>
          <p:nvPr/>
        </p:nvGrpSpPr>
        <p:grpSpPr>
          <a:xfrm>
            <a:off x="5121247" y="4164343"/>
            <a:ext cx="3347615" cy="1506161"/>
            <a:chOff x="940092" y="1904156"/>
            <a:chExt cx="3347615" cy="1506161"/>
          </a:xfrm>
        </p:grpSpPr>
        <p:pic>
          <p:nvPicPr>
            <p:cNvPr id="59" name="図 58"/>
            <p:cNvPicPr>
              <a:picLocks noChangeAspect="1"/>
            </p:cNvPicPr>
            <p:nvPr/>
          </p:nvPicPr>
          <p:blipFill>
            <a:blip r:embed="rId2"/>
            <a:stretch>
              <a:fillRect/>
            </a:stretch>
          </p:blipFill>
          <p:spPr>
            <a:xfrm>
              <a:off x="940092" y="1904156"/>
              <a:ext cx="2935018" cy="1174007"/>
            </a:xfrm>
            <a:prstGeom prst="rect">
              <a:avLst/>
            </a:prstGeom>
          </p:spPr>
        </p:pic>
        <p:cxnSp>
          <p:nvCxnSpPr>
            <p:cNvPr id="60" name="直線矢印コネクタ 59"/>
            <p:cNvCxnSpPr/>
            <p:nvPr/>
          </p:nvCxnSpPr>
          <p:spPr>
            <a:xfrm>
              <a:off x="940092" y="2795508"/>
              <a:ext cx="31045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コンテンツ プレースホルダー 2"/>
            <p:cNvSpPr txBox="1">
              <a:spLocks/>
            </p:cNvSpPr>
            <p:nvPr/>
          </p:nvSpPr>
          <p:spPr>
            <a:xfrm>
              <a:off x="2239651" y="2962912"/>
              <a:ext cx="298950"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mtClean="0">
                  <a:latin typeface="Times New Roman" panose="02020603050405020304" pitchFamily="18" charset="0"/>
                  <a:cs typeface="Times New Roman" panose="02020603050405020304" pitchFamily="18" charset="0"/>
                </a:rPr>
                <a:t>0</a:t>
              </a:r>
              <a:endParaRPr lang="ja-JP" altLang="en-US">
                <a:latin typeface="Times New Roman" panose="02020603050405020304" pitchFamily="18" charset="0"/>
                <a:cs typeface="Times New Roman" panose="02020603050405020304" pitchFamily="18" charset="0"/>
              </a:endParaRPr>
            </a:p>
          </p:txBody>
        </p:sp>
        <p:sp>
          <p:nvSpPr>
            <p:cNvPr id="63" name="コンテンツ プレースホルダー 2"/>
            <p:cNvSpPr txBox="1">
              <a:spLocks/>
            </p:cNvSpPr>
            <p:nvPr/>
          </p:nvSpPr>
          <p:spPr>
            <a:xfrm>
              <a:off x="3992734" y="2525742"/>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grpSp>
      <p:sp>
        <p:nvSpPr>
          <p:cNvPr id="64" name="コンテンツ プレースホルダー 2"/>
          <p:cNvSpPr txBox="1">
            <a:spLocks/>
          </p:cNvSpPr>
          <p:nvPr/>
        </p:nvSpPr>
        <p:spPr>
          <a:xfrm>
            <a:off x="5401222" y="5684124"/>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b="1" smtClean="0">
                <a:solidFill>
                  <a:srgbClr val="FF0000"/>
                </a:solidFill>
                <a:latin typeface="Times New Roman" panose="02020603050405020304" pitchFamily="18" charset="0"/>
                <a:cs typeface="Times New Roman" panose="02020603050405020304" pitchFamily="18" charset="0"/>
              </a:rPr>
              <a:t>sinc</a:t>
            </a:r>
            <a:r>
              <a:rPr lang="ja-JP" altLang="en-US" sz="1800" b="1" smtClean="0">
                <a:solidFill>
                  <a:srgbClr val="FF0000"/>
                </a:solidFill>
                <a:latin typeface="Times New Roman" panose="02020603050405020304" pitchFamily="18" charset="0"/>
                <a:cs typeface="Times New Roman" panose="02020603050405020304" pitchFamily="18" charset="0"/>
              </a:rPr>
              <a:t>関数</a:t>
            </a:r>
            <a:endParaRPr lang="ja-JP" altLang="en-US" sz="1800">
              <a:solidFill>
                <a:srgbClr val="FF0000"/>
              </a:solidFill>
              <a:latin typeface="Times New Roman" panose="02020603050405020304" pitchFamily="18" charset="0"/>
              <a:cs typeface="Times New Roman" panose="02020603050405020304" pitchFamily="18" charset="0"/>
            </a:endParaRPr>
          </a:p>
        </p:txBody>
      </p:sp>
      <p:sp>
        <p:nvSpPr>
          <p:cNvPr id="65" name="左右矢印 64"/>
          <p:cNvSpPr/>
          <p:nvPr/>
        </p:nvSpPr>
        <p:spPr>
          <a:xfrm>
            <a:off x="4260798" y="5198922"/>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コンテンツ プレースホルダー 2"/>
          <p:cNvSpPr txBox="1">
            <a:spLocks/>
          </p:cNvSpPr>
          <p:nvPr/>
        </p:nvSpPr>
        <p:spPr>
          <a:xfrm>
            <a:off x="3507619" y="5549192"/>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フーリエ変換対</a:t>
            </a:r>
            <a:endParaRPr lang="ja-JP" altLang="en-US" sz="1800">
              <a:latin typeface="Times New Roman" panose="02020603050405020304" pitchFamily="18" charset="0"/>
              <a:cs typeface="Times New Roman" panose="02020603050405020304" pitchFamily="18" charset="0"/>
            </a:endParaRPr>
          </a:p>
        </p:txBody>
      </p:sp>
      <p:sp>
        <p:nvSpPr>
          <p:cNvPr id="67" name="左右矢印 66"/>
          <p:cNvSpPr/>
          <p:nvPr/>
        </p:nvSpPr>
        <p:spPr>
          <a:xfrm rot="2700000">
            <a:off x="3652768" y="3748971"/>
            <a:ext cx="1828670" cy="2614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左右矢印 67"/>
          <p:cNvSpPr/>
          <p:nvPr/>
        </p:nvSpPr>
        <p:spPr>
          <a:xfrm rot="8100000">
            <a:off x="3629509" y="3778705"/>
            <a:ext cx="1828670" cy="2614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p:cNvSpPr txBox="1">
            <a:spLocks/>
          </p:cNvSpPr>
          <p:nvPr/>
        </p:nvSpPr>
        <p:spPr>
          <a:xfrm>
            <a:off x="3992734" y="3586179"/>
            <a:ext cx="1046468" cy="518290"/>
          </a:xfrm>
          <a:prstGeom prst="rect">
            <a:avLst/>
          </a:prstGeom>
          <a:solidFill>
            <a:srgbClr val="FFFF00"/>
          </a:solidFill>
          <a:ln>
            <a:solidFill>
              <a:srgbClr val="FF0000"/>
            </a:solidFill>
          </a:ln>
        </p:spPr>
        <p:txBody>
          <a:bodyPr vert="horz" lIns="91440" tIns="45720" rIns="91440" bIns="45720" rtlCol="0" anchor="ctr"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対称性</a:t>
            </a:r>
            <a:endParaRPr lang="ja-JP" altLang="en-US" sz="1800">
              <a:solidFill>
                <a:srgbClr val="FF0000"/>
              </a:solidFill>
              <a:latin typeface="Times New Roman" panose="02020603050405020304" pitchFamily="18" charset="0"/>
              <a:cs typeface="Times New Roman" panose="02020603050405020304" pitchFamily="18" charset="0"/>
            </a:endParaRPr>
          </a:p>
        </p:txBody>
      </p:sp>
      <p:sp>
        <p:nvSpPr>
          <p:cNvPr id="7" name="コンテンツ プレースホルダー 2"/>
          <p:cNvSpPr txBox="1">
            <a:spLocks/>
          </p:cNvSpPr>
          <p:nvPr/>
        </p:nvSpPr>
        <p:spPr>
          <a:xfrm>
            <a:off x="3317404" y="1771995"/>
            <a:ext cx="2164976" cy="364634"/>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フーリエ変換対</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5241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0882" y="417513"/>
            <a:ext cx="6932893" cy="1025525"/>
          </a:xfrm>
        </p:spPr>
        <p:txBody>
          <a:bodyPr>
            <a:normAutofit/>
          </a:bodyPr>
          <a:lstStyle/>
          <a:p>
            <a:pPr algn="r"/>
            <a:r>
              <a:rPr lang="en-US" altLang="ja-JP" sz="3600" smtClean="0"/>
              <a:t>【</a:t>
            </a:r>
            <a:r>
              <a:rPr lang="ja-JP" altLang="en-US" sz="3600" smtClean="0"/>
              <a:t>補足</a:t>
            </a:r>
            <a:r>
              <a:rPr lang="en-US" altLang="ja-JP" sz="3600" smtClean="0"/>
              <a:t>】</a:t>
            </a:r>
            <a:r>
              <a:rPr lang="ja-JP" altLang="en-US" sz="3600" smtClean="0"/>
              <a:t>負の周波数</a:t>
            </a:r>
            <a:endParaRPr lang="ja-JP" altLang="en-US" sz="3600"/>
          </a:p>
        </p:txBody>
      </p:sp>
      <p:sp>
        <p:nvSpPr>
          <p:cNvPr id="3" name="コンテンツ プレースホルダー 2"/>
          <p:cNvSpPr>
            <a:spLocks noGrp="1"/>
          </p:cNvSpPr>
          <p:nvPr>
            <p:ph idx="1"/>
          </p:nvPr>
        </p:nvSpPr>
        <p:spPr>
          <a:xfrm>
            <a:off x="1036560" y="1099972"/>
            <a:ext cx="4302735" cy="2470399"/>
          </a:xfrm>
        </p:spPr>
        <p:txBody>
          <a:bodyPr anchor="t" anchorCtr="0">
            <a:normAutofit/>
          </a:bodyPr>
          <a:lstStyle/>
          <a:p>
            <a:pPr marL="0" indent="0">
              <a:buNone/>
            </a:pPr>
            <a:r>
              <a:rPr lang="ja-JP" altLang="en-US" sz="1800" smtClean="0">
                <a:latin typeface="Times New Roman" panose="02020603050405020304" pitchFamily="18" charset="0"/>
                <a:cs typeface="Times New Roman" panose="02020603050405020304" pitchFamily="18" charset="0"/>
              </a:rPr>
              <a:t>（１）</a:t>
            </a:r>
            <a:endParaRPr lang="en-US" altLang="ja-JP" sz="1800">
              <a:latin typeface="Times New Roman" panose="02020603050405020304" pitchFamily="18" charset="0"/>
              <a:cs typeface="Times New Roman" panose="02020603050405020304" pitchFamily="18" charset="0"/>
            </a:endParaRPr>
          </a:p>
          <a:p>
            <a:pPr marL="0" indent="0">
              <a:buNone/>
            </a:pPr>
            <a:r>
              <a:rPr lang="ja-JP" altLang="en-US" sz="1800" smtClean="0">
                <a:latin typeface="Times New Roman" panose="02020603050405020304" pitchFamily="18" charset="0"/>
                <a:cs typeface="Times New Roman" panose="02020603050405020304" pitchFamily="18" charset="0"/>
              </a:rPr>
              <a:t>実時間信号のスペクトルのときは</a:t>
            </a:r>
            <a:endParaRPr lang="en-US" altLang="ja-JP" sz="1800" smtClean="0">
              <a:latin typeface="Times New Roman" panose="02020603050405020304" pitchFamily="18" charset="0"/>
              <a:cs typeface="Times New Roman" panose="02020603050405020304" pitchFamily="18" charset="0"/>
            </a:endParaRPr>
          </a:p>
          <a:p>
            <a:pPr marL="0" indent="0">
              <a:buNone/>
            </a:pPr>
            <a:r>
              <a:rPr lang="ja-JP" altLang="en-US" sz="1800" smtClean="0">
                <a:latin typeface="Times New Roman" panose="02020603050405020304" pitchFamily="18" charset="0"/>
                <a:cs typeface="Times New Roman" panose="02020603050405020304" pitchFamily="18" charset="0"/>
              </a:rPr>
              <a:t>正の周波数だけで十分だが，</a:t>
            </a:r>
            <a:endParaRPr lang="en-US" altLang="ja-JP" sz="1800" smtClean="0">
              <a:latin typeface="Times New Roman" panose="02020603050405020304" pitchFamily="18" charset="0"/>
              <a:cs typeface="Times New Roman" panose="02020603050405020304" pitchFamily="18" charset="0"/>
            </a:endParaRPr>
          </a:p>
          <a:p>
            <a:pPr marL="0" indent="0">
              <a:buNone/>
            </a:pPr>
            <a:r>
              <a:rPr lang="ja-JP" altLang="en-US" sz="1800" smtClean="0">
                <a:latin typeface="Times New Roman" panose="02020603050405020304" pitchFamily="18" charset="0"/>
                <a:cs typeface="Times New Roman" panose="02020603050405020304" pitchFamily="18" charset="0"/>
              </a:rPr>
              <a:t>時間領域との対称性を把握するため</a:t>
            </a:r>
            <a:endParaRPr lang="en-US" altLang="ja-JP" sz="1800" smtClean="0">
              <a:latin typeface="Times New Roman" panose="02020603050405020304" pitchFamily="18" charset="0"/>
              <a:cs typeface="Times New Roman" panose="02020603050405020304" pitchFamily="18" charset="0"/>
            </a:endParaRPr>
          </a:p>
          <a:p>
            <a:pPr marL="0" indent="0">
              <a:buNone/>
            </a:pPr>
            <a:r>
              <a:rPr lang="ja-JP" altLang="en-US" sz="1800">
                <a:latin typeface="Times New Roman" panose="02020603050405020304" pitchFamily="18" charset="0"/>
                <a:cs typeface="Times New Roman" panose="02020603050405020304" pitchFamily="18" charset="0"/>
              </a:rPr>
              <a:t>負</a:t>
            </a:r>
            <a:r>
              <a:rPr lang="ja-JP" altLang="en-US" sz="1800" smtClean="0">
                <a:latin typeface="Times New Roman" panose="02020603050405020304" pitchFamily="18" charset="0"/>
                <a:cs typeface="Times New Roman" panose="02020603050405020304" pitchFamily="18" charset="0"/>
              </a:rPr>
              <a:t>の周波数に関するフーリエ変換も</a:t>
            </a:r>
            <a:endParaRPr lang="en-US" altLang="ja-JP" sz="1800" smtClean="0">
              <a:latin typeface="Times New Roman" panose="02020603050405020304" pitchFamily="18" charset="0"/>
              <a:cs typeface="Times New Roman" panose="02020603050405020304" pitchFamily="18" charset="0"/>
            </a:endParaRPr>
          </a:p>
          <a:p>
            <a:pPr marL="0" indent="0">
              <a:buNone/>
            </a:pPr>
            <a:r>
              <a:rPr lang="ja-JP" altLang="en-US" sz="1800" smtClean="0">
                <a:latin typeface="Times New Roman" panose="02020603050405020304" pitchFamily="18" charset="0"/>
                <a:cs typeface="Times New Roman" panose="02020603050405020304" pitchFamily="18" charset="0"/>
              </a:rPr>
              <a:t>グラフに示している。</a:t>
            </a:r>
            <a:endParaRPr lang="en-US" altLang="ja-JP" sz="1800"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5" name="グループ化 4"/>
          <p:cNvGrpSpPr/>
          <p:nvPr/>
        </p:nvGrpSpPr>
        <p:grpSpPr>
          <a:xfrm>
            <a:off x="5339295" y="1887767"/>
            <a:ext cx="2863153" cy="1512907"/>
            <a:chOff x="3520234" y="4753467"/>
            <a:chExt cx="2863153" cy="1512907"/>
          </a:xfrm>
        </p:grpSpPr>
        <p:sp>
          <p:nvSpPr>
            <p:cNvPr id="4" name="正方形/長方形 3"/>
            <p:cNvSpPr/>
            <p:nvPr/>
          </p:nvSpPr>
          <p:spPr>
            <a:xfrm>
              <a:off x="4145330" y="5311376"/>
              <a:ext cx="561140" cy="507593"/>
            </a:xfrm>
            <a:prstGeom prst="rect">
              <a:avLst/>
            </a:prstGeom>
            <a:pattFill prst="dkDn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9744" name="グループ化 159743"/>
            <p:cNvGrpSpPr/>
            <p:nvPr/>
          </p:nvGrpSpPr>
          <p:grpSpPr>
            <a:xfrm>
              <a:off x="3520234" y="4753467"/>
              <a:ext cx="2863153" cy="1512907"/>
              <a:chOff x="5147328" y="1808561"/>
              <a:chExt cx="2863153" cy="1512907"/>
            </a:xfrm>
          </p:grpSpPr>
          <p:cxnSp>
            <p:nvCxnSpPr>
              <p:cNvPr id="6" name="直線矢印コネクタ 5"/>
              <p:cNvCxnSpPr/>
              <p:nvPr/>
            </p:nvCxnSpPr>
            <p:spPr>
              <a:xfrm>
                <a:off x="5147328" y="2886556"/>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770250" y="2346996"/>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rot="5400000">
                <a:off x="5493670" y="2623023"/>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5400000">
                <a:off x="6583597" y="2628564"/>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rot="10800000">
                <a:off x="5237117" y="2889026"/>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rot="10800000">
                <a:off x="6874948" y="2889026"/>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sp>
            <p:nvSpPr>
              <p:cNvPr id="36" name="コンテンツ プレースホルダー 2"/>
              <p:cNvSpPr txBox="1">
                <a:spLocks/>
              </p:cNvSpPr>
              <p:nvPr/>
            </p:nvSpPr>
            <p:spPr>
              <a:xfrm>
                <a:off x="5237117" y="1808561"/>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sp>
            <p:nvSpPr>
              <p:cNvPr id="37" name="コンテンツ プレースホルダー 2"/>
              <p:cNvSpPr txBox="1">
                <a:spLocks/>
              </p:cNvSpPr>
              <p:nvPr/>
            </p:nvSpPr>
            <p:spPr>
              <a:xfrm>
                <a:off x="6698863" y="2874063"/>
                <a:ext cx="820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c</a:t>
                </a:r>
                <a:r>
                  <a:rPr lang="en-US" altLang="ja-JP" i="1" smtClean="0">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sp>
            <p:nvSpPr>
              <p:cNvPr id="38" name="コンテンツ プレースホルダー 2"/>
              <p:cNvSpPr txBox="1">
                <a:spLocks/>
              </p:cNvSpPr>
              <p:nvPr/>
            </p:nvSpPr>
            <p:spPr>
              <a:xfrm>
                <a:off x="5403970" y="2853105"/>
                <a:ext cx="102915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i="1" smtClean="0">
                    <a:solidFill>
                      <a:srgbClr val="FF0000"/>
                    </a:solidFill>
                    <a:latin typeface="Times New Roman" panose="02020603050405020304" pitchFamily="18" charset="0"/>
                    <a:cs typeface="Times New Roman" panose="02020603050405020304" pitchFamily="18" charset="0"/>
                  </a:rPr>
                  <a:t>－ </a:t>
                </a:r>
                <a:r>
                  <a:rPr lang="en-US" altLang="ja-JP" i="1" smtClean="0">
                    <a:solidFill>
                      <a:srgbClr val="FF0000"/>
                    </a:solidFill>
                    <a:latin typeface="Times New Roman" panose="02020603050405020304" pitchFamily="18" charset="0"/>
                    <a:cs typeface="Times New Roman" panose="02020603050405020304" pitchFamily="18" charset="0"/>
                  </a:rPr>
                  <a:t>f</a:t>
                </a:r>
                <a:r>
                  <a:rPr lang="en-US" altLang="ja-JP" i="1" baseline="-25000" smtClean="0">
                    <a:solidFill>
                      <a:srgbClr val="FF0000"/>
                    </a:solidFill>
                    <a:latin typeface="Times New Roman" panose="02020603050405020304" pitchFamily="18" charset="0"/>
                    <a:cs typeface="Times New Roman" panose="02020603050405020304" pitchFamily="18" charset="0"/>
                  </a:rPr>
                  <a:t>c</a:t>
                </a:r>
                <a:r>
                  <a:rPr lang="en-US" altLang="ja-JP" i="1" smtClean="0">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grpSp>
      </p:grpSp>
      <p:sp>
        <p:nvSpPr>
          <p:cNvPr id="54" name="コンテンツ プレースホルダー 2"/>
          <p:cNvSpPr txBox="1">
            <a:spLocks/>
          </p:cNvSpPr>
          <p:nvPr/>
        </p:nvSpPr>
        <p:spPr>
          <a:xfrm>
            <a:off x="1599517" y="3638858"/>
            <a:ext cx="6594481" cy="2941352"/>
          </a:xfrm>
          <a:prstGeom prst="rect">
            <a:avLst/>
          </a:prstGeom>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（２）</a:t>
            </a:r>
            <a:endParaRPr lang="en-US" altLang="ja-JP" sz="1800" smtClean="0">
              <a:latin typeface="Times New Roman" panose="02020603050405020304" pitchFamily="18" charset="0"/>
              <a:cs typeface="Times New Roman" panose="02020603050405020304" pitchFamily="18" charset="0"/>
            </a:endParaRPr>
          </a:p>
          <a:p>
            <a:pPr marL="0" indent="0">
              <a:buFont typeface="Arial"/>
              <a:buNone/>
            </a:pPr>
            <a:r>
              <a:rPr lang="ja-JP" altLang="en-US" sz="1800" smtClean="0">
                <a:latin typeface="Times New Roman" panose="02020603050405020304" pitchFamily="18" charset="0"/>
                <a:cs typeface="Times New Roman" panose="02020603050405020304" pitchFamily="18" charset="0"/>
              </a:rPr>
              <a:t>複素平面で考えると </a:t>
            </a:r>
            <a:r>
              <a:rPr lang="en-US" altLang="ja-JP" sz="1800" i="1" smtClean="0">
                <a:latin typeface="Times New Roman" panose="02020603050405020304" pitchFamily="18" charset="0"/>
                <a:cs typeface="Times New Roman" panose="02020603050405020304" pitchFamily="18" charset="0"/>
              </a:rPr>
              <a:t>e</a:t>
            </a:r>
            <a:r>
              <a:rPr lang="ja-JP" altLang="en-US" sz="1800" i="1" smtClean="0">
                <a:latin typeface="Times New Roman" panose="02020603050405020304" pitchFamily="18" charset="0"/>
                <a:cs typeface="Times New Roman" panose="02020603050405020304" pitchFamily="18" charset="0"/>
              </a:rPr>
              <a:t> </a:t>
            </a:r>
            <a:r>
              <a:rPr lang="en-US" altLang="ja-JP" sz="1800" i="1" baseline="30000" smtClean="0">
                <a:latin typeface="Times New Roman" panose="02020603050405020304" pitchFamily="18" charset="0"/>
                <a:cs typeface="Times New Roman" panose="02020603050405020304" pitchFamily="18" charset="0"/>
              </a:rPr>
              <a:t>j </a:t>
            </a:r>
            <a:r>
              <a:rPr lang="en-US" altLang="ja-JP" sz="1800" baseline="30000" smtClean="0">
                <a:latin typeface="Times New Roman" panose="02020603050405020304" pitchFamily="18" charset="0"/>
                <a:cs typeface="Times New Roman" panose="02020603050405020304" pitchFamily="18" charset="0"/>
              </a:rPr>
              <a:t>2 </a:t>
            </a:r>
            <a:r>
              <a:rPr lang="en-US" altLang="ja-JP" sz="1800" i="1" baseline="30000" smtClean="0">
                <a:latin typeface="Times New Roman" panose="02020603050405020304" pitchFamily="18" charset="0"/>
                <a:cs typeface="Times New Roman" panose="02020603050405020304" pitchFamily="18" charset="0"/>
              </a:rPr>
              <a:t>π t</a:t>
            </a:r>
            <a:r>
              <a:rPr lang="ja-JP" altLang="en-US" sz="1800" i="1" baseline="30000" smtClean="0">
                <a:latin typeface="Times New Roman" panose="02020603050405020304" pitchFamily="18" charset="0"/>
                <a:cs typeface="Times New Roman" panose="02020603050405020304" pitchFamily="18" charset="0"/>
              </a:rPr>
              <a:t> </a:t>
            </a:r>
            <a:r>
              <a:rPr lang="ja-JP" altLang="en-US" sz="1800" smtClean="0">
                <a:latin typeface="Times New Roman" panose="02020603050405020304" pitchFamily="18" charset="0"/>
                <a:cs typeface="Times New Roman" panose="02020603050405020304" pitchFamily="18" charset="0"/>
              </a:rPr>
              <a:t>は単位円上を反時計回り，</a:t>
            </a:r>
            <a:endParaRPr lang="en-US" altLang="ja-JP" sz="1800" smtClean="0">
              <a:latin typeface="Times New Roman" panose="02020603050405020304" pitchFamily="18" charset="0"/>
              <a:cs typeface="Times New Roman" panose="02020603050405020304" pitchFamily="18" charset="0"/>
            </a:endParaRPr>
          </a:p>
          <a:p>
            <a:pPr marL="0" indent="0">
              <a:buFont typeface="Arial"/>
              <a:buNone/>
            </a:pPr>
            <a:r>
              <a:rPr lang="ja-JP" altLang="en-US" sz="1800" smtClean="0">
                <a:latin typeface="Times New Roman" panose="02020603050405020304" pitchFamily="18" charset="0"/>
                <a:cs typeface="Times New Roman" panose="02020603050405020304" pitchFamily="18" charset="0"/>
              </a:rPr>
              <a:t> </a:t>
            </a:r>
            <a:r>
              <a:rPr lang="en-US" altLang="ja-JP" sz="1800" i="1" smtClean="0">
                <a:latin typeface="Times New Roman" panose="02020603050405020304" pitchFamily="18" charset="0"/>
                <a:cs typeface="Times New Roman" panose="02020603050405020304" pitchFamily="18" charset="0"/>
              </a:rPr>
              <a:t>e</a:t>
            </a:r>
            <a:r>
              <a:rPr lang="ja-JP" altLang="en-US" sz="1800" i="1" smtClean="0">
                <a:latin typeface="Times New Roman" panose="02020603050405020304" pitchFamily="18" charset="0"/>
                <a:cs typeface="Times New Roman" panose="02020603050405020304" pitchFamily="18" charset="0"/>
              </a:rPr>
              <a:t> </a:t>
            </a:r>
            <a:r>
              <a:rPr lang="ja-JP" altLang="en-US" sz="1800" smtClean="0">
                <a:latin typeface="Times New Roman" panose="02020603050405020304" pitchFamily="18" charset="0"/>
                <a:cs typeface="Times New Roman" panose="02020603050405020304" pitchFamily="18" charset="0"/>
              </a:rPr>
              <a:t>－ </a:t>
            </a:r>
            <a:r>
              <a:rPr lang="en-US" altLang="ja-JP" sz="1800" i="1" baseline="30000" smtClean="0">
                <a:latin typeface="Times New Roman" panose="02020603050405020304" pitchFamily="18" charset="0"/>
                <a:cs typeface="Times New Roman" panose="02020603050405020304" pitchFamily="18" charset="0"/>
              </a:rPr>
              <a:t>j </a:t>
            </a:r>
            <a:r>
              <a:rPr lang="en-US" altLang="ja-JP" sz="1800" baseline="30000" smtClean="0">
                <a:latin typeface="Times New Roman" panose="02020603050405020304" pitchFamily="18" charset="0"/>
                <a:cs typeface="Times New Roman" panose="02020603050405020304" pitchFamily="18" charset="0"/>
              </a:rPr>
              <a:t>2 </a:t>
            </a:r>
            <a:r>
              <a:rPr lang="en-US" altLang="ja-JP" sz="1800" i="1" baseline="30000" smtClean="0">
                <a:latin typeface="Times New Roman" panose="02020603050405020304" pitchFamily="18" charset="0"/>
                <a:cs typeface="Times New Roman" panose="02020603050405020304" pitchFamily="18" charset="0"/>
              </a:rPr>
              <a:t>π t </a:t>
            </a:r>
            <a:r>
              <a:rPr lang="ja-JP" altLang="en-US" sz="1800" smtClean="0">
                <a:latin typeface="Times New Roman" panose="02020603050405020304" pitchFamily="18" charset="0"/>
                <a:cs typeface="Times New Roman" panose="02020603050405020304" pitchFamily="18" charset="0"/>
              </a:rPr>
              <a:t>は単位円上を時計回り，</a:t>
            </a:r>
            <a:endParaRPr lang="en-US" altLang="ja-JP" sz="1800" smtClean="0">
              <a:latin typeface="Times New Roman" panose="02020603050405020304" pitchFamily="18" charset="0"/>
              <a:cs typeface="Times New Roman" panose="02020603050405020304" pitchFamily="18" charset="0"/>
            </a:endParaRPr>
          </a:p>
          <a:p>
            <a:pPr marL="0" indent="0">
              <a:buFont typeface="Arial"/>
              <a:buNone/>
            </a:pPr>
            <a:r>
              <a:rPr lang="ja-JP" altLang="en-US" sz="1800" smtClean="0">
                <a:latin typeface="Times New Roman" panose="02020603050405020304" pitchFamily="18" charset="0"/>
                <a:cs typeface="Times New Roman" panose="02020603050405020304" pitchFamily="18" charset="0"/>
              </a:rPr>
              <a:t>すなわち逆回りと考えてよい。</a:t>
            </a:r>
            <a:endParaRPr lang="en-US" altLang="ja-JP" sz="1800" smtClean="0">
              <a:latin typeface="Times New Roman" panose="02020603050405020304" pitchFamily="18" charset="0"/>
              <a:cs typeface="Times New Roman" panose="02020603050405020304" pitchFamily="18" charset="0"/>
            </a:endParaRPr>
          </a:p>
          <a:p>
            <a:pPr marL="0" indent="0">
              <a:buFont typeface="Arial"/>
              <a:buNone/>
            </a:pPr>
            <a:r>
              <a:rPr lang="ja-JP" altLang="en-US" sz="1800" smtClean="0">
                <a:latin typeface="Times New Roman" panose="02020603050405020304" pitchFamily="18" charset="0"/>
                <a:cs typeface="Times New Roman" panose="02020603050405020304" pitchFamily="18" charset="0"/>
              </a:rPr>
              <a:t>（３）</a:t>
            </a:r>
            <a:endParaRPr lang="en-US" altLang="ja-JP" sz="1800" smtClean="0">
              <a:latin typeface="Times New Roman" panose="02020603050405020304" pitchFamily="18" charset="0"/>
              <a:cs typeface="Times New Roman" panose="02020603050405020304" pitchFamily="18" charset="0"/>
            </a:endParaRPr>
          </a:p>
          <a:p>
            <a:pPr marL="0" indent="0">
              <a:buNone/>
            </a:pPr>
            <a:r>
              <a:rPr lang="en-US" altLang="ja-JP" sz="1800" smtClean="0">
                <a:latin typeface="Times New Roman" panose="02020603050405020304" pitchFamily="18" charset="0"/>
                <a:cs typeface="Times New Roman" panose="02020603050405020304" pitchFamily="18" charset="0"/>
              </a:rPr>
              <a:t>sin</a:t>
            </a:r>
            <a:r>
              <a:rPr lang="ja-JP" altLang="en-US" sz="1800" smtClean="0">
                <a:latin typeface="Times New Roman" panose="02020603050405020304" pitchFamily="18" charset="0"/>
                <a:cs typeface="Times New Roman" panose="02020603050405020304" pitchFamily="18" charset="0"/>
              </a:rPr>
              <a:t>で考える</a:t>
            </a:r>
            <a:r>
              <a:rPr lang="ja-JP" altLang="en-US" sz="1800" smtClean="0">
                <a:latin typeface="Times New Roman" panose="02020603050405020304" pitchFamily="18" charset="0"/>
                <a:cs typeface="Times New Roman" panose="02020603050405020304" pitchFamily="18" charset="0"/>
              </a:rPr>
              <a:t>と</a:t>
            </a:r>
            <a:r>
              <a:rPr lang="en-US" altLang="ja-JP" sz="1800" smtClean="0">
                <a:latin typeface="Times New Roman" panose="02020603050405020304" pitchFamily="18" charset="0"/>
                <a:cs typeface="Times New Roman" panose="02020603050405020304" pitchFamily="18" charset="0"/>
              </a:rPr>
              <a:t>sin(2 </a:t>
            </a:r>
            <a:r>
              <a:rPr lang="en-US" altLang="ja-JP" sz="1800" i="1" smtClean="0">
                <a:latin typeface="Times New Roman" panose="02020603050405020304" pitchFamily="18" charset="0"/>
                <a:cs typeface="Times New Roman" panose="02020603050405020304" pitchFamily="18" charset="0"/>
              </a:rPr>
              <a:t>π t</a:t>
            </a:r>
            <a:r>
              <a:rPr lang="ja-JP" altLang="en-US" sz="1800" i="1" baseline="30000"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a:t>
            </a:r>
            <a:r>
              <a:rPr lang="ja-JP" altLang="en-US" sz="1800" smtClean="0">
                <a:latin typeface="Times New Roman" panose="02020603050405020304" pitchFamily="18" charset="0"/>
                <a:cs typeface="Times New Roman" panose="02020603050405020304" pitchFamily="18" charset="0"/>
              </a:rPr>
              <a:t>と</a:t>
            </a:r>
            <a:r>
              <a:rPr lang="en-US" altLang="ja-JP" sz="1800" smtClean="0">
                <a:latin typeface="Times New Roman" panose="02020603050405020304" pitchFamily="18" charset="0"/>
                <a:cs typeface="Times New Roman" panose="02020603050405020304" pitchFamily="18" charset="0"/>
              </a:rPr>
              <a:t>sin</a:t>
            </a:r>
            <a:r>
              <a:rPr lang="en-US" altLang="ja-JP" sz="1800" smtClean="0">
                <a:latin typeface="Times New Roman" panose="02020603050405020304" pitchFamily="18" charset="0"/>
                <a:cs typeface="Times New Roman" panose="02020603050405020304" pitchFamily="18" charset="0"/>
              </a:rPr>
              <a:t>(</a:t>
            </a:r>
            <a:r>
              <a:rPr lang="ja-JP" altLang="en-US" sz="1800" i="1" smtClean="0">
                <a:latin typeface="Times New Roman" panose="02020603050405020304" pitchFamily="18" charset="0"/>
                <a:cs typeface="Times New Roman" panose="02020603050405020304" pitchFamily="18" charset="0"/>
              </a:rPr>
              <a:t> </a:t>
            </a:r>
            <a:r>
              <a:rPr lang="ja-JP" altLang="en-US" sz="1800" i="1" smtClean="0">
                <a:latin typeface="Times New Roman" panose="02020603050405020304" pitchFamily="18" charset="0"/>
                <a:cs typeface="Times New Roman" panose="02020603050405020304" pitchFamily="18" charset="0"/>
              </a:rPr>
              <a:t>ー</a:t>
            </a:r>
            <a:r>
              <a:rPr lang="en-US" altLang="ja-JP" sz="1800" smtClean="0">
                <a:latin typeface="Times New Roman" panose="02020603050405020304" pitchFamily="18" charset="0"/>
                <a:cs typeface="Times New Roman" panose="02020603050405020304" pitchFamily="18" charset="0"/>
              </a:rPr>
              <a:t>2 </a:t>
            </a:r>
            <a:r>
              <a:rPr lang="en-US" altLang="ja-JP" sz="1800" i="1" smtClean="0">
                <a:latin typeface="Times New Roman" panose="02020603050405020304" pitchFamily="18" charset="0"/>
                <a:cs typeface="Times New Roman" panose="02020603050405020304" pitchFamily="18" charset="0"/>
              </a:rPr>
              <a:t>π t</a:t>
            </a:r>
            <a:r>
              <a:rPr lang="ja-JP" altLang="en-US" sz="1800" i="1" baseline="30000"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a:t>
            </a:r>
            <a:r>
              <a:rPr lang="ja-JP" altLang="en-US" sz="1800" smtClean="0">
                <a:latin typeface="Times New Roman" panose="02020603050405020304" pitchFamily="18" charset="0"/>
                <a:cs typeface="Times New Roman" panose="02020603050405020304" pitchFamily="18" charset="0"/>
              </a:rPr>
              <a:t>＝</a:t>
            </a:r>
            <a:r>
              <a:rPr lang="ja-JP" altLang="en-US" sz="1800" smtClean="0">
                <a:latin typeface="Times New Roman" panose="02020603050405020304" pitchFamily="18" charset="0"/>
                <a:cs typeface="Times New Roman" panose="02020603050405020304" pitchFamily="18" charset="0"/>
              </a:rPr>
              <a:t>ー</a:t>
            </a:r>
            <a:r>
              <a:rPr lang="en-US" altLang="ja-JP" sz="1800" smtClean="0">
                <a:latin typeface="Times New Roman" panose="02020603050405020304" pitchFamily="18" charset="0"/>
                <a:cs typeface="Times New Roman" panose="02020603050405020304" pitchFamily="18" charset="0"/>
              </a:rPr>
              <a:t>sin(</a:t>
            </a:r>
            <a:r>
              <a:rPr lang="ja-JP" altLang="en-US" sz="1800" i="1"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2 </a:t>
            </a:r>
            <a:r>
              <a:rPr lang="en-US" altLang="ja-JP" sz="1800" i="1" smtClean="0">
                <a:latin typeface="Times New Roman" panose="02020603050405020304" pitchFamily="18" charset="0"/>
                <a:cs typeface="Times New Roman" panose="02020603050405020304" pitchFamily="18" charset="0"/>
              </a:rPr>
              <a:t>π t</a:t>
            </a:r>
            <a:r>
              <a:rPr lang="ja-JP" altLang="en-US" sz="1800" i="1" baseline="30000"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a:t>
            </a:r>
            <a:r>
              <a:rPr lang="ja-JP" altLang="en-US" sz="1800" smtClean="0">
                <a:latin typeface="Times New Roman" panose="02020603050405020304" pitchFamily="18" charset="0"/>
                <a:cs typeface="Times New Roman" panose="02020603050405020304" pitchFamily="18" charset="0"/>
              </a:rPr>
              <a:t>の関係で</a:t>
            </a:r>
            <a:r>
              <a:rPr lang="ja-JP" altLang="en-US" sz="1800" smtClean="0">
                <a:latin typeface="Times New Roman" panose="02020603050405020304" pitchFamily="18" charset="0"/>
                <a:cs typeface="Times New Roman" panose="02020603050405020304" pitchFamily="18" charset="0"/>
              </a:rPr>
              <a:t>あり，</a:t>
            </a:r>
            <a:endParaRPr lang="en-US" altLang="ja-JP" sz="1800" smtClean="0">
              <a:latin typeface="Times New Roman" panose="02020603050405020304" pitchFamily="18" charset="0"/>
              <a:cs typeface="Times New Roman" panose="02020603050405020304" pitchFamily="18" charset="0"/>
            </a:endParaRPr>
          </a:p>
          <a:p>
            <a:pPr marL="0" indent="0">
              <a:buFont typeface="Arial"/>
              <a:buNone/>
            </a:pPr>
            <a:r>
              <a:rPr lang="ja-JP" altLang="en-US" sz="1800" smtClean="0">
                <a:latin typeface="Times New Roman" panose="02020603050405020304" pitchFamily="18" charset="0"/>
                <a:cs typeface="Times New Roman" panose="02020603050405020304" pitchFamily="18" charset="0"/>
              </a:rPr>
              <a:t>係数の符号が逆転したものと考えることができる。</a:t>
            </a:r>
            <a:endParaRPr lang="en-US" altLang="ja-JP" sz="1800" smtClean="0">
              <a:latin typeface="Times New Roman" panose="02020603050405020304" pitchFamily="18" charset="0"/>
              <a:cs typeface="Times New Roman" panose="02020603050405020304" pitchFamily="18" charset="0"/>
            </a:endParaRPr>
          </a:p>
        </p:txBody>
      </p:sp>
      <p:grpSp>
        <p:nvGrpSpPr>
          <p:cNvPr id="11" name="グループ化 10"/>
          <p:cNvGrpSpPr/>
          <p:nvPr/>
        </p:nvGrpSpPr>
        <p:grpSpPr>
          <a:xfrm>
            <a:off x="6525531" y="3801362"/>
            <a:ext cx="2638741" cy="1888554"/>
            <a:chOff x="6525531" y="3801362"/>
            <a:chExt cx="2638741" cy="1888554"/>
          </a:xfrm>
        </p:grpSpPr>
        <p:sp>
          <p:nvSpPr>
            <p:cNvPr id="9" name="円/楕円 8"/>
            <p:cNvSpPr/>
            <p:nvPr/>
          </p:nvSpPr>
          <p:spPr>
            <a:xfrm>
              <a:off x="7105861" y="4377293"/>
              <a:ext cx="1008000" cy="10080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矢印コネクタ 25"/>
            <p:cNvCxnSpPr/>
            <p:nvPr/>
          </p:nvCxnSpPr>
          <p:spPr>
            <a:xfrm>
              <a:off x="6525531" y="4879844"/>
              <a:ext cx="2028534" cy="24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7606915" y="4161535"/>
              <a:ext cx="2340" cy="15283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コンテンツ プレースホルダー 2"/>
            <p:cNvSpPr txBox="1">
              <a:spLocks/>
            </p:cNvSpPr>
            <p:nvPr/>
          </p:nvSpPr>
          <p:spPr>
            <a:xfrm>
              <a:off x="8554065" y="4757234"/>
              <a:ext cx="610207" cy="310864"/>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smtClean="0">
                  <a:latin typeface="Times New Roman" panose="02020603050405020304" pitchFamily="18" charset="0"/>
                  <a:cs typeface="Times New Roman" panose="02020603050405020304" pitchFamily="18" charset="0"/>
                </a:rPr>
                <a:t>実数</a:t>
              </a:r>
              <a:endParaRPr lang="ja-JP" altLang="en-US" sz="1400">
                <a:latin typeface="Times New Roman" panose="02020603050405020304" pitchFamily="18" charset="0"/>
                <a:cs typeface="Times New Roman" panose="02020603050405020304" pitchFamily="18" charset="0"/>
              </a:endParaRPr>
            </a:p>
          </p:txBody>
        </p:sp>
        <p:sp>
          <p:nvSpPr>
            <p:cNvPr id="42" name="コンテンツ プレースホルダー 2"/>
            <p:cNvSpPr txBox="1">
              <a:spLocks/>
            </p:cNvSpPr>
            <p:nvPr/>
          </p:nvSpPr>
          <p:spPr>
            <a:xfrm>
              <a:off x="7301299" y="3801362"/>
              <a:ext cx="606176" cy="310864"/>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smtClean="0">
                  <a:latin typeface="Times New Roman" panose="02020603050405020304" pitchFamily="18" charset="0"/>
                  <a:cs typeface="Times New Roman" panose="02020603050405020304" pitchFamily="18" charset="0"/>
                </a:rPr>
                <a:t>虚数</a:t>
              </a:r>
              <a:endParaRPr lang="ja-JP" altLang="en-US" sz="1400">
                <a:latin typeface="Times New Roman" panose="02020603050405020304" pitchFamily="18" charset="0"/>
                <a:cs typeface="Times New Roman" panose="02020603050405020304" pitchFamily="18" charset="0"/>
              </a:endParaRPr>
            </a:p>
          </p:txBody>
        </p:sp>
        <p:sp>
          <p:nvSpPr>
            <p:cNvPr id="43" name="コンテンツ プレースホルダー 2"/>
            <p:cNvSpPr txBox="1">
              <a:spLocks/>
            </p:cNvSpPr>
            <p:nvPr/>
          </p:nvSpPr>
          <p:spPr>
            <a:xfrm>
              <a:off x="8216546" y="5132764"/>
              <a:ext cx="87071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600" i="1" smtClean="0">
                  <a:latin typeface="Times New Roman" panose="02020603050405020304" pitchFamily="18" charset="0"/>
                  <a:cs typeface="Times New Roman" panose="02020603050405020304" pitchFamily="18" charset="0"/>
                </a:rPr>
                <a:t>e</a:t>
              </a:r>
              <a:r>
                <a:rPr lang="ja-JP" altLang="en-US" sz="1600" baseline="30000" smtClean="0">
                  <a:latin typeface="Times New Roman" panose="02020603050405020304" pitchFamily="18" charset="0"/>
                  <a:cs typeface="Times New Roman" panose="02020603050405020304" pitchFamily="18" charset="0"/>
                </a:rPr>
                <a:t>－</a:t>
              </a:r>
              <a:r>
                <a:rPr lang="en-US" altLang="ja-JP" sz="1600" i="1" baseline="30000" smtClean="0">
                  <a:latin typeface="Times New Roman" panose="02020603050405020304" pitchFamily="18" charset="0"/>
                  <a:cs typeface="Times New Roman" panose="02020603050405020304" pitchFamily="18" charset="0"/>
                </a:rPr>
                <a:t>j</a:t>
              </a:r>
              <a:r>
                <a:rPr lang="ja-JP" altLang="en-US" sz="1600" i="1" baseline="30000">
                  <a:latin typeface="Times New Roman" panose="02020603050405020304" pitchFamily="18" charset="0"/>
                  <a:cs typeface="Times New Roman" panose="02020603050405020304" pitchFamily="18" charset="0"/>
                </a:rPr>
                <a:t> </a:t>
              </a:r>
              <a:r>
                <a:rPr lang="en-US" altLang="ja-JP" sz="1600" baseline="30000" smtClean="0">
                  <a:latin typeface="Times New Roman" panose="02020603050405020304" pitchFamily="18" charset="0"/>
                  <a:cs typeface="Times New Roman" panose="02020603050405020304" pitchFamily="18" charset="0"/>
                </a:rPr>
                <a:t>2 </a:t>
              </a:r>
              <a:r>
                <a:rPr lang="en-US" altLang="ja-JP" sz="1600" i="1" baseline="30000" smtClean="0">
                  <a:latin typeface="Times New Roman" panose="02020603050405020304" pitchFamily="18" charset="0"/>
                  <a:cs typeface="Times New Roman" panose="02020603050405020304" pitchFamily="18" charset="0"/>
                </a:rPr>
                <a:t>π t</a:t>
              </a:r>
              <a:endParaRPr lang="ja-JP" altLang="en-US" sz="1600" baseline="30000">
                <a:latin typeface="Times New Roman" panose="02020603050405020304" pitchFamily="18" charset="0"/>
                <a:cs typeface="Times New Roman" panose="02020603050405020304" pitchFamily="18" charset="0"/>
              </a:endParaRPr>
            </a:p>
          </p:txBody>
        </p:sp>
        <p:sp>
          <p:nvSpPr>
            <p:cNvPr id="44" name="コンテンツ プレースホルダー 2"/>
            <p:cNvSpPr txBox="1">
              <a:spLocks/>
            </p:cNvSpPr>
            <p:nvPr/>
          </p:nvSpPr>
          <p:spPr>
            <a:xfrm>
              <a:off x="7176445" y="5308518"/>
              <a:ext cx="491180" cy="31575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j	</a:t>
              </a:r>
              <a:endParaRPr lang="ja-JP" altLang="en-US" sz="1400">
                <a:latin typeface="Times New Roman" panose="02020603050405020304" pitchFamily="18" charset="0"/>
                <a:cs typeface="Times New Roman" panose="02020603050405020304" pitchFamily="18" charset="0"/>
              </a:endParaRPr>
            </a:p>
          </p:txBody>
        </p:sp>
        <p:sp>
          <p:nvSpPr>
            <p:cNvPr id="45" name="コンテンツ プレースホルダー 2"/>
            <p:cNvSpPr txBox="1">
              <a:spLocks/>
            </p:cNvSpPr>
            <p:nvPr/>
          </p:nvSpPr>
          <p:spPr>
            <a:xfrm>
              <a:off x="7143104" y="4124202"/>
              <a:ext cx="491180" cy="31575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j	</a:t>
              </a:r>
              <a:endParaRPr lang="ja-JP" altLang="en-US" sz="1400">
                <a:latin typeface="Times New Roman" panose="02020603050405020304" pitchFamily="18" charset="0"/>
                <a:cs typeface="Times New Roman" panose="02020603050405020304" pitchFamily="18" charset="0"/>
              </a:endParaRPr>
            </a:p>
          </p:txBody>
        </p:sp>
        <p:sp>
          <p:nvSpPr>
            <p:cNvPr id="46" name="コンテンツ プレースホルダー 2"/>
            <p:cNvSpPr txBox="1">
              <a:spLocks/>
            </p:cNvSpPr>
            <p:nvPr/>
          </p:nvSpPr>
          <p:spPr>
            <a:xfrm>
              <a:off x="6654866" y="4809663"/>
              <a:ext cx="513000" cy="31575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400" i="1"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1</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47" name="コンテンツ プレースホルダー 2"/>
            <p:cNvSpPr txBox="1">
              <a:spLocks/>
            </p:cNvSpPr>
            <p:nvPr/>
          </p:nvSpPr>
          <p:spPr>
            <a:xfrm>
              <a:off x="8044166" y="4818726"/>
              <a:ext cx="254902" cy="31575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smtClean="0">
                  <a:latin typeface="Times New Roman" panose="02020603050405020304" pitchFamily="18" charset="0"/>
                  <a:cs typeface="Times New Roman" panose="02020603050405020304" pitchFamily="18" charset="0"/>
                </a:rPr>
                <a:t>1</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48" name="コンテンツ プレースホルダー 2"/>
            <p:cNvSpPr txBox="1">
              <a:spLocks/>
            </p:cNvSpPr>
            <p:nvPr/>
          </p:nvSpPr>
          <p:spPr>
            <a:xfrm>
              <a:off x="7563766" y="4838888"/>
              <a:ext cx="306471" cy="31575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a:latin typeface="Times New Roman" panose="02020603050405020304" pitchFamily="18" charset="0"/>
                  <a:cs typeface="Times New Roman" panose="02020603050405020304" pitchFamily="18" charset="0"/>
                </a:rPr>
                <a:t>0</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0" name="円弧 9"/>
            <p:cNvSpPr/>
            <p:nvPr/>
          </p:nvSpPr>
          <p:spPr>
            <a:xfrm>
              <a:off x="6890469" y="4159844"/>
              <a:ext cx="1440000" cy="1440000"/>
            </a:xfrm>
            <a:prstGeom prst="arc">
              <a:avLst>
                <a:gd name="adj1" fmla="val 17946095"/>
                <a:gd name="adj2" fmla="val 0"/>
              </a:avLst>
            </a:prstGeom>
            <a:ln>
              <a:solidFill>
                <a:srgbClr val="FF0000"/>
              </a:solidFill>
              <a:headEnd type="triangle"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円弧 48"/>
            <p:cNvSpPr/>
            <p:nvPr/>
          </p:nvSpPr>
          <p:spPr>
            <a:xfrm flipV="1">
              <a:off x="6890469" y="4165181"/>
              <a:ext cx="1440000" cy="1440000"/>
            </a:xfrm>
            <a:prstGeom prst="arc">
              <a:avLst>
                <a:gd name="adj1" fmla="val 17946095"/>
                <a:gd name="adj2" fmla="val 0"/>
              </a:avLst>
            </a:prstGeom>
            <a:ln>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コンテンツ プレースホルダー 2"/>
            <p:cNvSpPr txBox="1">
              <a:spLocks/>
            </p:cNvSpPr>
            <p:nvPr/>
          </p:nvSpPr>
          <p:spPr>
            <a:xfrm>
              <a:off x="8273508" y="4251209"/>
              <a:ext cx="87071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600" i="1" smtClean="0">
                  <a:latin typeface="Times New Roman" panose="02020603050405020304" pitchFamily="18" charset="0"/>
                  <a:cs typeface="Times New Roman" panose="02020603050405020304" pitchFamily="18" charset="0"/>
                </a:rPr>
                <a:t>e</a:t>
              </a:r>
              <a:r>
                <a:rPr lang="ja-JP" altLang="en-US" sz="1600" baseline="30000">
                  <a:latin typeface="Times New Roman" panose="02020603050405020304" pitchFamily="18" charset="0"/>
                  <a:cs typeface="Times New Roman" panose="02020603050405020304" pitchFamily="18" charset="0"/>
                </a:rPr>
                <a:t> </a:t>
              </a:r>
              <a:r>
                <a:rPr lang="en-US" altLang="ja-JP" sz="1600" i="1" baseline="30000" smtClean="0">
                  <a:latin typeface="Times New Roman" panose="02020603050405020304" pitchFamily="18" charset="0"/>
                  <a:cs typeface="Times New Roman" panose="02020603050405020304" pitchFamily="18" charset="0"/>
                </a:rPr>
                <a:t>j</a:t>
              </a:r>
              <a:r>
                <a:rPr lang="ja-JP" altLang="en-US" sz="1600" i="1" baseline="30000" smtClean="0">
                  <a:latin typeface="Times New Roman" panose="02020603050405020304" pitchFamily="18" charset="0"/>
                  <a:cs typeface="Times New Roman" panose="02020603050405020304" pitchFamily="18" charset="0"/>
                </a:rPr>
                <a:t> </a:t>
              </a:r>
              <a:r>
                <a:rPr lang="en-US" altLang="ja-JP" sz="1600" baseline="30000" smtClean="0">
                  <a:latin typeface="Times New Roman" panose="02020603050405020304" pitchFamily="18" charset="0"/>
                  <a:cs typeface="Times New Roman" panose="02020603050405020304" pitchFamily="18" charset="0"/>
                </a:rPr>
                <a:t>2 </a:t>
              </a:r>
              <a:r>
                <a:rPr lang="en-US" altLang="ja-JP" sz="1600" i="1" baseline="30000" smtClean="0">
                  <a:latin typeface="Times New Roman" panose="02020603050405020304" pitchFamily="18" charset="0"/>
                  <a:cs typeface="Times New Roman" panose="02020603050405020304" pitchFamily="18" charset="0"/>
                </a:rPr>
                <a:t>π t</a:t>
              </a:r>
              <a:endParaRPr lang="ja-JP" altLang="en-US" sz="1600" baseline="3000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428044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1167533" y="1867389"/>
            <a:ext cx="2317914" cy="1423395"/>
          </a:xfrm>
          <a:prstGeom prst="rect">
            <a:avLst/>
          </a:prstGeom>
        </p:spPr>
      </p:pic>
      <p:pic>
        <p:nvPicPr>
          <p:cNvPr id="5" name="図 4"/>
          <p:cNvPicPr>
            <a:picLocks noChangeAspect="1"/>
          </p:cNvPicPr>
          <p:nvPr/>
        </p:nvPicPr>
        <p:blipFill>
          <a:blip r:embed="rId3"/>
          <a:stretch>
            <a:fillRect/>
          </a:stretch>
        </p:blipFill>
        <p:spPr>
          <a:xfrm>
            <a:off x="5111613" y="2237522"/>
            <a:ext cx="2497076" cy="842276"/>
          </a:xfrm>
          <a:prstGeom prst="rect">
            <a:avLst/>
          </a:prstGeom>
        </p:spPr>
      </p:pic>
      <p:sp>
        <p:nvSpPr>
          <p:cNvPr id="159746" name="Rectangle 1026"/>
          <p:cNvSpPr>
            <a:spLocks noGrp="1" noChangeArrowheads="1"/>
          </p:cNvSpPr>
          <p:nvPr>
            <p:ph type="title"/>
          </p:nvPr>
        </p:nvSpPr>
        <p:spPr>
          <a:xfrm>
            <a:off x="2326490" y="55109"/>
            <a:ext cx="6932893" cy="1025525"/>
          </a:xfrm>
        </p:spPr>
        <p:txBody>
          <a:bodyPr>
            <a:normAutofit fontScale="90000"/>
          </a:bodyPr>
          <a:lstStyle/>
          <a:p>
            <a:pPr algn="r"/>
            <a:r>
              <a:rPr lang="ja-JP" altLang="en-US" sz="3600" smtClean="0"/>
              <a:t>②実関数とスペクトルの共役複素数</a:t>
            </a:r>
            <a:endParaRPr lang="ja-JP" altLang="en-US" sz="3600"/>
          </a:p>
        </p:txBody>
      </p:sp>
      <p:sp>
        <p:nvSpPr>
          <p:cNvPr id="3" name="コンテンツ プレースホルダー 2"/>
          <p:cNvSpPr>
            <a:spLocks noGrp="1"/>
          </p:cNvSpPr>
          <p:nvPr>
            <p:ph idx="1"/>
          </p:nvPr>
        </p:nvSpPr>
        <p:spPr>
          <a:xfrm>
            <a:off x="1187135" y="1039283"/>
            <a:ext cx="8018255" cy="833718"/>
          </a:xfrm>
        </p:spPr>
        <p:txBody>
          <a:bodyPr anchor="t" anchorCtr="0">
            <a:normAutofit fontScale="92500" lnSpcReduction="20000"/>
          </a:bodyPr>
          <a:lstStyle/>
          <a:p>
            <a:pPr marL="0" indent="0">
              <a:buNone/>
            </a:pPr>
            <a:endParaRPr lang="en-US" altLang="ja-JP" smtClean="0">
              <a:latin typeface="Times New Roman" panose="02020603050405020304" pitchFamily="18" charset="0"/>
              <a:cs typeface="Times New Roman" panose="02020603050405020304" pitchFamily="18" charset="0"/>
            </a:endParaRPr>
          </a:p>
          <a:p>
            <a:pPr marL="0" indent="0">
              <a:buNone/>
            </a:pPr>
            <a:r>
              <a:rPr lang="ja-JP" altLang="en-US" smtClean="0">
                <a:latin typeface="Times New Roman" panose="02020603050405020304" pitchFamily="18" charset="0"/>
                <a:cs typeface="Times New Roman" panose="02020603050405020304" pitchFamily="18" charset="0"/>
              </a:rPr>
              <a:t>時間信号　　　　　　　　　　　　周波数スペクトル</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6365096"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コンテンツ プレースホルダー 2"/>
          <p:cNvSpPr txBox="1">
            <a:spLocks/>
          </p:cNvSpPr>
          <p:nvPr/>
        </p:nvSpPr>
        <p:spPr>
          <a:xfrm>
            <a:off x="8065197" y="2774390"/>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sp>
        <p:nvSpPr>
          <p:cNvPr id="36" name="コンテンツ プレースホルダー 2"/>
          <p:cNvSpPr txBox="1">
            <a:spLocks/>
          </p:cNvSpPr>
          <p:nvPr/>
        </p:nvSpPr>
        <p:spPr>
          <a:xfrm>
            <a:off x="5237117" y="1808561"/>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grpSp>
        <p:nvGrpSpPr>
          <p:cNvPr id="40" name="グループ化 39"/>
          <p:cNvGrpSpPr/>
          <p:nvPr/>
        </p:nvGrpSpPr>
        <p:grpSpPr>
          <a:xfrm>
            <a:off x="5237117" y="4195028"/>
            <a:ext cx="2839610" cy="1444116"/>
            <a:chOff x="5170871" y="1859897"/>
            <a:chExt cx="2839610" cy="1444116"/>
          </a:xfrm>
        </p:grpSpPr>
        <p:cxnSp>
          <p:nvCxnSpPr>
            <p:cNvPr id="42" name="直線矢印コネクタ 41"/>
            <p:cNvCxnSpPr/>
            <p:nvPr/>
          </p:nvCxnSpPr>
          <p:spPr>
            <a:xfrm>
              <a:off x="5170871" y="2902514"/>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793775" y="2353235"/>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rot="5400000">
              <a:off x="5528468" y="262905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6604948" y="2634591"/>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rot="10800000">
              <a:off x="5252883"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rot="10800000">
              <a:off x="6874948"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sp>
          <p:nvSpPr>
            <p:cNvPr id="51" name="コンテンツ プレースホルダー 2"/>
            <p:cNvSpPr txBox="1">
              <a:spLocks/>
            </p:cNvSpPr>
            <p:nvPr/>
          </p:nvSpPr>
          <p:spPr>
            <a:xfrm>
              <a:off x="6731750" y="2856608"/>
              <a:ext cx="820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c</a:t>
              </a:r>
              <a:r>
                <a:rPr lang="en-US" altLang="ja-JP" i="1" smtClean="0">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sp>
          <p:nvSpPr>
            <p:cNvPr id="52" name="コンテンツ プレースホルダー 2"/>
            <p:cNvSpPr txBox="1">
              <a:spLocks/>
            </p:cNvSpPr>
            <p:nvPr/>
          </p:nvSpPr>
          <p:spPr>
            <a:xfrm>
              <a:off x="5292000" y="2846574"/>
              <a:ext cx="102915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i="1"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c</a:t>
              </a:r>
              <a:endParaRPr lang="ja-JP" altLang="en-US" baseline="-25000">
                <a:latin typeface="Times New Roman" panose="02020603050405020304" pitchFamily="18" charset="0"/>
                <a:cs typeface="Times New Roman" panose="02020603050405020304" pitchFamily="18" charset="0"/>
              </a:endParaRPr>
            </a:p>
          </p:txBody>
        </p:sp>
      </p:grpSp>
      <p:sp>
        <p:nvSpPr>
          <p:cNvPr id="53" name="コンテンツ プレースホルダー 2"/>
          <p:cNvSpPr txBox="1">
            <a:spLocks/>
          </p:cNvSpPr>
          <p:nvPr/>
        </p:nvSpPr>
        <p:spPr>
          <a:xfrm>
            <a:off x="5451508" y="5637418"/>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実数スペクトル</a:t>
            </a:r>
            <a:endParaRPr lang="ja-JP" altLang="en-US" sz="1800">
              <a:latin typeface="Times New Roman" panose="02020603050405020304" pitchFamily="18" charset="0"/>
              <a:cs typeface="Times New Roman" panose="02020603050405020304" pitchFamily="18" charset="0"/>
            </a:endParaRPr>
          </a:p>
        </p:txBody>
      </p:sp>
      <p:sp>
        <p:nvSpPr>
          <p:cNvPr id="55" name="コンテンツ プレースホルダー 2"/>
          <p:cNvSpPr txBox="1">
            <a:spLocks/>
          </p:cNvSpPr>
          <p:nvPr/>
        </p:nvSpPr>
        <p:spPr>
          <a:xfrm>
            <a:off x="1325113" y="3340213"/>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実関数</a:t>
            </a:r>
            <a:endParaRPr lang="ja-JP" altLang="en-US" sz="1800">
              <a:latin typeface="Times New Roman" panose="02020603050405020304" pitchFamily="18" charset="0"/>
              <a:cs typeface="Times New Roman" panose="02020603050405020304" pitchFamily="18" charset="0"/>
            </a:endParaRPr>
          </a:p>
        </p:txBody>
      </p:sp>
      <p:sp>
        <p:nvSpPr>
          <p:cNvPr id="159747" name="左右矢印 159746"/>
          <p:cNvSpPr/>
          <p:nvPr/>
        </p:nvSpPr>
        <p:spPr>
          <a:xfrm>
            <a:off x="4261990" y="2171654"/>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8" name="グループ化 57"/>
          <p:cNvGrpSpPr/>
          <p:nvPr/>
        </p:nvGrpSpPr>
        <p:grpSpPr>
          <a:xfrm>
            <a:off x="913183" y="4102520"/>
            <a:ext cx="3347615" cy="1506161"/>
            <a:chOff x="940092" y="1904156"/>
            <a:chExt cx="3347615" cy="1506161"/>
          </a:xfrm>
        </p:grpSpPr>
        <p:pic>
          <p:nvPicPr>
            <p:cNvPr id="59" name="図 58"/>
            <p:cNvPicPr>
              <a:picLocks noChangeAspect="1"/>
            </p:cNvPicPr>
            <p:nvPr/>
          </p:nvPicPr>
          <p:blipFill>
            <a:blip r:embed="rId4"/>
            <a:stretch>
              <a:fillRect/>
            </a:stretch>
          </p:blipFill>
          <p:spPr>
            <a:xfrm>
              <a:off x="940092" y="1904156"/>
              <a:ext cx="2935018" cy="1174007"/>
            </a:xfrm>
            <a:prstGeom prst="rect">
              <a:avLst/>
            </a:prstGeom>
          </p:spPr>
        </p:pic>
        <p:cxnSp>
          <p:nvCxnSpPr>
            <p:cNvPr id="60" name="直線矢印コネクタ 59"/>
            <p:cNvCxnSpPr/>
            <p:nvPr/>
          </p:nvCxnSpPr>
          <p:spPr>
            <a:xfrm>
              <a:off x="940092" y="2795508"/>
              <a:ext cx="31045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コンテンツ プレースホルダー 2"/>
            <p:cNvSpPr txBox="1">
              <a:spLocks/>
            </p:cNvSpPr>
            <p:nvPr/>
          </p:nvSpPr>
          <p:spPr>
            <a:xfrm>
              <a:off x="2239651" y="2962912"/>
              <a:ext cx="298950"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mtClean="0">
                  <a:latin typeface="Times New Roman" panose="02020603050405020304" pitchFamily="18" charset="0"/>
                  <a:cs typeface="Times New Roman" panose="02020603050405020304" pitchFamily="18" charset="0"/>
                </a:rPr>
                <a:t>0</a:t>
              </a:r>
              <a:endParaRPr lang="ja-JP" altLang="en-US">
                <a:latin typeface="Times New Roman" panose="02020603050405020304" pitchFamily="18" charset="0"/>
                <a:cs typeface="Times New Roman" panose="02020603050405020304" pitchFamily="18" charset="0"/>
              </a:endParaRPr>
            </a:p>
          </p:txBody>
        </p:sp>
        <p:sp>
          <p:nvSpPr>
            <p:cNvPr id="63" name="コンテンツ プレースホルダー 2"/>
            <p:cNvSpPr txBox="1">
              <a:spLocks/>
            </p:cNvSpPr>
            <p:nvPr/>
          </p:nvSpPr>
          <p:spPr>
            <a:xfrm>
              <a:off x="3992734" y="2525742"/>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endParaRPr lang="ja-JP" altLang="en-US">
                <a:latin typeface="Times New Roman" panose="02020603050405020304" pitchFamily="18" charset="0"/>
                <a:cs typeface="Times New Roman" panose="02020603050405020304" pitchFamily="18" charset="0"/>
              </a:endParaRPr>
            </a:p>
          </p:txBody>
        </p:sp>
      </p:grpSp>
      <p:sp>
        <p:nvSpPr>
          <p:cNvPr id="64" name="コンテンツ プレースホルダー 2"/>
          <p:cNvSpPr txBox="1">
            <a:spLocks/>
          </p:cNvSpPr>
          <p:nvPr/>
        </p:nvSpPr>
        <p:spPr>
          <a:xfrm>
            <a:off x="1382983" y="5595186"/>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対称関数</a:t>
            </a:r>
            <a:endParaRPr lang="ja-JP" altLang="en-US" sz="1800">
              <a:latin typeface="Times New Roman" panose="02020603050405020304" pitchFamily="18" charset="0"/>
              <a:cs typeface="Times New Roman" panose="02020603050405020304" pitchFamily="18" charset="0"/>
            </a:endParaRPr>
          </a:p>
        </p:txBody>
      </p:sp>
      <p:sp>
        <p:nvSpPr>
          <p:cNvPr id="65" name="左右矢印 64"/>
          <p:cNvSpPr/>
          <p:nvPr/>
        </p:nvSpPr>
        <p:spPr>
          <a:xfrm>
            <a:off x="4343159" y="4434922"/>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コンテンツ プレースホルダー 2"/>
          <p:cNvSpPr txBox="1">
            <a:spLocks/>
          </p:cNvSpPr>
          <p:nvPr/>
        </p:nvSpPr>
        <p:spPr>
          <a:xfrm>
            <a:off x="3260671" y="4097235"/>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7030A0"/>
                </a:solidFill>
                <a:latin typeface="Times New Roman" panose="02020603050405020304" pitchFamily="18" charset="0"/>
                <a:cs typeface="Times New Roman" panose="02020603050405020304" pitchFamily="18" charset="0"/>
              </a:rPr>
              <a:t>フーリエ変換対</a:t>
            </a:r>
            <a:endParaRPr lang="ja-JP" altLang="en-US" sz="1800">
              <a:solidFill>
                <a:srgbClr val="7030A0"/>
              </a:solidFill>
              <a:latin typeface="Times New Roman" panose="02020603050405020304" pitchFamily="18" charset="0"/>
              <a:cs typeface="Times New Roman" panose="02020603050405020304" pitchFamily="18" charset="0"/>
            </a:endParaRPr>
          </a:p>
        </p:txBody>
      </p:sp>
      <p:sp>
        <p:nvSpPr>
          <p:cNvPr id="7" name="コンテンツ プレースホルダー 2"/>
          <p:cNvSpPr txBox="1">
            <a:spLocks/>
          </p:cNvSpPr>
          <p:nvPr/>
        </p:nvSpPr>
        <p:spPr>
          <a:xfrm>
            <a:off x="3317404" y="1771995"/>
            <a:ext cx="2164976" cy="364634"/>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7030A0"/>
                </a:solidFill>
                <a:latin typeface="Times New Roman" panose="02020603050405020304" pitchFamily="18" charset="0"/>
                <a:cs typeface="Times New Roman" panose="02020603050405020304" pitchFamily="18" charset="0"/>
              </a:rPr>
              <a:t>フーリエ変換対</a:t>
            </a:r>
            <a:endParaRPr lang="ja-JP" altLang="en-US" sz="1800">
              <a:solidFill>
                <a:srgbClr val="7030A0"/>
              </a:solidFill>
              <a:latin typeface="Times New Roman" panose="02020603050405020304" pitchFamily="18" charset="0"/>
              <a:cs typeface="Times New Roman" panose="02020603050405020304" pitchFamily="18" charset="0"/>
            </a:endParaRPr>
          </a:p>
        </p:txBody>
      </p:sp>
      <p:cxnSp>
        <p:nvCxnSpPr>
          <p:cNvPr id="54" name="直線矢印コネクタ 53"/>
          <p:cNvCxnSpPr/>
          <p:nvPr/>
        </p:nvCxnSpPr>
        <p:spPr>
          <a:xfrm>
            <a:off x="4931421" y="3034639"/>
            <a:ext cx="31045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914573" y="2579086"/>
            <a:ext cx="31045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コンテンツ プレースホルダー 2"/>
          <p:cNvSpPr txBox="1">
            <a:spLocks/>
          </p:cNvSpPr>
          <p:nvPr/>
        </p:nvSpPr>
        <p:spPr>
          <a:xfrm>
            <a:off x="5119265" y="3123706"/>
            <a:ext cx="2653869" cy="1027414"/>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共役対称な関係</a:t>
            </a:r>
            <a:endParaRPr lang="en-US" altLang="ja-JP" sz="1800" b="1"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altLang="ja-JP" sz="1800" smtClean="0">
                <a:latin typeface="Times New Roman" panose="02020603050405020304" pitchFamily="18" charset="0"/>
                <a:cs typeface="Times New Roman" panose="02020603050405020304" pitchFamily="18" charset="0"/>
              </a:rPr>
              <a:t>X (</a:t>
            </a:r>
            <a:r>
              <a:rPr lang="ja-JP" altLang="en-US"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f</a:t>
            </a:r>
            <a:r>
              <a:rPr lang="en-US" altLang="ja-JP" sz="1800" smtClean="0">
                <a:latin typeface="Times New Roman" panose="02020603050405020304" pitchFamily="18" charset="0"/>
                <a:cs typeface="Times New Roman" panose="02020603050405020304" pitchFamily="18" charset="0"/>
              </a:rPr>
              <a:t>) =</a:t>
            </a:r>
            <a:r>
              <a:rPr lang="en-US" altLang="ja-JP" sz="1800" i="1" smtClean="0">
                <a:latin typeface="Times New Roman" panose="02020603050405020304" pitchFamily="18" charset="0"/>
                <a:cs typeface="Times New Roman" panose="02020603050405020304" pitchFamily="18" charset="0"/>
              </a:rPr>
              <a:t> X </a:t>
            </a:r>
            <a:r>
              <a:rPr lang="en-US" altLang="ja-JP" sz="1800" baseline="30000" smtClean="0">
                <a:latin typeface="Times New Roman" panose="02020603050405020304" pitchFamily="18" charset="0"/>
                <a:cs typeface="Times New Roman" panose="02020603050405020304" pitchFamily="18" charset="0"/>
              </a:rPr>
              <a:t>*</a:t>
            </a: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 f </a:t>
            </a:r>
            <a:r>
              <a:rPr lang="en-US" altLang="ja-JP" sz="1800" smtClean="0">
                <a:latin typeface="Times New Roman" panose="02020603050405020304" pitchFamily="18" charset="0"/>
                <a:cs typeface="Times New Roman" panose="02020603050405020304" pitchFamily="18" charset="0"/>
              </a:rPr>
              <a:t>)</a:t>
            </a:r>
          </a:p>
          <a:p>
            <a:pPr marL="0" indent="0" algn="ctr">
              <a:buNone/>
            </a:pPr>
            <a:r>
              <a:rPr lang="ja-JP" altLang="en-US" sz="1800" smtClean="0">
                <a:latin typeface="Times New Roman" panose="02020603050405020304" pitchFamily="18" charset="0"/>
                <a:cs typeface="Times New Roman" panose="02020603050405020304" pitchFamily="18" charset="0"/>
              </a:rPr>
              <a:t>（虚数部は符号逆転）</a:t>
            </a:r>
            <a:endParaRPr lang="ja-JP" altLang="en-US" sz="1800">
              <a:latin typeface="Times New Roman" panose="02020603050405020304" pitchFamily="18" charset="0"/>
              <a:cs typeface="Times New Roman" panose="02020603050405020304" pitchFamily="18" charset="0"/>
            </a:endParaRPr>
          </a:p>
        </p:txBody>
      </p:sp>
      <p:sp>
        <p:nvSpPr>
          <p:cNvPr id="37" name="コンテンツ プレースホルダー 2"/>
          <p:cNvSpPr txBox="1">
            <a:spLocks/>
          </p:cNvSpPr>
          <p:nvPr/>
        </p:nvSpPr>
        <p:spPr>
          <a:xfrm>
            <a:off x="6365096" y="1966900"/>
            <a:ext cx="2715330" cy="686108"/>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＊は共役複素数を示す</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3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2"/>
          <a:stretch>
            <a:fillRect/>
          </a:stretch>
        </p:blipFill>
        <p:spPr>
          <a:xfrm>
            <a:off x="776157" y="3724089"/>
            <a:ext cx="2922675" cy="1754168"/>
          </a:xfrm>
          <a:prstGeom prst="rect">
            <a:avLst/>
          </a:prstGeom>
        </p:spPr>
      </p:pic>
      <p:pic>
        <p:nvPicPr>
          <p:cNvPr id="11" name="図 10"/>
          <p:cNvPicPr>
            <a:picLocks noChangeAspect="1"/>
          </p:cNvPicPr>
          <p:nvPr/>
        </p:nvPicPr>
        <p:blipFill>
          <a:blip r:embed="rId3"/>
          <a:stretch>
            <a:fillRect/>
          </a:stretch>
        </p:blipFill>
        <p:spPr>
          <a:xfrm>
            <a:off x="5854634" y="1876027"/>
            <a:ext cx="1934167" cy="1283934"/>
          </a:xfrm>
          <a:prstGeom prst="rect">
            <a:avLst/>
          </a:prstGeom>
        </p:spPr>
      </p:pic>
      <p:pic>
        <p:nvPicPr>
          <p:cNvPr id="9" name="図 8"/>
          <p:cNvPicPr>
            <a:picLocks noChangeAspect="1"/>
          </p:cNvPicPr>
          <p:nvPr/>
        </p:nvPicPr>
        <p:blipFill>
          <a:blip r:embed="rId4"/>
          <a:stretch>
            <a:fillRect/>
          </a:stretch>
        </p:blipFill>
        <p:spPr>
          <a:xfrm>
            <a:off x="1167533" y="1867389"/>
            <a:ext cx="2317914" cy="1423395"/>
          </a:xfrm>
          <a:prstGeom prst="rect">
            <a:avLst/>
          </a:prstGeom>
        </p:spPr>
      </p:pic>
      <p:sp>
        <p:nvSpPr>
          <p:cNvPr id="159746" name="Rectangle 1026"/>
          <p:cNvSpPr>
            <a:spLocks noGrp="1" noChangeArrowheads="1"/>
          </p:cNvSpPr>
          <p:nvPr>
            <p:ph type="title"/>
          </p:nvPr>
        </p:nvSpPr>
        <p:spPr>
          <a:xfrm>
            <a:off x="2326490" y="55109"/>
            <a:ext cx="6932893" cy="1025525"/>
          </a:xfrm>
        </p:spPr>
        <p:txBody>
          <a:bodyPr>
            <a:normAutofit/>
          </a:bodyPr>
          <a:lstStyle/>
          <a:p>
            <a:pPr algn="r"/>
            <a:r>
              <a:rPr lang="ja-JP" altLang="en-US" sz="3600" smtClean="0"/>
              <a:t>③周期関数と離散信号</a:t>
            </a:r>
            <a:endParaRPr lang="ja-JP" altLang="en-US" sz="3600"/>
          </a:p>
        </p:txBody>
      </p:sp>
      <p:sp>
        <p:nvSpPr>
          <p:cNvPr id="3" name="コンテンツ プレースホルダー 2"/>
          <p:cNvSpPr>
            <a:spLocks noGrp="1"/>
          </p:cNvSpPr>
          <p:nvPr>
            <p:ph idx="1"/>
          </p:nvPr>
        </p:nvSpPr>
        <p:spPr>
          <a:xfrm>
            <a:off x="1187135" y="1039283"/>
            <a:ext cx="8018255" cy="477208"/>
          </a:xfrm>
        </p:spPr>
        <p:txBody>
          <a:bodyPr anchor="t" anchorCtr="0">
            <a:normAutofit/>
          </a:bodyPr>
          <a:lstStyle/>
          <a:p>
            <a:pPr marL="0" indent="0">
              <a:buNone/>
            </a:pPr>
            <a:r>
              <a:rPr lang="ja-JP" altLang="en-US" smtClean="0">
                <a:latin typeface="Times New Roman" panose="02020603050405020304" pitchFamily="18" charset="0"/>
                <a:cs typeface="Times New Roman" panose="02020603050405020304" pitchFamily="18" charset="0"/>
              </a:rPr>
              <a:t>時間信号　　　　　　　　　　　　周波数スペクトル</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6042368" y="1881326"/>
            <a:ext cx="0" cy="1152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コンテンツ プレースホルダー 2"/>
          <p:cNvSpPr txBox="1">
            <a:spLocks/>
          </p:cNvSpPr>
          <p:nvPr/>
        </p:nvSpPr>
        <p:spPr>
          <a:xfrm>
            <a:off x="8065197" y="2774390"/>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sp>
        <p:nvSpPr>
          <p:cNvPr id="36" name="コンテンツ プレースホルダー 2"/>
          <p:cNvSpPr txBox="1">
            <a:spLocks/>
          </p:cNvSpPr>
          <p:nvPr/>
        </p:nvSpPr>
        <p:spPr>
          <a:xfrm>
            <a:off x="5237117" y="1808561"/>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grpSp>
        <p:nvGrpSpPr>
          <p:cNvPr id="18" name="グループ化 17"/>
          <p:cNvGrpSpPr/>
          <p:nvPr/>
        </p:nvGrpSpPr>
        <p:grpSpPr>
          <a:xfrm>
            <a:off x="5621297" y="4191938"/>
            <a:ext cx="2840970" cy="1888545"/>
            <a:chOff x="5145968" y="4196278"/>
            <a:chExt cx="2840970" cy="1888545"/>
          </a:xfrm>
        </p:grpSpPr>
        <p:pic>
          <p:nvPicPr>
            <p:cNvPr id="70" name="図 69"/>
            <p:cNvPicPr>
              <a:picLocks noChangeAspect="1"/>
            </p:cNvPicPr>
            <p:nvPr/>
          </p:nvPicPr>
          <p:blipFill>
            <a:blip r:embed="rId5"/>
            <a:stretch>
              <a:fillRect/>
            </a:stretch>
          </p:blipFill>
          <p:spPr>
            <a:xfrm>
              <a:off x="6754115" y="4793967"/>
              <a:ext cx="627374" cy="458307"/>
            </a:xfrm>
            <a:prstGeom prst="rect">
              <a:avLst/>
            </a:prstGeom>
          </p:spPr>
        </p:pic>
        <p:pic>
          <p:nvPicPr>
            <p:cNvPr id="71" name="図 70"/>
            <p:cNvPicPr>
              <a:picLocks noChangeAspect="1"/>
            </p:cNvPicPr>
            <p:nvPr/>
          </p:nvPicPr>
          <p:blipFill>
            <a:blip r:embed="rId5"/>
            <a:stretch>
              <a:fillRect/>
            </a:stretch>
          </p:blipFill>
          <p:spPr>
            <a:xfrm>
              <a:off x="5145968" y="4800245"/>
              <a:ext cx="627374" cy="458307"/>
            </a:xfrm>
            <a:prstGeom prst="rect">
              <a:avLst/>
            </a:prstGeom>
          </p:spPr>
        </p:pic>
        <p:pic>
          <p:nvPicPr>
            <p:cNvPr id="17" name="図 16"/>
            <p:cNvPicPr>
              <a:picLocks noChangeAspect="1"/>
            </p:cNvPicPr>
            <p:nvPr/>
          </p:nvPicPr>
          <p:blipFill>
            <a:blip r:embed="rId5"/>
            <a:stretch>
              <a:fillRect/>
            </a:stretch>
          </p:blipFill>
          <p:spPr>
            <a:xfrm>
              <a:off x="5981076" y="4804018"/>
              <a:ext cx="627374" cy="458307"/>
            </a:xfrm>
            <a:prstGeom prst="rect">
              <a:avLst/>
            </a:prstGeom>
          </p:spPr>
        </p:pic>
        <p:cxnSp>
          <p:nvCxnSpPr>
            <p:cNvPr id="42" name="直線矢印コネクタ 41"/>
            <p:cNvCxnSpPr/>
            <p:nvPr/>
          </p:nvCxnSpPr>
          <p:spPr>
            <a:xfrm>
              <a:off x="5147328" y="5252342"/>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6296574" y="4196278"/>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コンテンツ プレースホルダー 2"/>
            <p:cNvSpPr txBox="1">
              <a:spLocks/>
            </p:cNvSpPr>
            <p:nvPr/>
          </p:nvSpPr>
          <p:spPr>
            <a:xfrm>
              <a:off x="7691965" y="4951914"/>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sp>
          <p:nvSpPr>
            <p:cNvPr id="51" name="コンテンツ プレースホルダー 2"/>
            <p:cNvSpPr txBox="1">
              <a:spLocks/>
            </p:cNvSpPr>
            <p:nvPr/>
          </p:nvSpPr>
          <p:spPr>
            <a:xfrm>
              <a:off x="6270814" y="5192739"/>
              <a:ext cx="820938" cy="294726"/>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600" smtClean="0">
                  <a:latin typeface="Times New Roman" panose="02020603050405020304" pitchFamily="18" charset="0"/>
                  <a:cs typeface="Times New Roman" panose="02020603050405020304" pitchFamily="18" charset="0"/>
                </a:rPr>
                <a:t>0</a:t>
              </a:r>
              <a:endParaRPr lang="ja-JP" altLang="en-US" sz="1600">
                <a:latin typeface="Times New Roman" panose="02020603050405020304" pitchFamily="18" charset="0"/>
                <a:cs typeface="Times New Roman" panose="02020603050405020304" pitchFamily="18" charset="0"/>
              </a:endParaRPr>
            </a:p>
          </p:txBody>
        </p:sp>
        <p:sp>
          <p:nvSpPr>
            <p:cNvPr id="53" name="コンテンツ プレースホルダー 2"/>
            <p:cNvSpPr txBox="1">
              <a:spLocks/>
            </p:cNvSpPr>
            <p:nvPr/>
          </p:nvSpPr>
          <p:spPr>
            <a:xfrm>
              <a:off x="5451508" y="5637418"/>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周期スペクトル</a:t>
              </a:r>
              <a:endParaRPr lang="ja-JP" altLang="en-US" sz="1800">
                <a:latin typeface="Times New Roman" panose="02020603050405020304" pitchFamily="18" charset="0"/>
                <a:cs typeface="Times New Roman" panose="02020603050405020304" pitchFamily="18" charset="0"/>
              </a:endParaRPr>
            </a:p>
          </p:txBody>
        </p:sp>
      </p:grpSp>
      <p:sp>
        <p:nvSpPr>
          <p:cNvPr id="55" name="コンテンツ プレースホルダー 2"/>
          <p:cNvSpPr txBox="1">
            <a:spLocks/>
          </p:cNvSpPr>
          <p:nvPr/>
        </p:nvSpPr>
        <p:spPr>
          <a:xfrm>
            <a:off x="1325113" y="3340213"/>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周期関数</a:t>
            </a:r>
            <a:endParaRPr lang="ja-JP" altLang="en-US" sz="1800">
              <a:latin typeface="Times New Roman" panose="02020603050405020304" pitchFamily="18" charset="0"/>
              <a:cs typeface="Times New Roman" panose="02020603050405020304" pitchFamily="18" charset="0"/>
            </a:endParaRPr>
          </a:p>
        </p:txBody>
      </p:sp>
      <p:sp>
        <p:nvSpPr>
          <p:cNvPr id="159747" name="左右矢印 159746"/>
          <p:cNvSpPr/>
          <p:nvPr/>
        </p:nvSpPr>
        <p:spPr>
          <a:xfrm>
            <a:off x="4261990" y="2171654"/>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コンテンツ プレースホルダー 2"/>
          <p:cNvSpPr txBox="1">
            <a:spLocks/>
          </p:cNvSpPr>
          <p:nvPr/>
        </p:nvSpPr>
        <p:spPr>
          <a:xfrm>
            <a:off x="1382983" y="5595186"/>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離散時間信号</a:t>
            </a:r>
            <a:endParaRPr lang="ja-JP" altLang="en-US" sz="1800">
              <a:latin typeface="Times New Roman" panose="02020603050405020304" pitchFamily="18" charset="0"/>
              <a:cs typeface="Times New Roman" panose="02020603050405020304" pitchFamily="18" charset="0"/>
            </a:endParaRPr>
          </a:p>
        </p:txBody>
      </p:sp>
      <p:sp>
        <p:nvSpPr>
          <p:cNvPr id="65" name="左右矢印 64"/>
          <p:cNvSpPr/>
          <p:nvPr/>
        </p:nvSpPr>
        <p:spPr>
          <a:xfrm>
            <a:off x="4343159" y="4434922"/>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コンテンツ プレースホルダー 2"/>
          <p:cNvSpPr txBox="1">
            <a:spLocks/>
          </p:cNvSpPr>
          <p:nvPr/>
        </p:nvSpPr>
        <p:spPr>
          <a:xfrm>
            <a:off x="3537330" y="4014241"/>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7030A0"/>
                </a:solidFill>
                <a:latin typeface="Times New Roman" panose="02020603050405020304" pitchFamily="18" charset="0"/>
                <a:cs typeface="Times New Roman" panose="02020603050405020304" pitchFamily="18" charset="0"/>
              </a:rPr>
              <a:t>フーリエ変換対</a:t>
            </a:r>
            <a:endParaRPr lang="ja-JP" altLang="en-US" sz="1800">
              <a:solidFill>
                <a:srgbClr val="7030A0"/>
              </a:solidFill>
              <a:latin typeface="Times New Roman" panose="02020603050405020304" pitchFamily="18" charset="0"/>
              <a:cs typeface="Times New Roman" panose="02020603050405020304" pitchFamily="18" charset="0"/>
            </a:endParaRPr>
          </a:p>
        </p:txBody>
      </p:sp>
      <p:sp>
        <p:nvSpPr>
          <p:cNvPr id="7" name="コンテンツ プレースホルダー 2"/>
          <p:cNvSpPr txBox="1">
            <a:spLocks/>
          </p:cNvSpPr>
          <p:nvPr/>
        </p:nvSpPr>
        <p:spPr>
          <a:xfrm>
            <a:off x="3317404" y="1771995"/>
            <a:ext cx="2164976" cy="364634"/>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7030A0"/>
                </a:solidFill>
                <a:latin typeface="Times New Roman" panose="02020603050405020304" pitchFamily="18" charset="0"/>
                <a:cs typeface="Times New Roman" panose="02020603050405020304" pitchFamily="18" charset="0"/>
              </a:rPr>
              <a:t>フーリエ変換対</a:t>
            </a:r>
            <a:endParaRPr lang="ja-JP" altLang="en-US" sz="1800">
              <a:solidFill>
                <a:srgbClr val="7030A0"/>
              </a:solidFill>
              <a:latin typeface="Times New Roman" panose="02020603050405020304" pitchFamily="18" charset="0"/>
              <a:cs typeface="Times New Roman" panose="02020603050405020304" pitchFamily="18" charset="0"/>
            </a:endParaRPr>
          </a:p>
        </p:txBody>
      </p:sp>
      <p:cxnSp>
        <p:nvCxnSpPr>
          <p:cNvPr id="54" name="直線矢印コネクタ 53"/>
          <p:cNvCxnSpPr/>
          <p:nvPr/>
        </p:nvCxnSpPr>
        <p:spPr>
          <a:xfrm>
            <a:off x="6043471" y="3034639"/>
            <a:ext cx="1836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914573" y="2579086"/>
            <a:ext cx="31045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コンテンツ プレースホルダー 2"/>
          <p:cNvSpPr txBox="1">
            <a:spLocks/>
          </p:cNvSpPr>
          <p:nvPr/>
        </p:nvSpPr>
        <p:spPr>
          <a:xfrm>
            <a:off x="5094591" y="3351549"/>
            <a:ext cx="2653869" cy="1027414"/>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離散線スペクトル</a:t>
            </a:r>
            <a:endParaRPr lang="en-US" altLang="ja-JP" sz="1800" b="1"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ja-JP" altLang="en-US" sz="1800" smtClean="0">
                <a:latin typeface="Times New Roman" panose="02020603050405020304" pitchFamily="18" charset="0"/>
                <a:cs typeface="Times New Roman" panose="02020603050405020304" pitchFamily="18" charset="0"/>
              </a:rPr>
              <a:t>（調波構造）</a:t>
            </a:r>
            <a:endParaRPr lang="ja-JP" altLang="en-US" sz="1800">
              <a:latin typeface="Times New Roman" panose="02020603050405020304" pitchFamily="18" charset="0"/>
              <a:cs typeface="Times New Roman" panose="02020603050405020304" pitchFamily="18" charset="0"/>
            </a:endParaRPr>
          </a:p>
        </p:txBody>
      </p:sp>
      <p:sp>
        <p:nvSpPr>
          <p:cNvPr id="38" name="コンテンツ プレースホルダー 2"/>
          <p:cNvSpPr txBox="1">
            <a:spLocks/>
          </p:cNvSpPr>
          <p:nvPr/>
        </p:nvSpPr>
        <p:spPr>
          <a:xfrm>
            <a:off x="711025" y="2848664"/>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t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cxnSp>
        <p:nvCxnSpPr>
          <p:cNvPr id="8" name="直線矢印コネクタ 7"/>
          <p:cNvCxnSpPr/>
          <p:nvPr/>
        </p:nvCxnSpPr>
        <p:spPr>
          <a:xfrm flipV="1">
            <a:off x="1234768" y="1966900"/>
            <a:ext cx="89941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コンテンツ プレースホルダー 2"/>
          <p:cNvSpPr txBox="1">
            <a:spLocks/>
          </p:cNvSpPr>
          <p:nvPr/>
        </p:nvSpPr>
        <p:spPr>
          <a:xfrm>
            <a:off x="1336301" y="1469116"/>
            <a:ext cx="57306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endParaRPr lang="ja-JP" altLang="en-US" baseline="-25000">
              <a:latin typeface="Times New Roman" panose="02020603050405020304" pitchFamily="18" charset="0"/>
              <a:cs typeface="Times New Roman" panose="02020603050405020304" pitchFamily="18" charset="0"/>
            </a:endParaRPr>
          </a:p>
        </p:txBody>
      </p:sp>
      <p:cxnSp>
        <p:nvCxnSpPr>
          <p:cNvPr id="13" name="直線コネクタ 12"/>
          <p:cNvCxnSpPr/>
          <p:nvPr/>
        </p:nvCxnSpPr>
        <p:spPr>
          <a:xfrm>
            <a:off x="6538491" y="2091332"/>
            <a:ext cx="0" cy="3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6702796" y="2093705"/>
            <a:ext cx="0" cy="3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H="1" flipV="1">
            <a:off x="6698034" y="2118924"/>
            <a:ext cx="188541" cy="389"/>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V="1">
            <a:off x="6347836" y="2118535"/>
            <a:ext cx="188541" cy="389"/>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コンテンツ プレースホルダー 2"/>
          <p:cNvSpPr txBox="1">
            <a:spLocks/>
          </p:cNvSpPr>
          <p:nvPr/>
        </p:nvSpPr>
        <p:spPr>
          <a:xfrm>
            <a:off x="6132844" y="1758690"/>
            <a:ext cx="908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smtClean="0">
                <a:latin typeface="Times New Roman" panose="02020603050405020304" pitchFamily="18" charset="0"/>
                <a:cs typeface="Times New Roman" panose="02020603050405020304" pitchFamily="18" charset="0"/>
              </a:rPr>
              <a:t>1 / </a:t>
            </a: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s</a:t>
            </a:r>
            <a:endParaRPr lang="ja-JP" altLang="en-US" sz="1800" baseline="-25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6294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500312" y="2119312"/>
            <a:ext cx="4143375" cy="2619375"/>
            <a:chOff x="2500312" y="2119312"/>
            <a:chExt cx="4143375" cy="2619375"/>
          </a:xfrm>
        </p:grpSpPr>
        <p:pic>
          <p:nvPicPr>
            <p:cNvPr id="4" name="図 3"/>
            <p:cNvPicPr>
              <a:picLocks noChangeAspect="1"/>
            </p:cNvPicPr>
            <p:nvPr/>
          </p:nvPicPr>
          <p:blipFill>
            <a:blip r:embed="rId2"/>
            <a:stretch>
              <a:fillRect/>
            </a:stretch>
          </p:blipFill>
          <p:spPr>
            <a:xfrm>
              <a:off x="2500312" y="2119312"/>
              <a:ext cx="4143375" cy="2619375"/>
            </a:xfrm>
            <a:prstGeom prst="rect">
              <a:avLst/>
            </a:prstGeom>
          </p:spPr>
        </p:pic>
        <p:cxnSp>
          <p:nvCxnSpPr>
            <p:cNvPr id="56" name="直線矢印コネクタ 55"/>
            <p:cNvCxnSpPr/>
            <p:nvPr/>
          </p:nvCxnSpPr>
          <p:spPr>
            <a:xfrm flipV="1">
              <a:off x="2581464" y="2649071"/>
              <a:ext cx="3978955" cy="0"/>
            </a:xfrm>
            <a:prstGeom prst="straightConnector1">
              <a:avLst/>
            </a:prstGeom>
            <a:ln>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2581463" y="3322963"/>
              <a:ext cx="3978955" cy="0"/>
            </a:xfrm>
            <a:prstGeom prst="straightConnector1">
              <a:avLst/>
            </a:prstGeom>
            <a:ln>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V="1">
              <a:off x="2612840" y="3717409"/>
              <a:ext cx="3978955" cy="0"/>
            </a:xfrm>
            <a:prstGeom prst="straightConnector1">
              <a:avLst/>
            </a:prstGeom>
            <a:ln>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2570869" y="4125303"/>
              <a:ext cx="3978955" cy="0"/>
            </a:xfrm>
            <a:prstGeom prst="straightConnector1">
              <a:avLst/>
            </a:prstGeom>
            <a:ln>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2581463" y="4506303"/>
              <a:ext cx="3978955" cy="0"/>
            </a:xfrm>
            <a:prstGeom prst="straightConnector1">
              <a:avLst/>
            </a:prstGeom>
            <a:ln>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9746" name="Rectangle 1026"/>
          <p:cNvSpPr>
            <a:spLocks noGrp="1" noChangeArrowheads="1"/>
          </p:cNvSpPr>
          <p:nvPr>
            <p:ph type="title"/>
          </p:nvPr>
        </p:nvSpPr>
        <p:spPr>
          <a:xfrm>
            <a:off x="1382984" y="55109"/>
            <a:ext cx="7876400" cy="1025525"/>
          </a:xfrm>
        </p:spPr>
        <p:txBody>
          <a:bodyPr>
            <a:normAutofit fontScale="90000"/>
          </a:bodyPr>
          <a:lstStyle/>
          <a:p>
            <a:pPr algn="r"/>
            <a:r>
              <a:rPr lang="ja-JP" altLang="en-US" sz="3600" smtClean="0"/>
              <a:t>周期</a:t>
            </a:r>
            <a:r>
              <a:rPr lang="ja-JP" altLang="en-US" sz="3600"/>
              <a:t>信号</a:t>
            </a:r>
            <a:r>
              <a:rPr lang="ja-JP" altLang="en-US" sz="3600" smtClean="0"/>
              <a:t>が倍周波数しか含まない理由</a:t>
            </a:r>
            <a:r>
              <a:rPr lang="en-US" altLang="ja-JP" sz="3600" smtClean="0"/>
              <a:t/>
            </a:r>
            <a:br>
              <a:rPr lang="en-US" altLang="ja-JP" sz="3600" smtClean="0"/>
            </a:br>
            <a:r>
              <a:rPr lang="en-US" altLang="ja-JP" sz="2700" smtClean="0"/>
              <a:t>(</a:t>
            </a:r>
            <a:r>
              <a:rPr lang="ja-JP" altLang="en-US" sz="2700" smtClean="0"/>
              <a:t>フーリエ級数の原理から当然のことかも・・・）</a:t>
            </a:r>
            <a:endParaRPr lang="ja-JP" altLang="en-US" sz="2700"/>
          </a:p>
        </p:txBody>
      </p:sp>
      <p:sp>
        <p:nvSpPr>
          <p:cNvPr id="3" name="コンテンツ プレースホルダー 2"/>
          <p:cNvSpPr>
            <a:spLocks noGrp="1"/>
          </p:cNvSpPr>
          <p:nvPr>
            <p:ph idx="1"/>
          </p:nvPr>
        </p:nvSpPr>
        <p:spPr>
          <a:xfrm>
            <a:off x="1004336" y="1870831"/>
            <a:ext cx="1658222" cy="477208"/>
          </a:xfrm>
        </p:spPr>
        <p:txBody>
          <a:bodyPr anchor="t" anchorCtr="0">
            <a:normAutofit/>
          </a:bodyPr>
          <a:lstStyle/>
          <a:p>
            <a:pPr marL="0" indent="0">
              <a:buNone/>
            </a:pPr>
            <a:r>
              <a:rPr lang="ja-JP" altLang="en-US" smtClean="0">
                <a:latin typeface="Times New Roman" panose="02020603050405020304" pitchFamily="18" charset="0"/>
                <a:cs typeface="Times New Roman" panose="02020603050405020304" pitchFamily="18" charset="0"/>
              </a:rPr>
              <a:t>周期信号</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55" name="コンテンツ プレースホルダー 2"/>
          <p:cNvSpPr txBox="1">
            <a:spLocks/>
          </p:cNvSpPr>
          <p:nvPr/>
        </p:nvSpPr>
        <p:spPr>
          <a:xfrm>
            <a:off x="1735604" y="5021150"/>
            <a:ext cx="6467102" cy="655054"/>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b="1" smtClean="0">
                <a:latin typeface="Times New Roman" panose="02020603050405020304" pitchFamily="18" charset="0"/>
                <a:cs typeface="Times New Roman" panose="02020603050405020304" pitchFamily="18" charset="0"/>
              </a:rPr>
              <a:t>非整数倍の正弦波は </a:t>
            </a:r>
            <a:r>
              <a:rPr lang="en-US" altLang="ja-JP" b="1" i="1" smtClean="0">
                <a:latin typeface="Times New Roman" panose="02020603050405020304" pitchFamily="18" charset="0"/>
                <a:cs typeface="Times New Roman" panose="02020603050405020304" pitchFamily="18" charset="0"/>
              </a:rPr>
              <a:t>T</a:t>
            </a:r>
            <a:r>
              <a:rPr lang="en-US" altLang="ja-JP" b="1" i="1" baseline="-25000" smtClean="0">
                <a:latin typeface="Times New Roman" panose="02020603050405020304" pitchFamily="18" charset="0"/>
                <a:cs typeface="Times New Roman" panose="02020603050405020304" pitchFamily="18" charset="0"/>
              </a:rPr>
              <a:t>s</a:t>
            </a:r>
            <a:r>
              <a:rPr lang="en-US" altLang="ja-JP" b="1" baseline="-25000" smtClean="0">
                <a:latin typeface="Times New Roman" panose="02020603050405020304" pitchFamily="18" charset="0"/>
                <a:cs typeface="Times New Roman" panose="02020603050405020304" pitchFamily="18" charset="0"/>
              </a:rPr>
              <a:t> </a:t>
            </a:r>
            <a:r>
              <a:rPr lang="ja-JP" altLang="en-US" b="1" smtClean="0">
                <a:latin typeface="Times New Roman" panose="02020603050405020304" pitchFamily="18" charset="0"/>
                <a:cs typeface="Times New Roman" panose="02020603050405020304" pitchFamily="18" charset="0"/>
              </a:rPr>
              <a:t>の周期とならない</a:t>
            </a:r>
            <a:endParaRPr lang="ja-JP" altLang="en-US">
              <a:latin typeface="Times New Roman" panose="02020603050405020304" pitchFamily="18" charset="0"/>
              <a:cs typeface="Times New Roman" panose="02020603050405020304" pitchFamily="18" charset="0"/>
            </a:endParaRPr>
          </a:p>
        </p:txBody>
      </p:sp>
      <p:sp>
        <p:nvSpPr>
          <p:cNvPr id="38" name="コンテンツ プレースホルダー 2"/>
          <p:cNvSpPr txBox="1">
            <a:spLocks/>
          </p:cNvSpPr>
          <p:nvPr/>
        </p:nvSpPr>
        <p:spPr>
          <a:xfrm>
            <a:off x="1787711" y="2375995"/>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t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cxnSp>
        <p:nvCxnSpPr>
          <p:cNvPr id="8" name="直線矢印コネクタ 7"/>
          <p:cNvCxnSpPr/>
          <p:nvPr/>
        </p:nvCxnSpPr>
        <p:spPr>
          <a:xfrm flipV="1">
            <a:off x="2584316" y="2093705"/>
            <a:ext cx="162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コンテンツ プレースホルダー 2"/>
          <p:cNvSpPr txBox="1">
            <a:spLocks/>
          </p:cNvSpPr>
          <p:nvPr/>
        </p:nvSpPr>
        <p:spPr>
          <a:xfrm>
            <a:off x="3165627" y="1590781"/>
            <a:ext cx="57306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endParaRPr lang="ja-JP" altLang="en-US" baseline="-25000">
              <a:latin typeface="Times New Roman" panose="02020603050405020304" pitchFamily="18" charset="0"/>
              <a:cs typeface="Times New Roman" panose="02020603050405020304" pitchFamily="18" charset="0"/>
            </a:endParaRPr>
          </a:p>
        </p:txBody>
      </p:sp>
      <p:cxnSp>
        <p:nvCxnSpPr>
          <p:cNvPr id="13" name="直線コネクタ 12"/>
          <p:cNvCxnSpPr/>
          <p:nvPr/>
        </p:nvCxnSpPr>
        <p:spPr>
          <a:xfrm>
            <a:off x="2581463" y="1853436"/>
            <a:ext cx="0" cy="30787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コンテンツ プレースホルダー 2"/>
          <p:cNvSpPr txBox="1">
            <a:spLocks/>
          </p:cNvSpPr>
          <p:nvPr/>
        </p:nvSpPr>
        <p:spPr>
          <a:xfrm>
            <a:off x="1132771" y="3102186"/>
            <a:ext cx="136542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i="1" smtClean="0">
                <a:latin typeface="Times New Roman" panose="02020603050405020304" pitchFamily="18" charset="0"/>
                <a:cs typeface="Times New Roman" panose="02020603050405020304" pitchFamily="18" charset="0"/>
              </a:rPr>
              <a:t>f </a:t>
            </a:r>
            <a:r>
              <a:rPr lang="en-US" altLang="ja-JP" sz="1800" baseline="-25000" smtClean="0">
                <a:latin typeface="Times New Roman" panose="02020603050405020304" pitchFamily="18" charset="0"/>
                <a:cs typeface="Times New Roman" panose="02020603050405020304" pitchFamily="18" charset="0"/>
              </a:rPr>
              <a:t>0</a:t>
            </a:r>
            <a:r>
              <a:rPr lang="en-US" altLang="ja-JP" sz="1800" smtClean="0">
                <a:latin typeface="Times New Roman" panose="02020603050405020304" pitchFamily="18" charset="0"/>
                <a:cs typeface="Times New Roman" panose="02020603050405020304" pitchFamily="18" charset="0"/>
              </a:rPr>
              <a:t> = 1 / </a:t>
            </a: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s</a:t>
            </a:r>
            <a:endParaRPr lang="ja-JP" altLang="en-US" sz="1800" baseline="-25000">
              <a:latin typeface="Times New Roman" panose="02020603050405020304" pitchFamily="18" charset="0"/>
              <a:cs typeface="Times New Roman" panose="02020603050405020304" pitchFamily="18" charset="0"/>
            </a:endParaRPr>
          </a:p>
        </p:txBody>
      </p:sp>
      <p:sp>
        <p:nvSpPr>
          <p:cNvPr id="46" name="コンテンツ プレースホルダー 2"/>
          <p:cNvSpPr txBox="1">
            <a:spLocks/>
          </p:cNvSpPr>
          <p:nvPr/>
        </p:nvSpPr>
        <p:spPr>
          <a:xfrm>
            <a:off x="1132771" y="3494472"/>
            <a:ext cx="140135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smtClean="0">
                <a:latin typeface="Times New Roman" panose="02020603050405020304" pitchFamily="18" charset="0"/>
                <a:cs typeface="Times New Roman" panose="02020603050405020304" pitchFamily="18" charset="0"/>
              </a:rPr>
              <a:t>2 </a:t>
            </a:r>
            <a:r>
              <a:rPr lang="en-US" altLang="ja-JP" sz="1800" i="1" smtClean="0">
                <a:latin typeface="Times New Roman" panose="02020603050405020304" pitchFamily="18" charset="0"/>
                <a:cs typeface="Times New Roman" panose="02020603050405020304" pitchFamily="18" charset="0"/>
              </a:rPr>
              <a:t>f </a:t>
            </a:r>
            <a:r>
              <a:rPr lang="en-US" altLang="ja-JP" sz="1800" baseline="-25000" smtClean="0">
                <a:latin typeface="Times New Roman" panose="02020603050405020304" pitchFamily="18" charset="0"/>
                <a:cs typeface="Times New Roman" panose="02020603050405020304" pitchFamily="18" charset="0"/>
              </a:rPr>
              <a:t>0</a:t>
            </a:r>
            <a:r>
              <a:rPr lang="en-US" altLang="ja-JP" sz="1800" smtClean="0">
                <a:latin typeface="Times New Roman" panose="02020603050405020304" pitchFamily="18" charset="0"/>
                <a:cs typeface="Times New Roman" panose="02020603050405020304" pitchFamily="18" charset="0"/>
              </a:rPr>
              <a:t> = 2 / </a:t>
            </a: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s</a:t>
            </a:r>
            <a:endParaRPr lang="ja-JP" altLang="en-US" sz="1800" baseline="-25000">
              <a:latin typeface="Times New Roman" panose="02020603050405020304" pitchFamily="18" charset="0"/>
              <a:cs typeface="Times New Roman" panose="02020603050405020304" pitchFamily="18" charset="0"/>
            </a:endParaRPr>
          </a:p>
        </p:txBody>
      </p:sp>
      <p:sp>
        <p:nvSpPr>
          <p:cNvPr id="47" name="コンテンツ プレースホルダー 2"/>
          <p:cNvSpPr txBox="1">
            <a:spLocks/>
          </p:cNvSpPr>
          <p:nvPr/>
        </p:nvSpPr>
        <p:spPr>
          <a:xfrm>
            <a:off x="1108714" y="3891719"/>
            <a:ext cx="1389480"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smtClean="0">
                <a:latin typeface="Times New Roman" panose="02020603050405020304" pitchFamily="18" charset="0"/>
                <a:cs typeface="Times New Roman" panose="02020603050405020304" pitchFamily="18" charset="0"/>
              </a:rPr>
              <a:t>3 </a:t>
            </a:r>
            <a:r>
              <a:rPr lang="en-US" altLang="ja-JP" sz="1800" i="1" smtClean="0">
                <a:latin typeface="Times New Roman" panose="02020603050405020304" pitchFamily="18" charset="0"/>
                <a:cs typeface="Times New Roman" panose="02020603050405020304" pitchFamily="18" charset="0"/>
              </a:rPr>
              <a:t>f </a:t>
            </a:r>
            <a:r>
              <a:rPr lang="en-US" altLang="ja-JP" sz="1800" baseline="-25000" smtClean="0">
                <a:latin typeface="Times New Roman" panose="02020603050405020304" pitchFamily="18" charset="0"/>
                <a:cs typeface="Times New Roman" panose="02020603050405020304" pitchFamily="18" charset="0"/>
              </a:rPr>
              <a:t>0</a:t>
            </a:r>
            <a:r>
              <a:rPr lang="en-US" altLang="ja-JP" sz="1800" smtClean="0">
                <a:latin typeface="Times New Roman" panose="02020603050405020304" pitchFamily="18" charset="0"/>
                <a:cs typeface="Times New Roman" panose="02020603050405020304" pitchFamily="18" charset="0"/>
              </a:rPr>
              <a:t> = 3 / </a:t>
            </a: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s</a:t>
            </a:r>
            <a:endParaRPr lang="ja-JP" altLang="en-US" sz="1800" baseline="-25000">
              <a:latin typeface="Times New Roman" panose="02020603050405020304" pitchFamily="18" charset="0"/>
              <a:cs typeface="Times New Roman" panose="02020603050405020304" pitchFamily="18" charset="0"/>
            </a:endParaRPr>
          </a:p>
        </p:txBody>
      </p:sp>
      <p:sp>
        <p:nvSpPr>
          <p:cNvPr id="48" name="コンテンツ プレースホルダー 2"/>
          <p:cNvSpPr txBox="1">
            <a:spLocks/>
          </p:cNvSpPr>
          <p:nvPr/>
        </p:nvSpPr>
        <p:spPr>
          <a:xfrm>
            <a:off x="1108714" y="4289173"/>
            <a:ext cx="1389480"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smtClean="0">
                <a:latin typeface="Times New Roman" panose="02020603050405020304" pitchFamily="18" charset="0"/>
                <a:cs typeface="Times New Roman" panose="02020603050405020304" pitchFamily="18" charset="0"/>
              </a:rPr>
              <a:t>4 </a:t>
            </a:r>
            <a:r>
              <a:rPr lang="en-US" altLang="ja-JP" sz="1800" i="1" smtClean="0">
                <a:latin typeface="Times New Roman" panose="02020603050405020304" pitchFamily="18" charset="0"/>
                <a:cs typeface="Times New Roman" panose="02020603050405020304" pitchFamily="18" charset="0"/>
              </a:rPr>
              <a:t>f </a:t>
            </a:r>
            <a:r>
              <a:rPr lang="en-US" altLang="ja-JP" sz="1800" baseline="-25000" smtClean="0">
                <a:latin typeface="Times New Roman" panose="02020603050405020304" pitchFamily="18" charset="0"/>
                <a:cs typeface="Times New Roman" panose="02020603050405020304" pitchFamily="18" charset="0"/>
              </a:rPr>
              <a:t>0</a:t>
            </a:r>
            <a:r>
              <a:rPr lang="en-US" altLang="ja-JP" sz="1800" smtClean="0">
                <a:latin typeface="Times New Roman" panose="02020603050405020304" pitchFamily="18" charset="0"/>
                <a:cs typeface="Times New Roman" panose="02020603050405020304" pitchFamily="18" charset="0"/>
              </a:rPr>
              <a:t> = 4 / </a:t>
            </a: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s</a:t>
            </a:r>
            <a:endParaRPr lang="ja-JP" altLang="en-US" sz="1800" baseline="-25000">
              <a:latin typeface="Times New Roman" panose="02020603050405020304" pitchFamily="18" charset="0"/>
              <a:cs typeface="Times New Roman" panose="02020603050405020304" pitchFamily="18" charset="0"/>
            </a:endParaRPr>
          </a:p>
        </p:txBody>
      </p:sp>
      <p:cxnSp>
        <p:nvCxnSpPr>
          <p:cNvPr id="52" name="直線コネクタ 51"/>
          <p:cNvCxnSpPr/>
          <p:nvPr/>
        </p:nvCxnSpPr>
        <p:spPr>
          <a:xfrm>
            <a:off x="4213039" y="1861986"/>
            <a:ext cx="0" cy="30787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コンテンツ プレースホルダー 2"/>
          <p:cNvSpPr txBox="1">
            <a:spLocks/>
          </p:cNvSpPr>
          <p:nvPr/>
        </p:nvSpPr>
        <p:spPr>
          <a:xfrm>
            <a:off x="783393" y="1084323"/>
            <a:ext cx="8226136" cy="502779"/>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mtClean="0">
                <a:latin typeface="Times New Roman" panose="02020603050405020304" pitchFamily="18" charset="0"/>
                <a:cs typeface="Times New Roman" panose="02020603050405020304" pitchFamily="18" charset="0"/>
              </a:rPr>
              <a:t>基本</a:t>
            </a:r>
            <a:r>
              <a:rPr lang="ja-JP" altLang="en-US">
                <a:latin typeface="Times New Roman" panose="02020603050405020304" pitchFamily="18" charset="0"/>
                <a:cs typeface="Times New Roman" panose="02020603050405020304" pitchFamily="18" charset="0"/>
              </a:rPr>
              <a:t>周波</a:t>
            </a:r>
            <a:r>
              <a:rPr lang="ja-JP" altLang="en-US" smtClean="0">
                <a:latin typeface="Times New Roman" panose="02020603050405020304" pitchFamily="18" charset="0"/>
                <a:cs typeface="Times New Roman" panose="02020603050405020304" pitchFamily="18" charset="0"/>
              </a:rPr>
              <a:t>数の整数倍の正弦波は， </a:t>
            </a: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r>
              <a:rPr lang="en-US" altLang="ja-JP" baseline="-25000"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で</a:t>
            </a:r>
            <a:r>
              <a:rPr lang="ja-JP" altLang="en-US" smtClean="0">
                <a:solidFill>
                  <a:srgbClr val="FF0000"/>
                </a:solidFill>
                <a:latin typeface="Times New Roman" panose="02020603050405020304" pitchFamily="18" charset="0"/>
                <a:cs typeface="Times New Roman" panose="02020603050405020304" pitchFamily="18" charset="0"/>
              </a:rPr>
              <a:t>最初の値に戻る</a:t>
            </a:r>
            <a:endParaRPr lang="ja-JP" altLang="en-US">
              <a:solidFill>
                <a:srgbClr val="FF0000"/>
              </a:solidFill>
              <a:latin typeface="Times New Roman" panose="02020603050405020304" pitchFamily="18" charset="0"/>
              <a:cs typeface="Times New Roman" panose="02020603050405020304" pitchFamily="18" charset="0"/>
            </a:endParaRPr>
          </a:p>
        </p:txBody>
      </p:sp>
      <p:cxnSp>
        <p:nvCxnSpPr>
          <p:cNvPr id="60" name="直線コネクタ 59"/>
          <p:cNvCxnSpPr/>
          <p:nvPr/>
        </p:nvCxnSpPr>
        <p:spPr>
          <a:xfrm>
            <a:off x="5817722" y="1870831"/>
            <a:ext cx="0" cy="30787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右中かっこ 15"/>
          <p:cNvSpPr/>
          <p:nvPr/>
        </p:nvSpPr>
        <p:spPr>
          <a:xfrm>
            <a:off x="6689225" y="3124681"/>
            <a:ext cx="237243" cy="1634392"/>
          </a:xfrm>
          <a:prstGeom prst="rightBrace">
            <a:avLst>
              <a:gd name="adj1" fmla="val 46506"/>
              <a:gd name="adj2" fmla="val 49177"/>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2" name="直線矢印コネクタ 61"/>
          <p:cNvCxnSpPr/>
          <p:nvPr/>
        </p:nvCxnSpPr>
        <p:spPr>
          <a:xfrm flipV="1">
            <a:off x="4193239" y="2095592"/>
            <a:ext cx="1620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コンテンツ プレースホルダー 2"/>
          <p:cNvSpPr txBox="1">
            <a:spLocks/>
          </p:cNvSpPr>
          <p:nvPr/>
        </p:nvSpPr>
        <p:spPr>
          <a:xfrm>
            <a:off x="4774550" y="1592668"/>
            <a:ext cx="57306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endParaRPr lang="ja-JP" altLang="en-US" baseline="-25000">
              <a:latin typeface="Times New Roman" panose="02020603050405020304" pitchFamily="18" charset="0"/>
              <a:cs typeface="Times New Roman" panose="02020603050405020304" pitchFamily="18" charset="0"/>
            </a:endParaRPr>
          </a:p>
        </p:txBody>
      </p:sp>
      <p:cxnSp>
        <p:nvCxnSpPr>
          <p:cNvPr id="72" name="直線矢印コネクタ 71"/>
          <p:cNvCxnSpPr/>
          <p:nvPr/>
        </p:nvCxnSpPr>
        <p:spPr>
          <a:xfrm>
            <a:off x="5822206" y="2101930"/>
            <a:ext cx="985640"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コンテンツ プレースホルダー 2"/>
          <p:cNvSpPr txBox="1">
            <a:spLocks/>
          </p:cNvSpPr>
          <p:nvPr/>
        </p:nvSpPr>
        <p:spPr>
          <a:xfrm>
            <a:off x="6263291" y="1625606"/>
            <a:ext cx="57306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endParaRPr lang="ja-JP" altLang="en-US" baseline="-25000">
              <a:latin typeface="Times New Roman" panose="02020603050405020304" pitchFamily="18" charset="0"/>
              <a:cs typeface="Times New Roman" panose="02020603050405020304" pitchFamily="18" charset="0"/>
            </a:endParaRPr>
          </a:p>
        </p:txBody>
      </p:sp>
      <p:sp>
        <p:nvSpPr>
          <p:cNvPr id="74" name="コンテンツ プレースホルダー 2"/>
          <p:cNvSpPr txBox="1">
            <a:spLocks/>
          </p:cNvSpPr>
          <p:nvPr/>
        </p:nvSpPr>
        <p:spPr>
          <a:xfrm>
            <a:off x="6972006" y="3682333"/>
            <a:ext cx="1567323" cy="502779"/>
          </a:xfrm>
          <a:prstGeom prst="rect">
            <a:avLst/>
          </a:prstGeom>
          <a:solidFill>
            <a:srgbClr val="FFFF00"/>
          </a:solidFill>
          <a:ln>
            <a:solidFill>
              <a:srgbClr val="FF0000"/>
            </a:solid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b="1" smtClean="0">
                <a:solidFill>
                  <a:srgbClr val="FF0000"/>
                </a:solidFill>
                <a:latin typeface="Times New Roman" panose="02020603050405020304" pitchFamily="18" charset="0"/>
                <a:cs typeface="Times New Roman" panose="02020603050405020304" pitchFamily="18" charset="0"/>
              </a:rPr>
              <a:t>繰り返し</a:t>
            </a:r>
            <a:endParaRPr lang="ja-JP" altLang="en-US" b="1">
              <a:solidFill>
                <a:srgbClr val="FF0000"/>
              </a:solidFill>
              <a:latin typeface="Times New Roman" panose="02020603050405020304" pitchFamily="18" charset="0"/>
              <a:cs typeface="Times New Roman" panose="02020603050405020304" pitchFamily="18" charset="0"/>
            </a:endParaRPr>
          </a:p>
        </p:txBody>
      </p:sp>
      <p:cxnSp>
        <p:nvCxnSpPr>
          <p:cNvPr id="75" name="直線矢印コネクタ 74"/>
          <p:cNvCxnSpPr/>
          <p:nvPr/>
        </p:nvCxnSpPr>
        <p:spPr>
          <a:xfrm>
            <a:off x="6807846" y="2091212"/>
            <a:ext cx="720000" cy="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733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586754" y="55109"/>
            <a:ext cx="7672630" cy="1025525"/>
          </a:xfrm>
        </p:spPr>
        <p:txBody>
          <a:bodyPr>
            <a:normAutofit fontScale="90000"/>
          </a:bodyPr>
          <a:lstStyle/>
          <a:p>
            <a:pPr algn="r"/>
            <a:r>
              <a:rPr lang="ja-JP" altLang="en-US" sz="3600" smtClean="0"/>
              <a:t>④等パルス列⇔等パルス列</a:t>
            </a:r>
            <a:r>
              <a:rPr lang="en-US" altLang="ja-JP" sz="3600" smtClean="0"/>
              <a:t/>
            </a:r>
            <a:br>
              <a:rPr lang="en-US" altLang="ja-JP" sz="3600" smtClean="0"/>
            </a:br>
            <a:r>
              <a:rPr lang="ja-JP" altLang="en-US" sz="2700" smtClean="0"/>
              <a:t>（代表例：クロックパルス）</a:t>
            </a:r>
            <a:endParaRPr lang="ja-JP" altLang="en-US" sz="2700"/>
          </a:p>
        </p:txBody>
      </p:sp>
      <p:sp>
        <p:nvSpPr>
          <p:cNvPr id="3" name="コンテンツ プレースホルダー 2"/>
          <p:cNvSpPr>
            <a:spLocks noGrp="1"/>
          </p:cNvSpPr>
          <p:nvPr>
            <p:ph idx="1"/>
          </p:nvPr>
        </p:nvSpPr>
        <p:spPr>
          <a:xfrm>
            <a:off x="1061100" y="1752565"/>
            <a:ext cx="8018255" cy="477208"/>
          </a:xfrm>
        </p:spPr>
        <p:txBody>
          <a:bodyPr anchor="t" anchorCtr="0">
            <a:normAutofit/>
          </a:bodyPr>
          <a:lstStyle/>
          <a:p>
            <a:pPr marL="0" indent="0">
              <a:buNone/>
            </a:pPr>
            <a:r>
              <a:rPr lang="ja-JP" altLang="en-US" smtClean="0">
                <a:latin typeface="Times New Roman" panose="02020603050405020304" pitchFamily="18" charset="0"/>
                <a:cs typeface="Times New Roman" panose="02020603050405020304" pitchFamily="18" charset="0"/>
              </a:rPr>
              <a:t>時間信号　　　　　　　　　　　　周波数スペクトル</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761693" y="3453530"/>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コンテンツ プレースホルダー 2"/>
          <p:cNvSpPr txBox="1">
            <a:spLocks/>
          </p:cNvSpPr>
          <p:nvPr/>
        </p:nvSpPr>
        <p:spPr>
          <a:xfrm>
            <a:off x="8431502" y="3661895"/>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sp>
        <p:nvSpPr>
          <p:cNvPr id="36" name="コンテンツ プレースホルダー 2"/>
          <p:cNvSpPr txBox="1">
            <a:spLocks/>
          </p:cNvSpPr>
          <p:nvPr/>
        </p:nvSpPr>
        <p:spPr>
          <a:xfrm>
            <a:off x="5432575" y="2302365"/>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sp>
        <p:nvSpPr>
          <p:cNvPr id="55" name="コンテンツ プレースホルダー 2"/>
          <p:cNvSpPr txBox="1">
            <a:spLocks/>
          </p:cNvSpPr>
          <p:nvPr/>
        </p:nvSpPr>
        <p:spPr>
          <a:xfrm>
            <a:off x="847586" y="3958212"/>
            <a:ext cx="2999164"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a:latin typeface="Times New Roman" panose="02020603050405020304" pitchFamily="18" charset="0"/>
                <a:cs typeface="Times New Roman" panose="02020603050405020304" pitchFamily="18" charset="0"/>
              </a:rPr>
              <a:t>等</a:t>
            </a:r>
            <a:r>
              <a:rPr lang="ja-JP" altLang="en-US" sz="1800" b="1" smtClean="0">
                <a:latin typeface="Times New Roman" panose="02020603050405020304" pitchFamily="18" charset="0"/>
                <a:cs typeface="Times New Roman" panose="02020603050405020304" pitchFamily="18" charset="0"/>
              </a:rPr>
              <a:t>間隔・等振幅パルス列</a:t>
            </a:r>
            <a:endParaRPr lang="ja-JP" altLang="en-US" sz="1800">
              <a:latin typeface="Times New Roman" panose="02020603050405020304" pitchFamily="18" charset="0"/>
              <a:cs typeface="Times New Roman" panose="02020603050405020304" pitchFamily="18" charset="0"/>
            </a:endParaRPr>
          </a:p>
        </p:txBody>
      </p:sp>
      <p:sp>
        <p:nvSpPr>
          <p:cNvPr id="159747" name="左右矢印 159746"/>
          <p:cNvSpPr/>
          <p:nvPr/>
        </p:nvSpPr>
        <p:spPr>
          <a:xfrm>
            <a:off x="4409908" y="3112948"/>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コンテンツ プレースホルダー 2"/>
          <p:cNvSpPr txBox="1">
            <a:spLocks/>
          </p:cNvSpPr>
          <p:nvPr/>
        </p:nvSpPr>
        <p:spPr>
          <a:xfrm>
            <a:off x="1085028" y="4916975"/>
            <a:ext cx="6755887" cy="980711"/>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b="1" smtClean="0">
                <a:latin typeface="Times New Roman" panose="02020603050405020304" pitchFamily="18" charset="0"/>
                <a:cs typeface="Times New Roman" panose="02020603050405020304" pitchFamily="18" charset="0"/>
              </a:rPr>
              <a:t>パルス間隔は</a:t>
            </a:r>
            <a:r>
              <a:rPr lang="ja-JP" altLang="en-US" b="1" smtClean="0">
                <a:solidFill>
                  <a:srgbClr val="FF0000"/>
                </a:solidFill>
                <a:latin typeface="Times New Roman" panose="02020603050405020304" pitchFamily="18" charset="0"/>
                <a:cs typeface="Times New Roman" panose="02020603050405020304" pitchFamily="18" charset="0"/>
              </a:rPr>
              <a:t>逆数の関係</a:t>
            </a:r>
            <a:r>
              <a:rPr lang="ja-JP" altLang="en-US" b="1" smtClean="0">
                <a:latin typeface="Times New Roman" panose="02020603050405020304" pitchFamily="18" charset="0"/>
                <a:cs typeface="Times New Roman" panose="02020603050405020304" pitchFamily="18" charset="0"/>
              </a:rPr>
              <a:t>にあることに注意</a:t>
            </a:r>
            <a:endParaRPr lang="ja-JP" altLang="en-US">
              <a:latin typeface="Times New Roman" panose="02020603050405020304" pitchFamily="18" charset="0"/>
              <a:cs typeface="Times New Roman" panose="02020603050405020304" pitchFamily="18" charset="0"/>
            </a:endParaRPr>
          </a:p>
        </p:txBody>
      </p:sp>
      <p:sp>
        <p:nvSpPr>
          <p:cNvPr id="7" name="コンテンツ プレースホルダー 2"/>
          <p:cNvSpPr txBox="1">
            <a:spLocks/>
          </p:cNvSpPr>
          <p:nvPr/>
        </p:nvSpPr>
        <p:spPr>
          <a:xfrm>
            <a:off x="3465322" y="2713289"/>
            <a:ext cx="2164976" cy="364634"/>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7030A0"/>
                </a:solidFill>
                <a:latin typeface="Times New Roman" panose="02020603050405020304" pitchFamily="18" charset="0"/>
                <a:cs typeface="Times New Roman" panose="02020603050405020304" pitchFamily="18" charset="0"/>
              </a:rPr>
              <a:t>フーリエ変換対</a:t>
            </a:r>
            <a:endParaRPr lang="ja-JP" altLang="en-US" sz="1800">
              <a:solidFill>
                <a:srgbClr val="7030A0"/>
              </a:solidFill>
              <a:latin typeface="Times New Roman" panose="02020603050405020304" pitchFamily="18" charset="0"/>
              <a:cs typeface="Times New Roman" panose="02020603050405020304" pitchFamily="18" charset="0"/>
            </a:endParaRPr>
          </a:p>
        </p:txBody>
      </p:sp>
      <p:grpSp>
        <p:nvGrpSpPr>
          <p:cNvPr id="4" name="グループ化 3"/>
          <p:cNvGrpSpPr/>
          <p:nvPr/>
        </p:nvGrpSpPr>
        <p:grpSpPr>
          <a:xfrm>
            <a:off x="1061100" y="3051629"/>
            <a:ext cx="2916000" cy="914400"/>
            <a:chOff x="913182" y="2110335"/>
            <a:chExt cx="2916000" cy="914400"/>
          </a:xfrm>
        </p:grpSpPr>
        <p:pic>
          <p:nvPicPr>
            <p:cNvPr id="2" name="図 1"/>
            <p:cNvPicPr>
              <a:picLocks noChangeAspect="1"/>
            </p:cNvPicPr>
            <p:nvPr/>
          </p:nvPicPr>
          <p:blipFill>
            <a:blip r:embed="rId2"/>
            <a:stretch>
              <a:fillRect/>
            </a:stretch>
          </p:blipFill>
          <p:spPr>
            <a:xfrm>
              <a:off x="1187136" y="2110335"/>
              <a:ext cx="2360824" cy="914400"/>
            </a:xfrm>
            <a:prstGeom prst="rect">
              <a:avLst/>
            </a:prstGeom>
          </p:spPr>
        </p:pic>
        <p:cxnSp>
          <p:nvCxnSpPr>
            <p:cNvPr id="56" name="直線矢印コネクタ 55"/>
            <p:cNvCxnSpPr/>
            <p:nvPr/>
          </p:nvCxnSpPr>
          <p:spPr>
            <a:xfrm>
              <a:off x="913182" y="2944304"/>
              <a:ext cx="2916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8" name="コンテンツ プレースホルダー 2"/>
          <p:cNvSpPr txBox="1">
            <a:spLocks/>
          </p:cNvSpPr>
          <p:nvPr/>
        </p:nvSpPr>
        <p:spPr>
          <a:xfrm>
            <a:off x="1085028" y="2553172"/>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t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cxnSp>
        <p:nvCxnSpPr>
          <p:cNvPr id="8" name="直線矢印コネクタ 7"/>
          <p:cNvCxnSpPr/>
          <p:nvPr/>
        </p:nvCxnSpPr>
        <p:spPr>
          <a:xfrm flipV="1">
            <a:off x="2057285" y="3032626"/>
            <a:ext cx="468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コンテンツ プレースホルダー 2"/>
          <p:cNvSpPr txBox="1">
            <a:spLocks/>
          </p:cNvSpPr>
          <p:nvPr/>
        </p:nvSpPr>
        <p:spPr>
          <a:xfrm>
            <a:off x="2004752" y="2558697"/>
            <a:ext cx="57306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endParaRPr lang="ja-JP" altLang="en-US" baseline="-25000">
              <a:latin typeface="Times New Roman" panose="02020603050405020304" pitchFamily="18" charset="0"/>
              <a:cs typeface="Times New Roman" panose="02020603050405020304" pitchFamily="18" charset="0"/>
            </a:endParaRPr>
          </a:p>
        </p:txBody>
      </p:sp>
      <p:sp>
        <p:nvSpPr>
          <p:cNvPr id="69" name="コンテンツ プレースホルダー 2"/>
          <p:cNvSpPr txBox="1">
            <a:spLocks/>
          </p:cNvSpPr>
          <p:nvPr/>
        </p:nvSpPr>
        <p:spPr>
          <a:xfrm>
            <a:off x="6269752" y="2594411"/>
            <a:ext cx="908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mtClean="0">
                <a:latin typeface="Times New Roman" panose="02020603050405020304" pitchFamily="18" charset="0"/>
                <a:cs typeface="Times New Roman" panose="02020603050405020304" pitchFamily="18" charset="0"/>
              </a:rPr>
              <a:t>1 / </a:t>
            </a: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endParaRPr lang="ja-JP" altLang="en-US" baseline="-25000">
              <a:latin typeface="Times New Roman" panose="02020603050405020304" pitchFamily="18" charset="0"/>
              <a:cs typeface="Times New Roman" panose="02020603050405020304" pitchFamily="18" charset="0"/>
            </a:endParaRPr>
          </a:p>
        </p:txBody>
      </p:sp>
      <p:grpSp>
        <p:nvGrpSpPr>
          <p:cNvPr id="39" name="グループ化 38"/>
          <p:cNvGrpSpPr/>
          <p:nvPr/>
        </p:nvGrpSpPr>
        <p:grpSpPr>
          <a:xfrm>
            <a:off x="5494036" y="3080670"/>
            <a:ext cx="2916000" cy="914400"/>
            <a:chOff x="913182" y="2110335"/>
            <a:chExt cx="2916000" cy="914400"/>
          </a:xfrm>
        </p:grpSpPr>
        <p:pic>
          <p:nvPicPr>
            <p:cNvPr id="40" name="図 39"/>
            <p:cNvPicPr>
              <a:picLocks noChangeAspect="1"/>
            </p:cNvPicPr>
            <p:nvPr/>
          </p:nvPicPr>
          <p:blipFill>
            <a:blip r:embed="rId2"/>
            <a:stretch>
              <a:fillRect/>
            </a:stretch>
          </p:blipFill>
          <p:spPr>
            <a:xfrm>
              <a:off x="1187136" y="2110335"/>
              <a:ext cx="2360824" cy="914400"/>
            </a:xfrm>
            <a:prstGeom prst="rect">
              <a:avLst/>
            </a:prstGeom>
          </p:spPr>
        </p:pic>
        <p:cxnSp>
          <p:nvCxnSpPr>
            <p:cNvPr id="41" name="直線矢印コネクタ 40"/>
            <p:cNvCxnSpPr/>
            <p:nvPr/>
          </p:nvCxnSpPr>
          <p:spPr>
            <a:xfrm>
              <a:off x="913182" y="2944304"/>
              <a:ext cx="2916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4" name="直線矢印コネクタ 43"/>
          <p:cNvCxnSpPr/>
          <p:nvPr/>
        </p:nvCxnSpPr>
        <p:spPr>
          <a:xfrm flipV="1">
            <a:off x="6490221" y="3061667"/>
            <a:ext cx="468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コンテンツ プレースホルダー 2"/>
          <p:cNvSpPr txBox="1">
            <a:spLocks/>
          </p:cNvSpPr>
          <p:nvPr/>
        </p:nvSpPr>
        <p:spPr>
          <a:xfrm>
            <a:off x="4015521" y="3661895"/>
            <a:ext cx="47555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endParaRPr lang="ja-JP" altLang="en-US">
              <a:latin typeface="Times New Roman" panose="02020603050405020304" pitchFamily="18" charset="0"/>
              <a:cs typeface="Times New Roman" panose="02020603050405020304" pitchFamily="18" charset="0"/>
            </a:endParaRPr>
          </a:p>
        </p:txBody>
      </p:sp>
      <p:sp>
        <p:nvSpPr>
          <p:cNvPr id="46" name="コンテンツ プレースホルダー 2"/>
          <p:cNvSpPr txBox="1">
            <a:spLocks/>
          </p:cNvSpPr>
          <p:nvPr/>
        </p:nvSpPr>
        <p:spPr>
          <a:xfrm>
            <a:off x="4963166" y="4017153"/>
            <a:ext cx="3446870" cy="411892"/>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a:latin typeface="Times New Roman" panose="02020603050405020304" pitchFamily="18" charset="0"/>
                <a:cs typeface="Times New Roman" panose="02020603050405020304" pitchFamily="18" charset="0"/>
              </a:rPr>
              <a:t>等</a:t>
            </a:r>
            <a:r>
              <a:rPr lang="ja-JP" altLang="en-US" sz="1800" b="1" smtClean="0">
                <a:latin typeface="Times New Roman" panose="02020603050405020304" pitchFamily="18" charset="0"/>
                <a:cs typeface="Times New Roman" panose="02020603050405020304" pitchFamily="18" charset="0"/>
              </a:rPr>
              <a:t>間隔・等振幅スペクトル列</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636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586754" y="55109"/>
            <a:ext cx="7672630" cy="1025525"/>
          </a:xfrm>
        </p:spPr>
        <p:txBody>
          <a:bodyPr>
            <a:normAutofit/>
          </a:bodyPr>
          <a:lstStyle/>
          <a:p>
            <a:pPr algn="r"/>
            <a:r>
              <a:rPr lang="ja-JP" altLang="en-US" sz="3600" smtClean="0"/>
              <a:t>フーリエ変換対のまとめ</a:t>
            </a:r>
            <a:endParaRPr lang="ja-JP" altLang="en-US" sz="2700"/>
          </a:p>
        </p:txBody>
      </p:sp>
      <p:sp>
        <p:nvSpPr>
          <p:cNvPr id="3" name="コンテンツ プレースホルダー 2"/>
          <p:cNvSpPr>
            <a:spLocks noGrp="1"/>
          </p:cNvSpPr>
          <p:nvPr>
            <p:ph idx="1"/>
          </p:nvPr>
        </p:nvSpPr>
        <p:spPr>
          <a:xfrm>
            <a:off x="2378912" y="1385047"/>
            <a:ext cx="5864135" cy="4988859"/>
          </a:xfrm>
        </p:spPr>
        <p:txBody>
          <a:bodyPr anchor="t" anchorCtr="0">
            <a:normAutofit lnSpcReduction="10000"/>
          </a:bodyPr>
          <a:lstStyle/>
          <a:p>
            <a:pPr marL="0" indent="0">
              <a:buNone/>
              <a:tabLst>
                <a:tab pos="1882775" algn="l"/>
              </a:tabLst>
            </a:pPr>
            <a:r>
              <a:rPr lang="ja-JP" altLang="en-US" smtClean="0">
                <a:latin typeface="Times New Roman" panose="02020603050405020304" pitchFamily="18" charset="0"/>
                <a:cs typeface="Times New Roman" panose="02020603050405020304" pitchFamily="18" charset="0"/>
              </a:rPr>
              <a:t>方形パルス</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a:t>
            </a:r>
            <a:r>
              <a:rPr lang="en-US" altLang="ja-JP" smtClean="0">
                <a:latin typeface="Times New Roman" panose="02020603050405020304" pitchFamily="18" charset="0"/>
                <a:cs typeface="Times New Roman" panose="02020603050405020304" pitchFamily="18" charset="0"/>
              </a:rPr>
              <a:t>sinc</a:t>
            </a:r>
            <a:r>
              <a:rPr lang="ja-JP" altLang="en-US" smtClean="0">
                <a:latin typeface="Times New Roman" panose="02020603050405020304" pitchFamily="18" charset="0"/>
                <a:cs typeface="Times New Roman" panose="02020603050405020304" pitchFamily="18" charset="0"/>
              </a:rPr>
              <a:t>関数</a:t>
            </a: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r>
              <a:rPr lang="en-US" altLang="ja-JP" smtClean="0">
                <a:latin typeface="Times New Roman" panose="02020603050405020304" pitchFamily="18" charset="0"/>
                <a:cs typeface="Times New Roman" panose="02020603050405020304" pitchFamily="18" charset="0"/>
              </a:rPr>
              <a:t>sinc</a:t>
            </a:r>
            <a:r>
              <a:rPr lang="ja-JP" altLang="en-US" smtClean="0">
                <a:latin typeface="Times New Roman" panose="02020603050405020304" pitchFamily="18" charset="0"/>
                <a:cs typeface="Times New Roman" panose="02020603050405020304" pitchFamily="18" charset="0"/>
              </a:rPr>
              <a:t>関数</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理想ローパスフィルタ</a:t>
            </a:r>
            <a:endParaRPr lang="en-US" altLang="ja-JP">
              <a:latin typeface="Times New Roman" panose="02020603050405020304" pitchFamily="18" charset="0"/>
              <a:cs typeface="Times New Roman" panose="02020603050405020304" pitchFamily="18" charset="0"/>
            </a:endParaRPr>
          </a:p>
          <a:p>
            <a:pPr marL="0" indent="0">
              <a:buNone/>
              <a:tabLst>
                <a:tab pos="1882775" algn="l"/>
              </a:tabLst>
            </a:pP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r>
              <a:rPr lang="ja-JP" altLang="en-US" smtClean="0">
                <a:latin typeface="Times New Roman" panose="02020603050405020304" pitchFamily="18" charset="0"/>
                <a:cs typeface="Times New Roman" panose="02020603050405020304" pitchFamily="18" charset="0"/>
              </a:rPr>
              <a:t>実関数</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対称な複素共役関数</a:t>
            </a: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r>
              <a:rPr lang="ja-JP" altLang="en-US" smtClean="0">
                <a:latin typeface="Times New Roman" panose="02020603050405020304" pitchFamily="18" charset="0"/>
                <a:cs typeface="Times New Roman" panose="02020603050405020304" pitchFamily="18" charset="0"/>
              </a:rPr>
              <a:t>対称関数</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実数スペクトル</a:t>
            </a: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r>
              <a:rPr lang="ja-JP" altLang="en-US" smtClean="0">
                <a:latin typeface="Times New Roman" panose="02020603050405020304" pitchFamily="18" charset="0"/>
                <a:cs typeface="Times New Roman" panose="02020603050405020304" pitchFamily="18" charset="0"/>
              </a:rPr>
              <a:t>離散信号</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周期スペクトル</a:t>
            </a: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r>
              <a:rPr lang="ja-JP" altLang="en-US" smtClean="0">
                <a:latin typeface="Times New Roman" panose="02020603050405020304" pitchFamily="18" charset="0"/>
                <a:cs typeface="Times New Roman" panose="02020603050405020304" pitchFamily="18" charset="0"/>
              </a:rPr>
              <a:t>周期関数</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離散スペクトル</a:t>
            </a: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endParaRPr lang="en-US" altLang="ja-JP" smtClean="0">
              <a:latin typeface="Times New Roman" panose="02020603050405020304" pitchFamily="18" charset="0"/>
              <a:cs typeface="Times New Roman" panose="02020603050405020304" pitchFamily="18" charset="0"/>
            </a:endParaRPr>
          </a:p>
          <a:p>
            <a:pPr marL="0" indent="0">
              <a:buNone/>
              <a:tabLst>
                <a:tab pos="1882775" algn="l"/>
              </a:tabLst>
            </a:pPr>
            <a:r>
              <a:rPr lang="ja-JP" altLang="en-US" smtClean="0">
                <a:latin typeface="Times New Roman" panose="02020603050405020304" pitchFamily="18" charset="0"/>
                <a:cs typeface="Times New Roman" panose="02020603050405020304" pitchFamily="18" charset="0"/>
              </a:rPr>
              <a:t>等パルス列</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等振幅スペクトル</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7957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7902" y="84"/>
            <a:ext cx="7426640" cy="1025525"/>
          </a:xfrm>
        </p:spPr>
        <p:txBody>
          <a:bodyPr>
            <a:normAutofit fontScale="90000"/>
          </a:bodyPr>
          <a:lstStyle/>
          <a:p>
            <a:pPr algn="r"/>
            <a:r>
              <a:rPr lang="ja-JP" altLang="en-US" sz="3600" smtClean="0"/>
              <a:t>（６）演算操作の関係</a:t>
            </a:r>
            <a:r>
              <a:rPr lang="en-US" altLang="ja-JP" sz="3600" smtClean="0"/>
              <a:t/>
            </a:r>
            <a:br>
              <a:rPr lang="en-US" altLang="ja-JP" sz="3600" smtClean="0"/>
            </a:br>
            <a:r>
              <a:rPr lang="ja-JP" altLang="en-US" sz="3600" smtClean="0"/>
              <a:t>①畳み込みと乗算</a:t>
            </a:r>
            <a:endParaRPr lang="ja-JP" altLang="en-US" sz="3600"/>
          </a:p>
        </p:txBody>
      </p:sp>
      <p:sp>
        <p:nvSpPr>
          <p:cNvPr id="3" name="コンテンツ プレースホルダー 2"/>
          <p:cNvSpPr>
            <a:spLocks noGrp="1"/>
          </p:cNvSpPr>
          <p:nvPr>
            <p:ph idx="1"/>
          </p:nvPr>
        </p:nvSpPr>
        <p:spPr>
          <a:xfrm>
            <a:off x="1187135" y="1039283"/>
            <a:ext cx="8018255" cy="833718"/>
          </a:xfrm>
        </p:spPr>
        <p:txBody>
          <a:bodyPr anchor="t" anchorCtr="0">
            <a:normAutofit fontScale="92500" lnSpcReduction="20000"/>
          </a:bodyPr>
          <a:lstStyle/>
          <a:p>
            <a:pPr>
              <a:buFont typeface="Wingdings" panose="05000000000000000000" pitchFamily="2" charset="2"/>
              <a:buChar char="p"/>
            </a:pPr>
            <a:endParaRPr lang="en-US" altLang="ja-JP" smtClean="0">
              <a:latin typeface="Times New Roman" panose="02020603050405020304" pitchFamily="18" charset="0"/>
              <a:cs typeface="Times New Roman" panose="02020603050405020304" pitchFamily="18" charset="0"/>
            </a:endParaRPr>
          </a:p>
          <a:p>
            <a:pPr marL="0" indent="0">
              <a:buNone/>
            </a:pPr>
            <a:r>
              <a:rPr lang="ja-JP" altLang="en-US" smtClean="0">
                <a:latin typeface="Times New Roman" panose="02020603050405020304" pitchFamily="18" charset="0"/>
                <a:cs typeface="Times New Roman" panose="02020603050405020304" pitchFamily="18" charset="0"/>
              </a:rPr>
              <a:t>時間信号　　　　　　　　　　　　周波数スペクトル</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53" name="コンテンツ プレースホルダー 2"/>
          <p:cNvSpPr txBox="1">
            <a:spLocks/>
          </p:cNvSpPr>
          <p:nvPr/>
        </p:nvSpPr>
        <p:spPr>
          <a:xfrm>
            <a:off x="894216" y="5161009"/>
            <a:ext cx="2589136" cy="895819"/>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乗算</a:t>
            </a:r>
            <a:endParaRPr lang="en-US" altLang="ja-JP" sz="1800" b="1"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ja-JP" altLang="en-US" sz="1800" b="1" smtClean="0">
                <a:latin typeface="Times New Roman" panose="02020603050405020304" pitchFamily="18" charset="0"/>
                <a:cs typeface="Times New Roman" panose="02020603050405020304" pitchFamily="18" charset="0"/>
              </a:rPr>
              <a:t>（窓掛け，振幅変調）</a:t>
            </a:r>
            <a:endParaRPr lang="ja-JP" altLang="en-US" sz="1800">
              <a:latin typeface="Times New Roman" panose="02020603050405020304" pitchFamily="18" charset="0"/>
              <a:cs typeface="Times New Roman" panose="02020603050405020304" pitchFamily="18" charset="0"/>
            </a:endParaRPr>
          </a:p>
        </p:txBody>
      </p:sp>
      <p:sp>
        <p:nvSpPr>
          <p:cNvPr id="55" name="コンテンツ プレースホルダー 2"/>
          <p:cNvSpPr txBox="1">
            <a:spLocks/>
          </p:cNvSpPr>
          <p:nvPr/>
        </p:nvSpPr>
        <p:spPr>
          <a:xfrm>
            <a:off x="1203699" y="3266697"/>
            <a:ext cx="2164976"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畳み込み</a:t>
            </a:r>
            <a:endParaRPr lang="ja-JP" altLang="en-US" sz="1800">
              <a:solidFill>
                <a:srgbClr val="FF0000"/>
              </a:solidFill>
              <a:latin typeface="Times New Roman" panose="02020603050405020304" pitchFamily="18" charset="0"/>
              <a:cs typeface="Times New Roman" panose="02020603050405020304" pitchFamily="18" charset="0"/>
            </a:endParaRPr>
          </a:p>
        </p:txBody>
      </p:sp>
      <p:sp>
        <p:nvSpPr>
          <p:cNvPr id="159747" name="左右矢印 159746"/>
          <p:cNvSpPr/>
          <p:nvPr/>
        </p:nvSpPr>
        <p:spPr>
          <a:xfrm>
            <a:off x="4241286" y="2361349"/>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左右矢印 64"/>
          <p:cNvSpPr/>
          <p:nvPr/>
        </p:nvSpPr>
        <p:spPr>
          <a:xfrm>
            <a:off x="4261329" y="4976697"/>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コンテンツ プレースホルダー 2"/>
          <p:cNvSpPr txBox="1">
            <a:spLocks/>
          </p:cNvSpPr>
          <p:nvPr/>
        </p:nvSpPr>
        <p:spPr>
          <a:xfrm>
            <a:off x="3800922" y="2043874"/>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67" name="左右矢印 66"/>
          <p:cNvSpPr/>
          <p:nvPr/>
        </p:nvSpPr>
        <p:spPr>
          <a:xfrm rot="2700000">
            <a:off x="3652768" y="3748971"/>
            <a:ext cx="1828670" cy="2614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左右矢印 67"/>
          <p:cNvSpPr/>
          <p:nvPr/>
        </p:nvSpPr>
        <p:spPr>
          <a:xfrm rot="8100000">
            <a:off x="3629509" y="3778705"/>
            <a:ext cx="1828670" cy="2614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p:cNvSpPr txBox="1">
            <a:spLocks/>
          </p:cNvSpPr>
          <p:nvPr/>
        </p:nvSpPr>
        <p:spPr>
          <a:xfrm>
            <a:off x="3992734" y="3586179"/>
            <a:ext cx="1046468" cy="518290"/>
          </a:xfrm>
          <a:prstGeom prst="rect">
            <a:avLst/>
          </a:prstGeom>
          <a:solidFill>
            <a:srgbClr val="FFFF00"/>
          </a:solidFill>
          <a:ln>
            <a:solidFill>
              <a:srgbClr val="FF0000"/>
            </a:solidFill>
          </a:ln>
        </p:spPr>
        <p:txBody>
          <a:bodyPr vert="horz" lIns="91440" tIns="45720" rIns="91440" bIns="45720" rtlCol="0" anchor="ctr"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対称性</a:t>
            </a:r>
            <a:endParaRPr lang="ja-JP" altLang="en-US" sz="1800">
              <a:solidFill>
                <a:srgbClr val="FF0000"/>
              </a:solidFill>
              <a:latin typeface="Times New Roman" panose="02020603050405020304" pitchFamily="18" charset="0"/>
              <a:cs typeface="Times New Roman" panose="02020603050405020304" pitchFamily="18" charset="0"/>
            </a:endParaRPr>
          </a:p>
        </p:txBody>
      </p:sp>
      <p:graphicFrame>
        <p:nvGraphicFramePr>
          <p:cNvPr id="50" name="オブジェクト 49"/>
          <p:cNvGraphicFramePr>
            <a:graphicFrameLocks noChangeAspect="1"/>
          </p:cNvGraphicFramePr>
          <p:nvPr>
            <p:extLst>
              <p:ext uri="{D42A27DB-BD31-4B8C-83A1-F6EECF244321}">
                <p14:modId xmlns:p14="http://schemas.microsoft.com/office/powerpoint/2010/main" val="1289951101"/>
              </p:ext>
            </p:extLst>
          </p:nvPr>
        </p:nvGraphicFramePr>
        <p:xfrm>
          <a:off x="5542797" y="2193391"/>
          <a:ext cx="2925762" cy="471488"/>
        </p:xfrm>
        <a:graphic>
          <a:graphicData uri="http://schemas.openxmlformats.org/presentationml/2006/ole">
            <mc:AlternateContent xmlns:mc="http://schemas.openxmlformats.org/markup-compatibility/2006">
              <mc:Choice xmlns:v="urn:schemas-microsoft-com:vml" Requires="v">
                <p:oleObj spid="_x0000_s11321" name="数式" r:id="rId3" imgW="1180800" imgH="190440" progId="Equation.3">
                  <p:embed/>
                </p:oleObj>
              </mc:Choice>
              <mc:Fallback>
                <p:oleObj name="数式" r:id="rId3" imgW="1180800" imgH="190440" progId="Equation.3">
                  <p:embed/>
                  <p:pic>
                    <p:nvPicPr>
                      <p:cNvPr id="0" name=""/>
                      <p:cNvPicPr>
                        <a:picLocks noChangeAspect="1" noChangeArrowheads="1"/>
                      </p:cNvPicPr>
                      <p:nvPr/>
                    </p:nvPicPr>
                    <p:blipFill>
                      <a:blip r:embed="rId4"/>
                      <a:srcRect/>
                      <a:stretch>
                        <a:fillRect/>
                      </a:stretch>
                    </p:blipFill>
                    <p:spPr bwMode="auto">
                      <a:xfrm>
                        <a:off x="5542797" y="2193391"/>
                        <a:ext cx="2925762" cy="471488"/>
                      </a:xfrm>
                      <a:prstGeom prst="rect">
                        <a:avLst/>
                      </a:prstGeom>
                      <a:noFill/>
                    </p:spPr>
                  </p:pic>
                </p:oleObj>
              </mc:Fallback>
            </mc:AlternateContent>
          </a:graphicData>
        </a:graphic>
      </p:graphicFrame>
      <p:graphicFrame>
        <p:nvGraphicFramePr>
          <p:cNvPr id="54" name="オブジェクト 53"/>
          <p:cNvGraphicFramePr>
            <a:graphicFrameLocks noChangeAspect="1"/>
          </p:cNvGraphicFramePr>
          <p:nvPr>
            <p:extLst>
              <p:ext uri="{D42A27DB-BD31-4B8C-83A1-F6EECF244321}">
                <p14:modId xmlns:p14="http://schemas.microsoft.com/office/powerpoint/2010/main" val="2228566705"/>
              </p:ext>
            </p:extLst>
          </p:nvPr>
        </p:nvGraphicFramePr>
        <p:xfrm>
          <a:off x="1103313" y="4757738"/>
          <a:ext cx="2265362" cy="469900"/>
        </p:xfrm>
        <a:graphic>
          <a:graphicData uri="http://schemas.openxmlformats.org/presentationml/2006/ole">
            <mc:AlternateContent xmlns:mc="http://schemas.openxmlformats.org/markup-compatibility/2006">
              <mc:Choice xmlns:v="urn:schemas-microsoft-com:vml" Requires="v">
                <p:oleObj spid="_x0000_s11322" name="数式" r:id="rId5" imgW="914400" imgH="190440" progId="Equation.3">
                  <p:embed/>
                </p:oleObj>
              </mc:Choice>
              <mc:Fallback>
                <p:oleObj name="数式" r:id="rId5" imgW="914400" imgH="190440" progId="Equation.3">
                  <p:embed/>
                  <p:pic>
                    <p:nvPicPr>
                      <p:cNvPr id="0" name=""/>
                      <p:cNvPicPr>
                        <a:picLocks noChangeAspect="1" noChangeArrowheads="1"/>
                      </p:cNvPicPr>
                      <p:nvPr/>
                    </p:nvPicPr>
                    <p:blipFill>
                      <a:blip r:embed="rId6"/>
                      <a:srcRect/>
                      <a:stretch>
                        <a:fillRect/>
                      </a:stretch>
                    </p:blipFill>
                    <p:spPr bwMode="auto">
                      <a:xfrm>
                        <a:off x="1103313" y="4757738"/>
                        <a:ext cx="2265362" cy="469900"/>
                      </a:xfrm>
                      <a:prstGeom prst="rect">
                        <a:avLst/>
                      </a:prstGeom>
                      <a:noFill/>
                    </p:spPr>
                  </p:pic>
                </p:oleObj>
              </mc:Fallback>
            </mc:AlternateContent>
          </a:graphicData>
        </a:graphic>
      </p:graphicFrame>
      <p:sp>
        <p:nvSpPr>
          <p:cNvPr id="56" name="コンテンツ プレースホルダー 2"/>
          <p:cNvSpPr txBox="1">
            <a:spLocks/>
          </p:cNvSpPr>
          <p:nvPr/>
        </p:nvSpPr>
        <p:spPr>
          <a:xfrm>
            <a:off x="5891289" y="2691980"/>
            <a:ext cx="2164976" cy="777361"/>
          </a:xfrm>
          <a:prstGeom prst="rect">
            <a:avLst/>
          </a:prstGeom>
          <a:noFill/>
          <a:ln>
            <a:noFill/>
          </a:ln>
        </p:spPr>
        <p:txBody>
          <a:bodyPr vert="horz" lIns="91440" tIns="45720" rIns="91440" bIns="45720" rtlCol="0" anchor="t" anchorCtr="0">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乗算</a:t>
            </a:r>
            <a:endParaRPr lang="en-US" altLang="ja-JP" sz="1800" b="1"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ja-JP" altLang="en-US" sz="1800" b="1" smtClean="0">
                <a:latin typeface="Times New Roman" panose="02020603050405020304" pitchFamily="18" charset="0"/>
                <a:cs typeface="Times New Roman" panose="02020603050405020304" pitchFamily="18" charset="0"/>
              </a:rPr>
              <a:t>（フィルタリング）</a:t>
            </a:r>
            <a:endParaRPr lang="ja-JP" altLang="en-US" sz="1800">
              <a:latin typeface="Times New Roman" panose="02020603050405020304" pitchFamily="18" charset="0"/>
              <a:cs typeface="Times New Roman" panose="02020603050405020304" pitchFamily="18" charset="0"/>
            </a:endParaRPr>
          </a:p>
        </p:txBody>
      </p:sp>
      <p:graphicFrame>
        <p:nvGraphicFramePr>
          <p:cNvPr id="57" name="オブジェクト 56"/>
          <p:cNvGraphicFramePr>
            <a:graphicFrameLocks noChangeAspect="1"/>
          </p:cNvGraphicFramePr>
          <p:nvPr>
            <p:extLst>
              <p:ext uri="{D42A27DB-BD31-4B8C-83A1-F6EECF244321}">
                <p14:modId xmlns:p14="http://schemas.microsoft.com/office/powerpoint/2010/main" val="2914603339"/>
              </p:ext>
            </p:extLst>
          </p:nvPr>
        </p:nvGraphicFramePr>
        <p:xfrm>
          <a:off x="784396" y="1893909"/>
          <a:ext cx="3208338" cy="1223963"/>
        </p:xfrm>
        <a:graphic>
          <a:graphicData uri="http://schemas.openxmlformats.org/presentationml/2006/ole">
            <mc:AlternateContent xmlns:mc="http://schemas.openxmlformats.org/markup-compatibility/2006">
              <mc:Choice xmlns:v="urn:schemas-microsoft-com:vml" Requires="v">
                <p:oleObj spid="_x0000_s11323" name="数式" r:id="rId7" imgW="1295280" imgH="495000" progId="Equation.3">
                  <p:embed/>
                </p:oleObj>
              </mc:Choice>
              <mc:Fallback>
                <p:oleObj name="数式" r:id="rId7" imgW="1295280" imgH="495000" progId="Equation.3">
                  <p:embed/>
                  <p:pic>
                    <p:nvPicPr>
                      <p:cNvPr id="0" name=""/>
                      <p:cNvPicPr>
                        <a:picLocks noChangeAspect="1" noChangeArrowheads="1"/>
                      </p:cNvPicPr>
                      <p:nvPr/>
                    </p:nvPicPr>
                    <p:blipFill>
                      <a:blip r:embed="rId8"/>
                      <a:srcRect/>
                      <a:stretch>
                        <a:fillRect/>
                      </a:stretch>
                    </p:blipFill>
                    <p:spPr bwMode="auto">
                      <a:xfrm>
                        <a:off x="784396" y="1893909"/>
                        <a:ext cx="3208338" cy="1223963"/>
                      </a:xfrm>
                      <a:prstGeom prst="rect">
                        <a:avLst/>
                      </a:prstGeom>
                      <a:noFill/>
                    </p:spPr>
                  </p:pic>
                </p:oleObj>
              </mc:Fallback>
            </mc:AlternateContent>
          </a:graphicData>
        </a:graphic>
      </p:graphicFrame>
      <p:sp>
        <p:nvSpPr>
          <p:cNvPr id="61" name="コンテンツ プレースホルダー 2"/>
          <p:cNvSpPr txBox="1">
            <a:spLocks/>
          </p:cNvSpPr>
          <p:nvPr/>
        </p:nvSpPr>
        <p:spPr>
          <a:xfrm>
            <a:off x="3879840" y="4733367"/>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69" name="コンテンツ プレースホルダー 2"/>
          <p:cNvSpPr txBox="1">
            <a:spLocks/>
          </p:cNvSpPr>
          <p:nvPr/>
        </p:nvSpPr>
        <p:spPr>
          <a:xfrm>
            <a:off x="5868972" y="4650164"/>
            <a:ext cx="2164976" cy="1199307"/>
          </a:xfrm>
          <a:prstGeom prst="rect">
            <a:avLst/>
          </a:prstGeom>
          <a:noFill/>
          <a:ln>
            <a:solidFill>
              <a:schemeClr val="tx1"/>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周波数軸上の</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畳み込み</a:t>
            </a:r>
            <a:endParaRPr lang="en-US" altLang="ja-JP" sz="1800" b="1"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ja-JP" altLang="en-US" sz="1800" b="1" smtClean="0">
                <a:solidFill>
                  <a:srgbClr val="0070C0"/>
                </a:solidFill>
                <a:latin typeface="Times New Roman" panose="02020603050405020304" pitchFamily="18" charset="0"/>
                <a:cs typeface="Times New Roman" panose="02020603050405020304" pitchFamily="18" charset="0"/>
              </a:rPr>
              <a:t>（</a:t>
            </a:r>
            <a:r>
              <a:rPr lang="ja-JP" altLang="en-US" sz="1800" b="1">
                <a:solidFill>
                  <a:srgbClr val="0070C0"/>
                </a:solidFill>
                <a:latin typeface="Times New Roman" panose="02020603050405020304" pitchFamily="18" charset="0"/>
                <a:cs typeface="Times New Roman" panose="02020603050405020304" pitchFamily="18" charset="0"/>
              </a:rPr>
              <a:t>例示</a:t>
            </a:r>
            <a:r>
              <a:rPr lang="ja-JP" altLang="en-US" sz="1800" b="1" smtClean="0">
                <a:solidFill>
                  <a:srgbClr val="0070C0"/>
                </a:solidFill>
                <a:latin typeface="Times New Roman" panose="02020603050405020304" pitchFamily="18" charset="0"/>
                <a:cs typeface="Times New Roman" panose="02020603050405020304" pitchFamily="18" charset="0"/>
              </a:rPr>
              <a:t>は後述）</a:t>
            </a:r>
            <a:endParaRPr lang="ja-JP" altLang="en-US" sz="180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0245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687902" y="84"/>
            <a:ext cx="7426640" cy="1025525"/>
          </a:xfrm>
        </p:spPr>
        <p:txBody>
          <a:bodyPr>
            <a:normAutofit/>
          </a:bodyPr>
          <a:lstStyle/>
          <a:p>
            <a:pPr algn="r"/>
            <a:r>
              <a:rPr lang="ja-JP" altLang="en-US" sz="3600" smtClean="0"/>
              <a:t>畳み込み演算</a:t>
            </a:r>
            <a:endParaRPr lang="ja-JP" altLang="en-US" sz="3600"/>
          </a:p>
        </p:txBody>
      </p:sp>
      <p:sp>
        <p:nvSpPr>
          <p:cNvPr id="3" name="コンテンツ プレースホルダー 2"/>
          <p:cNvSpPr>
            <a:spLocks noGrp="1"/>
          </p:cNvSpPr>
          <p:nvPr>
            <p:ph idx="1"/>
          </p:nvPr>
        </p:nvSpPr>
        <p:spPr>
          <a:xfrm>
            <a:off x="1125745" y="144851"/>
            <a:ext cx="4723147" cy="990910"/>
          </a:xfrm>
        </p:spPr>
        <p:txBody>
          <a:bodyPr anchor="t" anchorCtr="0">
            <a:normAutofit/>
          </a:bodyPr>
          <a:lstStyle/>
          <a:p>
            <a:pPr marL="0" indent="0">
              <a:buNone/>
            </a:pPr>
            <a:r>
              <a:rPr lang="ja-JP" altLang="en-US" smtClean="0">
                <a:latin typeface="Times New Roman" panose="02020603050405020304" pitchFamily="18" charset="0"/>
                <a:cs typeface="Times New Roman" panose="02020603050405020304" pitchFamily="18" charset="0"/>
              </a:rPr>
              <a:t>簡単に言うと</a:t>
            </a:r>
            <a:endParaRPr lang="en-US" altLang="ja-JP" smtClean="0">
              <a:latin typeface="Times New Roman" panose="02020603050405020304" pitchFamily="18" charset="0"/>
              <a:cs typeface="Times New Roman" panose="02020603050405020304" pitchFamily="18" charset="0"/>
            </a:endParaRPr>
          </a:p>
          <a:p>
            <a:pPr marL="0" indent="0">
              <a:buNone/>
            </a:pPr>
            <a:r>
              <a:rPr lang="ja-JP" altLang="en-US" smtClean="0">
                <a:latin typeface="Times New Roman" panose="02020603050405020304" pitchFamily="18" charset="0"/>
                <a:cs typeface="Times New Roman" panose="02020603050405020304" pitchFamily="18" charset="0"/>
              </a:rPr>
              <a:t>関数列の順序を逆にして乗算</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7886619" y="2323201"/>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53" name="コンテンツ プレースホルダー 2"/>
          <p:cNvSpPr txBox="1">
            <a:spLocks/>
          </p:cNvSpPr>
          <p:nvPr/>
        </p:nvSpPr>
        <p:spPr>
          <a:xfrm>
            <a:off x="5029964" y="4105784"/>
            <a:ext cx="3174982"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(0)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(1)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(2)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(3)</a:t>
            </a:r>
            <a:endParaRPr lang="ja-JP" altLang="en-US" sz="2000" u="sng">
              <a:latin typeface="Times New Roman" panose="02020603050405020304" pitchFamily="18" charset="0"/>
              <a:cs typeface="Times New Roman" panose="02020603050405020304" pitchFamily="18" charset="0"/>
            </a:endParaRPr>
          </a:p>
        </p:txBody>
      </p:sp>
      <p:sp>
        <p:nvSpPr>
          <p:cNvPr id="21" name="コンテンツ プレースホルダー 2"/>
          <p:cNvSpPr txBox="1">
            <a:spLocks/>
          </p:cNvSpPr>
          <p:nvPr/>
        </p:nvSpPr>
        <p:spPr>
          <a:xfrm rot="-5400000">
            <a:off x="3084826" y="2253692"/>
            <a:ext cx="3174982"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(0)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(1)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(2)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(3)</a:t>
            </a:r>
            <a:endParaRPr lang="ja-JP" altLang="en-US" sz="2000" u="sng">
              <a:latin typeface="Times New Roman" panose="02020603050405020304" pitchFamily="18" charset="0"/>
              <a:cs typeface="Times New Roman" panose="02020603050405020304" pitchFamily="18" charset="0"/>
            </a:endParaRPr>
          </a:p>
        </p:txBody>
      </p:sp>
      <p:sp>
        <p:nvSpPr>
          <p:cNvPr id="22" name="コンテンツ プレースホルダー 2"/>
          <p:cNvSpPr txBox="1">
            <a:spLocks/>
          </p:cNvSpPr>
          <p:nvPr/>
        </p:nvSpPr>
        <p:spPr>
          <a:xfrm rot="-2700000">
            <a:off x="4444562" y="2839363"/>
            <a:ext cx="3174982" cy="278978"/>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(0)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(1)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(2)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(3)</a:t>
            </a:r>
            <a:endParaRPr lang="ja-JP" altLang="en-US" sz="2000" u="sng">
              <a:latin typeface="Times New Roman" panose="02020603050405020304" pitchFamily="18" charset="0"/>
              <a:cs typeface="Times New Roman" panose="02020603050405020304" pitchFamily="18" charset="0"/>
            </a:endParaRPr>
          </a:p>
        </p:txBody>
      </p:sp>
      <p:sp>
        <p:nvSpPr>
          <p:cNvPr id="24" name="コンテンツ プレースホルダー 2"/>
          <p:cNvSpPr txBox="1">
            <a:spLocks/>
          </p:cNvSpPr>
          <p:nvPr/>
        </p:nvSpPr>
        <p:spPr>
          <a:xfrm rot="-8100000">
            <a:off x="1660085" y="2703397"/>
            <a:ext cx="3174982"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(0)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(1)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(2)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(3)</a:t>
            </a:r>
            <a:endParaRPr lang="ja-JP" altLang="en-US" sz="2000" u="sng">
              <a:latin typeface="Times New Roman" panose="02020603050405020304" pitchFamily="18" charset="0"/>
              <a:cs typeface="Times New Roman" panose="02020603050405020304" pitchFamily="18" charset="0"/>
            </a:endParaRPr>
          </a:p>
        </p:txBody>
      </p:sp>
      <p:sp>
        <p:nvSpPr>
          <p:cNvPr id="25" name="コンテンツ プレースホルダー 2"/>
          <p:cNvSpPr txBox="1">
            <a:spLocks/>
          </p:cNvSpPr>
          <p:nvPr/>
        </p:nvSpPr>
        <p:spPr>
          <a:xfrm rot="-10800000">
            <a:off x="1139688" y="4013024"/>
            <a:ext cx="3174982"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(0)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(1)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(2)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(3)</a:t>
            </a:r>
            <a:endParaRPr lang="ja-JP" altLang="en-US" sz="2000" u="sng">
              <a:latin typeface="Times New Roman" panose="02020603050405020304" pitchFamily="18" charset="0"/>
              <a:cs typeface="Times New Roman" panose="02020603050405020304" pitchFamily="18" charset="0"/>
            </a:endParaRPr>
          </a:p>
        </p:txBody>
      </p:sp>
      <p:sp>
        <p:nvSpPr>
          <p:cNvPr id="2" name="円弧 1"/>
          <p:cNvSpPr/>
          <p:nvPr/>
        </p:nvSpPr>
        <p:spPr>
          <a:xfrm>
            <a:off x="4123403" y="4029790"/>
            <a:ext cx="1024644" cy="1102321"/>
          </a:xfrm>
          <a:prstGeom prst="arc">
            <a:avLst>
              <a:gd name="adj1" fmla="val 10796267"/>
              <a:gd name="adj2" fmla="val 0"/>
            </a:avLst>
          </a:prstGeom>
          <a:noFill/>
          <a:ln w="38100">
            <a:solidFill>
              <a:srgbClr val="FF0000"/>
            </a:solidFill>
            <a:headEnd type="triangle" w="lg" len="lg"/>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コンテンツ プレースホルダー 2"/>
          <p:cNvSpPr txBox="1">
            <a:spLocks/>
          </p:cNvSpPr>
          <p:nvPr/>
        </p:nvSpPr>
        <p:spPr>
          <a:xfrm>
            <a:off x="1125744" y="4945550"/>
            <a:ext cx="3174982"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(3)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(2)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(1)    </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(0)</a:t>
            </a:r>
            <a:endParaRPr lang="ja-JP" altLang="en-US" sz="2000" u="sng">
              <a:latin typeface="Times New Roman" panose="02020603050405020304" pitchFamily="18" charset="0"/>
              <a:cs typeface="Times New Roman" panose="02020603050405020304" pitchFamily="18" charset="0"/>
            </a:endParaRPr>
          </a:p>
        </p:txBody>
      </p:sp>
      <p:sp>
        <p:nvSpPr>
          <p:cNvPr id="27" name="コンテンツ プレースホルダー 2"/>
          <p:cNvSpPr txBox="1">
            <a:spLocks/>
          </p:cNvSpPr>
          <p:nvPr/>
        </p:nvSpPr>
        <p:spPr>
          <a:xfrm>
            <a:off x="1232734" y="5684179"/>
            <a:ext cx="3174982"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(0)    </a:t>
            </a: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(1)    </a:t>
            </a: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(2)    </a:t>
            </a: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(3)</a:t>
            </a:r>
            <a:endParaRPr lang="ja-JP" altLang="en-US" sz="2000" u="sng">
              <a:latin typeface="Times New Roman" panose="02020603050405020304" pitchFamily="18" charset="0"/>
              <a:cs typeface="Times New Roman" panose="02020603050405020304" pitchFamily="18" charset="0"/>
            </a:endParaRPr>
          </a:p>
        </p:txBody>
      </p:sp>
      <p:sp>
        <p:nvSpPr>
          <p:cNvPr id="28" name="コンテンツ プレースホルダー 2"/>
          <p:cNvSpPr txBox="1">
            <a:spLocks/>
          </p:cNvSpPr>
          <p:nvPr/>
        </p:nvSpPr>
        <p:spPr>
          <a:xfrm>
            <a:off x="1536249" y="5396712"/>
            <a:ext cx="3174982"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a:t>
            </a:r>
            <a:r>
              <a:rPr lang="ja-JP" altLang="en-US" sz="2000" smtClean="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a:t>
            </a:r>
            <a:endParaRPr lang="ja-JP" altLang="en-US" sz="2000">
              <a:latin typeface="Times New Roman" panose="02020603050405020304" pitchFamily="18" charset="0"/>
              <a:cs typeface="Times New Roman" panose="02020603050405020304" pitchFamily="18" charset="0"/>
            </a:endParaRPr>
          </a:p>
        </p:txBody>
      </p:sp>
      <p:sp>
        <p:nvSpPr>
          <p:cNvPr id="29" name="コンテンツ プレースホルダー 2"/>
          <p:cNvSpPr txBox="1">
            <a:spLocks/>
          </p:cNvSpPr>
          <p:nvPr/>
        </p:nvSpPr>
        <p:spPr>
          <a:xfrm>
            <a:off x="4314670" y="5341539"/>
            <a:ext cx="4677393" cy="52920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(0)</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(3) + </a:t>
            </a: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(1)</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(2) + </a:t>
            </a: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(2)</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(1) + </a:t>
            </a:r>
            <a:r>
              <a:rPr lang="en-US" altLang="ja-JP" sz="2000" i="1" u="sng" smtClean="0">
                <a:latin typeface="Times New Roman" panose="02020603050405020304" pitchFamily="18" charset="0"/>
                <a:cs typeface="Times New Roman" panose="02020603050405020304" pitchFamily="18" charset="0"/>
              </a:rPr>
              <a:t>a</a:t>
            </a:r>
            <a:r>
              <a:rPr lang="en-US" altLang="ja-JP" sz="2000" u="sng" smtClean="0">
                <a:latin typeface="Times New Roman" panose="02020603050405020304" pitchFamily="18" charset="0"/>
                <a:cs typeface="Times New Roman" panose="02020603050405020304" pitchFamily="18" charset="0"/>
              </a:rPr>
              <a:t>(3)</a:t>
            </a:r>
            <a:r>
              <a:rPr lang="en-US" altLang="ja-JP" sz="2000" i="1" u="sng" smtClean="0">
                <a:latin typeface="Times New Roman" panose="02020603050405020304" pitchFamily="18" charset="0"/>
                <a:cs typeface="Times New Roman" panose="02020603050405020304" pitchFamily="18" charset="0"/>
              </a:rPr>
              <a:t>b</a:t>
            </a:r>
            <a:r>
              <a:rPr lang="en-US" altLang="ja-JP" sz="2000" u="sng" smtClean="0">
                <a:latin typeface="Times New Roman" panose="02020603050405020304" pitchFamily="18" charset="0"/>
                <a:cs typeface="Times New Roman" panose="02020603050405020304" pitchFamily="18" charset="0"/>
              </a:rPr>
              <a:t>(0)</a:t>
            </a:r>
            <a:endParaRPr lang="ja-JP" altLang="en-US" sz="2000" u="sng">
              <a:latin typeface="Times New Roman" panose="02020603050405020304" pitchFamily="18" charset="0"/>
              <a:cs typeface="Times New Roman" panose="02020603050405020304" pitchFamily="18" charset="0"/>
            </a:endParaRPr>
          </a:p>
        </p:txBody>
      </p:sp>
      <p:sp>
        <p:nvSpPr>
          <p:cNvPr id="4" name="右矢印 3"/>
          <p:cNvSpPr/>
          <p:nvPr/>
        </p:nvSpPr>
        <p:spPr>
          <a:xfrm>
            <a:off x="4028918" y="5480168"/>
            <a:ext cx="284313" cy="264601"/>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下矢印 4"/>
          <p:cNvSpPr/>
          <p:nvPr/>
        </p:nvSpPr>
        <p:spPr>
          <a:xfrm>
            <a:off x="2659132" y="4565091"/>
            <a:ext cx="266448" cy="395989"/>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7084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台形 12"/>
          <p:cNvSpPr/>
          <p:nvPr/>
        </p:nvSpPr>
        <p:spPr>
          <a:xfrm rot="16200000">
            <a:off x="6635478" y="2272622"/>
            <a:ext cx="435447" cy="309481"/>
          </a:xfrm>
          <a:custGeom>
            <a:avLst/>
            <a:gdLst>
              <a:gd name="connsiteX0" fmla="*/ 0 w 435447"/>
              <a:gd name="connsiteY0" fmla="*/ 411767 h 411767"/>
              <a:gd name="connsiteX1" fmla="*/ 548 w 435447"/>
              <a:gd name="connsiteY1" fmla="*/ 0 h 411767"/>
              <a:gd name="connsiteX2" fmla="*/ 434899 w 435447"/>
              <a:gd name="connsiteY2" fmla="*/ 0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07005 h 407005"/>
              <a:gd name="connsiteX1" fmla="*/ 5310 w 435447"/>
              <a:gd name="connsiteY1" fmla="*/ 0 h 407005"/>
              <a:gd name="connsiteX2" fmla="*/ 172961 w 435447"/>
              <a:gd name="connsiteY2" fmla="*/ 1 h 407005"/>
              <a:gd name="connsiteX3" fmla="*/ 435447 w 435447"/>
              <a:gd name="connsiteY3" fmla="*/ 407005 h 407005"/>
              <a:gd name="connsiteX4" fmla="*/ 0 w 435447"/>
              <a:gd name="connsiteY4" fmla="*/ 407005 h 407005"/>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5 h 423285"/>
              <a:gd name="connsiteX1" fmla="*/ 5310 w 435447"/>
              <a:gd name="connsiteY1" fmla="*/ -1 h 423285"/>
              <a:gd name="connsiteX2" fmla="*/ 225349 w 435447"/>
              <a:gd name="connsiteY2" fmla="*/ 1 h 423285"/>
              <a:gd name="connsiteX3" fmla="*/ 435447 w 435447"/>
              <a:gd name="connsiteY3" fmla="*/ 423285 h 423285"/>
              <a:gd name="connsiteX4" fmla="*/ 0 w 435447"/>
              <a:gd name="connsiteY4" fmla="*/ 423285 h 4232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447" h="423285">
                <a:moveTo>
                  <a:pt x="0" y="423285"/>
                </a:moveTo>
                <a:cubicBezTo>
                  <a:pt x="183" y="286029"/>
                  <a:pt x="5127" y="137255"/>
                  <a:pt x="5310" y="-1"/>
                </a:cubicBezTo>
                <a:lnTo>
                  <a:pt x="225349" y="1"/>
                </a:lnTo>
                <a:cubicBezTo>
                  <a:pt x="292207" y="115826"/>
                  <a:pt x="368588" y="288797"/>
                  <a:pt x="435447" y="423285"/>
                </a:cubicBezTo>
                <a:lnTo>
                  <a:pt x="0" y="423285"/>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台形 12"/>
          <p:cNvSpPr/>
          <p:nvPr/>
        </p:nvSpPr>
        <p:spPr>
          <a:xfrm rot="5400000" flipH="1">
            <a:off x="6952009" y="2272621"/>
            <a:ext cx="435447" cy="309481"/>
          </a:xfrm>
          <a:custGeom>
            <a:avLst/>
            <a:gdLst>
              <a:gd name="connsiteX0" fmla="*/ 0 w 435447"/>
              <a:gd name="connsiteY0" fmla="*/ 411767 h 411767"/>
              <a:gd name="connsiteX1" fmla="*/ 548 w 435447"/>
              <a:gd name="connsiteY1" fmla="*/ 0 h 411767"/>
              <a:gd name="connsiteX2" fmla="*/ 434899 w 435447"/>
              <a:gd name="connsiteY2" fmla="*/ 0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07005 h 407005"/>
              <a:gd name="connsiteX1" fmla="*/ 5310 w 435447"/>
              <a:gd name="connsiteY1" fmla="*/ 0 h 407005"/>
              <a:gd name="connsiteX2" fmla="*/ 172961 w 435447"/>
              <a:gd name="connsiteY2" fmla="*/ 1 h 407005"/>
              <a:gd name="connsiteX3" fmla="*/ 435447 w 435447"/>
              <a:gd name="connsiteY3" fmla="*/ 407005 h 407005"/>
              <a:gd name="connsiteX4" fmla="*/ 0 w 435447"/>
              <a:gd name="connsiteY4" fmla="*/ 407005 h 407005"/>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5 h 423285"/>
              <a:gd name="connsiteX1" fmla="*/ 5310 w 435447"/>
              <a:gd name="connsiteY1" fmla="*/ -1 h 423285"/>
              <a:gd name="connsiteX2" fmla="*/ 225349 w 435447"/>
              <a:gd name="connsiteY2" fmla="*/ 1 h 423285"/>
              <a:gd name="connsiteX3" fmla="*/ 435447 w 435447"/>
              <a:gd name="connsiteY3" fmla="*/ 423285 h 423285"/>
              <a:gd name="connsiteX4" fmla="*/ 0 w 435447"/>
              <a:gd name="connsiteY4" fmla="*/ 423285 h 4232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447" h="423285">
                <a:moveTo>
                  <a:pt x="0" y="423285"/>
                </a:moveTo>
                <a:cubicBezTo>
                  <a:pt x="183" y="286029"/>
                  <a:pt x="5127" y="137255"/>
                  <a:pt x="5310" y="-1"/>
                </a:cubicBezTo>
                <a:lnTo>
                  <a:pt x="225349" y="1"/>
                </a:lnTo>
                <a:cubicBezTo>
                  <a:pt x="292207" y="115826"/>
                  <a:pt x="368588" y="288797"/>
                  <a:pt x="435447" y="423285"/>
                </a:cubicBezTo>
                <a:lnTo>
                  <a:pt x="0" y="423285"/>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746" name="Rectangle 1026"/>
          <p:cNvSpPr>
            <a:spLocks noGrp="1" noChangeArrowheads="1"/>
          </p:cNvSpPr>
          <p:nvPr>
            <p:ph type="title"/>
          </p:nvPr>
        </p:nvSpPr>
        <p:spPr>
          <a:xfrm>
            <a:off x="1687902" y="84"/>
            <a:ext cx="7426640" cy="1025525"/>
          </a:xfrm>
        </p:spPr>
        <p:txBody>
          <a:bodyPr>
            <a:normAutofit/>
          </a:bodyPr>
          <a:lstStyle/>
          <a:p>
            <a:pPr algn="r"/>
            <a:r>
              <a:rPr lang="en-US" altLang="ja-JP" sz="3600" smtClean="0"/>
              <a:t>【</a:t>
            </a:r>
            <a:r>
              <a:rPr lang="ja-JP" altLang="en-US" sz="3600" smtClean="0"/>
              <a:t>例</a:t>
            </a:r>
            <a:r>
              <a:rPr lang="en-US" altLang="ja-JP" sz="3600" smtClean="0"/>
              <a:t>】</a:t>
            </a:r>
            <a:r>
              <a:rPr lang="ja-JP" altLang="en-US" sz="3600" smtClean="0"/>
              <a:t>理想ローパスフィルタ</a:t>
            </a:r>
            <a:endParaRPr lang="ja-JP" altLang="en-US" sz="3600"/>
          </a:p>
        </p:txBody>
      </p:sp>
      <p:sp>
        <p:nvSpPr>
          <p:cNvPr id="3" name="コンテンツ プレースホルダー 2"/>
          <p:cNvSpPr>
            <a:spLocks noGrp="1"/>
          </p:cNvSpPr>
          <p:nvPr>
            <p:ph idx="1"/>
          </p:nvPr>
        </p:nvSpPr>
        <p:spPr>
          <a:xfrm>
            <a:off x="1187135" y="1037863"/>
            <a:ext cx="2531160" cy="452579"/>
          </a:xfrm>
        </p:spPr>
        <p:txBody>
          <a:bodyPr anchor="t" anchorCtr="0">
            <a:normAutofit lnSpcReduction="10000"/>
          </a:bodyPr>
          <a:lstStyle/>
          <a:p>
            <a:pPr marL="0" indent="0">
              <a:buNone/>
            </a:pPr>
            <a:r>
              <a:rPr lang="ja-JP" altLang="en-US" smtClean="0">
                <a:latin typeface="Times New Roman" panose="02020603050405020304" pitchFamily="18" charset="0"/>
                <a:cs typeface="Times New Roman" panose="02020603050405020304" pitchFamily="18" charset="0"/>
              </a:rPr>
              <a:t>（周波数表現）</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53" name="コンテンツ プレースホルダー 2"/>
          <p:cNvSpPr txBox="1">
            <a:spLocks/>
          </p:cNvSpPr>
          <p:nvPr/>
        </p:nvSpPr>
        <p:spPr>
          <a:xfrm>
            <a:off x="5448452" y="2469641"/>
            <a:ext cx="1100430" cy="324837"/>
          </a:xfrm>
          <a:prstGeom prst="rect">
            <a:avLst/>
          </a:prstGeom>
          <a:noFill/>
          <a:ln>
            <a:no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solidFill>
                  <a:srgbClr val="FF0000"/>
                </a:solidFill>
                <a:latin typeface="Times New Roman" panose="02020603050405020304" pitchFamily="18" charset="0"/>
                <a:cs typeface="Times New Roman" panose="02020603050405020304" pitchFamily="18" charset="0"/>
              </a:rPr>
              <a:t>＝</a:t>
            </a:r>
            <a:endParaRPr lang="en-US" altLang="ja-JP" sz="1800" smtClean="0">
              <a:solidFill>
                <a:srgbClr val="FF0000"/>
              </a:solidFill>
              <a:latin typeface="Times New Roman" panose="02020603050405020304" pitchFamily="18" charset="0"/>
              <a:cs typeface="Times New Roman" panose="02020603050405020304" pitchFamily="18" charset="0"/>
            </a:endParaRPr>
          </a:p>
        </p:txBody>
      </p:sp>
      <p:sp>
        <p:nvSpPr>
          <p:cNvPr id="159747" name="左右矢印 159746"/>
          <p:cNvSpPr/>
          <p:nvPr/>
        </p:nvSpPr>
        <p:spPr>
          <a:xfrm rot="5400000">
            <a:off x="3339106" y="3133646"/>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左右矢印 64"/>
          <p:cNvSpPr/>
          <p:nvPr/>
        </p:nvSpPr>
        <p:spPr>
          <a:xfrm rot="5400000">
            <a:off x="1854419" y="3133646"/>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7" name="オブジェクト 56"/>
          <p:cNvGraphicFramePr>
            <a:graphicFrameLocks noChangeAspect="1"/>
          </p:cNvGraphicFramePr>
          <p:nvPr>
            <p:extLst>
              <p:ext uri="{D42A27DB-BD31-4B8C-83A1-F6EECF244321}">
                <p14:modId xmlns:p14="http://schemas.microsoft.com/office/powerpoint/2010/main" val="3298254143"/>
              </p:ext>
            </p:extLst>
          </p:nvPr>
        </p:nvGraphicFramePr>
        <p:xfrm>
          <a:off x="1819275" y="4637088"/>
          <a:ext cx="692150" cy="471487"/>
        </p:xfrm>
        <a:graphic>
          <a:graphicData uri="http://schemas.openxmlformats.org/presentationml/2006/ole">
            <mc:AlternateContent xmlns:mc="http://schemas.openxmlformats.org/markup-compatibility/2006">
              <mc:Choice xmlns:v="urn:schemas-microsoft-com:vml" Requires="v">
                <p:oleObj spid="_x0000_s12312" name="数式" r:id="rId3" imgW="279360" imgH="190440" progId="Equation.3">
                  <p:embed/>
                </p:oleObj>
              </mc:Choice>
              <mc:Fallback>
                <p:oleObj name="数式" r:id="rId3" imgW="279360" imgH="190440" progId="Equation.3">
                  <p:embed/>
                  <p:pic>
                    <p:nvPicPr>
                      <p:cNvPr id="0" name=""/>
                      <p:cNvPicPr>
                        <a:picLocks noChangeAspect="1" noChangeArrowheads="1"/>
                      </p:cNvPicPr>
                      <p:nvPr/>
                    </p:nvPicPr>
                    <p:blipFill>
                      <a:blip r:embed="rId4"/>
                      <a:srcRect/>
                      <a:stretch>
                        <a:fillRect/>
                      </a:stretch>
                    </p:blipFill>
                    <p:spPr bwMode="auto">
                      <a:xfrm>
                        <a:off x="1819275" y="4637088"/>
                        <a:ext cx="692150" cy="471487"/>
                      </a:xfrm>
                      <a:prstGeom prst="rect">
                        <a:avLst/>
                      </a:prstGeom>
                      <a:noFill/>
                    </p:spPr>
                  </p:pic>
                </p:oleObj>
              </mc:Fallback>
            </mc:AlternateContent>
          </a:graphicData>
        </a:graphic>
      </p:graphicFrame>
      <p:sp>
        <p:nvSpPr>
          <p:cNvPr id="61" name="コンテンツ プレースホルダー 2"/>
          <p:cNvSpPr txBox="1">
            <a:spLocks/>
          </p:cNvSpPr>
          <p:nvPr/>
        </p:nvSpPr>
        <p:spPr>
          <a:xfrm>
            <a:off x="2165350" y="3112324"/>
            <a:ext cx="578222"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69" name="コンテンツ プレースホルダー 2"/>
          <p:cNvSpPr txBox="1">
            <a:spLocks/>
          </p:cNvSpPr>
          <p:nvPr/>
        </p:nvSpPr>
        <p:spPr>
          <a:xfrm>
            <a:off x="1508977" y="5232203"/>
            <a:ext cx="5668113" cy="817799"/>
          </a:xfrm>
          <a:prstGeom prst="rect">
            <a:avLst/>
          </a:prstGeom>
          <a:noFill/>
          <a:ln>
            <a:solidFill>
              <a:schemeClr val="tx1"/>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理想ローパスフィルタは </a:t>
            </a:r>
            <a:r>
              <a:rPr lang="en-US" altLang="ja-JP" sz="1800" b="1" smtClean="0">
                <a:latin typeface="Times New Roman" panose="02020603050405020304" pitchFamily="18" charset="0"/>
                <a:cs typeface="Times New Roman" panose="02020603050405020304" pitchFamily="18" charset="0"/>
              </a:rPr>
              <a:t>sinc</a:t>
            </a:r>
            <a:r>
              <a:rPr lang="ja-JP" altLang="en-US" sz="1800" b="1" smtClean="0">
                <a:latin typeface="Times New Roman" panose="02020603050405020304" pitchFamily="18" charset="0"/>
                <a:cs typeface="Times New Roman" panose="02020603050405020304" pitchFamily="18" charset="0"/>
              </a:rPr>
              <a:t>関数の</a:t>
            </a:r>
            <a:r>
              <a:rPr lang="ja-JP" altLang="en-US" sz="1800" b="1" smtClean="0">
                <a:solidFill>
                  <a:srgbClr val="FF0000"/>
                </a:solidFill>
                <a:latin typeface="Times New Roman" panose="02020603050405020304" pitchFamily="18" charset="0"/>
                <a:cs typeface="Times New Roman" panose="02020603050405020304" pitchFamily="18" charset="0"/>
              </a:rPr>
              <a:t>畳み込み</a:t>
            </a:r>
            <a:endParaRPr lang="en-US" altLang="ja-JP" sz="1800" b="1"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ja-JP" altLang="en-US" sz="1800" b="1" smtClean="0">
                <a:solidFill>
                  <a:srgbClr val="0070C0"/>
                </a:solidFill>
                <a:latin typeface="Times New Roman" panose="02020603050405020304" pitchFamily="18" charset="0"/>
                <a:cs typeface="Times New Roman" panose="02020603050405020304" pitchFamily="18" charset="0"/>
              </a:rPr>
              <a:t>（ </a:t>
            </a:r>
            <a:r>
              <a:rPr lang="en-US" altLang="ja-JP" sz="1800" b="1" i="1" smtClean="0">
                <a:solidFill>
                  <a:srgbClr val="0070C0"/>
                </a:solidFill>
                <a:latin typeface="Times New Roman" panose="02020603050405020304" pitchFamily="18" charset="0"/>
                <a:cs typeface="Times New Roman" panose="02020603050405020304" pitchFamily="18" charset="0"/>
              </a:rPr>
              <a:t>x</a:t>
            </a:r>
            <a:r>
              <a:rPr lang="en-US" altLang="ja-JP" sz="1800" b="1" smtClean="0">
                <a:solidFill>
                  <a:srgbClr val="0070C0"/>
                </a:solidFill>
                <a:latin typeface="Times New Roman" panose="02020603050405020304" pitchFamily="18" charset="0"/>
                <a:cs typeface="Times New Roman" panose="02020603050405020304" pitchFamily="18" charset="0"/>
              </a:rPr>
              <a:t> ( </a:t>
            </a:r>
            <a:r>
              <a:rPr lang="en-US" altLang="ja-JP" sz="1800" b="1" i="1" smtClean="0">
                <a:solidFill>
                  <a:srgbClr val="0070C0"/>
                </a:solidFill>
                <a:latin typeface="Times New Roman" panose="02020603050405020304" pitchFamily="18" charset="0"/>
                <a:cs typeface="Times New Roman" panose="02020603050405020304" pitchFamily="18" charset="0"/>
              </a:rPr>
              <a:t>t</a:t>
            </a:r>
            <a:r>
              <a:rPr lang="en-US" altLang="ja-JP" sz="1800" b="1" smtClean="0">
                <a:solidFill>
                  <a:srgbClr val="0070C0"/>
                </a:solidFill>
                <a:latin typeface="Times New Roman" panose="02020603050405020304" pitchFamily="18" charset="0"/>
                <a:cs typeface="Times New Roman" panose="02020603050405020304" pitchFamily="18" charset="0"/>
              </a:rPr>
              <a:t> )</a:t>
            </a:r>
            <a:r>
              <a:rPr lang="ja-JP" altLang="en-US" sz="1800" b="1" smtClean="0">
                <a:solidFill>
                  <a:srgbClr val="0070C0"/>
                </a:solidFill>
                <a:latin typeface="Times New Roman" panose="02020603050405020304" pitchFamily="18" charset="0"/>
                <a:cs typeface="Times New Roman" panose="02020603050405020304" pitchFamily="18" charset="0"/>
              </a:rPr>
              <a:t>が</a:t>
            </a:r>
            <a:r>
              <a:rPr lang="ja-JP" altLang="en-US" sz="1800" b="1" smtClean="0">
                <a:solidFill>
                  <a:srgbClr val="FF0000"/>
                </a:solidFill>
                <a:latin typeface="Times New Roman" panose="02020603050405020304" pitchFamily="18" charset="0"/>
                <a:cs typeface="Times New Roman" panose="02020603050405020304" pitchFamily="18" charset="0"/>
              </a:rPr>
              <a:t>パルス列</a:t>
            </a:r>
            <a:r>
              <a:rPr lang="ja-JP" altLang="en-US" sz="1800" b="1" smtClean="0">
                <a:solidFill>
                  <a:srgbClr val="0070C0"/>
                </a:solidFill>
                <a:latin typeface="Times New Roman" panose="02020603050405020304" pitchFamily="18" charset="0"/>
                <a:cs typeface="Times New Roman" panose="02020603050405020304" pitchFamily="18" charset="0"/>
              </a:rPr>
              <a:t>のとき</a:t>
            </a:r>
            <a:r>
              <a:rPr lang="ja-JP" altLang="en-US" sz="1800" b="1" smtClean="0">
                <a:solidFill>
                  <a:srgbClr val="FF0000"/>
                </a:solidFill>
                <a:latin typeface="Times New Roman" panose="02020603050405020304" pitchFamily="18" charset="0"/>
                <a:cs typeface="Times New Roman" panose="02020603050405020304" pitchFamily="18" charset="0"/>
              </a:rPr>
              <a:t>補間操作</a:t>
            </a:r>
            <a:r>
              <a:rPr lang="ja-JP" altLang="en-US" sz="1800" b="1" smtClean="0">
                <a:solidFill>
                  <a:srgbClr val="0070C0"/>
                </a:solidFill>
                <a:latin typeface="Times New Roman" panose="02020603050405020304" pitchFamily="18" charset="0"/>
                <a:cs typeface="Times New Roman" panose="02020603050405020304" pitchFamily="18" charset="0"/>
              </a:rPr>
              <a:t>と同じ</a:t>
            </a:r>
            <a:r>
              <a:rPr lang="ja-JP" altLang="en-US" sz="1800" b="1">
                <a:solidFill>
                  <a:srgbClr val="0070C0"/>
                </a:solidFill>
                <a:latin typeface="Times New Roman" panose="02020603050405020304" pitchFamily="18" charset="0"/>
                <a:cs typeface="Times New Roman" panose="02020603050405020304" pitchFamily="18" charset="0"/>
              </a:rPr>
              <a:t>）</a:t>
            </a:r>
          </a:p>
        </p:txBody>
      </p:sp>
      <p:grpSp>
        <p:nvGrpSpPr>
          <p:cNvPr id="4" name="グループ化 3"/>
          <p:cNvGrpSpPr/>
          <p:nvPr/>
        </p:nvGrpSpPr>
        <p:grpSpPr>
          <a:xfrm>
            <a:off x="3981915" y="1817776"/>
            <a:ext cx="1721865" cy="1208289"/>
            <a:chOff x="3981915" y="1828582"/>
            <a:chExt cx="2876269" cy="1530473"/>
          </a:xfrm>
        </p:grpSpPr>
        <p:sp>
          <p:nvSpPr>
            <p:cNvPr id="2" name="正方形/長方形 1"/>
            <p:cNvSpPr/>
            <p:nvPr/>
          </p:nvSpPr>
          <p:spPr>
            <a:xfrm>
              <a:off x="4640586" y="2321920"/>
              <a:ext cx="1080892" cy="56919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nvGrpSpPr>
            <p:cNvPr id="19" name="グループ化 18"/>
            <p:cNvGrpSpPr/>
            <p:nvPr/>
          </p:nvGrpSpPr>
          <p:grpSpPr>
            <a:xfrm>
              <a:off x="3981915" y="1828582"/>
              <a:ext cx="2876269" cy="1530473"/>
              <a:chOff x="5134212" y="1859897"/>
              <a:chExt cx="2876269" cy="1530473"/>
            </a:xfrm>
          </p:grpSpPr>
          <p:cxnSp>
            <p:nvCxnSpPr>
              <p:cNvPr id="20" name="直線矢印コネクタ 19"/>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5793775" y="2353235"/>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a:off x="5528468" y="262905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5400000">
                <a:off x="6604948" y="263691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0800000">
                <a:off x="5252883"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rot="10800000">
                <a:off x="6874948"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30" name="コンテンツ プレースホルダー 2"/>
              <p:cNvSpPr txBox="1">
                <a:spLocks/>
              </p:cNvSpPr>
              <p:nvPr/>
            </p:nvSpPr>
            <p:spPr>
              <a:xfrm>
                <a:off x="6844217" y="2942965"/>
                <a:ext cx="820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31" name="コンテンツ プレースホルダー 2"/>
              <p:cNvSpPr txBox="1">
                <a:spLocks/>
              </p:cNvSpPr>
              <p:nvPr/>
            </p:nvSpPr>
            <p:spPr>
              <a:xfrm>
                <a:off x="5365572" y="2882469"/>
                <a:ext cx="102915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grpSp>
      <p:grpSp>
        <p:nvGrpSpPr>
          <p:cNvPr id="35" name="グループ化 34"/>
          <p:cNvGrpSpPr/>
          <p:nvPr/>
        </p:nvGrpSpPr>
        <p:grpSpPr>
          <a:xfrm>
            <a:off x="1447656" y="1789550"/>
            <a:ext cx="1721865" cy="1030027"/>
            <a:chOff x="5134212" y="1859897"/>
            <a:chExt cx="2876269" cy="1304678"/>
          </a:xfrm>
        </p:grpSpPr>
        <p:cxnSp>
          <p:nvCxnSpPr>
            <p:cNvPr id="36" name="直線矢印コネクタ 35"/>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5236645" y="2353235"/>
              <a:ext cx="1082444" cy="5381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6333329" y="2353235"/>
              <a:ext cx="1080234" cy="5380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44" name="コンテンツ プレースホルダー 2"/>
            <p:cNvSpPr txBox="1">
              <a:spLocks/>
            </p:cNvSpPr>
            <p:nvPr/>
          </p:nvSpPr>
          <p:spPr>
            <a:xfrm>
              <a:off x="5328208" y="2030407"/>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grpSp>
      <p:grpSp>
        <p:nvGrpSpPr>
          <p:cNvPr id="58" name="グループ化 57"/>
          <p:cNvGrpSpPr/>
          <p:nvPr/>
        </p:nvGrpSpPr>
        <p:grpSpPr>
          <a:xfrm>
            <a:off x="6293860" y="1817776"/>
            <a:ext cx="1721865" cy="1030027"/>
            <a:chOff x="5134212" y="1859897"/>
            <a:chExt cx="2876269" cy="1304678"/>
          </a:xfrm>
        </p:grpSpPr>
        <p:cxnSp>
          <p:nvCxnSpPr>
            <p:cNvPr id="59" name="直線矢印コネクタ 58"/>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H="1">
              <a:off x="5236645" y="2353235"/>
              <a:ext cx="1082444" cy="538154"/>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6333329" y="2353235"/>
              <a:ext cx="1080234" cy="538071"/>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4"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70" name="コンテンツ プレースホルダー 2"/>
            <p:cNvSpPr txBox="1">
              <a:spLocks/>
            </p:cNvSpPr>
            <p:nvPr/>
          </p:nvSpPr>
          <p:spPr>
            <a:xfrm>
              <a:off x="5328208" y="2030407"/>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grpSp>
      <p:cxnSp>
        <p:nvCxnSpPr>
          <p:cNvPr id="72" name="直線矢印コネクタ 71"/>
          <p:cNvCxnSpPr/>
          <p:nvPr/>
        </p:nvCxnSpPr>
        <p:spPr>
          <a:xfrm flipV="1">
            <a:off x="6698461" y="2408477"/>
            <a:ext cx="0" cy="234000"/>
          </a:xfrm>
          <a:prstGeom prst="straightConnector1">
            <a:avLst/>
          </a:prstGeom>
          <a:ln w="38100" cap="flat">
            <a:solidFill>
              <a:schemeClr val="tx1"/>
            </a:solidFill>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V="1">
            <a:off x="7324473" y="2408477"/>
            <a:ext cx="0" cy="234000"/>
          </a:xfrm>
          <a:prstGeom prst="straightConnector1">
            <a:avLst/>
          </a:prstGeom>
          <a:ln w="38100" cap="flat">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コンテンツ プレースホルダー 2"/>
          <p:cNvSpPr txBox="1">
            <a:spLocks/>
          </p:cNvSpPr>
          <p:nvPr/>
        </p:nvSpPr>
        <p:spPr>
          <a:xfrm>
            <a:off x="7177090" y="2625083"/>
            <a:ext cx="491451"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75" name="コンテンツ プレースホルダー 2"/>
          <p:cNvSpPr txBox="1">
            <a:spLocks/>
          </p:cNvSpPr>
          <p:nvPr/>
        </p:nvSpPr>
        <p:spPr>
          <a:xfrm>
            <a:off x="6385590" y="2616945"/>
            <a:ext cx="616098"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76" name="直線矢印コネクタ 75"/>
          <p:cNvCxnSpPr>
            <a:stCxn id="13" idx="2"/>
          </p:cNvCxnSpPr>
          <p:nvPr/>
        </p:nvCxnSpPr>
        <p:spPr>
          <a:xfrm flipV="1">
            <a:off x="6698462" y="2207260"/>
            <a:ext cx="303467" cy="212477"/>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71" idx="2"/>
            <a:endCxn id="71" idx="3"/>
          </p:cNvCxnSpPr>
          <p:nvPr/>
        </p:nvCxnSpPr>
        <p:spPr>
          <a:xfrm flipH="1" flipV="1">
            <a:off x="7014992" y="2209638"/>
            <a:ext cx="309480" cy="210098"/>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8" name="コンテンツ プレースホルダー 2"/>
          <p:cNvSpPr txBox="1">
            <a:spLocks/>
          </p:cNvSpPr>
          <p:nvPr/>
        </p:nvSpPr>
        <p:spPr>
          <a:xfrm>
            <a:off x="3136638" y="2025401"/>
            <a:ext cx="1100430" cy="922416"/>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乗算</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en-US" altLang="ja-JP" sz="1800" b="1" smtClean="0">
                <a:solidFill>
                  <a:srgbClr val="FF0000"/>
                </a:solidFill>
                <a:latin typeface="Times New Roman" panose="02020603050405020304" pitchFamily="18" charset="0"/>
                <a:cs typeface="Times New Roman" panose="02020603050405020304" pitchFamily="18" charset="0"/>
              </a:rPr>
              <a:t>×</a:t>
            </a:r>
          </a:p>
        </p:txBody>
      </p:sp>
      <p:sp>
        <p:nvSpPr>
          <p:cNvPr id="79" name="コンテンツ プレースホルダー 2"/>
          <p:cNvSpPr txBox="1">
            <a:spLocks/>
          </p:cNvSpPr>
          <p:nvPr/>
        </p:nvSpPr>
        <p:spPr>
          <a:xfrm>
            <a:off x="3091449" y="4287697"/>
            <a:ext cx="1100430" cy="922416"/>
          </a:xfrm>
          <a:prstGeom prst="rect">
            <a:avLst/>
          </a:prstGeom>
          <a:noFill/>
          <a:ln>
            <a:noFill/>
          </a:ln>
        </p:spPr>
        <p:txBody>
          <a:bodyPr vert="horz" lIns="91440" tIns="45720" rIns="91440" bIns="45720" rtlCol="0" anchor="t" anchorCtr="0">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畳み込み</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grpSp>
        <p:nvGrpSpPr>
          <p:cNvPr id="159749" name="グループ化 159748"/>
          <p:cNvGrpSpPr/>
          <p:nvPr/>
        </p:nvGrpSpPr>
        <p:grpSpPr>
          <a:xfrm>
            <a:off x="4141403" y="4156294"/>
            <a:ext cx="1709346" cy="919212"/>
            <a:chOff x="4004883" y="4041428"/>
            <a:chExt cx="1709346" cy="640587"/>
          </a:xfrm>
        </p:grpSpPr>
        <p:pic>
          <p:nvPicPr>
            <p:cNvPr id="159748" name="図 159747"/>
            <p:cNvPicPr>
              <a:picLocks noChangeAspect="1"/>
            </p:cNvPicPr>
            <p:nvPr/>
          </p:nvPicPr>
          <p:blipFill>
            <a:blip r:embed="rId5"/>
            <a:stretch>
              <a:fillRect/>
            </a:stretch>
          </p:blipFill>
          <p:spPr>
            <a:xfrm>
              <a:off x="4066242" y="4041428"/>
              <a:ext cx="1185085" cy="640587"/>
            </a:xfrm>
            <a:prstGeom prst="rect">
              <a:avLst/>
            </a:prstGeom>
          </p:spPr>
        </p:pic>
        <p:cxnSp>
          <p:nvCxnSpPr>
            <p:cNvPr id="82" name="直線矢印コネクタ 81"/>
            <p:cNvCxnSpPr/>
            <p:nvPr/>
          </p:nvCxnSpPr>
          <p:spPr>
            <a:xfrm>
              <a:off x="4004883" y="4527158"/>
              <a:ext cx="138852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コンテンツ プレースホルダー 2"/>
            <p:cNvSpPr txBox="1">
              <a:spLocks/>
            </p:cNvSpPr>
            <p:nvPr/>
          </p:nvSpPr>
          <p:spPr>
            <a:xfrm>
              <a:off x="5380629" y="4314094"/>
              <a:ext cx="333600" cy="326224"/>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endParaRPr lang="ja-JP" altLang="en-US">
                <a:latin typeface="Times New Roman" panose="02020603050405020304" pitchFamily="18" charset="0"/>
                <a:cs typeface="Times New Roman" panose="02020603050405020304" pitchFamily="18" charset="0"/>
              </a:endParaRPr>
            </a:p>
          </p:txBody>
        </p:sp>
      </p:grpSp>
      <p:sp>
        <p:nvSpPr>
          <p:cNvPr id="86" name="コンテンツ プレースホルダー 2"/>
          <p:cNvSpPr txBox="1">
            <a:spLocks/>
          </p:cNvSpPr>
          <p:nvPr/>
        </p:nvSpPr>
        <p:spPr>
          <a:xfrm>
            <a:off x="1020607" y="3917124"/>
            <a:ext cx="2531160" cy="452579"/>
          </a:xfrm>
          <a:prstGeom prst="rect">
            <a:avLst/>
          </a:prstGeom>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Font typeface="Arial"/>
              <a:buNone/>
            </a:pPr>
            <a:r>
              <a:rPr lang="ja-JP" altLang="en-US" smtClean="0">
                <a:latin typeface="Times New Roman" panose="02020603050405020304" pitchFamily="18" charset="0"/>
                <a:cs typeface="Times New Roman" panose="02020603050405020304" pitchFamily="18" charset="0"/>
              </a:rPr>
              <a:t>（時間軸表現）</a:t>
            </a:r>
            <a:endParaRPr lang="en-US" altLang="ja-JP" smtClean="0">
              <a:latin typeface="Times New Roman" panose="02020603050405020304" pitchFamily="18" charset="0"/>
              <a:cs typeface="Times New Roman" panose="02020603050405020304" pitchFamily="18" charset="0"/>
            </a:endParaRPr>
          </a:p>
        </p:txBody>
      </p:sp>
      <p:sp>
        <p:nvSpPr>
          <p:cNvPr id="87" name="左右矢印 86"/>
          <p:cNvSpPr/>
          <p:nvPr/>
        </p:nvSpPr>
        <p:spPr>
          <a:xfrm rot="5400000">
            <a:off x="4405062" y="3135140"/>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コンテンツ プレースホルダー 2"/>
          <p:cNvSpPr txBox="1">
            <a:spLocks/>
          </p:cNvSpPr>
          <p:nvPr/>
        </p:nvSpPr>
        <p:spPr>
          <a:xfrm>
            <a:off x="3645160" y="3116811"/>
            <a:ext cx="578222"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55" name="コンテンツ プレースホルダー 2"/>
          <p:cNvSpPr txBox="1">
            <a:spLocks/>
          </p:cNvSpPr>
          <p:nvPr/>
        </p:nvSpPr>
        <p:spPr>
          <a:xfrm>
            <a:off x="4783101" y="3108099"/>
            <a:ext cx="578222"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3173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フーリエ変換の定義</a:t>
            </a:r>
            <a:endParaRPr lang="ja-JP" altLang="en-US" sz="3600"/>
          </a:p>
        </p:txBody>
      </p:sp>
      <p:sp>
        <p:nvSpPr>
          <p:cNvPr id="159747" name="Rectangle 1027"/>
          <p:cNvSpPr>
            <a:spLocks noGrp="1" noChangeArrowheads="1"/>
          </p:cNvSpPr>
          <p:nvPr>
            <p:ph type="body" idx="1"/>
          </p:nvPr>
        </p:nvSpPr>
        <p:spPr>
          <a:xfrm>
            <a:off x="1296067" y="1891431"/>
            <a:ext cx="7847933" cy="3425825"/>
          </a:xfrm>
        </p:spPr>
        <p:txBody>
          <a:bodyPr anchor="t" anchorCtr="0">
            <a:noAutofit/>
          </a:bodyPr>
          <a:lstStyle/>
          <a:p>
            <a:pPr marL="0" indent="0">
              <a:spcBef>
                <a:spcPct val="25000"/>
              </a:spcBef>
              <a:buClr>
                <a:schemeClr val="tx1"/>
              </a:buClr>
              <a:buSzPct val="100000"/>
              <a:buNone/>
              <a:tabLst>
                <a:tab pos="2568575" algn="l"/>
              </a:tabLst>
            </a:pPr>
            <a:r>
              <a:rPr lang="ja-JP" altLang="en-US" smtClean="0">
                <a:latin typeface="Times New Roman" panose="02020603050405020304" pitchFamily="18" charset="0"/>
                <a:cs typeface="Times New Roman" panose="02020603050405020304" pitchFamily="18" charset="0"/>
              </a:rPr>
              <a:t>　</a:t>
            </a:r>
            <a:r>
              <a:rPr lang="ja-JP" altLang="ja-JP"/>
              <a:t>時間信号</a:t>
            </a:r>
            <a:r>
              <a:rPr lang="ja-JP" altLang="ja-JP" smtClean="0">
                <a:latin typeface="Times New Roman" panose="02020603050405020304" pitchFamily="18" charset="0"/>
                <a:cs typeface="Times New Roman" panose="02020603050405020304" pitchFamily="18" charset="0"/>
              </a:rPr>
              <a:t>を</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ja-JP" smtClean="0">
                <a:latin typeface="Times New Roman" panose="02020603050405020304" pitchFamily="18" charset="0"/>
                <a:cs typeface="Times New Roman" panose="02020603050405020304" pitchFamily="18" charset="0"/>
              </a:rPr>
              <a:t> </a:t>
            </a:r>
            <a:r>
              <a:rPr lang="ja-JP" altLang="ja-JP">
                <a:latin typeface="Times New Roman" panose="02020603050405020304" pitchFamily="18" charset="0"/>
                <a:cs typeface="Times New Roman" panose="02020603050405020304" pitchFamily="18" charset="0"/>
              </a:rPr>
              <a:t>とすると，フーリエ</a:t>
            </a:r>
            <a:r>
              <a:rPr lang="ja-JP" altLang="ja-JP" smtClean="0">
                <a:latin typeface="Times New Roman" panose="02020603050405020304" pitchFamily="18" charset="0"/>
                <a:cs typeface="Times New Roman" panose="02020603050405020304" pitchFamily="18" charset="0"/>
              </a:rPr>
              <a:t>変換</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ja-JP" smtClean="0">
                <a:latin typeface="Times New Roman" panose="02020603050405020304" pitchFamily="18" charset="0"/>
                <a:cs typeface="Times New Roman" panose="02020603050405020304" pitchFamily="18" charset="0"/>
              </a:rPr>
              <a:t>は</a:t>
            </a:r>
            <a:endParaRPr lang="en-US" altLang="ja-JP" smtClean="0"/>
          </a:p>
          <a:p>
            <a:pPr marL="0" indent="0">
              <a:spcBef>
                <a:spcPct val="25000"/>
              </a:spcBef>
              <a:buClr>
                <a:schemeClr val="tx1"/>
              </a:buClr>
              <a:buSzPct val="100000"/>
              <a:buNone/>
              <a:tabLst>
                <a:tab pos="2568575" algn="l"/>
              </a:tabLst>
            </a:pPr>
            <a:endParaRPr lang="en-US" altLang="ja-JP">
              <a:latin typeface="Times New Roman" panose="02020603050405020304" pitchFamily="18" charset="0"/>
              <a:cs typeface="Times New Roman" panose="02020603050405020304" pitchFamily="18" charset="0"/>
            </a:endParaRPr>
          </a:p>
          <a:p>
            <a:pPr marL="0" indent="0">
              <a:spcBef>
                <a:spcPct val="25000"/>
              </a:spcBef>
              <a:buClr>
                <a:schemeClr val="tx1"/>
              </a:buClr>
              <a:buSzPct val="100000"/>
              <a:buNone/>
              <a:tabLst>
                <a:tab pos="2568575" algn="l"/>
              </a:tabLst>
            </a:pPr>
            <a:endParaRPr lang="en-US" altLang="ja-JP" smtClean="0">
              <a:latin typeface="Times New Roman" panose="02020603050405020304" pitchFamily="18" charset="0"/>
              <a:cs typeface="Times New Roman" panose="02020603050405020304" pitchFamily="18" charset="0"/>
            </a:endParaRPr>
          </a:p>
          <a:p>
            <a:pPr marL="0" indent="0">
              <a:spcBef>
                <a:spcPct val="25000"/>
              </a:spcBef>
              <a:buClr>
                <a:schemeClr val="tx1"/>
              </a:buClr>
              <a:buSzPct val="100000"/>
              <a:buNone/>
              <a:tabLst>
                <a:tab pos="2568575" algn="l"/>
              </a:tabLst>
            </a:pPr>
            <a:r>
              <a:rPr kumimoji="0" lang="ja-JP" altLang="ja-JP" smtClean="0">
                <a:latin typeface="Century" panose="02040604050505020304" pitchFamily="18" charset="0"/>
                <a:ea typeface="ＭＳ 明朝" panose="02020609040205080304" pitchFamily="17" charset="-128"/>
                <a:cs typeface="Courier New" panose="02070309020205020404" pitchFamily="49" charset="0"/>
              </a:rPr>
              <a:t>ここ</a:t>
            </a:r>
            <a:r>
              <a:rPr kumimoji="0" lang="ja-JP" altLang="ja-JP">
                <a:latin typeface="Century" panose="02040604050505020304" pitchFamily="18" charset="0"/>
                <a:ea typeface="ＭＳ 明朝" panose="02020609040205080304" pitchFamily="17" charset="-128"/>
                <a:cs typeface="Courier New" panose="02070309020205020404" pitchFamily="49" charset="0"/>
              </a:rPr>
              <a:t>で</a:t>
            </a:r>
            <a:r>
              <a:rPr kumimoji="0" lang="ja-JP" altLang="ja-JP" smtClean="0">
                <a:latin typeface="Times New Roman" panose="02020603050405020304" pitchFamily="18" charset="0"/>
                <a:ea typeface="ＭＳ 明朝" panose="02020609040205080304" pitchFamily="17" charset="-128"/>
                <a:cs typeface="Times New Roman" panose="02020603050405020304" pitchFamily="18" charset="0"/>
              </a:rPr>
              <a:t>，</a:t>
            </a:r>
            <a:r>
              <a:rPr kumimoji="0" lang="en-US" altLang="ja-JP" i="1" smtClean="0">
                <a:latin typeface="Times New Roman" panose="02020603050405020304" pitchFamily="18" charset="0"/>
                <a:ea typeface="ＭＳ 明朝" panose="02020609040205080304" pitchFamily="17" charset="-128"/>
                <a:cs typeface="Times New Roman" panose="02020603050405020304" pitchFamily="18" charset="0"/>
              </a:rPr>
              <a:t>t</a:t>
            </a:r>
            <a:r>
              <a:rPr kumimoji="0" lang="ja-JP" altLang="ja-JP" smtClean="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ja-JP">
                <a:latin typeface="Times New Roman" panose="02020603050405020304" pitchFamily="18" charset="0"/>
                <a:ea typeface="ＭＳ 明朝" panose="02020609040205080304" pitchFamily="17" charset="-128"/>
                <a:cs typeface="Times New Roman" panose="02020603050405020304" pitchFamily="18" charset="0"/>
              </a:rPr>
              <a:t>時間</a:t>
            </a:r>
            <a:r>
              <a:rPr kumimoji="0" lang="ja-JP" altLang="ja-JP" smtClean="0">
                <a:latin typeface="Times New Roman" panose="02020603050405020304" pitchFamily="18" charset="0"/>
                <a:ea typeface="ＭＳ 明朝" panose="02020609040205080304" pitchFamily="17" charset="-128"/>
                <a:cs typeface="Times New Roman" panose="02020603050405020304" pitchFamily="18" charset="0"/>
              </a:rPr>
              <a:t>，</a:t>
            </a:r>
            <a:r>
              <a:rPr kumimoji="0" lang="en-US" altLang="ja-JP" i="1" smtClean="0">
                <a:latin typeface="Times New Roman" panose="02020603050405020304" pitchFamily="18" charset="0"/>
                <a:ea typeface="ＭＳ 明朝" panose="02020609040205080304" pitchFamily="17" charset="-128"/>
                <a:cs typeface="Times New Roman" panose="02020603050405020304" pitchFamily="18" charset="0"/>
              </a:rPr>
              <a:t>ω</a:t>
            </a:r>
            <a:r>
              <a:rPr kumimoji="0" lang="ja-JP" altLang="ja-JP" smtClean="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ja-JP">
                <a:latin typeface="Times New Roman" panose="02020603050405020304" pitchFamily="18" charset="0"/>
                <a:ea typeface="ＭＳ 明朝" panose="02020609040205080304" pitchFamily="17" charset="-128"/>
                <a:cs typeface="Times New Roman" panose="02020603050405020304" pitchFamily="18" charset="0"/>
              </a:rPr>
              <a:t>角速度</a:t>
            </a:r>
            <a:r>
              <a:rPr kumimoji="0" lang="ja-JP" altLang="ja-JP" smtClean="0">
                <a:latin typeface="Times New Roman" panose="02020603050405020304" pitchFamily="18" charset="0"/>
                <a:ea typeface="ＭＳ 明朝" panose="02020609040205080304" pitchFamily="17" charset="-128"/>
                <a:cs typeface="Times New Roman" panose="02020603050405020304" pitchFamily="18" charset="0"/>
              </a:rPr>
              <a:t>，</a:t>
            </a:r>
            <a:r>
              <a:rPr kumimoji="0" lang="en-US" altLang="ja-JP" i="1" smtClean="0">
                <a:latin typeface="Times New Roman" panose="02020603050405020304" pitchFamily="18" charset="0"/>
                <a:ea typeface="ＭＳ 明朝" panose="02020609040205080304" pitchFamily="17" charset="-128"/>
                <a:cs typeface="Times New Roman" panose="02020603050405020304" pitchFamily="18" charset="0"/>
              </a:rPr>
              <a:t>j</a:t>
            </a:r>
            <a:r>
              <a:rPr kumimoji="0" lang="ja-JP" altLang="ja-JP" smtClean="0">
                <a:latin typeface="Times New Roman" panose="02020603050405020304" pitchFamily="18" charset="0"/>
                <a:ea typeface="ＭＳ 明朝" panose="02020609040205080304" pitchFamily="17" charset="-128"/>
                <a:cs typeface="Times New Roman" panose="02020603050405020304" pitchFamily="18" charset="0"/>
              </a:rPr>
              <a:t>：</a:t>
            </a:r>
            <a:r>
              <a:rPr kumimoji="0" lang="ja-JP" altLang="ja-JP">
                <a:latin typeface="Times New Roman" panose="02020603050405020304" pitchFamily="18" charset="0"/>
                <a:ea typeface="ＭＳ 明朝" panose="02020609040205080304" pitchFamily="17" charset="-128"/>
                <a:cs typeface="Times New Roman" panose="02020603050405020304" pitchFamily="18" charset="0"/>
              </a:rPr>
              <a:t>虚数</a:t>
            </a:r>
            <a:r>
              <a:rPr kumimoji="0" lang="ja-JP" altLang="ja-JP" smtClean="0">
                <a:latin typeface="ＭＳ 明朝" panose="02020609040205080304" pitchFamily="17" charset="-128"/>
                <a:ea typeface="ＭＳ 明朝" panose="02020609040205080304" pitchFamily="17" charset="-128"/>
                <a:cs typeface="Courier New" panose="02070309020205020404" pitchFamily="49" charset="0"/>
              </a:rPr>
              <a:t>単位</a:t>
            </a:r>
            <a:r>
              <a:rPr kumimoji="0" lang="ja-JP" altLang="en-US" smtClean="0">
                <a:latin typeface="ＭＳ 明朝" panose="02020609040205080304" pitchFamily="17" charset="-128"/>
                <a:ea typeface="ＭＳ 明朝" panose="02020609040205080304" pitchFamily="17" charset="-128"/>
                <a:cs typeface="Courier New" panose="02070309020205020404" pitchFamily="49" charset="0"/>
              </a:rPr>
              <a:t>（　　　　）</a:t>
            </a:r>
            <a:endParaRPr kumimoji="0" lang="ja-JP" altLang="ja-JP"/>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020622149"/>
              </p:ext>
            </p:extLst>
          </p:nvPr>
        </p:nvGraphicFramePr>
        <p:xfrm>
          <a:off x="3015020" y="2523562"/>
          <a:ext cx="3534777" cy="691586"/>
        </p:xfrm>
        <a:graphic>
          <a:graphicData uri="http://schemas.openxmlformats.org/presentationml/2006/ole">
            <mc:AlternateContent xmlns:mc="http://schemas.openxmlformats.org/markup-compatibility/2006">
              <mc:Choice xmlns:v="urn:schemas-microsoft-com:vml" Requires="v">
                <p:oleObj spid="_x0000_s3135" name="数式" r:id="rId3" imgW="1815840" imgH="355320" progId="Equation.3">
                  <p:embed/>
                </p:oleObj>
              </mc:Choice>
              <mc:Fallback>
                <p:oleObj name="数式" r:id="rId3" imgW="1815840" imgH="35532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5020" y="2523562"/>
                        <a:ext cx="3534777" cy="691586"/>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2983353742"/>
              </p:ext>
            </p:extLst>
          </p:nvPr>
        </p:nvGraphicFramePr>
        <p:xfrm>
          <a:off x="1729333" y="3860726"/>
          <a:ext cx="1034249" cy="457200"/>
        </p:xfrm>
        <a:graphic>
          <a:graphicData uri="http://schemas.openxmlformats.org/presentationml/2006/ole">
            <mc:AlternateContent xmlns:mc="http://schemas.openxmlformats.org/markup-compatibility/2006">
              <mc:Choice xmlns:v="urn:schemas-microsoft-com:vml" Requires="v">
                <p:oleObj spid="_x0000_s3136" name="数式" r:id="rId5" imgW="545863" imgH="241195" progId="Equation.3">
                  <p:embed/>
                </p:oleObj>
              </mc:Choice>
              <mc:Fallback>
                <p:oleObj name="数式" r:id="rId5" imgW="545863" imgH="241195" progId="Equation.3">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29333" y="3860726"/>
                        <a:ext cx="1034249" cy="457200"/>
                      </a:xfrm>
                      <a:prstGeom prst="rect">
                        <a:avLst/>
                      </a:prstGeom>
                      <a:noFill/>
                    </p:spPr>
                  </p:pic>
                </p:oleObj>
              </mc:Fallback>
            </mc:AlternateContent>
          </a:graphicData>
        </a:graphic>
      </p:graphicFrame>
      <p:sp>
        <p:nvSpPr>
          <p:cNvPr id="9" name="Rectangle 1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802521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台形 12"/>
          <p:cNvSpPr/>
          <p:nvPr/>
        </p:nvSpPr>
        <p:spPr>
          <a:xfrm rot="16200000">
            <a:off x="6675819" y="2967082"/>
            <a:ext cx="435447" cy="309481"/>
          </a:xfrm>
          <a:custGeom>
            <a:avLst/>
            <a:gdLst>
              <a:gd name="connsiteX0" fmla="*/ 0 w 435447"/>
              <a:gd name="connsiteY0" fmla="*/ 411767 h 411767"/>
              <a:gd name="connsiteX1" fmla="*/ 548 w 435447"/>
              <a:gd name="connsiteY1" fmla="*/ 0 h 411767"/>
              <a:gd name="connsiteX2" fmla="*/ 434899 w 435447"/>
              <a:gd name="connsiteY2" fmla="*/ 0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07005 h 407005"/>
              <a:gd name="connsiteX1" fmla="*/ 5310 w 435447"/>
              <a:gd name="connsiteY1" fmla="*/ 0 h 407005"/>
              <a:gd name="connsiteX2" fmla="*/ 172961 w 435447"/>
              <a:gd name="connsiteY2" fmla="*/ 1 h 407005"/>
              <a:gd name="connsiteX3" fmla="*/ 435447 w 435447"/>
              <a:gd name="connsiteY3" fmla="*/ 407005 h 407005"/>
              <a:gd name="connsiteX4" fmla="*/ 0 w 435447"/>
              <a:gd name="connsiteY4" fmla="*/ 407005 h 407005"/>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5 h 423285"/>
              <a:gd name="connsiteX1" fmla="*/ 5310 w 435447"/>
              <a:gd name="connsiteY1" fmla="*/ -1 h 423285"/>
              <a:gd name="connsiteX2" fmla="*/ 225349 w 435447"/>
              <a:gd name="connsiteY2" fmla="*/ 1 h 423285"/>
              <a:gd name="connsiteX3" fmla="*/ 435447 w 435447"/>
              <a:gd name="connsiteY3" fmla="*/ 423285 h 423285"/>
              <a:gd name="connsiteX4" fmla="*/ 0 w 435447"/>
              <a:gd name="connsiteY4" fmla="*/ 423285 h 4232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447" h="423285">
                <a:moveTo>
                  <a:pt x="0" y="423285"/>
                </a:moveTo>
                <a:cubicBezTo>
                  <a:pt x="183" y="286029"/>
                  <a:pt x="5127" y="137255"/>
                  <a:pt x="5310" y="-1"/>
                </a:cubicBezTo>
                <a:lnTo>
                  <a:pt x="225349" y="1"/>
                </a:lnTo>
                <a:cubicBezTo>
                  <a:pt x="292207" y="115826"/>
                  <a:pt x="368588" y="288797"/>
                  <a:pt x="435447" y="423285"/>
                </a:cubicBezTo>
                <a:lnTo>
                  <a:pt x="0" y="423285"/>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台形 12"/>
          <p:cNvSpPr/>
          <p:nvPr/>
        </p:nvSpPr>
        <p:spPr>
          <a:xfrm rot="5400000" flipH="1">
            <a:off x="6992350" y="2967081"/>
            <a:ext cx="435447" cy="309481"/>
          </a:xfrm>
          <a:custGeom>
            <a:avLst/>
            <a:gdLst>
              <a:gd name="connsiteX0" fmla="*/ 0 w 435447"/>
              <a:gd name="connsiteY0" fmla="*/ 411767 h 411767"/>
              <a:gd name="connsiteX1" fmla="*/ 548 w 435447"/>
              <a:gd name="connsiteY1" fmla="*/ 0 h 411767"/>
              <a:gd name="connsiteX2" fmla="*/ 434899 w 435447"/>
              <a:gd name="connsiteY2" fmla="*/ 0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07005 h 407005"/>
              <a:gd name="connsiteX1" fmla="*/ 5310 w 435447"/>
              <a:gd name="connsiteY1" fmla="*/ 0 h 407005"/>
              <a:gd name="connsiteX2" fmla="*/ 172961 w 435447"/>
              <a:gd name="connsiteY2" fmla="*/ 1 h 407005"/>
              <a:gd name="connsiteX3" fmla="*/ 435447 w 435447"/>
              <a:gd name="connsiteY3" fmla="*/ 407005 h 407005"/>
              <a:gd name="connsiteX4" fmla="*/ 0 w 435447"/>
              <a:gd name="connsiteY4" fmla="*/ 407005 h 407005"/>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5 h 423285"/>
              <a:gd name="connsiteX1" fmla="*/ 5310 w 435447"/>
              <a:gd name="connsiteY1" fmla="*/ -1 h 423285"/>
              <a:gd name="connsiteX2" fmla="*/ 225349 w 435447"/>
              <a:gd name="connsiteY2" fmla="*/ 1 h 423285"/>
              <a:gd name="connsiteX3" fmla="*/ 435447 w 435447"/>
              <a:gd name="connsiteY3" fmla="*/ 423285 h 423285"/>
              <a:gd name="connsiteX4" fmla="*/ 0 w 435447"/>
              <a:gd name="connsiteY4" fmla="*/ 423285 h 4232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447" h="423285">
                <a:moveTo>
                  <a:pt x="0" y="423285"/>
                </a:moveTo>
                <a:cubicBezTo>
                  <a:pt x="183" y="286029"/>
                  <a:pt x="5127" y="137255"/>
                  <a:pt x="5310" y="-1"/>
                </a:cubicBezTo>
                <a:lnTo>
                  <a:pt x="225349" y="1"/>
                </a:lnTo>
                <a:cubicBezTo>
                  <a:pt x="292207" y="115826"/>
                  <a:pt x="368588" y="288797"/>
                  <a:pt x="435447" y="423285"/>
                </a:cubicBezTo>
                <a:lnTo>
                  <a:pt x="0" y="423285"/>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746" name="Rectangle 1026"/>
          <p:cNvSpPr>
            <a:spLocks noGrp="1" noChangeArrowheads="1"/>
          </p:cNvSpPr>
          <p:nvPr>
            <p:ph type="title"/>
          </p:nvPr>
        </p:nvSpPr>
        <p:spPr>
          <a:xfrm>
            <a:off x="1687902" y="84"/>
            <a:ext cx="7426640" cy="1025525"/>
          </a:xfrm>
        </p:spPr>
        <p:txBody>
          <a:bodyPr>
            <a:normAutofit fontScale="90000"/>
          </a:bodyPr>
          <a:lstStyle/>
          <a:p>
            <a:pPr algn="r"/>
            <a:r>
              <a:rPr lang="ja-JP" altLang="en-US" sz="3600" smtClean="0"/>
              <a:t>入出力関係が</a:t>
            </a:r>
            <a:r>
              <a:rPr lang="en-US" altLang="ja-JP" sz="3600" smtClean="0"/>
              <a:t/>
            </a:r>
            <a:br>
              <a:rPr lang="en-US" altLang="ja-JP" sz="3600" smtClean="0"/>
            </a:br>
            <a:r>
              <a:rPr lang="ja-JP" altLang="en-US" sz="3600" smtClean="0"/>
              <a:t>乗算で示されていることに注意</a:t>
            </a:r>
            <a:endParaRPr lang="ja-JP" altLang="en-US" sz="3600"/>
          </a:p>
        </p:txBody>
      </p:sp>
      <p:sp>
        <p:nvSpPr>
          <p:cNvPr id="3" name="コンテンツ プレースホルダー 2"/>
          <p:cNvSpPr>
            <a:spLocks noGrp="1"/>
          </p:cNvSpPr>
          <p:nvPr>
            <p:ph idx="1"/>
          </p:nvPr>
        </p:nvSpPr>
        <p:spPr>
          <a:xfrm>
            <a:off x="1227476" y="1732323"/>
            <a:ext cx="2531160" cy="452579"/>
          </a:xfrm>
        </p:spPr>
        <p:txBody>
          <a:bodyPr anchor="t" anchorCtr="0">
            <a:normAutofit lnSpcReduction="10000"/>
          </a:bodyPr>
          <a:lstStyle/>
          <a:p>
            <a:pPr marL="0" indent="0">
              <a:buNone/>
            </a:pPr>
            <a:r>
              <a:rPr lang="ja-JP" altLang="en-US" smtClean="0">
                <a:latin typeface="Times New Roman" panose="02020603050405020304" pitchFamily="18" charset="0"/>
                <a:cs typeface="Times New Roman" panose="02020603050405020304" pitchFamily="18" charset="0"/>
              </a:rPr>
              <a:t>（周波数表現）</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613775" y="2512236"/>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53" name="コンテンツ プレースホルダー 2"/>
          <p:cNvSpPr txBox="1">
            <a:spLocks/>
          </p:cNvSpPr>
          <p:nvPr/>
        </p:nvSpPr>
        <p:spPr>
          <a:xfrm>
            <a:off x="5488793" y="3164101"/>
            <a:ext cx="1100430" cy="324837"/>
          </a:xfrm>
          <a:prstGeom prst="rect">
            <a:avLst/>
          </a:prstGeom>
          <a:noFill/>
          <a:ln>
            <a:no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rPr>
              <a:t>＝</a:t>
            </a:r>
            <a:endParaRPr lang="en-US" altLang="ja-JP" sz="1800"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69" name="コンテンツ プレースホルダー 2"/>
          <p:cNvSpPr txBox="1">
            <a:spLocks/>
          </p:cNvSpPr>
          <p:nvPr/>
        </p:nvSpPr>
        <p:spPr>
          <a:xfrm>
            <a:off x="1487996" y="3737265"/>
            <a:ext cx="1515137" cy="817799"/>
          </a:xfrm>
          <a:prstGeom prst="rect">
            <a:avLst/>
          </a:prstGeom>
          <a:no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入力</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1800" b="1" smtClean="0">
                <a:latin typeface="Times New Roman" panose="02020603050405020304" pitchFamily="18" charset="0"/>
                <a:cs typeface="Times New Roman" panose="02020603050405020304" pitchFamily="18" charset="0"/>
              </a:rPr>
              <a:t>スペクトル</a:t>
            </a:r>
            <a:endParaRPr lang="ja-JP" altLang="en-US" sz="1800" b="1">
              <a:solidFill>
                <a:srgbClr val="0070C0"/>
              </a:solidFill>
              <a:latin typeface="Times New Roman" panose="02020603050405020304" pitchFamily="18" charset="0"/>
              <a:cs typeface="Times New Roman" panose="02020603050405020304" pitchFamily="18" charset="0"/>
            </a:endParaRPr>
          </a:p>
        </p:txBody>
      </p:sp>
      <p:grpSp>
        <p:nvGrpSpPr>
          <p:cNvPr id="4" name="グループ化 3"/>
          <p:cNvGrpSpPr/>
          <p:nvPr/>
        </p:nvGrpSpPr>
        <p:grpSpPr>
          <a:xfrm>
            <a:off x="4022256" y="2512236"/>
            <a:ext cx="1721865" cy="1208289"/>
            <a:chOff x="3981915" y="1828582"/>
            <a:chExt cx="2876269" cy="1530473"/>
          </a:xfrm>
        </p:grpSpPr>
        <p:sp>
          <p:nvSpPr>
            <p:cNvPr id="2" name="正方形/長方形 1"/>
            <p:cNvSpPr/>
            <p:nvPr/>
          </p:nvSpPr>
          <p:spPr>
            <a:xfrm>
              <a:off x="4640586" y="2321920"/>
              <a:ext cx="1080892" cy="56919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nvGrpSpPr>
            <p:cNvPr id="19" name="グループ化 18"/>
            <p:cNvGrpSpPr/>
            <p:nvPr/>
          </p:nvGrpSpPr>
          <p:grpSpPr>
            <a:xfrm>
              <a:off x="3981915" y="1828582"/>
              <a:ext cx="2876269" cy="1530473"/>
              <a:chOff x="5134212" y="1859897"/>
              <a:chExt cx="2876269" cy="1530473"/>
            </a:xfrm>
          </p:grpSpPr>
          <p:cxnSp>
            <p:nvCxnSpPr>
              <p:cNvPr id="20" name="直線矢印コネクタ 19"/>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5793775" y="2353235"/>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a:off x="5528468" y="262905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5400000">
                <a:off x="6604948" y="263691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0800000">
                <a:off x="5252883"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rot="10800000">
                <a:off x="6874948"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30" name="コンテンツ プレースホルダー 2"/>
              <p:cNvSpPr txBox="1">
                <a:spLocks/>
              </p:cNvSpPr>
              <p:nvPr/>
            </p:nvSpPr>
            <p:spPr>
              <a:xfrm>
                <a:off x="6844217" y="2942965"/>
                <a:ext cx="820938"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31" name="コンテンツ プレースホルダー 2"/>
              <p:cNvSpPr txBox="1">
                <a:spLocks/>
              </p:cNvSpPr>
              <p:nvPr/>
            </p:nvSpPr>
            <p:spPr>
              <a:xfrm>
                <a:off x="5365572" y="2882469"/>
                <a:ext cx="1029154"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grpSp>
      <p:grpSp>
        <p:nvGrpSpPr>
          <p:cNvPr id="35" name="グループ化 34"/>
          <p:cNvGrpSpPr/>
          <p:nvPr/>
        </p:nvGrpSpPr>
        <p:grpSpPr>
          <a:xfrm>
            <a:off x="1487997" y="2484010"/>
            <a:ext cx="1721865" cy="1030027"/>
            <a:chOff x="5134212" y="1859897"/>
            <a:chExt cx="2876269" cy="1304678"/>
          </a:xfrm>
        </p:grpSpPr>
        <p:cxnSp>
          <p:nvCxnSpPr>
            <p:cNvPr id="36" name="直線矢印コネクタ 35"/>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5236645" y="2353235"/>
              <a:ext cx="1082444" cy="5381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6333329" y="2353235"/>
              <a:ext cx="1080234" cy="5380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44" name="コンテンツ プレースホルダー 2"/>
            <p:cNvSpPr txBox="1">
              <a:spLocks/>
            </p:cNvSpPr>
            <p:nvPr/>
          </p:nvSpPr>
          <p:spPr>
            <a:xfrm>
              <a:off x="5328208" y="2030407"/>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grpSp>
      <p:grpSp>
        <p:nvGrpSpPr>
          <p:cNvPr id="58" name="グループ化 57"/>
          <p:cNvGrpSpPr/>
          <p:nvPr/>
        </p:nvGrpSpPr>
        <p:grpSpPr>
          <a:xfrm>
            <a:off x="6334201" y="2512236"/>
            <a:ext cx="1721865" cy="1030027"/>
            <a:chOff x="5134212" y="1859897"/>
            <a:chExt cx="2876269" cy="1304678"/>
          </a:xfrm>
        </p:grpSpPr>
        <p:cxnSp>
          <p:nvCxnSpPr>
            <p:cNvPr id="59" name="直線矢印コネクタ 58"/>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H="1">
              <a:off x="5236645" y="2353235"/>
              <a:ext cx="1082444" cy="538154"/>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6333329" y="2353235"/>
              <a:ext cx="1080234" cy="538071"/>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4"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70" name="コンテンツ プレースホルダー 2"/>
            <p:cNvSpPr txBox="1">
              <a:spLocks/>
            </p:cNvSpPr>
            <p:nvPr/>
          </p:nvSpPr>
          <p:spPr>
            <a:xfrm>
              <a:off x="5328208" y="2030407"/>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grpSp>
      <p:cxnSp>
        <p:nvCxnSpPr>
          <p:cNvPr id="72" name="直線矢印コネクタ 71"/>
          <p:cNvCxnSpPr/>
          <p:nvPr/>
        </p:nvCxnSpPr>
        <p:spPr>
          <a:xfrm flipV="1">
            <a:off x="6738802" y="3102937"/>
            <a:ext cx="0" cy="234000"/>
          </a:xfrm>
          <a:prstGeom prst="straightConnector1">
            <a:avLst/>
          </a:prstGeom>
          <a:ln w="38100" cap="flat">
            <a:solidFill>
              <a:schemeClr val="tx1"/>
            </a:solidFill>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V="1">
            <a:off x="7364814" y="3102937"/>
            <a:ext cx="0" cy="234000"/>
          </a:xfrm>
          <a:prstGeom prst="straightConnector1">
            <a:avLst/>
          </a:prstGeom>
          <a:ln w="38100" cap="flat">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コンテンツ プレースホルダー 2"/>
          <p:cNvSpPr txBox="1">
            <a:spLocks/>
          </p:cNvSpPr>
          <p:nvPr/>
        </p:nvSpPr>
        <p:spPr>
          <a:xfrm>
            <a:off x="7217431" y="3319543"/>
            <a:ext cx="491451"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75" name="コンテンツ プレースホルダー 2"/>
          <p:cNvSpPr txBox="1">
            <a:spLocks/>
          </p:cNvSpPr>
          <p:nvPr/>
        </p:nvSpPr>
        <p:spPr>
          <a:xfrm>
            <a:off x="6425931" y="3311405"/>
            <a:ext cx="616098"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c</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76" name="直線矢印コネクタ 75"/>
          <p:cNvCxnSpPr>
            <a:stCxn id="13" idx="2"/>
          </p:cNvCxnSpPr>
          <p:nvPr/>
        </p:nvCxnSpPr>
        <p:spPr>
          <a:xfrm flipV="1">
            <a:off x="6738803" y="2901720"/>
            <a:ext cx="303467" cy="212477"/>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71" idx="2"/>
            <a:endCxn id="71" idx="3"/>
          </p:cNvCxnSpPr>
          <p:nvPr/>
        </p:nvCxnSpPr>
        <p:spPr>
          <a:xfrm flipH="1" flipV="1">
            <a:off x="7055333" y="2904098"/>
            <a:ext cx="309480" cy="210098"/>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8" name="コンテンツ プレースホルダー 2"/>
          <p:cNvSpPr txBox="1">
            <a:spLocks/>
          </p:cNvSpPr>
          <p:nvPr/>
        </p:nvSpPr>
        <p:spPr>
          <a:xfrm>
            <a:off x="3015213" y="2765860"/>
            <a:ext cx="1100430" cy="922416"/>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乗算</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en-US" altLang="ja-JP" sz="1800" b="1" smtClean="0">
                <a:solidFill>
                  <a:srgbClr val="FF0000"/>
                </a:solidFill>
                <a:latin typeface="Times New Roman" panose="02020603050405020304" pitchFamily="18" charset="0"/>
                <a:cs typeface="Times New Roman" panose="02020603050405020304" pitchFamily="18" charset="0"/>
              </a:rPr>
              <a:t>×</a:t>
            </a:r>
          </a:p>
        </p:txBody>
      </p:sp>
      <p:sp>
        <p:nvSpPr>
          <p:cNvPr id="54" name="コンテンツ プレースホルダー 2"/>
          <p:cNvSpPr txBox="1">
            <a:spLocks/>
          </p:cNvSpPr>
          <p:nvPr/>
        </p:nvSpPr>
        <p:spPr>
          <a:xfrm>
            <a:off x="4031040" y="3716740"/>
            <a:ext cx="1515137" cy="817799"/>
          </a:xfrm>
          <a:prstGeom prst="rect">
            <a:avLst/>
          </a:prstGeom>
          <a:no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フィルタ</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1800" b="1" smtClean="0">
                <a:latin typeface="Times New Roman" panose="02020603050405020304" pitchFamily="18" charset="0"/>
                <a:cs typeface="Times New Roman" panose="02020603050405020304" pitchFamily="18" charset="0"/>
              </a:rPr>
              <a:t>特性</a:t>
            </a:r>
            <a:endParaRPr lang="ja-JP" altLang="en-US" sz="1800" b="1">
              <a:solidFill>
                <a:srgbClr val="0070C0"/>
              </a:solidFill>
              <a:latin typeface="Times New Roman" panose="02020603050405020304" pitchFamily="18" charset="0"/>
              <a:cs typeface="Times New Roman" panose="02020603050405020304" pitchFamily="18" charset="0"/>
            </a:endParaRPr>
          </a:p>
        </p:txBody>
      </p:sp>
      <p:sp>
        <p:nvSpPr>
          <p:cNvPr id="55" name="コンテンツ プレースホルダー 2"/>
          <p:cNvSpPr txBox="1">
            <a:spLocks/>
          </p:cNvSpPr>
          <p:nvPr/>
        </p:nvSpPr>
        <p:spPr>
          <a:xfrm>
            <a:off x="3048096" y="3963053"/>
            <a:ext cx="1100430" cy="355394"/>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b="1" smtClean="0">
                <a:solidFill>
                  <a:srgbClr val="FF0000"/>
                </a:solidFill>
                <a:latin typeface="Times New Roman" panose="02020603050405020304" pitchFamily="18" charset="0"/>
                <a:cs typeface="Times New Roman" panose="02020603050405020304" pitchFamily="18" charset="0"/>
              </a:rPr>
              <a:t>×</a:t>
            </a:r>
          </a:p>
        </p:txBody>
      </p:sp>
      <p:sp>
        <p:nvSpPr>
          <p:cNvPr id="56" name="コンテンツ プレースホルダー 2"/>
          <p:cNvSpPr txBox="1">
            <a:spLocks/>
          </p:cNvSpPr>
          <p:nvPr/>
        </p:nvSpPr>
        <p:spPr>
          <a:xfrm>
            <a:off x="6294478" y="3737265"/>
            <a:ext cx="1515137" cy="817799"/>
          </a:xfrm>
          <a:prstGeom prst="rect">
            <a:avLst/>
          </a:prstGeom>
          <a:no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出力</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1800" b="1" smtClean="0">
                <a:latin typeface="Times New Roman" panose="02020603050405020304" pitchFamily="18" charset="0"/>
                <a:cs typeface="Times New Roman" panose="02020603050405020304" pitchFamily="18" charset="0"/>
              </a:rPr>
              <a:t>スペクトル</a:t>
            </a:r>
            <a:endParaRPr lang="ja-JP" altLang="en-US" sz="1800" b="1">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529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72653" y="124481"/>
            <a:ext cx="8065671" cy="1025525"/>
          </a:xfrm>
        </p:spPr>
        <p:txBody>
          <a:bodyPr>
            <a:normAutofit fontScale="90000"/>
          </a:bodyPr>
          <a:lstStyle/>
          <a:p>
            <a:pPr algn="r"/>
            <a:r>
              <a:rPr lang="ja-JP" altLang="en-US" sz="3600" smtClean="0"/>
              <a:t>等間隔・等振幅パルス列による畳み込み</a:t>
            </a:r>
            <a:r>
              <a:rPr lang="en-US" altLang="ja-JP" sz="3600" smtClean="0"/>
              <a:t/>
            </a:r>
            <a:br>
              <a:rPr lang="en-US" altLang="ja-JP" sz="3600" smtClean="0"/>
            </a:br>
            <a:r>
              <a:rPr lang="ja-JP" altLang="en-US" sz="3600" smtClean="0"/>
              <a:t>⇒　周期化</a:t>
            </a:r>
            <a:endParaRPr lang="ja-JP" altLang="en-US" sz="3600"/>
          </a:p>
        </p:txBody>
      </p:sp>
      <p:sp>
        <p:nvSpPr>
          <p:cNvPr id="3" name="コンテンツ プレースホルダー 2"/>
          <p:cNvSpPr>
            <a:spLocks noGrp="1"/>
          </p:cNvSpPr>
          <p:nvPr>
            <p:ph idx="1"/>
          </p:nvPr>
        </p:nvSpPr>
        <p:spPr>
          <a:xfrm>
            <a:off x="649252" y="1839900"/>
            <a:ext cx="2531160" cy="452579"/>
          </a:xfrm>
        </p:spPr>
        <p:txBody>
          <a:bodyPr anchor="t" anchorCtr="0">
            <a:normAutofit lnSpcReduction="10000"/>
          </a:bodyPr>
          <a:lstStyle/>
          <a:p>
            <a:pPr marL="0" indent="0">
              <a:buNone/>
            </a:pPr>
            <a:r>
              <a:rPr lang="ja-JP" altLang="en-US" smtClean="0">
                <a:latin typeface="Times New Roman" panose="02020603050405020304" pitchFamily="18" charset="0"/>
                <a:cs typeface="Times New Roman" panose="02020603050405020304" pitchFamily="18" charset="0"/>
              </a:rPr>
              <a:t>（周波数表現）</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035551" y="2619813"/>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69" name="コンテンツ プレースホルダー 2"/>
          <p:cNvSpPr txBox="1">
            <a:spLocks/>
          </p:cNvSpPr>
          <p:nvPr/>
        </p:nvSpPr>
        <p:spPr>
          <a:xfrm>
            <a:off x="909772" y="3844843"/>
            <a:ext cx="1515137" cy="385980"/>
          </a:xfrm>
          <a:prstGeom prst="rect">
            <a:avLst/>
          </a:prstGeom>
          <a:no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スペクトル</a:t>
            </a:r>
            <a:endParaRPr lang="ja-JP" altLang="en-US" sz="1800" b="1">
              <a:solidFill>
                <a:srgbClr val="0070C0"/>
              </a:solidFill>
              <a:latin typeface="Times New Roman" panose="02020603050405020304" pitchFamily="18" charset="0"/>
              <a:cs typeface="Times New Roman" panose="02020603050405020304" pitchFamily="18" charset="0"/>
            </a:endParaRPr>
          </a:p>
        </p:txBody>
      </p:sp>
      <p:sp>
        <p:nvSpPr>
          <p:cNvPr id="78" name="コンテンツ プレースホルダー 2"/>
          <p:cNvSpPr txBox="1">
            <a:spLocks/>
          </p:cNvSpPr>
          <p:nvPr/>
        </p:nvSpPr>
        <p:spPr>
          <a:xfrm>
            <a:off x="2436989" y="2873437"/>
            <a:ext cx="1100430" cy="922416"/>
          </a:xfrm>
          <a:prstGeom prst="rect">
            <a:avLst/>
          </a:prstGeom>
          <a:noFill/>
          <a:ln>
            <a:noFill/>
          </a:ln>
        </p:spPr>
        <p:txBody>
          <a:bodyPr vert="horz" lIns="91440" tIns="45720" rIns="91440" bIns="45720" rtlCol="0" anchor="t" anchorCtr="0">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畳み込み</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1800" b="1" smtClean="0">
                <a:solidFill>
                  <a:srgbClr val="FF0000"/>
                </a:solidFill>
                <a:latin typeface="Times New Roman" panose="02020603050405020304" pitchFamily="18" charset="0"/>
                <a:cs typeface="Times New Roman" panose="02020603050405020304" pitchFamily="18" charset="0"/>
              </a:rPr>
              <a:t>＊</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54" name="コンテンツ プレースホルダー 2"/>
          <p:cNvSpPr txBox="1">
            <a:spLocks/>
          </p:cNvSpPr>
          <p:nvPr/>
        </p:nvSpPr>
        <p:spPr>
          <a:xfrm>
            <a:off x="3452816" y="3824318"/>
            <a:ext cx="3050824" cy="456096"/>
          </a:xfrm>
          <a:prstGeom prst="rect">
            <a:avLst/>
          </a:prstGeom>
          <a:no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等間隔・等振幅パルス列</a:t>
            </a:r>
            <a:endParaRPr lang="ja-JP" altLang="en-US" sz="1800" b="1">
              <a:solidFill>
                <a:srgbClr val="0070C0"/>
              </a:solidFill>
              <a:latin typeface="Times New Roman" panose="02020603050405020304" pitchFamily="18" charset="0"/>
              <a:cs typeface="Times New Roman" panose="02020603050405020304" pitchFamily="18" charset="0"/>
            </a:endParaRPr>
          </a:p>
        </p:txBody>
      </p:sp>
      <p:grpSp>
        <p:nvGrpSpPr>
          <p:cNvPr id="12" name="グループ化 11"/>
          <p:cNvGrpSpPr/>
          <p:nvPr/>
        </p:nvGrpSpPr>
        <p:grpSpPr>
          <a:xfrm>
            <a:off x="803487" y="2573703"/>
            <a:ext cx="1828151" cy="1030027"/>
            <a:chOff x="1381711" y="2466126"/>
            <a:chExt cx="1828151" cy="1030027"/>
          </a:xfrm>
        </p:grpSpPr>
        <p:cxnSp>
          <p:nvCxnSpPr>
            <p:cNvPr id="36" name="直線矢印コネクタ 35"/>
            <p:cNvCxnSpPr/>
            <p:nvPr/>
          </p:nvCxnSpPr>
          <p:spPr>
            <a:xfrm>
              <a:off x="1487997" y="3310614"/>
              <a:ext cx="15151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2196319" y="2466126"/>
              <a:ext cx="0" cy="1030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1869315" y="2999023"/>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コンテンツ プレースホルダー 2"/>
            <p:cNvSpPr txBox="1">
              <a:spLocks/>
            </p:cNvSpPr>
            <p:nvPr/>
          </p:nvSpPr>
          <p:spPr>
            <a:xfrm>
              <a:off x="3033278" y="3080575"/>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44" name="コンテンツ プレースホルダー 2"/>
            <p:cNvSpPr txBox="1">
              <a:spLocks/>
            </p:cNvSpPr>
            <p:nvPr/>
          </p:nvSpPr>
          <p:spPr>
            <a:xfrm>
              <a:off x="1381711" y="2514748"/>
              <a:ext cx="63315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cxnSp>
          <p:nvCxnSpPr>
            <p:cNvPr id="47" name="直線コネクタ 46"/>
            <p:cNvCxnSpPr/>
            <p:nvPr/>
          </p:nvCxnSpPr>
          <p:spPr>
            <a:xfrm>
              <a:off x="2005012" y="2999023"/>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2370557" y="2998278"/>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グループ化 14"/>
          <p:cNvGrpSpPr/>
          <p:nvPr/>
        </p:nvGrpSpPr>
        <p:grpSpPr>
          <a:xfrm>
            <a:off x="3444031" y="2640914"/>
            <a:ext cx="3063201" cy="810116"/>
            <a:chOff x="3444031" y="2640914"/>
            <a:chExt cx="3063201" cy="810116"/>
          </a:xfrm>
        </p:grpSpPr>
        <p:cxnSp>
          <p:nvCxnSpPr>
            <p:cNvPr id="20" name="直線矢印コネクタ 19"/>
            <p:cNvCxnSpPr/>
            <p:nvPr/>
          </p:nvCxnSpPr>
          <p:spPr>
            <a:xfrm flipV="1">
              <a:off x="3444031" y="3440211"/>
              <a:ext cx="3063201" cy="62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a:off x="3888211" y="3237868"/>
              <a:ext cx="426323"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5400000">
              <a:off x="4598526" y="3237868"/>
              <a:ext cx="426323"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コンテンツ プレースホルダー 2"/>
            <p:cNvSpPr txBox="1">
              <a:spLocks/>
            </p:cNvSpPr>
            <p:nvPr/>
          </p:nvSpPr>
          <p:spPr>
            <a:xfrm>
              <a:off x="4309827" y="2640914"/>
              <a:ext cx="42127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66" name="直線コネクタ 65"/>
            <p:cNvCxnSpPr/>
            <p:nvPr/>
          </p:nvCxnSpPr>
          <p:spPr>
            <a:xfrm rot="5400000">
              <a:off x="5318524" y="3237869"/>
              <a:ext cx="426323"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4091687" y="2955650"/>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7" name="グループ化 16"/>
          <p:cNvGrpSpPr/>
          <p:nvPr/>
        </p:nvGrpSpPr>
        <p:grpSpPr>
          <a:xfrm>
            <a:off x="2365609" y="4348140"/>
            <a:ext cx="4172156" cy="941332"/>
            <a:chOff x="886427" y="4221385"/>
            <a:chExt cx="4172156" cy="941332"/>
          </a:xfrm>
        </p:grpSpPr>
        <p:sp>
          <p:nvSpPr>
            <p:cNvPr id="55" name="コンテンツ プレースホルダー 2"/>
            <p:cNvSpPr txBox="1">
              <a:spLocks/>
            </p:cNvSpPr>
            <p:nvPr/>
          </p:nvSpPr>
          <p:spPr>
            <a:xfrm>
              <a:off x="886427" y="4807323"/>
              <a:ext cx="1100430" cy="355394"/>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rPr>
                <a:t>＝</a:t>
              </a:r>
              <a:endParaRPr lang="en-US" altLang="ja-JP" sz="1800" b="1"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cxnSp>
          <p:nvCxnSpPr>
            <p:cNvPr id="80" name="直線矢印コネクタ 79"/>
            <p:cNvCxnSpPr/>
            <p:nvPr/>
          </p:nvCxnSpPr>
          <p:spPr>
            <a:xfrm flipV="1">
              <a:off x="1995382" y="5151898"/>
              <a:ext cx="3063201" cy="62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rot="5400000">
              <a:off x="2312456" y="479193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rot="5400000">
              <a:off x="3022771" y="479193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コンテンツ プレースホルダー 2"/>
            <p:cNvSpPr txBox="1">
              <a:spLocks/>
            </p:cNvSpPr>
            <p:nvPr/>
          </p:nvSpPr>
          <p:spPr>
            <a:xfrm>
              <a:off x="2873927" y="4221385"/>
              <a:ext cx="42127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84" name="直線コネクタ 83"/>
            <p:cNvCxnSpPr/>
            <p:nvPr/>
          </p:nvCxnSpPr>
          <p:spPr>
            <a:xfrm rot="5400000">
              <a:off x="3742769" y="479193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a:off x="2672454" y="4536121"/>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4" name="グループ化 93"/>
            <p:cNvGrpSpPr/>
            <p:nvPr/>
          </p:nvGrpSpPr>
          <p:grpSpPr>
            <a:xfrm>
              <a:off x="2331294" y="4825906"/>
              <a:ext cx="633177" cy="312336"/>
              <a:chOff x="6658295" y="5682536"/>
              <a:chExt cx="633177" cy="312336"/>
            </a:xfrm>
          </p:grpSpPr>
          <p:cxnSp>
            <p:nvCxnSpPr>
              <p:cNvPr id="95" name="直線コネクタ 94"/>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8" name="グループ化 97"/>
            <p:cNvGrpSpPr/>
            <p:nvPr/>
          </p:nvGrpSpPr>
          <p:grpSpPr>
            <a:xfrm>
              <a:off x="3066361" y="4826719"/>
              <a:ext cx="633177" cy="312336"/>
              <a:chOff x="6658295" y="5682536"/>
              <a:chExt cx="633177" cy="312336"/>
            </a:xfrm>
          </p:grpSpPr>
          <p:cxnSp>
            <p:nvCxnSpPr>
              <p:cNvPr id="99" name="直線コネクタ 98"/>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2" name="グループ化 101"/>
            <p:cNvGrpSpPr/>
            <p:nvPr/>
          </p:nvGrpSpPr>
          <p:grpSpPr>
            <a:xfrm>
              <a:off x="3781516" y="4823887"/>
              <a:ext cx="633177" cy="312336"/>
              <a:chOff x="6658295" y="5682536"/>
              <a:chExt cx="633177" cy="312336"/>
            </a:xfrm>
          </p:grpSpPr>
          <p:cxnSp>
            <p:nvCxnSpPr>
              <p:cNvPr id="103" name="直線コネクタ 102"/>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06" name="コンテンツ プレースホルダー 2"/>
          <p:cNvSpPr txBox="1">
            <a:spLocks/>
          </p:cNvSpPr>
          <p:nvPr/>
        </p:nvSpPr>
        <p:spPr>
          <a:xfrm>
            <a:off x="3446901" y="5586666"/>
            <a:ext cx="3050824" cy="456096"/>
          </a:xfrm>
          <a:prstGeom prst="rect">
            <a:avLst/>
          </a:prstGeom>
          <a:no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スペクトルの周期化</a:t>
            </a:r>
            <a:endParaRPr lang="ja-JP" altLang="en-US" sz="1800" b="1">
              <a:solidFill>
                <a:srgbClr val="0070C0"/>
              </a:solidFill>
              <a:latin typeface="Times New Roman" panose="02020603050405020304" pitchFamily="18" charset="0"/>
              <a:cs typeface="Times New Roman" panose="02020603050405020304" pitchFamily="18" charset="0"/>
            </a:endParaRPr>
          </a:p>
        </p:txBody>
      </p:sp>
      <p:sp>
        <p:nvSpPr>
          <p:cNvPr id="107" name="コンテンツ プレースホルダー 2"/>
          <p:cNvSpPr txBox="1">
            <a:spLocks/>
          </p:cNvSpPr>
          <p:nvPr/>
        </p:nvSpPr>
        <p:spPr>
          <a:xfrm>
            <a:off x="3653307" y="1462788"/>
            <a:ext cx="5167964" cy="899853"/>
          </a:xfrm>
          <a:prstGeom prst="rect">
            <a:avLst/>
          </a:prstGeom>
          <a:solidFill>
            <a:srgbClr val="FFFF00"/>
          </a:solid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「スペクトル＝波形全体を表現」と考えると</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1800" b="1" smtClean="0">
                <a:latin typeface="Times New Roman" panose="02020603050405020304" pitchFamily="18" charset="0"/>
                <a:cs typeface="Times New Roman" panose="02020603050405020304" pitchFamily="18" charset="0"/>
              </a:rPr>
              <a:t>「波形の周期化」ともいえる</a:t>
            </a:r>
            <a:endParaRPr lang="ja-JP" altLang="en-US" sz="1800" b="1">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674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直線コネクタ 47"/>
          <p:cNvCxnSpPr/>
          <p:nvPr/>
        </p:nvCxnSpPr>
        <p:spPr>
          <a:xfrm rot="5400000">
            <a:off x="3450458" y="6081886"/>
            <a:ext cx="593362" cy="0"/>
          </a:xfrm>
          <a:prstGeom prst="line">
            <a:avLst/>
          </a:prstGeom>
          <a:ln w="952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rot="5400000">
            <a:off x="3977235" y="6081886"/>
            <a:ext cx="593363" cy="0"/>
          </a:xfrm>
          <a:prstGeom prst="line">
            <a:avLst/>
          </a:prstGeom>
          <a:ln w="952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rot="5400000">
            <a:off x="3308326" y="3459550"/>
            <a:ext cx="593362" cy="0"/>
          </a:xfrm>
          <a:prstGeom prst="line">
            <a:avLst/>
          </a:prstGeom>
          <a:ln w="952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rot="5400000">
            <a:off x="3618653" y="3487433"/>
            <a:ext cx="593362" cy="0"/>
          </a:xfrm>
          <a:prstGeom prst="line">
            <a:avLst/>
          </a:prstGeom>
          <a:ln w="952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7" name="フリーフォーム 136"/>
          <p:cNvSpPr/>
          <p:nvPr/>
        </p:nvSpPr>
        <p:spPr>
          <a:xfrm>
            <a:off x="6712727" y="2972210"/>
            <a:ext cx="1409700" cy="687519"/>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00" h="687519">
                <a:moveTo>
                  <a:pt x="0" y="499233"/>
                </a:moveTo>
                <a:cubicBezTo>
                  <a:pt x="62753" y="418551"/>
                  <a:pt x="118082" y="199639"/>
                  <a:pt x="197784" y="230992"/>
                </a:cubicBezTo>
                <a:cubicBezTo>
                  <a:pt x="277486" y="262345"/>
                  <a:pt x="326932" y="697274"/>
                  <a:pt x="478211" y="687352"/>
                </a:cubicBezTo>
                <a:cubicBezTo>
                  <a:pt x="629490" y="677430"/>
                  <a:pt x="864487" y="2509"/>
                  <a:pt x="1019735" y="11"/>
                </a:cubicBezTo>
                <a:cubicBezTo>
                  <a:pt x="1174983" y="-2487"/>
                  <a:pt x="1279712" y="448246"/>
                  <a:pt x="1409700" y="672364"/>
                </a:cubicBezTo>
              </a:path>
            </a:pathLst>
          </a:cu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746" name="Rectangle 1026"/>
          <p:cNvSpPr>
            <a:spLocks noGrp="1" noChangeArrowheads="1"/>
          </p:cNvSpPr>
          <p:nvPr>
            <p:ph type="title"/>
          </p:nvPr>
        </p:nvSpPr>
        <p:spPr>
          <a:xfrm>
            <a:off x="1072653" y="124481"/>
            <a:ext cx="8065671" cy="1025525"/>
          </a:xfrm>
        </p:spPr>
        <p:txBody>
          <a:bodyPr>
            <a:normAutofit/>
          </a:bodyPr>
          <a:lstStyle/>
          <a:p>
            <a:pPr algn="r"/>
            <a:r>
              <a:rPr lang="ja-JP" altLang="en-US" sz="3600" smtClean="0"/>
              <a:t>標本</a:t>
            </a:r>
            <a:r>
              <a:rPr lang="ja-JP" altLang="en-US" sz="3600"/>
              <a:t>化</a:t>
            </a:r>
            <a:r>
              <a:rPr lang="ja-JP" altLang="en-US" sz="3600" smtClean="0"/>
              <a:t>した信号のスペクトル</a:t>
            </a:r>
            <a:endParaRPr lang="ja-JP" altLang="en-US" sz="3600"/>
          </a:p>
        </p:txBody>
      </p:sp>
      <p:sp>
        <p:nvSpPr>
          <p:cNvPr id="3" name="コンテンツ プレースホルダー 2"/>
          <p:cNvSpPr>
            <a:spLocks noGrp="1"/>
          </p:cNvSpPr>
          <p:nvPr>
            <p:ph idx="1"/>
          </p:nvPr>
        </p:nvSpPr>
        <p:spPr>
          <a:xfrm>
            <a:off x="649252" y="1839900"/>
            <a:ext cx="2531160" cy="452579"/>
          </a:xfrm>
        </p:spPr>
        <p:txBody>
          <a:bodyPr anchor="t" anchorCtr="0">
            <a:normAutofit lnSpcReduction="10000"/>
          </a:bodyPr>
          <a:lstStyle/>
          <a:p>
            <a:pPr marL="0" indent="0">
              <a:buNone/>
            </a:pPr>
            <a:r>
              <a:rPr lang="ja-JP" altLang="en-US" smtClean="0">
                <a:latin typeface="Times New Roman" panose="02020603050405020304" pitchFamily="18" charset="0"/>
                <a:cs typeface="Times New Roman" panose="02020603050405020304" pitchFamily="18" charset="0"/>
              </a:rPr>
              <a:t>（時間軸表現）</a:t>
            </a:r>
            <a:endParaRPr lang="en-US" altLang="ja-JP" smtClean="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a:off x="8035551" y="2619813"/>
            <a:ext cx="126813" cy="0"/>
          </a:xfrm>
          <a:prstGeom prst="line">
            <a:avLst/>
          </a:prstGeom>
        </p:spPr>
        <p:style>
          <a:lnRef idx="1">
            <a:schemeClr val="accent1"/>
          </a:lnRef>
          <a:fillRef idx="0">
            <a:schemeClr val="accent1"/>
          </a:fillRef>
          <a:effectRef idx="0">
            <a:schemeClr val="accent1"/>
          </a:effectRef>
          <a:fontRef idx="minor">
            <a:schemeClr val="tx1"/>
          </a:fontRef>
        </p:style>
      </p:cxnSp>
      <p:sp>
        <p:nvSpPr>
          <p:cNvPr id="78" name="コンテンツ プレースホルダー 2"/>
          <p:cNvSpPr txBox="1">
            <a:spLocks/>
          </p:cNvSpPr>
          <p:nvPr/>
        </p:nvSpPr>
        <p:spPr>
          <a:xfrm>
            <a:off x="2492664" y="5611299"/>
            <a:ext cx="987179" cy="760178"/>
          </a:xfrm>
          <a:prstGeom prst="rect">
            <a:avLst/>
          </a:prstGeom>
          <a:noFill/>
          <a:ln>
            <a:noFill/>
          </a:ln>
        </p:spPr>
        <p:txBody>
          <a:bodyPr vert="horz" lIns="91440" tIns="45720" rIns="91440" bIns="45720" rtlCol="0" anchor="t" anchorCtr="0">
            <a:normAutofit fontScale="850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畳み込み</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ja-JP" altLang="en-US" sz="2100" b="1" smtClean="0">
                <a:solidFill>
                  <a:srgbClr val="FF0000"/>
                </a:solidFill>
                <a:latin typeface="Times New Roman" panose="02020603050405020304" pitchFamily="18" charset="0"/>
                <a:cs typeface="Times New Roman" panose="02020603050405020304" pitchFamily="18" charset="0"/>
              </a:rPr>
              <a:t>＊</a:t>
            </a:r>
            <a:endParaRPr lang="en-US" altLang="ja-JP" sz="2100" b="1" smtClean="0">
              <a:solidFill>
                <a:srgbClr val="FF0000"/>
              </a:solidFill>
              <a:latin typeface="Times New Roman" panose="02020603050405020304" pitchFamily="18" charset="0"/>
              <a:cs typeface="Times New Roman" panose="02020603050405020304" pitchFamily="18" charset="0"/>
            </a:endParaRPr>
          </a:p>
        </p:txBody>
      </p:sp>
      <p:grpSp>
        <p:nvGrpSpPr>
          <p:cNvPr id="12" name="グループ化 11"/>
          <p:cNvGrpSpPr/>
          <p:nvPr/>
        </p:nvGrpSpPr>
        <p:grpSpPr>
          <a:xfrm>
            <a:off x="1104923" y="5428301"/>
            <a:ext cx="1541054" cy="808791"/>
            <a:chOff x="1131882" y="2514749"/>
            <a:chExt cx="2077980" cy="981404"/>
          </a:xfrm>
        </p:grpSpPr>
        <p:cxnSp>
          <p:nvCxnSpPr>
            <p:cNvPr id="36" name="直線矢印コネクタ 35"/>
            <p:cNvCxnSpPr/>
            <p:nvPr/>
          </p:nvCxnSpPr>
          <p:spPr>
            <a:xfrm>
              <a:off x="1487997" y="3310614"/>
              <a:ext cx="15151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190607" y="2736803"/>
              <a:ext cx="0" cy="7593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1869315" y="2999023"/>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コンテンツ プレースホルダー 2"/>
            <p:cNvSpPr txBox="1">
              <a:spLocks/>
            </p:cNvSpPr>
            <p:nvPr/>
          </p:nvSpPr>
          <p:spPr>
            <a:xfrm>
              <a:off x="3033278" y="3080575"/>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44" name="コンテンツ プレースホルダー 2"/>
            <p:cNvSpPr txBox="1">
              <a:spLocks/>
            </p:cNvSpPr>
            <p:nvPr/>
          </p:nvSpPr>
          <p:spPr>
            <a:xfrm>
              <a:off x="1131882" y="2514749"/>
              <a:ext cx="882984" cy="29873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cxnSp>
          <p:nvCxnSpPr>
            <p:cNvPr id="47" name="直線コネクタ 46"/>
            <p:cNvCxnSpPr/>
            <p:nvPr/>
          </p:nvCxnSpPr>
          <p:spPr>
            <a:xfrm>
              <a:off x="2005012" y="2999023"/>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2370557" y="2998278"/>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グループ化 14"/>
          <p:cNvGrpSpPr/>
          <p:nvPr/>
        </p:nvGrpSpPr>
        <p:grpSpPr>
          <a:xfrm>
            <a:off x="3254972" y="5704520"/>
            <a:ext cx="2271705" cy="1208428"/>
            <a:chOff x="3444031" y="3024706"/>
            <a:chExt cx="3063201" cy="1466331"/>
          </a:xfrm>
        </p:grpSpPr>
        <p:cxnSp>
          <p:nvCxnSpPr>
            <p:cNvPr id="20" name="直線矢印コネクタ 19"/>
            <p:cNvCxnSpPr/>
            <p:nvPr/>
          </p:nvCxnSpPr>
          <p:spPr>
            <a:xfrm flipV="1">
              <a:off x="3444031" y="3456528"/>
              <a:ext cx="306320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a:off x="3888211" y="3237868"/>
              <a:ext cx="426323"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5400000">
              <a:off x="4598526" y="3237868"/>
              <a:ext cx="426323"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コンテンツ プレースホルダー 2"/>
            <p:cNvSpPr txBox="1">
              <a:spLocks/>
            </p:cNvSpPr>
            <p:nvPr/>
          </p:nvSpPr>
          <p:spPr>
            <a:xfrm>
              <a:off x="4219380" y="3893060"/>
              <a:ext cx="1505006" cy="59797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 </a:t>
              </a:r>
              <a:r>
                <a:rPr lang="en-US" altLang="ja-JP" sz="1800" smtClean="0">
                  <a:latin typeface="Times New Roman" panose="02020603050405020304" pitchFamily="18" charset="0"/>
                  <a:cs typeface="Times New Roman" panose="02020603050405020304" pitchFamily="18" charset="0"/>
                </a:rPr>
                <a:t>= 1 / </a:t>
              </a: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s</a:t>
              </a:r>
              <a:r>
                <a:rPr lang="en-US" altLang="ja-JP" sz="1800" i="1" smtClean="0">
                  <a:latin typeface="Times New Roman" panose="02020603050405020304" pitchFamily="18" charset="0"/>
                  <a:cs typeface="Times New Roman" panose="02020603050405020304" pitchFamily="18" charset="0"/>
                </a:rPr>
                <a:t>		</a:t>
              </a:r>
              <a:r>
                <a:rPr lang="en-US" altLang="ja-JP" sz="1800" i="1">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66" name="直線コネクタ 65"/>
            <p:cNvCxnSpPr/>
            <p:nvPr/>
          </p:nvCxnSpPr>
          <p:spPr>
            <a:xfrm rot="5400000">
              <a:off x="5318524" y="3237869"/>
              <a:ext cx="426323"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4074612" y="3849370"/>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7" name="グループ化 16"/>
          <p:cNvGrpSpPr/>
          <p:nvPr/>
        </p:nvGrpSpPr>
        <p:grpSpPr>
          <a:xfrm>
            <a:off x="5513448" y="5826784"/>
            <a:ext cx="3107348" cy="991123"/>
            <a:chOff x="868589" y="4821700"/>
            <a:chExt cx="4189994" cy="1202651"/>
          </a:xfrm>
        </p:grpSpPr>
        <p:sp>
          <p:nvSpPr>
            <p:cNvPr id="55" name="コンテンツ プレースホルダー 2"/>
            <p:cNvSpPr txBox="1">
              <a:spLocks/>
            </p:cNvSpPr>
            <p:nvPr/>
          </p:nvSpPr>
          <p:spPr>
            <a:xfrm>
              <a:off x="868589" y="4950512"/>
              <a:ext cx="1100431" cy="355394"/>
            </a:xfrm>
            <a:prstGeom prst="rect">
              <a:avLst/>
            </a:prstGeom>
            <a:noFill/>
            <a:ln>
              <a:noFill/>
            </a:ln>
          </p:spPr>
          <p:txBody>
            <a:bodyPr vert="horz" lIns="91440" tIns="45720" rIns="91440" bIns="45720" rtlCol="0" anchor="t" anchorCtr="0">
              <a:normAutofit fontScale="85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rPr>
                <a:t>＝</a:t>
              </a:r>
              <a:endParaRPr lang="en-US" altLang="ja-JP" sz="1800" b="1"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cxnSp>
          <p:nvCxnSpPr>
            <p:cNvPr id="80" name="直線矢印コネクタ 79"/>
            <p:cNvCxnSpPr/>
            <p:nvPr/>
          </p:nvCxnSpPr>
          <p:spPr>
            <a:xfrm flipV="1">
              <a:off x="1995382" y="5151898"/>
              <a:ext cx="306320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rot="5400000">
              <a:off x="2294802" y="5181700"/>
              <a:ext cx="719999" cy="0"/>
            </a:xfrm>
            <a:prstGeom prst="line">
              <a:avLst/>
            </a:prstGeom>
            <a:ln w="952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rot="5400000">
              <a:off x="3005116" y="5181700"/>
              <a:ext cx="720000" cy="0"/>
            </a:xfrm>
            <a:prstGeom prst="line">
              <a:avLst/>
            </a:prstGeom>
            <a:ln w="952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コンテンツ プレースホルダー 2"/>
            <p:cNvSpPr txBox="1">
              <a:spLocks/>
            </p:cNvSpPr>
            <p:nvPr/>
          </p:nvSpPr>
          <p:spPr>
            <a:xfrm>
              <a:off x="2670435" y="5541696"/>
              <a:ext cx="694680" cy="48265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i="1" smtClean="0">
                  <a:latin typeface="Times New Roman" panose="02020603050405020304" pitchFamily="18" charset="0"/>
                  <a:cs typeface="Times New Roman" panose="02020603050405020304" pitchFamily="18" charset="0"/>
                </a:rPr>
                <a:t>f</a:t>
              </a:r>
              <a:r>
                <a:rPr lang="en-US" altLang="ja-JP" sz="2000" baseline="-25000" smtClean="0">
                  <a:latin typeface="Times New Roman" panose="02020603050405020304" pitchFamily="18" charset="0"/>
                  <a:cs typeface="Times New Roman" panose="02020603050405020304" pitchFamily="18" charset="0"/>
                </a:rPr>
                <a:t>s</a:t>
              </a:r>
              <a:r>
                <a:rPr lang="en-US" altLang="ja-JP" sz="2000" i="1" baseline="-25000" smtClean="0">
                  <a:latin typeface="Times New Roman" panose="02020603050405020304" pitchFamily="18" charset="0"/>
                  <a:cs typeface="Times New Roman" panose="02020603050405020304" pitchFamily="18" charset="0"/>
                </a:rPr>
                <a:t>		</a:t>
              </a:r>
              <a:r>
                <a:rPr lang="en-US" altLang="ja-JP" sz="2000" i="1" baseline="-25000">
                  <a:latin typeface="Times New Roman" panose="02020603050405020304" pitchFamily="18" charset="0"/>
                  <a:cs typeface="Times New Roman" panose="02020603050405020304" pitchFamily="18" charset="0"/>
                </a:rPr>
                <a:t>	</a:t>
              </a:r>
              <a:endParaRPr lang="ja-JP" altLang="en-US" sz="2000">
                <a:latin typeface="Times New Roman" panose="02020603050405020304" pitchFamily="18" charset="0"/>
                <a:cs typeface="Times New Roman" panose="02020603050405020304" pitchFamily="18" charset="0"/>
              </a:endParaRPr>
            </a:p>
          </p:txBody>
        </p:sp>
        <p:cxnSp>
          <p:nvCxnSpPr>
            <p:cNvPr id="85" name="直線矢印コネクタ 84"/>
            <p:cNvCxnSpPr/>
            <p:nvPr/>
          </p:nvCxnSpPr>
          <p:spPr>
            <a:xfrm>
              <a:off x="2670097" y="5462936"/>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4" name="グループ化 93"/>
            <p:cNvGrpSpPr/>
            <p:nvPr/>
          </p:nvGrpSpPr>
          <p:grpSpPr>
            <a:xfrm>
              <a:off x="2331294" y="4825906"/>
              <a:ext cx="633177" cy="312336"/>
              <a:chOff x="6658295" y="5682536"/>
              <a:chExt cx="633177" cy="312336"/>
            </a:xfrm>
          </p:grpSpPr>
          <p:cxnSp>
            <p:nvCxnSpPr>
              <p:cNvPr id="95" name="直線コネクタ 94"/>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8" name="グループ化 97"/>
            <p:cNvGrpSpPr/>
            <p:nvPr/>
          </p:nvGrpSpPr>
          <p:grpSpPr>
            <a:xfrm>
              <a:off x="3066361" y="4826719"/>
              <a:ext cx="633177" cy="312336"/>
              <a:chOff x="6658295" y="5682536"/>
              <a:chExt cx="633177" cy="312336"/>
            </a:xfrm>
          </p:grpSpPr>
          <p:cxnSp>
            <p:nvCxnSpPr>
              <p:cNvPr id="99" name="直線コネクタ 98"/>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2" name="グループ化 101"/>
            <p:cNvGrpSpPr/>
            <p:nvPr/>
          </p:nvGrpSpPr>
          <p:grpSpPr>
            <a:xfrm>
              <a:off x="3781516" y="4823887"/>
              <a:ext cx="633177" cy="312336"/>
              <a:chOff x="6658295" y="5682536"/>
              <a:chExt cx="633177" cy="312336"/>
            </a:xfrm>
          </p:grpSpPr>
          <p:cxnSp>
            <p:nvCxnSpPr>
              <p:cNvPr id="103" name="直線コネクタ 102"/>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51" name="コンテンツ プレースホルダー 2"/>
          <p:cNvSpPr txBox="1">
            <a:spLocks/>
          </p:cNvSpPr>
          <p:nvPr/>
        </p:nvSpPr>
        <p:spPr>
          <a:xfrm>
            <a:off x="2483523" y="2978859"/>
            <a:ext cx="987179" cy="760178"/>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乗算</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en-US" altLang="ja-JP" sz="1800" b="1" smtClean="0">
                <a:solidFill>
                  <a:srgbClr val="FF0000"/>
                </a:solidFill>
                <a:latin typeface="Times New Roman" panose="02020603050405020304" pitchFamily="18" charset="0"/>
                <a:cs typeface="Times New Roman" panose="02020603050405020304" pitchFamily="18" charset="0"/>
              </a:rPr>
              <a:t>×</a:t>
            </a:r>
          </a:p>
        </p:txBody>
      </p:sp>
      <p:cxnSp>
        <p:nvCxnSpPr>
          <p:cNvPr id="53" name="直線矢印コネクタ 52"/>
          <p:cNvCxnSpPr/>
          <p:nvPr/>
        </p:nvCxnSpPr>
        <p:spPr>
          <a:xfrm flipV="1">
            <a:off x="847165" y="3451746"/>
            <a:ext cx="163635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コンテンツ プレースホルダー 2"/>
          <p:cNvSpPr txBox="1">
            <a:spLocks/>
          </p:cNvSpPr>
          <p:nvPr/>
        </p:nvSpPr>
        <p:spPr>
          <a:xfrm>
            <a:off x="2505879" y="3262167"/>
            <a:ext cx="335292" cy="397562"/>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600" i="1" smtClean="0">
                <a:latin typeface="Times New Roman" panose="02020603050405020304" pitchFamily="18" charset="0"/>
                <a:cs typeface="Times New Roman" panose="02020603050405020304" pitchFamily="18" charset="0"/>
              </a:rPr>
              <a:t>t</a:t>
            </a:r>
            <a:endParaRPr lang="ja-JP" altLang="en-US" sz="1600" i="1">
              <a:latin typeface="Times New Roman" panose="02020603050405020304" pitchFamily="18" charset="0"/>
              <a:cs typeface="Times New Roman" panose="02020603050405020304" pitchFamily="18" charset="0"/>
            </a:endParaRPr>
          </a:p>
        </p:txBody>
      </p:sp>
      <p:sp>
        <p:nvSpPr>
          <p:cNvPr id="60" name="コンテンツ プレースホルダー 2"/>
          <p:cNvSpPr txBox="1">
            <a:spLocks/>
          </p:cNvSpPr>
          <p:nvPr/>
        </p:nvSpPr>
        <p:spPr>
          <a:xfrm>
            <a:off x="783507" y="2642269"/>
            <a:ext cx="654831" cy="246194"/>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en-US" altLang="ja-JP" sz="1400" i="1" smtClean="0">
                <a:latin typeface="Times New Roman" panose="02020603050405020304" pitchFamily="18" charset="0"/>
                <a:cs typeface="Times New Roman" panose="02020603050405020304" pitchFamily="18" charset="0"/>
              </a:rPr>
              <a:t>t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cxnSp>
        <p:nvCxnSpPr>
          <p:cNvPr id="64" name="直線矢印コネクタ 63"/>
          <p:cNvCxnSpPr/>
          <p:nvPr/>
        </p:nvCxnSpPr>
        <p:spPr>
          <a:xfrm>
            <a:off x="3233499" y="3431910"/>
            <a:ext cx="19742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rot="5400000">
            <a:off x="3428649" y="3246946"/>
            <a:ext cx="35134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rot="5400000">
            <a:off x="4046420" y="3248224"/>
            <a:ext cx="35134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コンテンツ プレースホルダー 2"/>
          <p:cNvSpPr txBox="1">
            <a:spLocks/>
          </p:cNvSpPr>
          <p:nvPr/>
        </p:nvSpPr>
        <p:spPr>
          <a:xfrm>
            <a:off x="3577161" y="3650368"/>
            <a:ext cx="389737" cy="492803"/>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s</a:t>
            </a:r>
            <a:r>
              <a:rPr lang="en-US" altLang="ja-JP" sz="1800" i="1" smtClean="0">
                <a:latin typeface="Times New Roman" panose="02020603050405020304" pitchFamily="18" charset="0"/>
                <a:cs typeface="Times New Roman" panose="02020603050405020304" pitchFamily="18" charset="0"/>
              </a:rPr>
              <a:t>		</a:t>
            </a:r>
            <a:r>
              <a:rPr lang="en-US" altLang="ja-JP" sz="1800" i="1">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71" name="直線コネクタ 70"/>
          <p:cNvCxnSpPr/>
          <p:nvPr/>
        </p:nvCxnSpPr>
        <p:spPr>
          <a:xfrm rot="5400000">
            <a:off x="3737160" y="3251092"/>
            <a:ext cx="35134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a:off x="3604319" y="3666858"/>
            <a:ext cx="306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コンテンツ プレースホルダー 2"/>
          <p:cNvSpPr txBox="1">
            <a:spLocks/>
          </p:cNvSpPr>
          <p:nvPr/>
        </p:nvSpPr>
        <p:spPr>
          <a:xfrm>
            <a:off x="5504307" y="3300502"/>
            <a:ext cx="816092" cy="292886"/>
          </a:xfrm>
          <a:prstGeom prst="rect">
            <a:avLst/>
          </a:prstGeom>
          <a:noFill/>
          <a:ln>
            <a:noFill/>
          </a:ln>
        </p:spPr>
        <p:txBody>
          <a:bodyPr vert="horz" lIns="91440" tIns="45720" rIns="91440" bIns="45720" rtlCol="0" anchor="t" anchorCtr="0">
            <a:normAutofit fontScale="85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rPr>
              <a:t>＝</a:t>
            </a:r>
            <a:endParaRPr lang="en-US" altLang="ja-JP" sz="1800" b="1" smtClean="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6" name="フリーフォーム 5"/>
          <p:cNvSpPr/>
          <p:nvPr/>
        </p:nvSpPr>
        <p:spPr>
          <a:xfrm>
            <a:off x="889747" y="2944894"/>
            <a:ext cx="1409700" cy="687519"/>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00" h="687519">
                <a:moveTo>
                  <a:pt x="0" y="499233"/>
                </a:moveTo>
                <a:cubicBezTo>
                  <a:pt x="62753" y="418551"/>
                  <a:pt x="118082" y="199639"/>
                  <a:pt x="197784" y="230992"/>
                </a:cubicBezTo>
                <a:cubicBezTo>
                  <a:pt x="277486" y="262345"/>
                  <a:pt x="326932" y="697274"/>
                  <a:pt x="478211" y="687352"/>
                </a:cubicBezTo>
                <a:cubicBezTo>
                  <a:pt x="629490" y="677430"/>
                  <a:pt x="864487" y="2509"/>
                  <a:pt x="1019735" y="11"/>
                </a:cubicBezTo>
                <a:cubicBezTo>
                  <a:pt x="1174983" y="-2487"/>
                  <a:pt x="1279712" y="448246"/>
                  <a:pt x="1409700" y="672364"/>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6" name="直線コネクタ 125"/>
          <p:cNvCxnSpPr/>
          <p:nvPr/>
        </p:nvCxnSpPr>
        <p:spPr>
          <a:xfrm rot="5400000">
            <a:off x="4670625" y="3253656"/>
            <a:ext cx="35134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rot="5400000">
            <a:off x="4361365" y="3256524"/>
            <a:ext cx="35134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p:nvPr/>
        </p:nvCxnSpPr>
        <p:spPr>
          <a:xfrm>
            <a:off x="6496858" y="3467037"/>
            <a:ext cx="19742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rot="5400000">
            <a:off x="6739297" y="3336081"/>
            <a:ext cx="25200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rot="5400000">
            <a:off x="7387883" y="3364921"/>
            <a:ext cx="19800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rot="16200000" flipV="1">
            <a:off x="7078773" y="3567858"/>
            <a:ext cx="19800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rot="16200000" flipV="1">
            <a:off x="8035548" y="3540830"/>
            <a:ext cx="14400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rot="5400000">
            <a:off x="7563237" y="3230750"/>
            <a:ext cx="468000" cy="0"/>
          </a:xfrm>
          <a:prstGeom prst="line">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9" name="コンテンツ プレースホルダー 2"/>
          <p:cNvSpPr txBox="1">
            <a:spLocks/>
          </p:cNvSpPr>
          <p:nvPr/>
        </p:nvSpPr>
        <p:spPr>
          <a:xfrm>
            <a:off x="7980801" y="1964308"/>
            <a:ext cx="987179" cy="396151"/>
          </a:xfrm>
          <a:prstGeom prst="rect">
            <a:avLst/>
          </a:prstGeom>
          <a:solidFill>
            <a:srgbClr val="FFFF00"/>
          </a:solid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離散化</a:t>
            </a:r>
            <a:endParaRPr lang="en-US" altLang="ja-JP" sz="1800" b="1" smtClean="0">
              <a:latin typeface="Times New Roman" panose="02020603050405020304" pitchFamily="18" charset="0"/>
              <a:cs typeface="Times New Roman" panose="02020603050405020304" pitchFamily="18" charset="0"/>
            </a:endParaRPr>
          </a:p>
        </p:txBody>
      </p:sp>
      <p:sp>
        <p:nvSpPr>
          <p:cNvPr id="73" name="コンテンツ プレースホルダー 2"/>
          <p:cNvSpPr txBox="1">
            <a:spLocks/>
          </p:cNvSpPr>
          <p:nvPr/>
        </p:nvSpPr>
        <p:spPr>
          <a:xfrm>
            <a:off x="7980801" y="6358407"/>
            <a:ext cx="987179" cy="396151"/>
          </a:xfrm>
          <a:prstGeom prst="rect">
            <a:avLst/>
          </a:prstGeom>
          <a:solidFill>
            <a:srgbClr val="FFFF00"/>
          </a:solid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周期化</a:t>
            </a:r>
            <a:endParaRPr lang="en-US" altLang="ja-JP" sz="1800" b="1" smtClean="0">
              <a:latin typeface="Times New Roman" panose="02020603050405020304" pitchFamily="18" charset="0"/>
              <a:cs typeface="Times New Roman" panose="02020603050405020304" pitchFamily="18" charset="0"/>
            </a:endParaRPr>
          </a:p>
        </p:txBody>
      </p:sp>
      <p:sp>
        <p:nvSpPr>
          <p:cNvPr id="75" name="コンテンツ プレースホルダー 2"/>
          <p:cNvSpPr txBox="1">
            <a:spLocks/>
          </p:cNvSpPr>
          <p:nvPr/>
        </p:nvSpPr>
        <p:spPr>
          <a:xfrm>
            <a:off x="68033" y="4811089"/>
            <a:ext cx="2531160" cy="452579"/>
          </a:xfrm>
          <a:prstGeom prst="rect">
            <a:avLst/>
          </a:prstGeom>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Font typeface="Arial"/>
              <a:buNone/>
            </a:pPr>
            <a:r>
              <a:rPr lang="ja-JP" altLang="en-US" smtClean="0">
                <a:latin typeface="Times New Roman" panose="02020603050405020304" pitchFamily="18" charset="0"/>
                <a:cs typeface="Times New Roman" panose="02020603050405020304" pitchFamily="18" charset="0"/>
              </a:rPr>
              <a:t>（周波数表現）</a:t>
            </a:r>
            <a:endParaRPr lang="en-US" altLang="ja-JP" smtClean="0">
              <a:latin typeface="Times New Roman" panose="02020603050405020304" pitchFamily="18" charset="0"/>
              <a:cs typeface="Times New Roman" panose="02020603050405020304" pitchFamily="18" charset="0"/>
            </a:endParaRPr>
          </a:p>
        </p:txBody>
      </p:sp>
      <p:sp>
        <p:nvSpPr>
          <p:cNvPr id="76" name="コンテンツ プレースホルダー 2"/>
          <p:cNvSpPr txBox="1">
            <a:spLocks/>
          </p:cNvSpPr>
          <p:nvPr/>
        </p:nvSpPr>
        <p:spPr>
          <a:xfrm>
            <a:off x="3447481" y="2326874"/>
            <a:ext cx="1359808" cy="363469"/>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パルス列</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77" name="コンテンツ プレースホルダー 2"/>
          <p:cNvSpPr txBox="1">
            <a:spLocks/>
          </p:cNvSpPr>
          <p:nvPr/>
        </p:nvSpPr>
        <p:spPr>
          <a:xfrm>
            <a:off x="3576674" y="5259862"/>
            <a:ext cx="1359808" cy="363469"/>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パルス列</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79" name="コンテンツ プレースホルダー 2"/>
          <p:cNvSpPr txBox="1">
            <a:spLocks/>
          </p:cNvSpPr>
          <p:nvPr/>
        </p:nvSpPr>
        <p:spPr>
          <a:xfrm>
            <a:off x="1083111" y="2288554"/>
            <a:ext cx="1568338" cy="465179"/>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アナログ信号</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84" name="コンテンツ プレースホルダー 2"/>
          <p:cNvSpPr txBox="1">
            <a:spLocks/>
          </p:cNvSpPr>
          <p:nvPr/>
        </p:nvSpPr>
        <p:spPr>
          <a:xfrm>
            <a:off x="1286169" y="5201608"/>
            <a:ext cx="1359808" cy="363469"/>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スペクトル</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86" name="コンテンツ プレースホルダー 2"/>
          <p:cNvSpPr txBox="1">
            <a:spLocks/>
          </p:cNvSpPr>
          <p:nvPr/>
        </p:nvSpPr>
        <p:spPr>
          <a:xfrm>
            <a:off x="6412182" y="2398577"/>
            <a:ext cx="1568338" cy="465179"/>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離散時間信号</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87" name="コンテンツ プレースホルダー 2"/>
          <p:cNvSpPr txBox="1">
            <a:spLocks/>
          </p:cNvSpPr>
          <p:nvPr/>
        </p:nvSpPr>
        <p:spPr>
          <a:xfrm>
            <a:off x="6200267" y="5356434"/>
            <a:ext cx="2081836" cy="363469"/>
          </a:xfrm>
          <a:prstGeom prst="rect">
            <a:avLst/>
          </a:prstGeom>
          <a:noFill/>
          <a:ln>
            <a:noFill/>
          </a:ln>
        </p:spPr>
        <p:txBody>
          <a:bodyPr vert="horz" lIns="91440" tIns="45720" rIns="91440" bIns="45720" rtlCol="0" anchor="t" anchorCtr="0">
            <a:normAutofit fontScale="77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a:latin typeface="Times New Roman" panose="02020603050405020304" pitchFamily="18" charset="0"/>
                <a:cs typeface="Times New Roman" panose="02020603050405020304" pitchFamily="18" charset="0"/>
              </a:rPr>
              <a:t>離散</a:t>
            </a:r>
            <a:r>
              <a:rPr lang="ja-JP" altLang="en-US" sz="1800" b="1" smtClean="0">
                <a:latin typeface="Times New Roman" panose="02020603050405020304" pitchFamily="18" charset="0"/>
                <a:cs typeface="Times New Roman" panose="02020603050405020304" pitchFamily="18" charset="0"/>
              </a:rPr>
              <a:t>時間のスペクトル</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88" name="左右矢印 87"/>
          <p:cNvSpPr/>
          <p:nvPr/>
        </p:nvSpPr>
        <p:spPr>
          <a:xfrm rot="5400000">
            <a:off x="1809893" y="4199886"/>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コンテンツ プレースホルダー 2"/>
          <p:cNvSpPr txBox="1">
            <a:spLocks/>
          </p:cNvSpPr>
          <p:nvPr/>
        </p:nvSpPr>
        <p:spPr>
          <a:xfrm>
            <a:off x="1696483" y="4189844"/>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90" name="左右矢印 89"/>
          <p:cNvSpPr/>
          <p:nvPr/>
        </p:nvSpPr>
        <p:spPr>
          <a:xfrm rot="5400000">
            <a:off x="2703756" y="4200363"/>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コンテンツ プレースホルダー 2"/>
          <p:cNvSpPr txBox="1">
            <a:spLocks/>
          </p:cNvSpPr>
          <p:nvPr/>
        </p:nvSpPr>
        <p:spPr>
          <a:xfrm>
            <a:off x="2599193" y="4193292"/>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93" name="左右矢印 92"/>
          <p:cNvSpPr/>
          <p:nvPr/>
        </p:nvSpPr>
        <p:spPr>
          <a:xfrm rot="5400000">
            <a:off x="3998393" y="4191697"/>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コンテンツ プレースホルダー 2"/>
          <p:cNvSpPr txBox="1">
            <a:spLocks/>
          </p:cNvSpPr>
          <p:nvPr/>
        </p:nvSpPr>
        <p:spPr>
          <a:xfrm>
            <a:off x="3884983" y="4181655"/>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108" name="左右矢印 107"/>
          <p:cNvSpPr/>
          <p:nvPr/>
        </p:nvSpPr>
        <p:spPr>
          <a:xfrm rot="5400000">
            <a:off x="7237727" y="4139085"/>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コンテンツ プレースホルダー 2"/>
          <p:cNvSpPr txBox="1">
            <a:spLocks/>
          </p:cNvSpPr>
          <p:nvPr/>
        </p:nvSpPr>
        <p:spPr>
          <a:xfrm>
            <a:off x="7133164" y="4132014"/>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876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70837" y="111856"/>
            <a:ext cx="8065671" cy="1025525"/>
          </a:xfrm>
        </p:spPr>
        <p:txBody>
          <a:bodyPr>
            <a:normAutofit/>
          </a:bodyPr>
          <a:lstStyle/>
          <a:p>
            <a:pPr algn="r"/>
            <a:r>
              <a:rPr lang="ja-JP" altLang="en-US" sz="3600" smtClean="0"/>
              <a:t>離散化と周期化の関係</a:t>
            </a:r>
            <a:endParaRPr lang="ja-JP" altLang="en-US" sz="3600"/>
          </a:p>
        </p:txBody>
      </p:sp>
      <p:sp>
        <p:nvSpPr>
          <p:cNvPr id="3" name="コンテンツ プレースホルダー 2"/>
          <p:cNvSpPr>
            <a:spLocks noGrp="1"/>
          </p:cNvSpPr>
          <p:nvPr>
            <p:ph idx="1"/>
          </p:nvPr>
        </p:nvSpPr>
        <p:spPr>
          <a:xfrm>
            <a:off x="965511" y="1373002"/>
            <a:ext cx="2531160" cy="452579"/>
          </a:xfrm>
        </p:spPr>
        <p:txBody>
          <a:bodyPr anchor="t" anchorCtr="0">
            <a:normAutofit lnSpcReduction="10000"/>
          </a:bodyPr>
          <a:lstStyle/>
          <a:p>
            <a:pPr marL="0" indent="0" algn="r">
              <a:buNone/>
            </a:pPr>
            <a:r>
              <a:rPr lang="ja-JP" altLang="en-US" smtClean="0">
                <a:latin typeface="Times New Roman" panose="02020603050405020304" pitchFamily="18" charset="0"/>
                <a:cs typeface="Times New Roman" panose="02020603050405020304" pitchFamily="18" charset="0"/>
              </a:rPr>
              <a:t>時間領域</a:t>
            </a:r>
            <a:endParaRPr lang="en-US" altLang="ja-JP" smtClean="0">
              <a:latin typeface="Times New Roman" panose="02020603050405020304" pitchFamily="18" charset="0"/>
              <a:cs typeface="Times New Roman" panose="02020603050405020304" pitchFamily="18" charset="0"/>
            </a:endParaRPr>
          </a:p>
        </p:txBody>
      </p:sp>
      <p:sp>
        <p:nvSpPr>
          <p:cNvPr id="78" name="コンテンツ プレースホルダー 2"/>
          <p:cNvSpPr txBox="1">
            <a:spLocks/>
          </p:cNvSpPr>
          <p:nvPr/>
        </p:nvSpPr>
        <p:spPr>
          <a:xfrm>
            <a:off x="5819401" y="3481999"/>
            <a:ext cx="987179" cy="295784"/>
          </a:xfrm>
          <a:prstGeom prst="rect">
            <a:avLst/>
          </a:prstGeom>
          <a:noFill/>
          <a:ln>
            <a:noFill/>
          </a:ln>
        </p:spPr>
        <p:txBody>
          <a:bodyPr vert="horz" lIns="91440" tIns="45720" rIns="91440" bIns="45720" rtlCol="0" anchor="t" anchorCtr="0">
            <a:normAutofit fontScale="85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200" b="1" smtClean="0">
                <a:latin typeface="Times New Roman" panose="02020603050405020304" pitchFamily="18" charset="0"/>
                <a:cs typeface="Times New Roman" panose="02020603050405020304" pitchFamily="18" charset="0"/>
              </a:rPr>
              <a:t>畳み込み</a:t>
            </a:r>
            <a:endParaRPr lang="en-US" altLang="ja-JP" sz="1200" b="1" smtClean="0">
              <a:latin typeface="Times New Roman" panose="02020603050405020304" pitchFamily="18" charset="0"/>
              <a:cs typeface="Times New Roman" panose="02020603050405020304" pitchFamily="18" charset="0"/>
            </a:endParaRPr>
          </a:p>
          <a:p>
            <a:pPr marL="0" indent="0" algn="ctr">
              <a:buNone/>
            </a:pPr>
            <a:endParaRPr lang="en-US" altLang="ja-JP" sz="1200" b="1" smtClean="0">
              <a:solidFill>
                <a:srgbClr val="FF0000"/>
              </a:solidFill>
              <a:latin typeface="Times New Roman" panose="02020603050405020304" pitchFamily="18" charset="0"/>
              <a:cs typeface="Times New Roman" panose="02020603050405020304" pitchFamily="18" charset="0"/>
            </a:endParaRPr>
          </a:p>
        </p:txBody>
      </p:sp>
      <p:sp>
        <p:nvSpPr>
          <p:cNvPr id="76" name="コンテンツ プレースホルダー 2"/>
          <p:cNvSpPr txBox="1">
            <a:spLocks/>
          </p:cNvSpPr>
          <p:nvPr/>
        </p:nvSpPr>
        <p:spPr>
          <a:xfrm>
            <a:off x="2469804" y="3142374"/>
            <a:ext cx="1889644" cy="666766"/>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b="1" smtClean="0">
                <a:latin typeface="Times New Roman" panose="02020603050405020304" pitchFamily="18" charset="0"/>
                <a:cs typeface="Times New Roman" panose="02020603050405020304" pitchFamily="18" charset="0"/>
              </a:rPr>
              <a:t>等間隔・等振幅</a:t>
            </a:r>
            <a:endParaRPr lang="en-US" altLang="ja-JP" sz="1800" b="1" smtClean="0">
              <a:latin typeface="Times New Roman" panose="02020603050405020304" pitchFamily="18" charset="0"/>
              <a:cs typeface="Times New Roman" panose="02020603050405020304" pitchFamily="18" charset="0"/>
            </a:endParaRPr>
          </a:p>
          <a:p>
            <a:pPr marL="0" indent="0">
              <a:buNone/>
            </a:pPr>
            <a:r>
              <a:rPr lang="ja-JP" altLang="en-US" sz="1800" b="1" smtClean="0">
                <a:latin typeface="Times New Roman" panose="02020603050405020304" pitchFamily="18" charset="0"/>
                <a:cs typeface="Times New Roman" panose="02020603050405020304" pitchFamily="18" charset="0"/>
              </a:rPr>
              <a:t>パルス列</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79" name="コンテンツ プレースホルダー 2"/>
          <p:cNvSpPr txBox="1">
            <a:spLocks/>
          </p:cNvSpPr>
          <p:nvPr/>
        </p:nvSpPr>
        <p:spPr>
          <a:xfrm>
            <a:off x="2065069" y="2355685"/>
            <a:ext cx="1568338" cy="465179"/>
          </a:xfrm>
          <a:prstGeom prst="ellipse">
            <a:avLst/>
          </a:prstGeom>
          <a:solidFill>
            <a:srgbClr val="FFFF00"/>
          </a:solidFill>
          <a:ln>
            <a:solidFill>
              <a:schemeClr val="accent1">
                <a:lumMod val="75000"/>
              </a:schemeClr>
            </a:solid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離散化</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92" name="コンテンツ プレースホルダー 2"/>
          <p:cNvSpPr txBox="1">
            <a:spLocks/>
          </p:cNvSpPr>
          <p:nvPr/>
        </p:nvSpPr>
        <p:spPr>
          <a:xfrm>
            <a:off x="5645883" y="1369489"/>
            <a:ext cx="2531160" cy="452579"/>
          </a:xfrm>
          <a:prstGeom prst="rect">
            <a:avLst/>
          </a:prstGeom>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Font typeface="Arial"/>
              <a:buNone/>
            </a:pPr>
            <a:r>
              <a:rPr lang="ja-JP" altLang="en-US" smtClean="0">
                <a:latin typeface="Times New Roman" panose="02020603050405020304" pitchFamily="18" charset="0"/>
                <a:cs typeface="Times New Roman" panose="02020603050405020304" pitchFamily="18" charset="0"/>
              </a:rPr>
              <a:t>周波数領域</a:t>
            </a:r>
            <a:endParaRPr lang="en-US" altLang="ja-JP" smtClean="0">
              <a:latin typeface="Times New Roman" panose="02020603050405020304" pitchFamily="18" charset="0"/>
              <a:cs typeface="Times New Roman" panose="02020603050405020304" pitchFamily="18" charset="0"/>
            </a:endParaRPr>
          </a:p>
        </p:txBody>
      </p:sp>
      <p:sp>
        <p:nvSpPr>
          <p:cNvPr id="107" name="コンテンツ プレースホルダー 2"/>
          <p:cNvSpPr txBox="1">
            <a:spLocks/>
          </p:cNvSpPr>
          <p:nvPr/>
        </p:nvSpPr>
        <p:spPr>
          <a:xfrm>
            <a:off x="5756514" y="2332133"/>
            <a:ext cx="1568338" cy="465179"/>
          </a:xfrm>
          <a:prstGeom prst="ellipse">
            <a:avLst/>
          </a:prstGeom>
          <a:solidFill>
            <a:srgbClr val="FFFF00"/>
          </a:solidFill>
          <a:ln>
            <a:solidFill>
              <a:schemeClr val="accent1">
                <a:lumMod val="75000"/>
              </a:schemeClr>
            </a:solid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周期化</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11" name="コンテンツ プレースホルダー 2"/>
          <p:cNvSpPr txBox="1">
            <a:spLocks/>
          </p:cNvSpPr>
          <p:nvPr/>
        </p:nvSpPr>
        <p:spPr>
          <a:xfrm>
            <a:off x="1066607" y="3241886"/>
            <a:ext cx="1495954" cy="666766"/>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波形　</a:t>
            </a:r>
            <a:r>
              <a:rPr lang="en-US" altLang="ja-JP" sz="1800" b="1" smtClean="0">
                <a:latin typeface="Times New Roman" panose="02020603050405020304" pitchFamily="18" charset="0"/>
                <a:cs typeface="Times New Roman" panose="02020603050405020304" pitchFamily="18" charset="0"/>
              </a:rPr>
              <a:t>×</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12" name="コンテンツ プレースホルダー 2"/>
          <p:cNvSpPr txBox="1">
            <a:spLocks/>
          </p:cNvSpPr>
          <p:nvPr/>
        </p:nvSpPr>
        <p:spPr>
          <a:xfrm>
            <a:off x="6672694" y="3154945"/>
            <a:ext cx="1889644" cy="666766"/>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b="1" smtClean="0">
                <a:latin typeface="Times New Roman" panose="02020603050405020304" pitchFamily="18" charset="0"/>
                <a:cs typeface="Times New Roman" panose="02020603050405020304" pitchFamily="18" charset="0"/>
              </a:rPr>
              <a:t>等間隔・等振幅</a:t>
            </a:r>
            <a:endParaRPr lang="en-US" altLang="ja-JP" sz="1800" b="1" smtClean="0">
              <a:latin typeface="Times New Roman" panose="02020603050405020304" pitchFamily="18" charset="0"/>
              <a:cs typeface="Times New Roman" panose="02020603050405020304" pitchFamily="18" charset="0"/>
            </a:endParaRPr>
          </a:p>
          <a:p>
            <a:pPr marL="0" indent="0">
              <a:buNone/>
            </a:pPr>
            <a:r>
              <a:rPr lang="ja-JP" altLang="en-US" sz="1800" b="1" smtClean="0">
                <a:latin typeface="Times New Roman" panose="02020603050405020304" pitchFamily="18" charset="0"/>
                <a:cs typeface="Times New Roman" panose="02020603050405020304" pitchFamily="18" charset="0"/>
              </a:rPr>
              <a:t>パルス列</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13" name="コンテンツ プレースホルダー 2"/>
          <p:cNvSpPr txBox="1">
            <a:spLocks/>
          </p:cNvSpPr>
          <p:nvPr/>
        </p:nvSpPr>
        <p:spPr>
          <a:xfrm>
            <a:off x="4594148" y="3214417"/>
            <a:ext cx="2005407" cy="352610"/>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スペクトル　＊</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15" name="コンテンツ プレースホルダー 2"/>
          <p:cNvSpPr txBox="1">
            <a:spLocks/>
          </p:cNvSpPr>
          <p:nvPr/>
        </p:nvSpPr>
        <p:spPr>
          <a:xfrm>
            <a:off x="4709911" y="3501014"/>
            <a:ext cx="1495954" cy="666766"/>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（波形）</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18" name="コンテンツ プレースホルダー 2"/>
          <p:cNvSpPr txBox="1">
            <a:spLocks/>
          </p:cNvSpPr>
          <p:nvPr/>
        </p:nvSpPr>
        <p:spPr>
          <a:xfrm>
            <a:off x="2657799" y="5416536"/>
            <a:ext cx="1889644" cy="666766"/>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b="1" smtClean="0">
                <a:latin typeface="Times New Roman" panose="02020603050405020304" pitchFamily="18" charset="0"/>
                <a:cs typeface="Times New Roman" panose="02020603050405020304" pitchFamily="18" charset="0"/>
              </a:rPr>
              <a:t>等間隔・等振幅</a:t>
            </a:r>
            <a:endParaRPr lang="en-US" altLang="ja-JP" sz="1800" b="1" smtClean="0">
              <a:latin typeface="Times New Roman" panose="02020603050405020304" pitchFamily="18" charset="0"/>
              <a:cs typeface="Times New Roman" panose="02020603050405020304" pitchFamily="18" charset="0"/>
            </a:endParaRPr>
          </a:p>
          <a:p>
            <a:pPr marL="0" indent="0">
              <a:buNone/>
            </a:pPr>
            <a:r>
              <a:rPr lang="ja-JP" altLang="en-US" sz="1800" b="1" smtClean="0">
                <a:latin typeface="Times New Roman" panose="02020603050405020304" pitchFamily="18" charset="0"/>
                <a:cs typeface="Times New Roman" panose="02020603050405020304" pitchFamily="18" charset="0"/>
              </a:rPr>
              <a:t>パルス列</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20" name="コンテンツ プレースホルダー 2"/>
          <p:cNvSpPr txBox="1">
            <a:spLocks/>
          </p:cNvSpPr>
          <p:nvPr/>
        </p:nvSpPr>
        <p:spPr>
          <a:xfrm>
            <a:off x="2078253" y="4629847"/>
            <a:ext cx="1568338" cy="465179"/>
          </a:xfrm>
          <a:prstGeom prst="ellipse">
            <a:avLst/>
          </a:prstGeom>
          <a:solidFill>
            <a:srgbClr val="FFFF00"/>
          </a:solidFill>
          <a:ln>
            <a:solidFill>
              <a:schemeClr val="accent1">
                <a:lumMod val="75000"/>
              </a:schemeClr>
            </a:solid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周期化</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22" name="コンテンツ プレースホルダー 2"/>
          <p:cNvSpPr txBox="1">
            <a:spLocks/>
          </p:cNvSpPr>
          <p:nvPr/>
        </p:nvSpPr>
        <p:spPr>
          <a:xfrm>
            <a:off x="5769698" y="4606295"/>
            <a:ext cx="1568338" cy="465179"/>
          </a:xfrm>
          <a:prstGeom prst="ellipse">
            <a:avLst/>
          </a:prstGeom>
          <a:solidFill>
            <a:srgbClr val="FFFF00"/>
          </a:solidFill>
          <a:ln>
            <a:solidFill>
              <a:schemeClr val="accent1">
                <a:lumMod val="75000"/>
              </a:schemeClr>
            </a:solid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離散化</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24" name="コンテンツ プレースホルダー 2"/>
          <p:cNvSpPr txBox="1">
            <a:spLocks/>
          </p:cNvSpPr>
          <p:nvPr/>
        </p:nvSpPr>
        <p:spPr>
          <a:xfrm>
            <a:off x="6860689" y="5429107"/>
            <a:ext cx="1889644" cy="666766"/>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b="1" smtClean="0">
                <a:latin typeface="Times New Roman" panose="02020603050405020304" pitchFamily="18" charset="0"/>
                <a:cs typeface="Times New Roman" panose="02020603050405020304" pitchFamily="18" charset="0"/>
              </a:rPr>
              <a:t>等間隔・等振幅</a:t>
            </a:r>
            <a:endParaRPr lang="en-US" altLang="ja-JP" sz="1800" b="1" smtClean="0">
              <a:latin typeface="Times New Roman" panose="02020603050405020304" pitchFamily="18" charset="0"/>
              <a:cs typeface="Times New Roman" panose="02020603050405020304" pitchFamily="18" charset="0"/>
            </a:endParaRPr>
          </a:p>
          <a:p>
            <a:pPr marL="0" indent="0">
              <a:buNone/>
            </a:pPr>
            <a:r>
              <a:rPr lang="ja-JP" altLang="en-US" sz="1800" b="1" smtClean="0">
                <a:latin typeface="Times New Roman" panose="02020603050405020304" pitchFamily="18" charset="0"/>
                <a:cs typeface="Times New Roman" panose="02020603050405020304" pitchFamily="18" charset="0"/>
              </a:rPr>
              <a:t>パルス列</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25" name="コンテンツ プレースホルダー 2"/>
          <p:cNvSpPr txBox="1">
            <a:spLocks/>
          </p:cNvSpPr>
          <p:nvPr/>
        </p:nvSpPr>
        <p:spPr>
          <a:xfrm>
            <a:off x="4753810" y="5516910"/>
            <a:ext cx="2005407" cy="352610"/>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スペクトル　</a:t>
            </a:r>
            <a:r>
              <a:rPr lang="en-US" altLang="ja-JP" sz="1800" b="1" smtClean="0">
                <a:latin typeface="Times New Roman" panose="02020603050405020304" pitchFamily="18" charset="0"/>
                <a:cs typeface="Times New Roman" panose="02020603050405020304" pitchFamily="18" charset="0"/>
              </a:rPr>
              <a:t>×</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31" name="コンテンツ プレースホルダー 2"/>
          <p:cNvSpPr txBox="1">
            <a:spLocks/>
          </p:cNvSpPr>
          <p:nvPr/>
        </p:nvSpPr>
        <p:spPr>
          <a:xfrm>
            <a:off x="4869573" y="5803507"/>
            <a:ext cx="1495954" cy="666766"/>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（波形）</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33" name="コンテンツ プレースホルダー 2"/>
          <p:cNvSpPr txBox="1">
            <a:spLocks/>
          </p:cNvSpPr>
          <p:nvPr/>
        </p:nvSpPr>
        <p:spPr>
          <a:xfrm>
            <a:off x="1842079" y="5891826"/>
            <a:ext cx="987179" cy="295784"/>
          </a:xfrm>
          <a:prstGeom prst="rect">
            <a:avLst/>
          </a:prstGeom>
          <a:noFill/>
          <a:ln>
            <a:noFill/>
          </a:ln>
        </p:spPr>
        <p:txBody>
          <a:bodyPr vert="horz" lIns="91440" tIns="45720" rIns="91440" bIns="45720" rtlCol="0" anchor="t" anchorCtr="0">
            <a:normAutofit fontScale="85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200" b="1" smtClean="0">
                <a:latin typeface="Times New Roman" panose="02020603050405020304" pitchFamily="18" charset="0"/>
                <a:cs typeface="Times New Roman" panose="02020603050405020304" pitchFamily="18" charset="0"/>
              </a:rPr>
              <a:t>畳み込み</a:t>
            </a:r>
            <a:endParaRPr lang="en-US" altLang="ja-JP" sz="1200" b="1" smtClean="0">
              <a:latin typeface="Times New Roman" panose="02020603050405020304" pitchFamily="18" charset="0"/>
              <a:cs typeface="Times New Roman" panose="02020603050405020304" pitchFamily="18" charset="0"/>
            </a:endParaRPr>
          </a:p>
          <a:p>
            <a:pPr marL="0" indent="0" algn="ctr">
              <a:buNone/>
            </a:pPr>
            <a:endParaRPr lang="en-US" altLang="ja-JP" sz="1200" b="1" smtClean="0">
              <a:solidFill>
                <a:srgbClr val="FF0000"/>
              </a:solidFill>
              <a:latin typeface="Times New Roman" panose="02020603050405020304" pitchFamily="18" charset="0"/>
              <a:cs typeface="Times New Roman" panose="02020603050405020304" pitchFamily="18" charset="0"/>
            </a:endParaRPr>
          </a:p>
        </p:txBody>
      </p:sp>
      <p:sp>
        <p:nvSpPr>
          <p:cNvPr id="134" name="コンテンツ プレースホルダー 2"/>
          <p:cNvSpPr txBox="1">
            <a:spLocks/>
          </p:cNvSpPr>
          <p:nvPr/>
        </p:nvSpPr>
        <p:spPr>
          <a:xfrm>
            <a:off x="965511" y="5516910"/>
            <a:ext cx="2005407" cy="352610"/>
          </a:xfrm>
          <a:prstGeom prst="rect">
            <a:avLst/>
          </a:prstGeom>
          <a:noFill/>
          <a:ln>
            <a:no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波形　＊</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cxnSp>
        <p:nvCxnSpPr>
          <p:cNvPr id="4" name="直線コネクタ 3"/>
          <p:cNvCxnSpPr/>
          <p:nvPr/>
        </p:nvCxnSpPr>
        <p:spPr>
          <a:xfrm flipH="1">
            <a:off x="4531659" y="1137381"/>
            <a:ext cx="0" cy="5545807"/>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1198592" y="1910249"/>
            <a:ext cx="7110436" cy="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0471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72653" y="124481"/>
            <a:ext cx="8065671" cy="1025525"/>
          </a:xfrm>
        </p:spPr>
        <p:txBody>
          <a:bodyPr>
            <a:normAutofit/>
          </a:bodyPr>
          <a:lstStyle/>
          <a:p>
            <a:pPr algn="r"/>
            <a:r>
              <a:rPr lang="ja-JP" altLang="en-US" sz="3600" smtClean="0"/>
              <a:t>周期化と離散化の解釈</a:t>
            </a:r>
            <a:endParaRPr lang="ja-JP" altLang="en-US" sz="3600"/>
          </a:p>
        </p:txBody>
      </p:sp>
      <p:sp>
        <p:nvSpPr>
          <p:cNvPr id="3" name="コンテンツ プレースホルダー 2"/>
          <p:cNvSpPr>
            <a:spLocks noGrp="1"/>
          </p:cNvSpPr>
          <p:nvPr>
            <p:ph idx="1"/>
          </p:nvPr>
        </p:nvSpPr>
        <p:spPr>
          <a:xfrm>
            <a:off x="1529247" y="1331697"/>
            <a:ext cx="2531160" cy="452579"/>
          </a:xfrm>
        </p:spPr>
        <p:txBody>
          <a:bodyPr anchor="t" anchorCtr="0">
            <a:normAutofit fontScale="92500"/>
          </a:bodyPr>
          <a:lstStyle/>
          <a:p>
            <a:pPr marL="0" indent="0">
              <a:buNone/>
            </a:pPr>
            <a:r>
              <a:rPr lang="ja-JP" altLang="en-US" smtClean="0">
                <a:latin typeface="Times New Roman" panose="02020603050405020304" pitchFamily="18" charset="0"/>
                <a:cs typeface="Times New Roman" panose="02020603050405020304" pitchFamily="18" charset="0"/>
              </a:rPr>
              <a:t>時間</a:t>
            </a:r>
            <a:r>
              <a:rPr lang="ja-JP" altLang="en-US">
                <a:latin typeface="Times New Roman" panose="02020603050405020304" pitchFamily="18" charset="0"/>
                <a:cs typeface="Times New Roman" panose="02020603050405020304" pitchFamily="18" charset="0"/>
              </a:rPr>
              <a:t>領域</a:t>
            </a:r>
            <a:r>
              <a:rPr lang="ja-JP" altLang="en-US" smtClean="0">
                <a:latin typeface="Times New Roman" panose="02020603050405020304" pitchFamily="18" charset="0"/>
                <a:cs typeface="Times New Roman" panose="02020603050405020304" pitchFamily="18" charset="0"/>
              </a:rPr>
              <a:t>の</a:t>
            </a:r>
            <a:r>
              <a:rPr lang="ja-JP" altLang="en-US" b="1" smtClean="0">
                <a:solidFill>
                  <a:srgbClr val="FF0000"/>
                </a:solidFill>
                <a:latin typeface="Times New Roman" panose="02020603050405020304" pitchFamily="18" charset="0"/>
                <a:cs typeface="Times New Roman" panose="02020603050405020304" pitchFamily="18" charset="0"/>
              </a:rPr>
              <a:t>周期化</a:t>
            </a:r>
            <a:endParaRPr lang="en-US" altLang="ja-JP" b="1" smtClean="0">
              <a:solidFill>
                <a:srgbClr val="FF0000"/>
              </a:solidFill>
              <a:latin typeface="Times New Roman" panose="02020603050405020304" pitchFamily="18" charset="0"/>
              <a:cs typeface="Times New Roman" panose="02020603050405020304" pitchFamily="18" charset="0"/>
            </a:endParaRPr>
          </a:p>
        </p:txBody>
      </p:sp>
      <p:sp>
        <p:nvSpPr>
          <p:cNvPr id="75" name="コンテンツ プレースホルダー 2"/>
          <p:cNvSpPr txBox="1">
            <a:spLocks/>
          </p:cNvSpPr>
          <p:nvPr/>
        </p:nvSpPr>
        <p:spPr>
          <a:xfrm>
            <a:off x="2062473" y="4931295"/>
            <a:ext cx="6773459" cy="1411051"/>
          </a:xfrm>
          <a:prstGeom prst="rect">
            <a:avLst/>
          </a:prstGeom>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Font typeface="Arial"/>
              <a:buNone/>
            </a:pPr>
            <a:r>
              <a:rPr lang="ja-JP" altLang="en-US" smtClean="0">
                <a:latin typeface="Times New Roman" panose="02020603050405020304" pitchFamily="18" charset="0"/>
                <a:cs typeface="Times New Roman" panose="02020603050405020304" pitchFamily="18" charset="0"/>
              </a:rPr>
              <a:t>フーリエ変換の性質より，</a:t>
            </a:r>
            <a:endParaRPr lang="en-US" altLang="ja-JP" smtClean="0">
              <a:latin typeface="Times New Roman" panose="02020603050405020304" pitchFamily="18" charset="0"/>
              <a:cs typeface="Times New Roman" panose="02020603050405020304" pitchFamily="18" charset="0"/>
            </a:endParaRPr>
          </a:p>
          <a:p>
            <a:pPr marL="0" indent="0">
              <a:buFont typeface="Arial"/>
              <a:buNone/>
            </a:pPr>
            <a:r>
              <a:rPr lang="ja-JP" altLang="en-US" smtClean="0">
                <a:latin typeface="Times New Roman" panose="02020603050405020304" pitchFamily="18" charset="0"/>
                <a:cs typeface="Times New Roman" panose="02020603050405020304" pitchFamily="18" charset="0"/>
              </a:rPr>
              <a:t>信号を周期化すると周波数スペクトルは，</a:t>
            </a:r>
            <a:endParaRPr lang="en-US" altLang="ja-JP" smtClean="0">
              <a:latin typeface="Times New Roman" panose="02020603050405020304" pitchFamily="18" charset="0"/>
              <a:cs typeface="Times New Roman" panose="02020603050405020304" pitchFamily="18" charset="0"/>
            </a:endParaRPr>
          </a:p>
          <a:p>
            <a:pPr marL="0" indent="0">
              <a:buFont typeface="Arial"/>
              <a:buNone/>
            </a:pPr>
            <a:r>
              <a:rPr lang="ja-JP" altLang="en-US" smtClean="0">
                <a:latin typeface="Times New Roman" panose="02020603050405020304" pitchFamily="18" charset="0"/>
                <a:cs typeface="Times New Roman" panose="02020603050405020304" pitchFamily="18" charset="0"/>
              </a:rPr>
              <a:t>基本周波数 </a:t>
            </a:r>
            <a:r>
              <a:rPr lang="en-US" altLang="ja-JP" i="1" smtClean="0">
                <a:latin typeface="Times New Roman" panose="02020603050405020304" pitchFamily="18" charset="0"/>
                <a:cs typeface="Times New Roman" panose="02020603050405020304" pitchFamily="18" charset="0"/>
              </a:rPr>
              <a:t>f</a:t>
            </a:r>
            <a:r>
              <a:rPr lang="en-US" altLang="ja-JP" baseline="-25000" smtClean="0">
                <a:latin typeface="Times New Roman" panose="02020603050405020304" pitchFamily="18" charset="0"/>
                <a:cs typeface="Times New Roman" panose="02020603050405020304" pitchFamily="18" charset="0"/>
              </a:rPr>
              <a:t>0</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の周波数だけを持つようになる。</a:t>
            </a:r>
            <a:endParaRPr lang="en-US" altLang="ja-JP" smtClean="0">
              <a:latin typeface="Times New Roman" panose="02020603050405020304" pitchFamily="18" charset="0"/>
              <a:cs typeface="Times New Roman" panose="02020603050405020304" pitchFamily="18" charset="0"/>
            </a:endParaRPr>
          </a:p>
        </p:txBody>
      </p:sp>
      <p:grpSp>
        <p:nvGrpSpPr>
          <p:cNvPr id="7" name="グループ化 6"/>
          <p:cNvGrpSpPr/>
          <p:nvPr/>
        </p:nvGrpSpPr>
        <p:grpSpPr>
          <a:xfrm>
            <a:off x="1308223" y="2017059"/>
            <a:ext cx="2984553" cy="2595282"/>
            <a:chOff x="713388" y="1532965"/>
            <a:chExt cx="4929189" cy="3684494"/>
          </a:xfrm>
        </p:grpSpPr>
        <p:cxnSp>
          <p:nvCxnSpPr>
            <p:cNvPr id="4" name="直線コネクタ 3"/>
            <p:cNvCxnSpPr/>
            <p:nvPr/>
          </p:nvCxnSpPr>
          <p:spPr>
            <a:xfrm>
              <a:off x="2356451" y="1532965"/>
              <a:ext cx="0" cy="3684494"/>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92" name="フリーフォーム 91"/>
            <p:cNvSpPr/>
            <p:nvPr/>
          </p:nvSpPr>
          <p:spPr>
            <a:xfrm>
              <a:off x="713388" y="4173412"/>
              <a:ext cx="1643063" cy="692190"/>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 name="connsiteX0" fmla="*/ 0 w 1643063"/>
                <a:gd name="connsiteY0" fmla="*/ 499237 h 687523"/>
                <a:gd name="connsiteX1" fmla="*/ 197784 w 1643063"/>
                <a:gd name="connsiteY1" fmla="*/ 230996 h 687523"/>
                <a:gd name="connsiteX2" fmla="*/ 478211 w 1643063"/>
                <a:gd name="connsiteY2" fmla="*/ 687356 h 687523"/>
                <a:gd name="connsiteX3" fmla="*/ 1019735 w 1643063"/>
                <a:gd name="connsiteY3" fmla="*/ 15 h 687523"/>
                <a:gd name="connsiteX4" fmla="*/ 1643063 w 1643063"/>
                <a:gd name="connsiteY4" fmla="*/ 519968 h 687523"/>
                <a:gd name="connsiteX0" fmla="*/ 0 w 1643063"/>
                <a:gd name="connsiteY0" fmla="*/ 504359 h 692645"/>
                <a:gd name="connsiteX1" fmla="*/ 197784 w 1643063"/>
                <a:gd name="connsiteY1" fmla="*/ 236118 h 692645"/>
                <a:gd name="connsiteX2" fmla="*/ 478211 w 1643063"/>
                <a:gd name="connsiteY2" fmla="*/ 692478 h 692645"/>
                <a:gd name="connsiteX3" fmla="*/ 1019735 w 1643063"/>
                <a:gd name="connsiteY3" fmla="*/ 5137 h 692645"/>
                <a:gd name="connsiteX4" fmla="*/ 1432264 w 1643063"/>
                <a:gd name="connsiteY4" fmla="*/ 671067 h 692645"/>
                <a:gd name="connsiteX5" fmla="*/ 1643063 w 1643063"/>
                <a:gd name="connsiteY5" fmla="*/ 525090 h 692645"/>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3063" h="692190">
                  <a:moveTo>
                    <a:pt x="0" y="503904"/>
                  </a:moveTo>
                  <a:cubicBezTo>
                    <a:pt x="62753" y="423222"/>
                    <a:pt x="118082" y="204310"/>
                    <a:pt x="197784" y="235663"/>
                  </a:cubicBezTo>
                  <a:cubicBezTo>
                    <a:pt x="277486" y="267016"/>
                    <a:pt x="326932" y="701945"/>
                    <a:pt x="478211" y="692023"/>
                  </a:cubicBezTo>
                  <a:cubicBezTo>
                    <a:pt x="629490" y="682101"/>
                    <a:pt x="859139" y="73735"/>
                    <a:pt x="1019735" y="4682"/>
                  </a:cubicBezTo>
                  <a:cubicBezTo>
                    <a:pt x="1180331" y="-64371"/>
                    <a:pt x="1302183" y="653009"/>
                    <a:pt x="1432264" y="670612"/>
                  </a:cubicBezTo>
                  <a:cubicBezTo>
                    <a:pt x="1512339" y="712026"/>
                    <a:pt x="1566654" y="635881"/>
                    <a:pt x="1643063" y="524635"/>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フリーフォーム 106"/>
            <p:cNvSpPr/>
            <p:nvPr/>
          </p:nvSpPr>
          <p:spPr>
            <a:xfrm>
              <a:off x="2356451" y="4173412"/>
              <a:ext cx="1643063" cy="692190"/>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 name="connsiteX0" fmla="*/ 0 w 1643063"/>
                <a:gd name="connsiteY0" fmla="*/ 499237 h 687523"/>
                <a:gd name="connsiteX1" fmla="*/ 197784 w 1643063"/>
                <a:gd name="connsiteY1" fmla="*/ 230996 h 687523"/>
                <a:gd name="connsiteX2" fmla="*/ 478211 w 1643063"/>
                <a:gd name="connsiteY2" fmla="*/ 687356 h 687523"/>
                <a:gd name="connsiteX3" fmla="*/ 1019735 w 1643063"/>
                <a:gd name="connsiteY3" fmla="*/ 15 h 687523"/>
                <a:gd name="connsiteX4" fmla="*/ 1643063 w 1643063"/>
                <a:gd name="connsiteY4" fmla="*/ 519968 h 687523"/>
                <a:gd name="connsiteX0" fmla="*/ 0 w 1643063"/>
                <a:gd name="connsiteY0" fmla="*/ 504359 h 692645"/>
                <a:gd name="connsiteX1" fmla="*/ 197784 w 1643063"/>
                <a:gd name="connsiteY1" fmla="*/ 236118 h 692645"/>
                <a:gd name="connsiteX2" fmla="*/ 478211 w 1643063"/>
                <a:gd name="connsiteY2" fmla="*/ 692478 h 692645"/>
                <a:gd name="connsiteX3" fmla="*/ 1019735 w 1643063"/>
                <a:gd name="connsiteY3" fmla="*/ 5137 h 692645"/>
                <a:gd name="connsiteX4" fmla="*/ 1432264 w 1643063"/>
                <a:gd name="connsiteY4" fmla="*/ 671067 h 692645"/>
                <a:gd name="connsiteX5" fmla="*/ 1643063 w 1643063"/>
                <a:gd name="connsiteY5" fmla="*/ 525090 h 692645"/>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3063" h="692190">
                  <a:moveTo>
                    <a:pt x="0" y="503904"/>
                  </a:moveTo>
                  <a:cubicBezTo>
                    <a:pt x="62753" y="423222"/>
                    <a:pt x="118082" y="204310"/>
                    <a:pt x="197784" y="235663"/>
                  </a:cubicBezTo>
                  <a:cubicBezTo>
                    <a:pt x="277486" y="267016"/>
                    <a:pt x="326932" y="701945"/>
                    <a:pt x="478211" y="692023"/>
                  </a:cubicBezTo>
                  <a:cubicBezTo>
                    <a:pt x="629490" y="682101"/>
                    <a:pt x="859139" y="73735"/>
                    <a:pt x="1019735" y="4682"/>
                  </a:cubicBezTo>
                  <a:cubicBezTo>
                    <a:pt x="1180331" y="-64371"/>
                    <a:pt x="1302183" y="653009"/>
                    <a:pt x="1432264" y="670612"/>
                  </a:cubicBezTo>
                  <a:cubicBezTo>
                    <a:pt x="1512339" y="712026"/>
                    <a:pt x="1566654" y="635881"/>
                    <a:pt x="1643063" y="524635"/>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フリーフォーム 109"/>
            <p:cNvSpPr/>
            <p:nvPr/>
          </p:nvSpPr>
          <p:spPr>
            <a:xfrm>
              <a:off x="3999514" y="4173412"/>
              <a:ext cx="1643063" cy="692190"/>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 name="connsiteX0" fmla="*/ 0 w 1643063"/>
                <a:gd name="connsiteY0" fmla="*/ 499237 h 687523"/>
                <a:gd name="connsiteX1" fmla="*/ 197784 w 1643063"/>
                <a:gd name="connsiteY1" fmla="*/ 230996 h 687523"/>
                <a:gd name="connsiteX2" fmla="*/ 478211 w 1643063"/>
                <a:gd name="connsiteY2" fmla="*/ 687356 h 687523"/>
                <a:gd name="connsiteX3" fmla="*/ 1019735 w 1643063"/>
                <a:gd name="connsiteY3" fmla="*/ 15 h 687523"/>
                <a:gd name="connsiteX4" fmla="*/ 1643063 w 1643063"/>
                <a:gd name="connsiteY4" fmla="*/ 519968 h 687523"/>
                <a:gd name="connsiteX0" fmla="*/ 0 w 1643063"/>
                <a:gd name="connsiteY0" fmla="*/ 504359 h 692645"/>
                <a:gd name="connsiteX1" fmla="*/ 197784 w 1643063"/>
                <a:gd name="connsiteY1" fmla="*/ 236118 h 692645"/>
                <a:gd name="connsiteX2" fmla="*/ 478211 w 1643063"/>
                <a:gd name="connsiteY2" fmla="*/ 692478 h 692645"/>
                <a:gd name="connsiteX3" fmla="*/ 1019735 w 1643063"/>
                <a:gd name="connsiteY3" fmla="*/ 5137 h 692645"/>
                <a:gd name="connsiteX4" fmla="*/ 1432264 w 1643063"/>
                <a:gd name="connsiteY4" fmla="*/ 671067 h 692645"/>
                <a:gd name="connsiteX5" fmla="*/ 1643063 w 1643063"/>
                <a:gd name="connsiteY5" fmla="*/ 525090 h 692645"/>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3063" h="692190">
                  <a:moveTo>
                    <a:pt x="0" y="503904"/>
                  </a:moveTo>
                  <a:cubicBezTo>
                    <a:pt x="62753" y="423222"/>
                    <a:pt x="118082" y="204310"/>
                    <a:pt x="197784" y="235663"/>
                  </a:cubicBezTo>
                  <a:cubicBezTo>
                    <a:pt x="277486" y="267016"/>
                    <a:pt x="326932" y="701945"/>
                    <a:pt x="478211" y="692023"/>
                  </a:cubicBezTo>
                  <a:cubicBezTo>
                    <a:pt x="629490" y="682101"/>
                    <a:pt x="859139" y="73735"/>
                    <a:pt x="1019735" y="4682"/>
                  </a:cubicBezTo>
                  <a:cubicBezTo>
                    <a:pt x="1180331" y="-64371"/>
                    <a:pt x="1302183" y="653009"/>
                    <a:pt x="1432264" y="670612"/>
                  </a:cubicBezTo>
                  <a:cubicBezTo>
                    <a:pt x="1512339" y="712026"/>
                    <a:pt x="1566654" y="635881"/>
                    <a:pt x="1643063" y="524635"/>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フリーフォーム 110"/>
            <p:cNvSpPr/>
            <p:nvPr/>
          </p:nvSpPr>
          <p:spPr>
            <a:xfrm>
              <a:off x="2356450" y="1969519"/>
              <a:ext cx="1643063" cy="692190"/>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 name="connsiteX0" fmla="*/ 0 w 1643063"/>
                <a:gd name="connsiteY0" fmla="*/ 499237 h 687523"/>
                <a:gd name="connsiteX1" fmla="*/ 197784 w 1643063"/>
                <a:gd name="connsiteY1" fmla="*/ 230996 h 687523"/>
                <a:gd name="connsiteX2" fmla="*/ 478211 w 1643063"/>
                <a:gd name="connsiteY2" fmla="*/ 687356 h 687523"/>
                <a:gd name="connsiteX3" fmla="*/ 1019735 w 1643063"/>
                <a:gd name="connsiteY3" fmla="*/ 15 h 687523"/>
                <a:gd name="connsiteX4" fmla="*/ 1643063 w 1643063"/>
                <a:gd name="connsiteY4" fmla="*/ 519968 h 687523"/>
                <a:gd name="connsiteX0" fmla="*/ 0 w 1643063"/>
                <a:gd name="connsiteY0" fmla="*/ 504359 h 692645"/>
                <a:gd name="connsiteX1" fmla="*/ 197784 w 1643063"/>
                <a:gd name="connsiteY1" fmla="*/ 236118 h 692645"/>
                <a:gd name="connsiteX2" fmla="*/ 478211 w 1643063"/>
                <a:gd name="connsiteY2" fmla="*/ 692478 h 692645"/>
                <a:gd name="connsiteX3" fmla="*/ 1019735 w 1643063"/>
                <a:gd name="connsiteY3" fmla="*/ 5137 h 692645"/>
                <a:gd name="connsiteX4" fmla="*/ 1432264 w 1643063"/>
                <a:gd name="connsiteY4" fmla="*/ 671067 h 692645"/>
                <a:gd name="connsiteX5" fmla="*/ 1643063 w 1643063"/>
                <a:gd name="connsiteY5" fmla="*/ 525090 h 692645"/>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3063" h="692190">
                  <a:moveTo>
                    <a:pt x="0" y="503904"/>
                  </a:moveTo>
                  <a:cubicBezTo>
                    <a:pt x="62753" y="423222"/>
                    <a:pt x="118082" y="204310"/>
                    <a:pt x="197784" y="235663"/>
                  </a:cubicBezTo>
                  <a:cubicBezTo>
                    <a:pt x="277486" y="267016"/>
                    <a:pt x="326932" y="701945"/>
                    <a:pt x="478211" y="692023"/>
                  </a:cubicBezTo>
                  <a:cubicBezTo>
                    <a:pt x="629490" y="682101"/>
                    <a:pt x="859139" y="73735"/>
                    <a:pt x="1019735" y="4682"/>
                  </a:cubicBezTo>
                  <a:cubicBezTo>
                    <a:pt x="1180331" y="-64371"/>
                    <a:pt x="1302183" y="653009"/>
                    <a:pt x="1432264" y="670612"/>
                  </a:cubicBezTo>
                  <a:cubicBezTo>
                    <a:pt x="1512339" y="712026"/>
                    <a:pt x="1566654" y="635881"/>
                    <a:pt x="1643063" y="524635"/>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 name="直線コネクタ 111"/>
            <p:cNvCxnSpPr/>
            <p:nvPr/>
          </p:nvCxnSpPr>
          <p:spPr>
            <a:xfrm>
              <a:off x="3988024" y="1532965"/>
              <a:ext cx="0" cy="3684494"/>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grpSp>
      <p:cxnSp>
        <p:nvCxnSpPr>
          <p:cNvPr id="9" name="直線矢印コネクタ 8"/>
          <p:cNvCxnSpPr/>
          <p:nvPr/>
        </p:nvCxnSpPr>
        <p:spPr>
          <a:xfrm>
            <a:off x="2800498" y="3119718"/>
            <a:ext cx="0" cy="52443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rot="2700000">
            <a:off x="2283954" y="3081372"/>
            <a:ext cx="0" cy="52443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直線矢印コネクタ 114"/>
          <p:cNvCxnSpPr/>
          <p:nvPr/>
        </p:nvCxnSpPr>
        <p:spPr>
          <a:xfrm rot="18900000" flipH="1">
            <a:off x="3305700" y="3069923"/>
            <a:ext cx="0" cy="52443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p:nvPr/>
        </p:nvCxnSpPr>
        <p:spPr>
          <a:xfrm rot="5400000" flipH="1">
            <a:off x="2797424" y="1710741"/>
            <a:ext cx="0" cy="1008000"/>
          </a:xfrm>
          <a:prstGeom prst="straightConnector1">
            <a:avLst/>
          </a:prstGeom>
          <a:ln w="127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7" name="コンテンツ プレースホルダー 2"/>
          <p:cNvSpPr txBox="1">
            <a:spLocks/>
          </p:cNvSpPr>
          <p:nvPr/>
        </p:nvSpPr>
        <p:spPr>
          <a:xfrm>
            <a:off x="1280929" y="2387042"/>
            <a:ext cx="1022143" cy="477450"/>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 </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sp>
        <p:nvSpPr>
          <p:cNvPr id="118" name="コンテンツ プレースホルダー 2"/>
          <p:cNvSpPr txBox="1">
            <a:spLocks/>
          </p:cNvSpPr>
          <p:nvPr/>
        </p:nvSpPr>
        <p:spPr>
          <a:xfrm>
            <a:off x="2469370" y="1743556"/>
            <a:ext cx="650914" cy="492803"/>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r>
              <a:rPr lang="en-US" altLang="ja-JP" i="1" baseline="-25000" smtClean="0">
                <a:latin typeface="Times New Roman" panose="02020603050405020304" pitchFamily="18" charset="0"/>
                <a:cs typeface="Times New Roman" panose="02020603050405020304" pitchFamily="18" charset="0"/>
              </a:rPr>
              <a:t>s</a:t>
            </a:r>
            <a:r>
              <a:rPr lang="en-US" altLang="ja-JP" i="1" smtClean="0">
                <a:latin typeface="Times New Roman" panose="02020603050405020304" pitchFamily="18" charset="0"/>
                <a:cs typeface="Times New Roman" panose="02020603050405020304" pitchFamily="18" charset="0"/>
              </a:rPr>
              <a:t>		</a:t>
            </a:r>
            <a:r>
              <a:rPr lang="en-US" altLang="ja-JP" i="1">
                <a:latin typeface="Times New Roman" panose="02020603050405020304" pitchFamily="18" charset="0"/>
                <a:cs typeface="Times New Roman" panose="02020603050405020304" pitchFamily="18" charset="0"/>
              </a:rPr>
              <a:t>	</a:t>
            </a:r>
            <a:endParaRPr lang="ja-JP" altLang="en-US">
              <a:latin typeface="Times New Roman" panose="02020603050405020304" pitchFamily="18" charset="0"/>
              <a:cs typeface="Times New Roman" panose="02020603050405020304" pitchFamily="18" charset="0"/>
            </a:endParaRPr>
          </a:p>
        </p:txBody>
      </p:sp>
      <p:pic>
        <p:nvPicPr>
          <p:cNvPr id="11" name="図 10"/>
          <p:cNvPicPr>
            <a:picLocks noChangeAspect="1"/>
          </p:cNvPicPr>
          <p:nvPr/>
        </p:nvPicPr>
        <p:blipFill>
          <a:blip r:embed="rId2"/>
          <a:stretch>
            <a:fillRect/>
          </a:stretch>
        </p:blipFill>
        <p:spPr>
          <a:xfrm>
            <a:off x="6216858" y="2017059"/>
            <a:ext cx="1416225" cy="652418"/>
          </a:xfrm>
          <a:prstGeom prst="rect">
            <a:avLst/>
          </a:prstGeom>
        </p:spPr>
      </p:pic>
      <p:cxnSp>
        <p:nvCxnSpPr>
          <p:cNvPr id="14" name="直線矢印コネクタ 13"/>
          <p:cNvCxnSpPr/>
          <p:nvPr/>
        </p:nvCxnSpPr>
        <p:spPr>
          <a:xfrm>
            <a:off x="2065021" y="2625767"/>
            <a:ext cx="154573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flipV="1">
            <a:off x="1249095" y="4161059"/>
            <a:ext cx="330745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1" name="コンテンツ プレースホルダー 2"/>
          <p:cNvSpPr txBox="1">
            <a:spLocks/>
          </p:cNvSpPr>
          <p:nvPr/>
        </p:nvSpPr>
        <p:spPr>
          <a:xfrm>
            <a:off x="3620404" y="2366501"/>
            <a:ext cx="440004" cy="477450"/>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endParaRPr lang="ja-JP" altLang="en-US">
              <a:latin typeface="Times New Roman" panose="02020603050405020304" pitchFamily="18" charset="0"/>
              <a:cs typeface="Times New Roman" panose="02020603050405020304" pitchFamily="18" charset="0"/>
            </a:endParaRPr>
          </a:p>
        </p:txBody>
      </p:sp>
      <p:sp>
        <p:nvSpPr>
          <p:cNvPr id="122" name="コンテンツ プレースホルダー 2"/>
          <p:cNvSpPr txBox="1">
            <a:spLocks/>
          </p:cNvSpPr>
          <p:nvPr/>
        </p:nvSpPr>
        <p:spPr>
          <a:xfrm>
            <a:off x="4585257" y="3908887"/>
            <a:ext cx="440004" cy="477450"/>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t</a:t>
            </a:r>
            <a:endParaRPr lang="ja-JP" altLang="en-US">
              <a:latin typeface="Times New Roman" panose="02020603050405020304" pitchFamily="18" charset="0"/>
              <a:cs typeface="Times New Roman" panose="02020603050405020304" pitchFamily="18" charset="0"/>
            </a:endParaRPr>
          </a:p>
        </p:txBody>
      </p:sp>
      <p:cxnSp>
        <p:nvCxnSpPr>
          <p:cNvPr id="123" name="直線矢印コネクタ 122"/>
          <p:cNvCxnSpPr/>
          <p:nvPr/>
        </p:nvCxnSpPr>
        <p:spPr>
          <a:xfrm>
            <a:off x="5857698" y="2676571"/>
            <a:ext cx="205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4" name="コンテンツ プレースホルダー 2"/>
          <p:cNvSpPr txBox="1">
            <a:spLocks/>
          </p:cNvSpPr>
          <p:nvPr/>
        </p:nvSpPr>
        <p:spPr>
          <a:xfrm>
            <a:off x="7909698" y="2370115"/>
            <a:ext cx="440004" cy="477450"/>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grpSp>
        <p:nvGrpSpPr>
          <p:cNvPr id="33" name="グループ化 32"/>
          <p:cNvGrpSpPr/>
          <p:nvPr/>
        </p:nvGrpSpPr>
        <p:grpSpPr>
          <a:xfrm>
            <a:off x="5833140" y="3481348"/>
            <a:ext cx="2492004" cy="834130"/>
            <a:chOff x="5833140" y="3481348"/>
            <a:chExt cx="2492004" cy="834130"/>
          </a:xfrm>
        </p:grpSpPr>
        <p:pic>
          <p:nvPicPr>
            <p:cNvPr id="18" name="図 17"/>
            <p:cNvPicPr>
              <a:picLocks noChangeAspect="1"/>
            </p:cNvPicPr>
            <p:nvPr/>
          </p:nvPicPr>
          <p:blipFill>
            <a:blip r:embed="rId3"/>
            <a:stretch>
              <a:fillRect/>
            </a:stretch>
          </p:blipFill>
          <p:spPr>
            <a:xfrm>
              <a:off x="6216858" y="3487340"/>
              <a:ext cx="1405213" cy="657144"/>
            </a:xfrm>
            <a:prstGeom prst="rect">
              <a:avLst/>
            </a:prstGeom>
          </p:spPr>
        </p:pic>
        <p:cxnSp>
          <p:nvCxnSpPr>
            <p:cNvPr id="125" name="直線矢印コネクタ 124"/>
            <p:cNvCxnSpPr/>
            <p:nvPr/>
          </p:nvCxnSpPr>
          <p:spPr>
            <a:xfrm>
              <a:off x="5833140" y="4144484"/>
              <a:ext cx="205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コンテンツ プレースホルダー 2"/>
            <p:cNvSpPr txBox="1">
              <a:spLocks/>
            </p:cNvSpPr>
            <p:nvPr/>
          </p:nvSpPr>
          <p:spPr>
            <a:xfrm>
              <a:off x="7885140" y="3838028"/>
              <a:ext cx="440004" cy="477450"/>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f</a:t>
              </a:r>
              <a:endParaRPr lang="ja-JP" altLang="en-US">
                <a:latin typeface="Times New Roman" panose="02020603050405020304" pitchFamily="18" charset="0"/>
                <a:cs typeface="Times New Roman" panose="02020603050405020304" pitchFamily="18" charset="0"/>
              </a:endParaRPr>
            </a:p>
          </p:txBody>
        </p:sp>
        <p:cxnSp>
          <p:nvCxnSpPr>
            <p:cNvPr id="21" name="直線コネクタ 20"/>
            <p:cNvCxnSpPr/>
            <p:nvPr/>
          </p:nvCxnSpPr>
          <p:spPr>
            <a:xfrm>
              <a:off x="6919465" y="3568308"/>
              <a:ext cx="0" cy="576000"/>
            </a:xfrm>
            <a:prstGeom prst="line">
              <a:avLst/>
            </a:prstGeom>
            <a:ln w="28575" cap="flat">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6893243" y="3547587"/>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p:nvPr/>
          </p:nvCxnSpPr>
          <p:spPr>
            <a:xfrm>
              <a:off x="7103483" y="3501179"/>
              <a:ext cx="0" cy="648000"/>
            </a:xfrm>
            <a:prstGeom prst="line">
              <a:avLst/>
            </a:prstGeom>
            <a:ln w="28575" cap="flat">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円/楕円 134"/>
            <p:cNvSpPr/>
            <p:nvPr/>
          </p:nvSpPr>
          <p:spPr>
            <a:xfrm>
              <a:off x="7077261" y="3485220"/>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6" name="直線コネクタ 135"/>
            <p:cNvCxnSpPr/>
            <p:nvPr/>
          </p:nvCxnSpPr>
          <p:spPr>
            <a:xfrm>
              <a:off x="6741533" y="3497307"/>
              <a:ext cx="0" cy="648000"/>
            </a:xfrm>
            <a:prstGeom prst="line">
              <a:avLst/>
            </a:prstGeom>
            <a:ln w="28575" cap="flat">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円/楕円 137"/>
            <p:cNvSpPr/>
            <p:nvPr/>
          </p:nvSpPr>
          <p:spPr>
            <a:xfrm>
              <a:off x="6715311" y="3481348"/>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9" name="直線コネクタ 138"/>
            <p:cNvCxnSpPr/>
            <p:nvPr/>
          </p:nvCxnSpPr>
          <p:spPr>
            <a:xfrm>
              <a:off x="6569686" y="3677487"/>
              <a:ext cx="0" cy="468000"/>
            </a:xfrm>
            <a:prstGeom prst="line">
              <a:avLst/>
            </a:prstGeom>
            <a:ln w="28575" cap="flat">
              <a:solidFill>
                <a:schemeClr val="tx1"/>
              </a:solidFill>
            </a:ln>
          </p:spPr>
          <p:style>
            <a:lnRef idx="1">
              <a:schemeClr val="accent1"/>
            </a:lnRef>
            <a:fillRef idx="0">
              <a:schemeClr val="accent1"/>
            </a:fillRef>
            <a:effectRef idx="0">
              <a:schemeClr val="accent1"/>
            </a:effectRef>
            <a:fontRef idx="minor">
              <a:schemeClr val="tx1"/>
            </a:fontRef>
          </p:style>
        </p:cxnSp>
        <p:sp>
          <p:nvSpPr>
            <p:cNvPr id="140" name="円/楕円 139"/>
            <p:cNvSpPr/>
            <p:nvPr/>
          </p:nvSpPr>
          <p:spPr>
            <a:xfrm>
              <a:off x="6543464" y="3656766"/>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1" name="直線コネクタ 140"/>
            <p:cNvCxnSpPr/>
            <p:nvPr/>
          </p:nvCxnSpPr>
          <p:spPr>
            <a:xfrm>
              <a:off x="7275330" y="3677487"/>
              <a:ext cx="0" cy="468000"/>
            </a:xfrm>
            <a:prstGeom prst="line">
              <a:avLst/>
            </a:prstGeom>
            <a:ln w="28575" cap="flat">
              <a:solidFill>
                <a:schemeClr val="tx1"/>
              </a:solidFill>
            </a:ln>
          </p:spPr>
          <p:style>
            <a:lnRef idx="1">
              <a:schemeClr val="accent1"/>
            </a:lnRef>
            <a:fillRef idx="0">
              <a:schemeClr val="accent1"/>
            </a:fillRef>
            <a:effectRef idx="0">
              <a:schemeClr val="accent1"/>
            </a:effectRef>
            <a:fontRef idx="minor">
              <a:schemeClr val="tx1"/>
            </a:fontRef>
          </p:style>
        </p:cxnSp>
        <p:sp>
          <p:nvSpPr>
            <p:cNvPr id="142" name="円/楕円 141"/>
            <p:cNvSpPr/>
            <p:nvPr/>
          </p:nvSpPr>
          <p:spPr>
            <a:xfrm>
              <a:off x="7249108" y="3656766"/>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3" name="直線コネクタ 142"/>
            <p:cNvCxnSpPr/>
            <p:nvPr/>
          </p:nvCxnSpPr>
          <p:spPr>
            <a:xfrm>
              <a:off x="7458975" y="3998642"/>
              <a:ext cx="0" cy="144000"/>
            </a:xfrm>
            <a:prstGeom prst="line">
              <a:avLst/>
            </a:prstGeom>
            <a:ln w="28575" cap="flat">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円/楕円 143"/>
            <p:cNvSpPr/>
            <p:nvPr/>
          </p:nvSpPr>
          <p:spPr>
            <a:xfrm>
              <a:off x="7432753" y="3968397"/>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 name="直線コネクタ 144"/>
            <p:cNvCxnSpPr/>
            <p:nvPr/>
          </p:nvCxnSpPr>
          <p:spPr>
            <a:xfrm>
              <a:off x="6392202" y="3998642"/>
              <a:ext cx="0" cy="144000"/>
            </a:xfrm>
            <a:prstGeom prst="line">
              <a:avLst/>
            </a:prstGeom>
            <a:ln w="28575" cap="flat">
              <a:solidFill>
                <a:schemeClr val="tx1"/>
              </a:solidFill>
            </a:ln>
          </p:spPr>
          <p:style>
            <a:lnRef idx="1">
              <a:schemeClr val="accent1"/>
            </a:lnRef>
            <a:fillRef idx="0">
              <a:schemeClr val="accent1"/>
            </a:fillRef>
            <a:effectRef idx="0">
              <a:schemeClr val="accent1"/>
            </a:effectRef>
            <a:fontRef idx="minor">
              <a:schemeClr val="tx1"/>
            </a:fontRef>
          </p:style>
        </p:cxnSp>
        <p:sp>
          <p:nvSpPr>
            <p:cNvPr id="148" name="円/楕円 147"/>
            <p:cNvSpPr/>
            <p:nvPr/>
          </p:nvSpPr>
          <p:spPr>
            <a:xfrm>
              <a:off x="6365980" y="3968397"/>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円/楕円 148"/>
            <p:cNvSpPr/>
            <p:nvPr/>
          </p:nvSpPr>
          <p:spPr>
            <a:xfrm>
              <a:off x="6200086" y="4119782"/>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円/楕円 149"/>
            <p:cNvSpPr/>
            <p:nvPr/>
          </p:nvSpPr>
          <p:spPr>
            <a:xfrm>
              <a:off x="7622071" y="4115340"/>
              <a:ext cx="45719"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1" name="コンテンツ プレースホルダー 2"/>
          <p:cNvSpPr txBox="1">
            <a:spLocks/>
          </p:cNvSpPr>
          <p:nvPr/>
        </p:nvSpPr>
        <p:spPr>
          <a:xfrm>
            <a:off x="5419165" y="1296114"/>
            <a:ext cx="2762517" cy="632002"/>
          </a:xfrm>
          <a:prstGeom prst="rect">
            <a:avLst/>
          </a:prstGeom>
        </p:spPr>
        <p:txBody>
          <a:bodyPr vert="horz" lIns="91440" tIns="45720" rIns="91440" bIns="45720" rtlCol="0" anchor="t" anchorCtr="0">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Font typeface="Arial"/>
              <a:buNone/>
            </a:pPr>
            <a:r>
              <a:rPr lang="ja-JP" altLang="en-US" smtClean="0">
                <a:latin typeface="Times New Roman" panose="02020603050405020304" pitchFamily="18" charset="0"/>
                <a:cs typeface="Times New Roman" panose="02020603050405020304" pitchFamily="18" charset="0"/>
              </a:rPr>
              <a:t>周波数領域の</a:t>
            </a:r>
            <a:r>
              <a:rPr lang="ja-JP" altLang="en-US" b="1" smtClean="0">
                <a:solidFill>
                  <a:srgbClr val="FF0000"/>
                </a:solidFill>
                <a:latin typeface="Times New Roman" panose="02020603050405020304" pitchFamily="18" charset="0"/>
                <a:cs typeface="Times New Roman" panose="02020603050405020304" pitchFamily="18" charset="0"/>
              </a:rPr>
              <a:t>離散化</a:t>
            </a:r>
            <a:endParaRPr lang="en-US" altLang="ja-JP" b="1" smtClean="0">
              <a:solidFill>
                <a:srgbClr val="FF0000"/>
              </a:solidFill>
              <a:latin typeface="Times New Roman" panose="02020603050405020304" pitchFamily="18" charset="0"/>
              <a:cs typeface="Times New Roman" panose="02020603050405020304" pitchFamily="18" charset="0"/>
            </a:endParaRPr>
          </a:p>
        </p:txBody>
      </p:sp>
      <p:sp>
        <p:nvSpPr>
          <p:cNvPr id="34" name="下矢印 33"/>
          <p:cNvSpPr/>
          <p:nvPr/>
        </p:nvSpPr>
        <p:spPr>
          <a:xfrm>
            <a:off x="6761030" y="2861404"/>
            <a:ext cx="316231" cy="4723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22839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直角三角形 123"/>
          <p:cNvSpPr/>
          <p:nvPr/>
        </p:nvSpPr>
        <p:spPr>
          <a:xfrm flipH="1">
            <a:off x="7057557" y="4339023"/>
            <a:ext cx="216143" cy="180232"/>
          </a:xfrm>
          <a:prstGeom prst="rtTriangle">
            <a:avLst/>
          </a:prstGeom>
          <a:pattFill prst="dkUpDiag">
            <a:fgClr>
              <a:srgbClr val="FF0000"/>
            </a:fgClr>
            <a:bgClr>
              <a:srgbClr val="FFFF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直角三角形 18"/>
          <p:cNvSpPr/>
          <p:nvPr/>
        </p:nvSpPr>
        <p:spPr>
          <a:xfrm>
            <a:off x="6530073" y="4346281"/>
            <a:ext cx="216143" cy="180232"/>
          </a:xfrm>
          <a:prstGeom prst="rtTriangle">
            <a:avLst/>
          </a:prstGeom>
          <a:pattFill prst="dkUpDiag">
            <a:fgClr>
              <a:srgbClr val="FF0000"/>
            </a:fgClr>
            <a:bgClr>
              <a:srgbClr val="FFFF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746" name="Rectangle 1026"/>
          <p:cNvSpPr>
            <a:spLocks noGrp="1" noChangeArrowheads="1"/>
          </p:cNvSpPr>
          <p:nvPr>
            <p:ph type="title"/>
          </p:nvPr>
        </p:nvSpPr>
        <p:spPr>
          <a:xfrm>
            <a:off x="1072653" y="124481"/>
            <a:ext cx="8065671" cy="1025525"/>
          </a:xfrm>
        </p:spPr>
        <p:txBody>
          <a:bodyPr>
            <a:normAutofit fontScale="90000"/>
          </a:bodyPr>
          <a:lstStyle/>
          <a:p>
            <a:pPr algn="r"/>
            <a:r>
              <a:rPr lang="ja-JP" altLang="en-US" sz="3600" smtClean="0"/>
              <a:t>信号離散化によるスペクトルの周期化と</a:t>
            </a:r>
            <a:r>
              <a:rPr lang="en-US" altLang="ja-JP" sz="3600" smtClean="0"/>
              <a:t/>
            </a:r>
            <a:br>
              <a:rPr lang="en-US" altLang="ja-JP" sz="3600" smtClean="0"/>
            </a:br>
            <a:r>
              <a:rPr lang="ja-JP" altLang="en-US" sz="3600" smtClean="0"/>
              <a:t>標本化定理</a:t>
            </a:r>
            <a:endParaRPr lang="ja-JP" altLang="en-US" sz="3600"/>
          </a:p>
        </p:txBody>
      </p:sp>
      <p:sp>
        <p:nvSpPr>
          <p:cNvPr id="3" name="コンテンツ プレースホルダー 2"/>
          <p:cNvSpPr>
            <a:spLocks noGrp="1"/>
          </p:cNvSpPr>
          <p:nvPr>
            <p:ph idx="1"/>
          </p:nvPr>
        </p:nvSpPr>
        <p:spPr>
          <a:xfrm>
            <a:off x="876564" y="3246439"/>
            <a:ext cx="4619232" cy="452579"/>
          </a:xfrm>
        </p:spPr>
        <p:txBody>
          <a:bodyPr anchor="t" anchorCtr="0">
            <a:normAutofit lnSpcReduction="10000"/>
          </a:bodyPr>
          <a:lstStyle/>
          <a:p>
            <a:pPr marL="0" indent="0">
              <a:buNone/>
            </a:pP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ja-JP" altLang="en-US" smtClean="0">
                <a:latin typeface="Times New Roman" panose="02020603050405020304" pitchFamily="18" charset="0"/>
                <a:cs typeface="Times New Roman" panose="02020603050405020304" pitchFamily="18" charset="0"/>
              </a:rPr>
              <a:t>で離散化⇒</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ja-JP" altLang="en-US" smtClean="0">
                <a:latin typeface="Times New Roman" panose="02020603050405020304" pitchFamily="18" charset="0"/>
                <a:cs typeface="Times New Roman" panose="02020603050405020304" pitchFamily="18" charset="0"/>
              </a:rPr>
              <a:t>で周期化すると</a:t>
            </a:r>
            <a:endParaRPr lang="en-US" altLang="ja-JP" smtClean="0">
              <a:latin typeface="Times New Roman" panose="02020603050405020304" pitchFamily="18" charset="0"/>
              <a:cs typeface="Times New Roman" panose="02020603050405020304" pitchFamily="18" charset="0"/>
            </a:endParaRPr>
          </a:p>
        </p:txBody>
      </p:sp>
      <p:grpSp>
        <p:nvGrpSpPr>
          <p:cNvPr id="4" name="グループ化 3"/>
          <p:cNvGrpSpPr/>
          <p:nvPr/>
        </p:nvGrpSpPr>
        <p:grpSpPr>
          <a:xfrm>
            <a:off x="5557480" y="1764558"/>
            <a:ext cx="3063201" cy="1251630"/>
            <a:chOff x="5499464" y="2517594"/>
            <a:chExt cx="3063201" cy="1251630"/>
          </a:xfrm>
        </p:grpSpPr>
        <p:cxnSp>
          <p:nvCxnSpPr>
            <p:cNvPr id="23" name="直線コネクタ 22"/>
            <p:cNvCxnSpPr/>
            <p:nvPr/>
          </p:nvCxnSpPr>
          <p:spPr>
            <a:xfrm>
              <a:off x="8035551" y="2619813"/>
              <a:ext cx="12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V="1">
              <a:off x="5499464" y="3411241"/>
              <a:ext cx="306320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rot="5400000">
              <a:off x="5430776" y="3060124"/>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rot="5400000">
              <a:off x="6164619" y="3057679"/>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コンテンツ プレースホルダー 2"/>
            <p:cNvSpPr txBox="1">
              <a:spLocks/>
            </p:cNvSpPr>
            <p:nvPr/>
          </p:nvSpPr>
          <p:spPr>
            <a:xfrm>
              <a:off x="6736628" y="2517594"/>
              <a:ext cx="42127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84" name="直線コネクタ 83"/>
            <p:cNvCxnSpPr/>
            <p:nvPr/>
          </p:nvCxnSpPr>
          <p:spPr>
            <a:xfrm rot="5400000">
              <a:off x="6889664" y="305536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a:off x="6524619" y="2798935"/>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4" name="グループ化 93"/>
            <p:cNvGrpSpPr/>
            <p:nvPr/>
          </p:nvGrpSpPr>
          <p:grpSpPr>
            <a:xfrm>
              <a:off x="5835376" y="3085249"/>
              <a:ext cx="633177" cy="312336"/>
              <a:chOff x="6658295" y="5682536"/>
              <a:chExt cx="633177" cy="312336"/>
            </a:xfrm>
          </p:grpSpPr>
          <p:cxnSp>
            <p:nvCxnSpPr>
              <p:cNvPr id="95" name="直線コネクタ 94"/>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8" name="グループ化 97"/>
            <p:cNvGrpSpPr/>
            <p:nvPr/>
          </p:nvGrpSpPr>
          <p:grpSpPr>
            <a:xfrm>
              <a:off x="6570443" y="3086062"/>
              <a:ext cx="633177" cy="312336"/>
              <a:chOff x="6658295" y="5682536"/>
              <a:chExt cx="633177" cy="312336"/>
            </a:xfrm>
          </p:grpSpPr>
          <p:cxnSp>
            <p:nvCxnSpPr>
              <p:cNvPr id="99" name="直線コネクタ 98"/>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2" name="グループ化 101"/>
            <p:cNvGrpSpPr/>
            <p:nvPr/>
          </p:nvGrpSpPr>
          <p:grpSpPr>
            <a:xfrm>
              <a:off x="7285598" y="3083230"/>
              <a:ext cx="633177" cy="312336"/>
              <a:chOff x="6658295" y="5682536"/>
              <a:chExt cx="633177" cy="312336"/>
            </a:xfrm>
          </p:grpSpPr>
          <p:cxnSp>
            <p:nvCxnSpPr>
              <p:cNvPr id="103" name="直線コネクタ 102"/>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5" name="直線コネクタ 44"/>
            <p:cNvCxnSpPr/>
            <p:nvPr/>
          </p:nvCxnSpPr>
          <p:spPr>
            <a:xfrm rot="5400000">
              <a:off x="7601659" y="3052917"/>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6616140" y="3149025"/>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8" name="コンテンツ プレースホルダー 2"/>
            <p:cNvSpPr txBox="1">
              <a:spLocks/>
            </p:cNvSpPr>
            <p:nvPr/>
          </p:nvSpPr>
          <p:spPr>
            <a:xfrm>
              <a:off x="7114792" y="3416003"/>
              <a:ext cx="30910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49" name="コンテンツ プレースホルダー 2"/>
            <p:cNvSpPr txBox="1">
              <a:spLocks/>
            </p:cNvSpPr>
            <p:nvPr/>
          </p:nvSpPr>
          <p:spPr>
            <a:xfrm>
              <a:off x="6207779" y="3418087"/>
              <a:ext cx="535180"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a:latin typeface="Times New Roman" panose="02020603050405020304" pitchFamily="18" charset="0"/>
                  <a:cs typeface="Times New Roman" panose="02020603050405020304" pitchFamily="18" charset="0"/>
                </a:rPr>
                <a:t>ー</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50" name="コンテンツ プレースホルダー 2"/>
            <p:cNvSpPr txBox="1">
              <a:spLocks/>
            </p:cNvSpPr>
            <p:nvPr/>
          </p:nvSpPr>
          <p:spPr>
            <a:xfrm>
              <a:off x="6831563" y="3416849"/>
              <a:ext cx="124208"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grpSp>
        <p:nvGrpSpPr>
          <p:cNvPr id="2" name="グループ化 1"/>
          <p:cNvGrpSpPr/>
          <p:nvPr/>
        </p:nvGrpSpPr>
        <p:grpSpPr>
          <a:xfrm>
            <a:off x="2450041" y="1831793"/>
            <a:ext cx="1828151" cy="1171955"/>
            <a:chOff x="803487" y="2622325"/>
            <a:chExt cx="1828151" cy="1171955"/>
          </a:xfrm>
        </p:grpSpPr>
        <p:grpSp>
          <p:nvGrpSpPr>
            <p:cNvPr id="12" name="グループ化 11"/>
            <p:cNvGrpSpPr/>
            <p:nvPr/>
          </p:nvGrpSpPr>
          <p:grpSpPr>
            <a:xfrm>
              <a:off x="803487" y="2622325"/>
              <a:ext cx="1828151" cy="919048"/>
              <a:chOff x="1381711" y="2514748"/>
              <a:chExt cx="1828151" cy="919048"/>
            </a:xfrm>
          </p:grpSpPr>
          <p:cxnSp>
            <p:nvCxnSpPr>
              <p:cNvPr id="36" name="直線矢印コネクタ 35"/>
              <p:cNvCxnSpPr/>
              <p:nvPr/>
            </p:nvCxnSpPr>
            <p:spPr>
              <a:xfrm>
                <a:off x="1487997" y="3310614"/>
                <a:ext cx="15151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1869315" y="2999023"/>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コンテンツ プレースホルダー 2"/>
              <p:cNvSpPr txBox="1">
                <a:spLocks/>
              </p:cNvSpPr>
              <p:nvPr/>
            </p:nvSpPr>
            <p:spPr>
              <a:xfrm>
                <a:off x="3033278" y="3080575"/>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44" name="コンテンツ プレースホルダー 2"/>
              <p:cNvSpPr txBox="1">
                <a:spLocks/>
              </p:cNvSpPr>
              <p:nvPr/>
            </p:nvSpPr>
            <p:spPr>
              <a:xfrm>
                <a:off x="1381711" y="2514748"/>
                <a:ext cx="63315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cxnSp>
            <p:nvCxnSpPr>
              <p:cNvPr id="47" name="直線コネクタ 46"/>
              <p:cNvCxnSpPr/>
              <p:nvPr/>
            </p:nvCxnSpPr>
            <p:spPr>
              <a:xfrm>
                <a:off x="2005012" y="2999023"/>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2370557" y="2998278"/>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1" name="直線コネクタ 50"/>
            <p:cNvCxnSpPr/>
            <p:nvPr/>
          </p:nvCxnSpPr>
          <p:spPr>
            <a:xfrm rot="5400000">
              <a:off x="898028" y="3082735"/>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rot="5400000">
              <a:off x="1623073" y="3080418"/>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rot="5400000">
              <a:off x="1349549" y="3174081"/>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コンテンツ プレースホルダー 2"/>
            <p:cNvSpPr txBox="1">
              <a:spLocks/>
            </p:cNvSpPr>
            <p:nvPr/>
          </p:nvSpPr>
          <p:spPr>
            <a:xfrm>
              <a:off x="1848201" y="3441059"/>
              <a:ext cx="30910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58" name="コンテンツ プレースホルダー 2"/>
            <p:cNvSpPr txBox="1">
              <a:spLocks/>
            </p:cNvSpPr>
            <p:nvPr/>
          </p:nvSpPr>
          <p:spPr>
            <a:xfrm>
              <a:off x="941188" y="3443143"/>
              <a:ext cx="535180"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a:latin typeface="Times New Roman" panose="02020603050405020304" pitchFamily="18" charset="0"/>
                  <a:cs typeface="Times New Roman" panose="02020603050405020304" pitchFamily="18" charset="0"/>
                </a:rPr>
                <a:t>ー</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59" name="コンテンツ プレースホルダー 2"/>
            <p:cNvSpPr txBox="1">
              <a:spLocks/>
            </p:cNvSpPr>
            <p:nvPr/>
          </p:nvSpPr>
          <p:spPr>
            <a:xfrm>
              <a:off x="1564972" y="3441905"/>
              <a:ext cx="124208"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sp>
        <p:nvSpPr>
          <p:cNvPr id="5" name="右矢印 4"/>
          <p:cNvSpPr/>
          <p:nvPr/>
        </p:nvSpPr>
        <p:spPr>
          <a:xfrm>
            <a:off x="4558553" y="2272018"/>
            <a:ext cx="430306" cy="3345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コンテンツ プレースホルダー 2"/>
          <p:cNvSpPr txBox="1">
            <a:spLocks/>
          </p:cNvSpPr>
          <p:nvPr/>
        </p:nvSpPr>
        <p:spPr>
          <a:xfrm>
            <a:off x="960011" y="1291247"/>
            <a:ext cx="5429078" cy="452579"/>
          </a:xfrm>
          <a:prstGeom prst="rect">
            <a:avLst/>
          </a:prstGeom>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mtClean="0">
                <a:latin typeface="Times New Roman" panose="02020603050405020304" pitchFamily="18" charset="0"/>
                <a:cs typeface="Times New Roman" panose="02020603050405020304" pitchFamily="18" charset="0"/>
              </a:rPr>
              <a:t>（通常の周期化）</a:t>
            </a:r>
            <a:r>
              <a:rPr lang="en-US" altLang="ja-JP" i="1">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ja-JP" altLang="en-US">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標本化周波数　</a:t>
            </a:r>
            <a:endParaRPr lang="en-US" altLang="ja-JP" smtClean="0">
              <a:latin typeface="Times New Roman" panose="02020603050405020304" pitchFamily="18" charset="0"/>
              <a:cs typeface="Times New Roman" panose="02020603050405020304" pitchFamily="18" charset="0"/>
            </a:endParaRPr>
          </a:p>
        </p:txBody>
      </p:sp>
      <p:cxnSp>
        <p:nvCxnSpPr>
          <p:cNvPr id="72" name="直線矢印コネクタ 71"/>
          <p:cNvCxnSpPr/>
          <p:nvPr/>
        </p:nvCxnSpPr>
        <p:spPr>
          <a:xfrm>
            <a:off x="2331877" y="4558871"/>
            <a:ext cx="15151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H="1">
            <a:off x="2485369" y="4247280"/>
            <a:ext cx="359762" cy="2866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コンテンツ プレースホルダー 2"/>
          <p:cNvSpPr txBox="1">
            <a:spLocks/>
          </p:cNvSpPr>
          <p:nvPr/>
        </p:nvSpPr>
        <p:spPr>
          <a:xfrm>
            <a:off x="3877158" y="4328832"/>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75" name="コンテンツ プレースホルダー 2"/>
          <p:cNvSpPr txBox="1">
            <a:spLocks/>
          </p:cNvSpPr>
          <p:nvPr/>
        </p:nvSpPr>
        <p:spPr>
          <a:xfrm>
            <a:off x="2225591" y="3763005"/>
            <a:ext cx="63315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cxnSp>
        <p:nvCxnSpPr>
          <p:cNvPr id="76" name="直線コネクタ 75"/>
          <p:cNvCxnSpPr/>
          <p:nvPr/>
        </p:nvCxnSpPr>
        <p:spPr>
          <a:xfrm>
            <a:off x="2848892" y="4247280"/>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4437" y="4246535"/>
            <a:ext cx="364392" cy="2866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rot="5400000">
            <a:off x="2320132" y="4223415"/>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rot="5400000">
            <a:off x="3045177" y="4221098"/>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rot="5400000">
            <a:off x="2771653" y="4314761"/>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8" name="コンテンツ プレースホルダー 2"/>
          <p:cNvSpPr txBox="1">
            <a:spLocks/>
          </p:cNvSpPr>
          <p:nvPr/>
        </p:nvSpPr>
        <p:spPr>
          <a:xfrm>
            <a:off x="3270305" y="4581739"/>
            <a:ext cx="30910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70" name="コンテンツ プレースホルダー 2"/>
          <p:cNvSpPr txBox="1">
            <a:spLocks/>
          </p:cNvSpPr>
          <p:nvPr/>
        </p:nvSpPr>
        <p:spPr>
          <a:xfrm>
            <a:off x="2363292" y="4583823"/>
            <a:ext cx="535180"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a:latin typeface="Times New Roman" panose="02020603050405020304" pitchFamily="18" charset="0"/>
                <a:cs typeface="Times New Roman" panose="02020603050405020304" pitchFamily="18" charset="0"/>
              </a:rPr>
              <a:t>ー</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71" name="コンテンツ プレースホルダー 2"/>
          <p:cNvSpPr txBox="1">
            <a:spLocks/>
          </p:cNvSpPr>
          <p:nvPr/>
        </p:nvSpPr>
        <p:spPr>
          <a:xfrm>
            <a:off x="2987076" y="4582585"/>
            <a:ext cx="124208"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nvGrpSpPr>
          <p:cNvPr id="79" name="グループ化 78"/>
          <p:cNvGrpSpPr/>
          <p:nvPr/>
        </p:nvGrpSpPr>
        <p:grpSpPr>
          <a:xfrm>
            <a:off x="5480535" y="3620720"/>
            <a:ext cx="3138495" cy="1251630"/>
            <a:chOff x="5499464" y="2517594"/>
            <a:chExt cx="3063201" cy="1251630"/>
          </a:xfrm>
        </p:grpSpPr>
        <p:cxnSp>
          <p:nvCxnSpPr>
            <p:cNvPr id="86" name="直線コネクタ 85"/>
            <p:cNvCxnSpPr/>
            <p:nvPr/>
          </p:nvCxnSpPr>
          <p:spPr>
            <a:xfrm>
              <a:off x="8035551" y="2619813"/>
              <a:ext cx="12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V="1">
              <a:off x="5499464" y="3411241"/>
              <a:ext cx="306320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rot="5400000">
              <a:off x="5430776" y="3060124"/>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rot="5400000">
              <a:off x="6164619" y="3057679"/>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コンテンツ プレースホルダー 2"/>
            <p:cNvSpPr txBox="1">
              <a:spLocks/>
            </p:cNvSpPr>
            <p:nvPr/>
          </p:nvSpPr>
          <p:spPr>
            <a:xfrm>
              <a:off x="6736628" y="2517594"/>
              <a:ext cx="42127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91" name="直線コネクタ 90"/>
            <p:cNvCxnSpPr/>
            <p:nvPr/>
          </p:nvCxnSpPr>
          <p:spPr>
            <a:xfrm rot="5400000">
              <a:off x="6889664" y="305536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6524619" y="2798935"/>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3" name="グループ化 92"/>
            <p:cNvGrpSpPr/>
            <p:nvPr/>
          </p:nvGrpSpPr>
          <p:grpSpPr>
            <a:xfrm>
              <a:off x="5599198" y="3085249"/>
              <a:ext cx="1121146" cy="323314"/>
              <a:chOff x="6422117" y="5682536"/>
              <a:chExt cx="1121146" cy="323314"/>
            </a:xfrm>
          </p:grpSpPr>
          <p:cxnSp>
            <p:nvCxnSpPr>
              <p:cNvPr id="121" name="直線コネクタ 120"/>
              <p:cNvCxnSpPr/>
              <p:nvPr/>
            </p:nvCxnSpPr>
            <p:spPr>
              <a:xfrm flipH="1">
                <a:off x="6422117" y="5683281"/>
                <a:ext cx="368113" cy="3225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a:off x="7159537" y="5682536"/>
                <a:ext cx="383726"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8" name="グループ化 107"/>
            <p:cNvGrpSpPr/>
            <p:nvPr/>
          </p:nvGrpSpPr>
          <p:grpSpPr>
            <a:xfrm>
              <a:off x="6339074" y="3086062"/>
              <a:ext cx="1112145" cy="310778"/>
              <a:chOff x="6426926" y="5682536"/>
              <a:chExt cx="1112145" cy="310778"/>
            </a:xfrm>
          </p:grpSpPr>
          <p:cxnSp>
            <p:nvCxnSpPr>
              <p:cNvPr id="118" name="直線コネクタ 117"/>
              <p:cNvCxnSpPr/>
              <p:nvPr/>
            </p:nvCxnSpPr>
            <p:spPr>
              <a:xfrm flipH="1">
                <a:off x="6426926" y="5683281"/>
                <a:ext cx="363304" cy="31003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159537" y="5682536"/>
                <a:ext cx="379534" cy="30538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9" name="グループ化 108"/>
            <p:cNvGrpSpPr/>
            <p:nvPr/>
          </p:nvGrpSpPr>
          <p:grpSpPr>
            <a:xfrm>
              <a:off x="7037256" y="3083230"/>
              <a:ext cx="1104402" cy="334976"/>
              <a:chOff x="6409953" y="5682536"/>
              <a:chExt cx="1104402" cy="334976"/>
            </a:xfrm>
          </p:grpSpPr>
          <p:cxnSp>
            <p:nvCxnSpPr>
              <p:cNvPr id="115" name="直線コネクタ 114"/>
              <p:cNvCxnSpPr/>
              <p:nvPr/>
            </p:nvCxnSpPr>
            <p:spPr>
              <a:xfrm flipH="1">
                <a:off x="6409953" y="5686873"/>
                <a:ext cx="379309" cy="330639"/>
              </a:xfrm>
              <a:prstGeom prst="line">
                <a:avLst/>
              </a:prstGeom>
              <a:ln w="38100" cap="rnd">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7159537" y="5682536"/>
                <a:ext cx="354818" cy="3123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0" name="直線コネクタ 109"/>
            <p:cNvCxnSpPr/>
            <p:nvPr/>
          </p:nvCxnSpPr>
          <p:spPr>
            <a:xfrm rot="5400000">
              <a:off x="7601659" y="3052917"/>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rot="5400000">
              <a:off x="6616140" y="3149025"/>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2" name="コンテンツ プレースホルダー 2"/>
            <p:cNvSpPr txBox="1">
              <a:spLocks/>
            </p:cNvSpPr>
            <p:nvPr/>
          </p:nvSpPr>
          <p:spPr>
            <a:xfrm>
              <a:off x="7114792" y="3416003"/>
              <a:ext cx="30910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13" name="コンテンツ プレースホルダー 2"/>
            <p:cNvSpPr txBox="1">
              <a:spLocks/>
            </p:cNvSpPr>
            <p:nvPr/>
          </p:nvSpPr>
          <p:spPr>
            <a:xfrm>
              <a:off x="6207779" y="3418087"/>
              <a:ext cx="535180"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a:latin typeface="Times New Roman" panose="02020603050405020304" pitchFamily="18" charset="0"/>
                  <a:cs typeface="Times New Roman" panose="02020603050405020304" pitchFamily="18" charset="0"/>
                </a:rPr>
                <a:t>ー</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14" name="コンテンツ プレースホルダー 2"/>
            <p:cNvSpPr txBox="1">
              <a:spLocks/>
            </p:cNvSpPr>
            <p:nvPr/>
          </p:nvSpPr>
          <p:spPr>
            <a:xfrm>
              <a:off x="6831563" y="3416849"/>
              <a:ext cx="124208"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sp>
        <p:nvSpPr>
          <p:cNvPr id="125" name="コンテンツ プレースホルダー 2"/>
          <p:cNvSpPr txBox="1">
            <a:spLocks/>
          </p:cNvSpPr>
          <p:nvPr/>
        </p:nvSpPr>
        <p:spPr>
          <a:xfrm>
            <a:off x="1403623" y="5035536"/>
            <a:ext cx="7694829" cy="835051"/>
          </a:xfrm>
          <a:prstGeom prst="rect">
            <a:avLst/>
          </a:prstGeom>
        </p:spPr>
        <p:txBody>
          <a:bodyPr vert="horz" lIns="91440" tIns="45720" rIns="91440" bIns="45720" rtlCol="0" anchor="t" anchorCtr="0">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Font typeface="Arial"/>
              <a:buNone/>
            </a:pP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ja-JP" altLang="en-US" smtClean="0">
                <a:latin typeface="Times New Roman" panose="02020603050405020304" pitchFamily="18" charset="0"/>
                <a:cs typeface="Times New Roman" panose="02020603050405020304" pitchFamily="18" charset="0"/>
              </a:rPr>
              <a:t> </a:t>
            </a:r>
            <a:r>
              <a:rPr lang="en-US" altLang="ja-JP" smtClean="0">
                <a:latin typeface="Times New Roman" panose="02020603050405020304" pitchFamily="18" charset="0"/>
                <a:cs typeface="Times New Roman" panose="02020603050405020304" pitchFamily="18" charset="0"/>
              </a:rPr>
              <a:t>/ 2</a:t>
            </a:r>
            <a:r>
              <a:rPr lang="ja-JP" altLang="en-US" smtClean="0">
                <a:latin typeface="Times New Roman" panose="02020603050405020304" pitchFamily="18" charset="0"/>
                <a:cs typeface="Times New Roman" panose="02020603050405020304" pitchFamily="18" charset="0"/>
              </a:rPr>
              <a:t>を超えた </a:t>
            </a:r>
            <a:r>
              <a:rPr lang="en-US" altLang="ja-JP" i="1" smtClean="0">
                <a:latin typeface="Times New Roman" panose="02020603050405020304" pitchFamily="18" charset="0"/>
                <a:cs typeface="Times New Roman" panose="02020603050405020304" pitchFamily="18" charset="0"/>
              </a:rPr>
              <a:t>X</a:t>
            </a:r>
            <a:r>
              <a:rPr lang="ja-JP" altLang="en-US" i="1">
                <a:latin typeface="Times New Roman" panose="02020603050405020304" pitchFamily="18" charset="0"/>
                <a:cs typeface="Times New Roman" panose="02020603050405020304" pitchFamily="18" charset="0"/>
              </a:rPr>
              <a:t> </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でのスペクトルが</a:t>
            </a:r>
            <a:r>
              <a:rPr lang="ja-JP" altLang="en-US" smtClean="0">
                <a:solidFill>
                  <a:srgbClr val="FF0000"/>
                </a:solidFill>
                <a:latin typeface="Times New Roman" panose="02020603050405020304" pitchFamily="18" charset="0"/>
                <a:cs typeface="Times New Roman" panose="02020603050405020304" pitchFamily="18" charset="0"/>
              </a:rPr>
              <a:t>重なり</a:t>
            </a:r>
            <a:r>
              <a:rPr lang="ja-JP" altLang="en-US" smtClean="0">
                <a:latin typeface="Times New Roman" panose="02020603050405020304" pitchFamily="18" charset="0"/>
                <a:cs typeface="Times New Roman" panose="02020603050405020304" pitchFamily="18" charset="0"/>
              </a:rPr>
              <a:t>，「折り返される」ように見えることから「</a:t>
            </a:r>
            <a:r>
              <a:rPr lang="ja-JP" altLang="en-US" smtClean="0">
                <a:solidFill>
                  <a:srgbClr val="FF0000"/>
                </a:solidFill>
                <a:latin typeface="Times New Roman" panose="02020603050405020304" pitchFamily="18" charset="0"/>
                <a:cs typeface="Times New Roman" panose="02020603050405020304" pitchFamily="18" charset="0"/>
              </a:rPr>
              <a:t>折り返しひずみ</a:t>
            </a:r>
            <a:r>
              <a:rPr lang="ja-JP" altLang="en-US" smtClean="0">
                <a:latin typeface="Times New Roman" panose="02020603050405020304" pitchFamily="18" charset="0"/>
                <a:cs typeface="Times New Roman" panose="02020603050405020304" pitchFamily="18" charset="0"/>
              </a:rPr>
              <a:t>」という。</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8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72653" y="124481"/>
            <a:ext cx="8065671" cy="1025525"/>
          </a:xfrm>
        </p:spPr>
        <p:txBody>
          <a:bodyPr>
            <a:normAutofit/>
          </a:bodyPr>
          <a:lstStyle/>
          <a:p>
            <a:pPr algn="r"/>
            <a:r>
              <a:rPr lang="ja-JP" altLang="en-US" sz="3600" smtClean="0"/>
              <a:t>折り返しの解消</a:t>
            </a:r>
            <a:endParaRPr lang="ja-JP" altLang="en-US" sz="3600"/>
          </a:p>
        </p:txBody>
      </p:sp>
      <p:grpSp>
        <p:nvGrpSpPr>
          <p:cNvPr id="7" name="グループ化 6"/>
          <p:cNvGrpSpPr/>
          <p:nvPr/>
        </p:nvGrpSpPr>
        <p:grpSpPr>
          <a:xfrm>
            <a:off x="3186180" y="2112535"/>
            <a:ext cx="3138495" cy="1360193"/>
            <a:chOff x="3186180" y="2112535"/>
            <a:chExt cx="3138495" cy="1360193"/>
          </a:xfrm>
        </p:grpSpPr>
        <p:sp>
          <p:nvSpPr>
            <p:cNvPr id="124" name="直角三角形 123"/>
            <p:cNvSpPr/>
            <p:nvPr/>
          </p:nvSpPr>
          <p:spPr>
            <a:xfrm flipH="1">
              <a:off x="4770245" y="2940504"/>
              <a:ext cx="216143" cy="180232"/>
            </a:xfrm>
            <a:prstGeom prst="rtTriangle">
              <a:avLst/>
            </a:prstGeom>
            <a:pattFill prst="dkUpDiag">
              <a:fgClr>
                <a:srgbClr val="FF0000"/>
              </a:fgClr>
              <a:bgClr>
                <a:srgbClr val="FFFF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直角三角形 18"/>
            <p:cNvSpPr/>
            <p:nvPr/>
          </p:nvSpPr>
          <p:spPr>
            <a:xfrm>
              <a:off x="4242761" y="2947762"/>
              <a:ext cx="216143" cy="180232"/>
            </a:xfrm>
            <a:prstGeom prst="rtTriangle">
              <a:avLst/>
            </a:prstGeom>
            <a:pattFill prst="dkUpDiag">
              <a:fgClr>
                <a:srgbClr val="FF0000"/>
              </a:fgClr>
              <a:bgClr>
                <a:srgbClr val="FFFF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9" name="グループ化 78"/>
            <p:cNvGrpSpPr/>
            <p:nvPr/>
          </p:nvGrpSpPr>
          <p:grpSpPr>
            <a:xfrm>
              <a:off x="3186180" y="2112535"/>
              <a:ext cx="3138495" cy="1360193"/>
              <a:chOff x="5499464" y="2409031"/>
              <a:chExt cx="3063201" cy="1360193"/>
            </a:xfrm>
          </p:grpSpPr>
          <p:cxnSp>
            <p:nvCxnSpPr>
              <p:cNvPr id="86" name="直線コネクタ 85"/>
              <p:cNvCxnSpPr/>
              <p:nvPr/>
            </p:nvCxnSpPr>
            <p:spPr>
              <a:xfrm>
                <a:off x="8035551" y="2619813"/>
                <a:ext cx="12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V="1">
                <a:off x="5499464" y="3411241"/>
                <a:ext cx="3063201" cy="62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rot="5400000">
                <a:off x="5430776" y="3060124"/>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rot="5400000">
                <a:off x="6164619" y="3057679"/>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コンテンツ プレースホルダー 2"/>
              <p:cNvSpPr txBox="1">
                <a:spLocks/>
              </p:cNvSpPr>
              <p:nvPr/>
            </p:nvSpPr>
            <p:spPr>
              <a:xfrm>
                <a:off x="6686579" y="2409031"/>
                <a:ext cx="49998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s1</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91" name="直線コネクタ 90"/>
              <p:cNvCxnSpPr/>
              <p:nvPr/>
            </p:nvCxnSpPr>
            <p:spPr>
              <a:xfrm rot="5400000">
                <a:off x="6889664" y="305536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6524619" y="2798935"/>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3" name="グループ化 92"/>
              <p:cNvGrpSpPr/>
              <p:nvPr/>
            </p:nvGrpSpPr>
            <p:grpSpPr>
              <a:xfrm>
                <a:off x="5599198" y="3085249"/>
                <a:ext cx="1121146" cy="323314"/>
                <a:chOff x="6422117" y="5682536"/>
                <a:chExt cx="1121146" cy="323314"/>
              </a:xfrm>
            </p:grpSpPr>
            <p:cxnSp>
              <p:nvCxnSpPr>
                <p:cNvPr id="121" name="直線コネクタ 120"/>
                <p:cNvCxnSpPr/>
                <p:nvPr/>
              </p:nvCxnSpPr>
              <p:spPr>
                <a:xfrm flipH="1">
                  <a:off x="6422117" y="5683281"/>
                  <a:ext cx="368113" cy="3225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a:off x="7159537" y="5682536"/>
                  <a:ext cx="383726"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8" name="グループ化 107"/>
              <p:cNvGrpSpPr/>
              <p:nvPr/>
            </p:nvGrpSpPr>
            <p:grpSpPr>
              <a:xfrm>
                <a:off x="6339074" y="3086062"/>
                <a:ext cx="1112145" cy="310778"/>
                <a:chOff x="6426926" y="5682536"/>
                <a:chExt cx="1112145" cy="310778"/>
              </a:xfrm>
            </p:grpSpPr>
            <p:cxnSp>
              <p:nvCxnSpPr>
                <p:cNvPr id="118" name="直線コネクタ 117"/>
                <p:cNvCxnSpPr/>
                <p:nvPr/>
              </p:nvCxnSpPr>
              <p:spPr>
                <a:xfrm flipH="1">
                  <a:off x="6426926" y="5683281"/>
                  <a:ext cx="363304" cy="31003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159537" y="5682536"/>
                  <a:ext cx="379534" cy="30538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9" name="グループ化 108"/>
              <p:cNvGrpSpPr/>
              <p:nvPr/>
            </p:nvGrpSpPr>
            <p:grpSpPr>
              <a:xfrm>
                <a:off x="7037256" y="3083230"/>
                <a:ext cx="1104402" cy="334976"/>
                <a:chOff x="6409953" y="5682536"/>
                <a:chExt cx="1104402" cy="334976"/>
              </a:xfrm>
            </p:grpSpPr>
            <p:cxnSp>
              <p:nvCxnSpPr>
                <p:cNvPr id="115" name="直線コネクタ 114"/>
                <p:cNvCxnSpPr/>
                <p:nvPr/>
              </p:nvCxnSpPr>
              <p:spPr>
                <a:xfrm flipH="1">
                  <a:off x="6409953" y="5686873"/>
                  <a:ext cx="379309" cy="330639"/>
                </a:xfrm>
                <a:prstGeom prst="line">
                  <a:avLst/>
                </a:prstGeom>
                <a:ln w="38100" cap="rnd">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7159537" y="5682536"/>
                  <a:ext cx="354818" cy="3123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0" name="直線コネクタ 109"/>
              <p:cNvCxnSpPr/>
              <p:nvPr/>
            </p:nvCxnSpPr>
            <p:spPr>
              <a:xfrm rot="5400000">
                <a:off x="7601659" y="3052917"/>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rot="5400000">
                <a:off x="6616140" y="3149025"/>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2" name="コンテンツ プレースホルダー 2"/>
              <p:cNvSpPr txBox="1">
                <a:spLocks/>
              </p:cNvSpPr>
              <p:nvPr/>
            </p:nvSpPr>
            <p:spPr>
              <a:xfrm>
                <a:off x="7114792" y="3416003"/>
                <a:ext cx="40195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s1</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13" name="コンテンツ プレースホルダー 2"/>
              <p:cNvSpPr txBox="1">
                <a:spLocks/>
              </p:cNvSpPr>
              <p:nvPr/>
            </p:nvSpPr>
            <p:spPr>
              <a:xfrm>
                <a:off x="6207779" y="3418087"/>
                <a:ext cx="535180"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a:latin typeface="Times New Roman" panose="02020603050405020304" pitchFamily="18" charset="0"/>
                    <a:cs typeface="Times New Roman" panose="02020603050405020304" pitchFamily="18" charset="0"/>
                  </a:rPr>
                  <a:t>ー</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s1</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14" name="コンテンツ プレースホルダー 2"/>
              <p:cNvSpPr txBox="1">
                <a:spLocks/>
              </p:cNvSpPr>
              <p:nvPr/>
            </p:nvSpPr>
            <p:spPr>
              <a:xfrm>
                <a:off x="6831563" y="3416849"/>
                <a:ext cx="124208"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grpSp>
      <p:sp>
        <p:nvSpPr>
          <p:cNvPr id="6" name="コンテンツ プレースホルダー 5"/>
          <p:cNvSpPr>
            <a:spLocks noGrp="1"/>
          </p:cNvSpPr>
          <p:nvPr>
            <p:ph idx="1"/>
          </p:nvPr>
        </p:nvSpPr>
        <p:spPr>
          <a:xfrm>
            <a:off x="988879" y="1013216"/>
            <a:ext cx="7704667" cy="898311"/>
          </a:xfrm>
        </p:spPr>
        <p:txBody>
          <a:bodyPr anchor="t" anchorCtr="0">
            <a:normAutofit lnSpcReduction="10000"/>
          </a:bodyPr>
          <a:lstStyle/>
          <a:p>
            <a:r>
              <a:rPr lang="ja-JP" altLang="en-US">
                <a:latin typeface="Times New Roman" panose="02020603050405020304" pitchFamily="18" charset="0"/>
                <a:cs typeface="Times New Roman" panose="02020603050405020304" pitchFamily="18" charset="0"/>
              </a:rPr>
              <a:t>折り返しが生じたら，</a:t>
            </a:r>
            <a:r>
              <a:rPr lang="ja-JP" altLang="en-US">
                <a:solidFill>
                  <a:srgbClr val="FF0000"/>
                </a:solidFill>
                <a:latin typeface="Times New Roman" panose="02020603050405020304" pitchFamily="18" charset="0"/>
                <a:cs typeface="Times New Roman" panose="02020603050405020304" pitchFamily="18" charset="0"/>
              </a:rPr>
              <a:t>サンプリング周波数を増加</a:t>
            </a:r>
            <a:r>
              <a:rPr lang="ja-JP" altLang="en-US">
                <a:latin typeface="Times New Roman" panose="02020603050405020304" pitchFamily="18" charset="0"/>
                <a:cs typeface="Times New Roman" panose="02020603050405020304" pitchFamily="18" charset="0"/>
              </a:rPr>
              <a:t>させることで，折り返しを解消する。</a:t>
            </a:r>
            <a:endParaRPr lang="en-US" altLang="ja-JP">
              <a:latin typeface="Times New Roman" panose="02020603050405020304" pitchFamily="18" charset="0"/>
              <a:cs typeface="Times New Roman" panose="02020603050405020304" pitchFamily="18" charset="0"/>
            </a:endParaRPr>
          </a:p>
          <a:p>
            <a:endParaRPr kumimoji="1" lang="ja-JP" altLang="en-US"/>
          </a:p>
        </p:txBody>
      </p:sp>
      <p:cxnSp>
        <p:nvCxnSpPr>
          <p:cNvPr id="128" name="直線コネクタ 127"/>
          <p:cNvCxnSpPr/>
          <p:nvPr/>
        </p:nvCxnSpPr>
        <p:spPr>
          <a:xfrm>
            <a:off x="5784604" y="4400389"/>
            <a:ext cx="1299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直線矢印コネクタ 128"/>
          <p:cNvCxnSpPr/>
          <p:nvPr/>
        </p:nvCxnSpPr>
        <p:spPr>
          <a:xfrm flipV="1">
            <a:off x="2259103" y="5190711"/>
            <a:ext cx="4477873" cy="428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rot="5400000">
            <a:off x="2331276" y="4881811"/>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rot="5400000">
            <a:off x="3594146" y="485170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2" name="コンテンツ プレースホルダー 2"/>
          <p:cNvSpPr txBox="1">
            <a:spLocks/>
          </p:cNvSpPr>
          <p:nvPr/>
        </p:nvSpPr>
        <p:spPr>
          <a:xfrm>
            <a:off x="4165956" y="4275381"/>
            <a:ext cx="88849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s2 </a:t>
            </a:r>
            <a:r>
              <a:rPr lang="en-US" altLang="ja-JP" sz="1600" smtClean="0">
                <a:latin typeface="Times New Roman" panose="02020603050405020304" pitchFamily="18" charset="0"/>
                <a:cs typeface="Times New Roman" panose="02020603050405020304" pitchFamily="18" charset="0"/>
              </a:rPr>
              <a:t>=</a:t>
            </a:r>
            <a:r>
              <a:rPr lang="en-US" altLang="ja-JP" sz="1400" i="1">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2 f</a:t>
            </a:r>
            <a:r>
              <a:rPr lang="en-US" altLang="ja-JP" sz="1400" baseline="-25000" smtClean="0">
                <a:latin typeface="Times New Roman" panose="02020603050405020304" pitchFamily="18" charset="0"/>
                <a:cs typeface="Times New Roman" panose="02020603050405020304" pitchFamily="18" charset="0"/>
              </a:rPr>
              <a:t>s1 </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133" name="直線コネクタ 132"/>
          <p:cNvCxnSpPr/>
          <p:nvPr/>
        </p:nvCxnSpPr>
        <p:spPr>
          <a:xfrm rot="5400000">
            <a:off x="4852804" y="485087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4" name="直線矢印コネクタ 133"/>
          <p:cNvCxnSpPr/>
          <p:nvPr/>
        </p:nvCxnSpPr>
        <p:spPr>
          <a:xfrm flipV="1">
            <a:off x="3954146" y="4597603"/>
            <a:ext cx="1258658"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35" name="グループ化 134"/>
          <p:cNvGrpSpPr/>
          <p:nvPr/>
        </p:nvGrpSpPr>
        <p:grpSpPr>
          <a:xfrm>
            <a:off x="2763202" y="4890082"/>
            <a:ext cx="1148704" cy="323314"/>
            <a:chOff x="6422117" y="5682536"/>
            <a:chExt cx="1121146" cy="323314"/>
          </a:xfrm>
        </p:grpSpPr>
        <p:cxnSp>
          <p:nvCxnSpPr>
            <p:cNvPr id="149" name="直線コネクタ 148"/>
            <p:cNvCxnSpPr/>
            <p:nvPr/>
          </p:nvCxnSpPr>
          <p:spPr>
            <a:xfrm flipH="1">
              <a:off x="6422117" y="5683281"/>
              <a:ext cx="368113" cy="3225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a:off x="7159537" y="5682536"/>
              <a:ext cx="383726"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6" name="グループ化 135"/>
          <p:cNvGrpSpPr/>
          <p:nvPr/>
        </p:nvGrpSpPr>
        <p:grpSpPr>
          <a:xfrm>
            <a:off x="4019466" y="4884192"/>
            <a:ext cx="1139482" cy="310778"/>
            <a:chOff x="6426926" y="5682536"/>
            <a:chExt cx="1112145" cy="310778"/>
          </a:xfrm>
        </p:grpSpPr>
        <p:cxnSp>
          <p:nvCxnSpPr>
            <p:cNvPr id="146" name="直線コネクタ 145"/>
            <p:cNvCxnSpPr/>
            <p:nvPr/>
          </p:nvCxnSpPr>
          <p:spPr>
            <a:xfrm flipH="1">
              <a:off x="6426926" y="5683281"/>
              <a:ext cx="363304" cy="31003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a:off x="7159537" y="5682536"/>
              <a:ext cx="379534" cy="30538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7" name="グループ化 136"/>
          <p:cNvGrpSpPr/>
          <p:nvPr/>
        </p:nvGrpSpPr>
        <p:grpSpPr>
          <a:xfrm>
            <a:off x="5283795" y="4849385"/>
            <a:ext cx="1131548" cy="334976"/>
            <a:chOff x="6409953" y="5682536"/>
            <a:chExt cx="1104402" cy="334976"/>
          </a:xfrm>
        </p:grpSpPr>
        <p:cxnSp>
          <p:nvCxnSpPr>
            <p:cNvPr id="143" name="直線コネクタ 142"/>
            <p:cNvCxnSpPr/>
            <p:nvPr/>
          </p:nvCxnSpPr>
          <p:spPr>
            <a:xfrm flipH="1">
              <a:off x="6409953" y="5686873"/>
              <a:ext cx="379309" cy="330639"/>
            </a:xfrm>
            <a:prstGeom prst="line">
              <a:avLst/>
            </a:prstGeom>
            <a:ln w="38100" cap="rnd">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7159537" y="5682536"/>
              <a:ext cx="354818" cy="3123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8" name="直線コネクタ 137"/>
          <p:cNvCxnSpPr/>
          <p:nvPr/>
        </p:nvCxnSpPr>
        <p:spPr>
          <a:xfrm rot="5400000">
            <a:off x="6136025" y="4846695"/>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rot="5400000">
            <a:off x="4336941" y="4929601"/>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0" name="コンテンツ プレースホルダー 2"/>
          <p:cNvSpPr txBox="1">
            <a:spLocks/>
          </p:cNvSpPr>
          <p:nvPr/>
        </p:nvSpPr>
        <p:spPr>
          <a:xfrm>
            <a:off x="5054450" y="5221635"/>
            <a:ext cx="503387" cy="353221"/>
          </a:xfrm>
          <a:prstGeom prst="downArrow">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s2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41" name="コンテンツ プレースホルダー 2"/>
          <p:cNvSpPr txBox="1">
            <a:spLocks/>
          </p:cNvSpPr>
          <p:nvPr/>
        </p:nvSpPr>
        <p:spPr>
          <a:xfrm>
            <a:off x="3597343" y="5221633"/>
            <a:ext cx="713606"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smtClean="0">
                <a:latin typeface="Times New Roman" panose="02020603050405020304" pitchFamily="18" charset="0"/>
                <a:cs typeface="Times New Roman" panose="02020603050405020304" pitchFamily="18" charset="0"/>
              </a:rPr>
              <a:t>ー</a:t>
            </a:r>
            <a:r>
              <a:rPr lang="ja-JP" altLang="en-US" sz="1400" baseline="-25000"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s2 </a:t>
            </a:r>
            <a:r>
              <a:rPr lang="en-US" altLang="ja-JP" sz="140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42" name="コンテンツ プレースホルダー 2"/>
          <p:cNvSpPr txBox="1">
            <a:spLocks/>
          </p:cNvSpPr>
          <p:nvPr/>
        </p:nvSpPr>
        <p:spPr>
          <a:xfrm>
            <a:off x="4551022" y="5197425"/>
            <a:ext cx="127261"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4" name="下矢印 13"/>
          <p:cNvSpPr/>
          <p:nvPr/>
        </p:nvSpPr>
        <p:spPr>
          <a:xfrm>
            <a:off x="4458904" y="3590365"/>
            <a:ext cx="378701" cy="443753"/>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4260600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72653" y="124481"/>
            <a:ext cx="8065671" cy="1025525"/>
          </a:xfrm>
        </p:spPr>
        <p:txBody>
          <a:bodyPr>
            <a:normAutofit fontScale="90000"/>
          </a:bodyPr>
          <a:lstStyle/>
          <a:p>
            <a:pPr algn="r"/>
            <a:r>
              <a:rPr lang="ja-JP" altLang="en-US" sz="3600"/>
              <a:t>非対称</a:t>
            </a:r>
            <a:r>
              <a:rPr lang="ja-JP" altLang="en-US" sz="3600" smtClean="0"/>
              <a:t>なスペクトルの場合</a:t>
            </a:r>
            <a:r>
              <a:rPr lang="en-US" altLang="ja-JP" sz="3600" smtClean="0"/>
              <a:t/>
            </a:r>
            <a:br>
              <a:rPr lang="en-US" altLang="ja-JP" sz="3600" smtClean="0"/>
            </a:br>
            <a:r>
              <a:rPr lang="ja-JP" altLang="en-US" sz="3600" smtClean="0"/>
              <a:t>「折り返し」というより「回り込み」</a:t>
            </a:r>
            <a:endParaRPr lang="ja-JP" altLang="en-US" sz="3600"/>
          </a:p>
        </p:txBody>
      </p:sp>
      <p:sp>
        <p:nvSpPr>
          <p:cNvPr id="6" name="コンテンツ プレースホルダー 5"/>
          <p:cNvSpPr>
            <a:spLocks noGrp="1"/>
          </p:cNvSpPr>
          <p:nvPr>
            <p:ph idx="1"/>
          </p:nvPr>
        </p:nvSpPr>
        <p:spPr>
          <a:xfrm>
            <a:off x="939032" y="1352147"/>
            <a:ext cx="7704667" cy="1465124"/>
          </a:xfrm>
        </p:spPr>
        <p:txBody>
          <a:bodyPr anchor="t" anchorCtr="0">
            <a:normAutofit/>
          </a:bodyPr>
          <a:lstStyle/>
          <a:p>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 / 2</a:t>
            </a:r>
            <a:r>
              <a:rPr lang="ja-JP" altLang="en-US">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以上ではみ出た部分が，－</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 / 2 </a:t>
            </a:r>
            <a:r>
              <a:rPr lang="ja-JP" altLang="en-US" smtClean="0">
                <a:latin typeface="Times New Roman" panose="02020603050405020304" pitchFamily="18" charset="0"/>
                <a:cs typeface="Times New Roman" panose="02020603050405020304" pitchFamily="18" charset="0"/>
              </a:rPr>
              <a:t>以下から「回り込む」ように見える。広い意味で「折り返し」の一種と考えてよい。</a:t>
            </a:r>
            <a:endParaRPr kumimoji="1" lang="ja-JP" altLang="en-US"/>
          </a:p>
        </p:txBody>
      </p:sp>
      <p:grpSp>
        <p:nvGrpSpPr>
          <p:cNvPr id="4" name="グループ化 3"/>
          <p:cNvGrpSpPr/>
          <p:nvPr/>
        </p:nvGrpSpPr>
        <p:grpSpPr>
          <a:xfrm>
            <a:off x="3738685" y="2760685"/>
            <a:ext cx="3293611" cy="1708206"/>
            <a:chOff x="2985247" y="2207758"/>
            <a:chExt cx="3293611" cy="1708206"/>
          </a:xfrm>
        </p:grpSpPr>
        <p:cxnSp>
          <p:nvCxnSpPr>
            <p:cNvPr id="86" name="直線コネクタ 85"/>
            <p:cNvCxnSpPr/>
            <p:nvPr/>
          </p:nvCxnSpPr>
          <p:spPr>
            <a:xfrm>
              <a:off x="5784604" y="2323317"/>
              <a:ext cx="1299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V="1">
              <a:off x="3140363" y="3410754"/>
              <a:ext cx="31384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rot="5400000">
              <a:off x="3863086" y="3057017"/>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コンテンツ プレースホルダー 2"/>
            <p:cNvSpPr txBox="1">
              <a:spLocks/>
            </p:cNvSpPr>
            <p:nvPr/>
          </p:nvSpPr>
          <p:spPr>
            <a:xfrm>
              <a:off x="4054811" y="2207758"/>
              <a:ext cx="51227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92" name="直線矢印コネクタ 91"/>
            <p:cNvCxnSpPr/>
            <p:nvPr/>
          </p:nvCxnSpPr>
          <p:spPr>
            <a:xfrm>
              <a:off x="3509175" y="2596568"/>
              <a:ext cx="144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2" name="コンテンツ プレースホルダー 2"/>
            <p:cNvSpPr txBox="1">
              <a:spLocks/>
            </p:cNvSpPr>
            <p:nvPr/>
          </p:nvSpPr>
          <p:spPr>
            <a:xfrm>
              <a:off x="4455022" y="3535608"/>
              <a:ext cx="665646" cy="38035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a:t>
              </a:r>
              <a:r>
                <a:rPr lang="ja-JP" altLang="en-US" sz="1800" baseline="-25000"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 2</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
          <p:nvSpPr>
            <p:cNvPr id="113" name="コンテンツ プレースホルダー 2"/>
            <p:cNvSpPr txBox="1">
              <a:spLocks/>
            </p:cNvSpPr>
            <p:nvPr/>
          </p:nvSpPr>
          <p:spPr>
            <a:xfrm>
              <a:off x="2985247" y="3500741"/>
              <a:ext cx="886263" cy="27641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a:latin typeface="Times New Roman" panose="02020603050405020304" pitchFamily="18" charset="0"/>
                  <a:cs typeface="Times New Roman" panose="02020603050405020304" pitchFamily="18" charset="0"/>
                </a:rPr>
                <a:t>ー</a:t>
              </a: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a:t>
              </a:r>
              <a:r>
                <a:rPr lang="ja-JP" altLang="en-US" sz="1800" baseline="-25000"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 2</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
          <p:nvSpPr>
            <p:cNvPr id="114" name="コンテンツ プレースホルダー 2"/>
            <p:cNvSpPr txBox="1">
              <a:spLocks/>
            </p:cNvSpPr>
            <p:nvPr/>
          </p:nvSpPr>
          <p:spPr>
            <a:xfrm>
              <a:off x="4183354" y="3538538"/>
              <a:ext cx="127261"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smtClean="0">
                  <a:latin typeface="Times New Roman" panose="02020603050405020304" pitchFamily="18" charset="0"/>
                  <a:cs typeface="Times New Roman" panose="02020603050405020304" pitchFamily="18" charset="0"/>
                </a:rPr>
                <a:t>0</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
          <p:nvSpPr>
            <p:cNvPr id="2" name="フリーフォーム 1"/>
            <p:cNvSpPr/>
            <p:nvPr/>
          </p:nvSpPr>
          <p:spPr>
            <a:xfrm>
              <a:off x="3844642" y="2824117"/>
              <a:ext cx="1408409" cy="590614"/>
            </a:xfrm>
            <a:custGeom>
              <a:avLst/>
              <a:gdLst>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920 h 954920"/>
                <a:gd name="connsiteX1" fmla="*/ 430306 w 2931459"/>
                <a:gd name="connsiteY1" fmla="*/ 215331 h 954920"/>
                <a:gd name="connsiteX2" fmla="*/ 779930 w 2931459"/>
                <a:gd name="connsiteY2" fmla="*/ 13626 h 954920"/>
                <a:gd name="connsiteX3" fmla="*/ 1116106 w 2931459"/>
                <a:gd name="connsiteY3" fmla="*/ 178 h 954920"/>
                <a:gd name="connsiteX4" fmla="*/ 1640542 w 2931459"/>
                <a:gd name="connsiteY4" fmla="*/ 148096 h 954920"/>
                <a:gd name="connsiteX5" fmla="*/ 2232212 w 2931459"/>
                <a:gd name="connsiteY5" fmla="*/ 430484 h 954920"/>
                <a:gd name="connsiteX6" fmla="*/ 2931459 w 2931459"/>
                <a:gd name="connsiteY6" fmla="*/ 954920 h 954920"/>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58759 h 958759"/>
                <a:gd name="connsiteX1" fmla="*/ 430306 w 2931459"/>
                <a:gd name="connsiteY1" fmla="*/ 219170 h 958759"/>
                <a:gd name="connsiteX2" fmla="*/ 779930 w 2931459"/>
                <a:gd name="connsiteY2" fmla="*/ 17465 h 958759"/>
                <a:gd name="connsiteX3" fmla="*/ 1116106 w 2931459"/>
                <a:gd name="connsiteY3" fmla="*/ 4017 h 958759"/>
                <a:gd name="connsiteX4" fmla="*/ 1640542 w 2931459"/>
                <a:gd name="connsiteY4" fmla="*/ 151935 h 958759"/>
                <a:gd name="connsiteX5" fmla="*/ 2232212 w 2931459"/>
                <a:gd name="connsiteY5" fmla="*/ 434323 h 958759"/>
                <a:gd name="connsiteX6" fmla="*/ 2931459 w 2931459"/>
                <a:gd name="connsiteY6" fmla="*/ 958759 h 958759"/>
                <a:gd name="connsiteX0" fmla="*/ 0 w 2931459"/>
                <a:gd name="connsiteY0" fmla="*/ 957812 h 957812"/>
                <a:gd name="connsiteX1" fmla="*/ 430306 w 2931459"/>
                <a:gd name="connsiteY1" fmla="*/ 218223 h 957812"/>
                <a:gd name="connsiteX2" fmla="*/ 779930 w 2931459"/>
                <a:gd name="connsiteY2" fmla="*/ 16518 h 957812"/>
                <a:gd name="connsiteX3" fmla="*/ 1116106 w 2931459"/>
                <a:gd name="connsiteY3" fmla="*/ 3070 h 957812"/>
                <a:gd name="connsiteX4" fmla="*/ 1640542 w 2931459"/>
                <a:gd name="connsiteY4" fmla="*/ 150988 h 957812"/>
                <a:gd name="connsiteX5" fmla="*/ 2232212 w 2931459"/>
                <a:gd name="connsiteY5" fmla="*/ 433376 h 957812"/>
                <a:gd name="connsiteX6" fmla="*/ 2931459 w 2931459"/>
                <a:gd name="connsiteY6" fmla="*/ 957812 h 957812"/>
                <a:gd name="connsiteX0" fmla="*/ 0 w 2931459"/>
                <a:gd name="connsiteY0" fmla="*/ 959121 h 959121"/>
                <a:gd name="connsiteX1" fmla="*/ 430306 w 2931459"/>
                <a:gd name="connsiteY1" fmla="*/ 219532 h 959121"/>
                <a:gd name="connsiteX2" fmla="*/ 779930 w 2931459"/>
                <a:gd name="connsiteY2" fmla="*/ 17827 h 959121"/>
                <a:gd name="connsiteX3" fmla="*/ 1116106 w 2931459"/>
                <a:gd name="connsiteY3" fmla="*/ 4379 h 959121"/>
                <a:gd name="connsiteX4" fmla="*/ 1640542 w 2931459"/>
                <a:gd name="connsiteY4" fmla="*/ 152297 h 959121"/>
                <a:gd name="connsiteX5" fmla="*/ 2232212 w 2931459"/>
                <a:gd name="connsiteY5" fmla="*/ 434685 h 959121"/>
                <a:gd name="connsiteX6" fmla="*/ 2931459 w 2931459"/>
                <a:gd name="connsiteY6" fmla="*/ 959121 h 959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1459" h="959121">
                  <a:moveTo>
                    <a:pt x="0" y="959121"/>
                  </a:moveTo>
                  <a:cubicBezTo>
                    <a:pt x="143435" y="712591"/>
                    <a:pt x="300318" y="376414"/>
                    <a:pt x="430306" y="219532"/>
                  </a:cubicBezTo>
                  <a:cubicBezTo>
                    <a:pt x="560294" y="62650"/>
                    <a:pt x="667871" y="31835"/>
                    <a:pt x="779930" y="17827"/>
                  </a:cubicBezTo>
                  <a:cubicBezTo>
                    <a:pt x="891989" y="3819"/>
                    <a:pt x="975052" y="-6127"/>
                    <a:pt x="1116106" y="4379"/>
                  </a:cubicBezTo>
                  <a:cubicBezTo>
                    <a:pt x="1257160" y="14885"/>
                    <a:pt x="1454524" y="80579"/>
                    <a:pt x="1640542" y="152297"/>
                  </a:cubicBezTo>
                  <a:cubicBezTo>
                    <a:pt x="1826560" y="224015"/>
                    <a:pt x="2017059" y="300214"/>
                    <a:pt x="2232212" y="434685"/>
                  </a:cubicBezTo>
                  <a:cubicBezTo>
                    <a:pt x="2447365" y="569156"/>
                    <a:pt x="2698377" y="784309"/>
                    <a:pt x="2931459" y="959121"/>
                  </a:cubicBez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p:cNvCxnSpPr/>
            <p:nvPr/>
          </p:nvCxnSpPr>
          <p:spPr>
            <a:xfrm rot="5400000">
              <a:off x="2981839" y="2909047"/>
              <a:ext cx="1044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rot="5400000">
              <a:off x="4410529" y="2888754"/>
              <a:ext cx="1044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295703" y="4978157"/>
            <a:ext cx="5796000" cy="1879843"/>
            <a:chOff x="1574259" y="4336871"/>
            <a:chExt cx="5796000" cy="1879843"/>
          </a:xfrm>
        </p:grpSpPr>
        <p:sp>
          <p:nvSpPr>
            <p:cNvPr id="83" name="フリーフォーム 82"/>
            <p:cNvSpPr/>
            <p:nvPr/>
          </p:nvSpPr>
          <p:spPr>
            <a:xfrm>
              <a:off x="3503681" y="5500688"/>
              <a:ext cx="326231" cy="304800"/>
            </a:xfrm>
            <a:custGeom>
              <a:avLst/>
              <a:gdLst>
                <a:gd name="connsiteX0" fmla="*/ 0 w 326231"/>
                <a:gd name="connsiteY0" fmla="*/ 0 h 304800"/>
                <a:gd name="connsiteX1" fmla="*/ 2381 w 326231"/>
                <a:gd name="connsiteY1" fmla="*/ 304800 h 304800"/>
                <a:gd name="connsiteX2" fmla="*/ 326231 w 326231"/>
                <a:gd name="connsiteY2" fmla="*/ 304800 h 304800"/>
                <a:gd name="connsiteX3" fmla="*/ 0 w 326231"/>
                <a:gd name="connsiteY3" fmla="*/ 0 h 304800"/>
              </a:gdLst>
              <a:ahLst/>
              <a:cxnLst>
                <a:cxn ang="0">
                  <a:pos x="connsiteX0" y="connsiteY0"/>
                </a:cxn>
                <a:cxn ang="0">
                  <a:pos x="connsiteX1" y="connsiteY1"/>
                </a:cxn>
                <a:cxn ang="0">
                  <a:pos x="connsiteX2" y="connsiteY2"/>
                </a:cxn>
                <a:cxn ang="0">
                  <a:pos x="connsiteX3" y="connsiteY3"/>
                </a:cxn>
              </a:cxnLst>
              <a:rect l="l" t="t" r="r" b="b"/>
              <a:pathLst>
                <a:path w="326231" h="304800">
                  <a:moveTo>
                    <a:pt x="0" y="0"/>
                  </a:moveTo>
                  <a:cubicBezTo>
                    <a:pt x="794" y="101600"/>
                    <a:pt x="1587" y="203200"/>
                    <a:pt x="2381" y="304800"/>
                  </a:cubicBezTo>
                  <a:lnTo>
                    <a:pt x="326231" y="304800"/>
                  </a:lnTo>
                  <a:lnTo>
                    <a:pt x="0" y="0"/>
                  </a:lnTo>
                  <a:close/>
                </a:path>
              </a:pathLst>
            </a:custGeom>
            <a:pattFill prst="narHorz">
              <a:fgClr>
                <a:srgbClr val="FF0000"/>
              </a:fgClr>
              <a:bgClr>
                <a:srgbClr val="FFFF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リーフォーム 4"/>
            <p:cNvSpPr/>
            <p:nvPr/>
          </p:nvSpPr>
          <p:spPr>
            <a:xfrm>
              <a:off x="4948237" y="5500688"/>
              <a:ext cx="326231" cy="304800"/>
            </a:xfrm>
            <a:custGeom>
              <a:avLst/>
              <a:gdLst>
                <a:gd name="connsiteX0" fmla="*/ 0 w 326231"/>
                <a:gd name="connsiteY0" fmla="*/ 0 h 304800"/>
                <a:gd name="connsiteX1" fmla="*/ 2381 w 326231"/>
                <a:gd name="connsiteY1" fmla="*/ 304800 h 304800"/>
                <a:gd name="connsiteX2" fmla="*/ 326231 w 326231"/>
                <a:gd name="connsiteY2" fmla="*/ 304800 h 304800"/>
                <a:gd name="connsiteX3" fmla="*/ 0 w 326231"/>
                <a:gd name="connsiteY3" fmla="*/ 0 h 304800"/>
              </a:gdLst>
              <a:ahLst/>
              <a:cxnLst>
                <a:cxn ang="0">
                  <a:pos x="connsiteX0" y="connsiteY0"/>
                </a:cxn>
                <a:cxn ang="0">
                  <a:pos x="connsiteX1" y="connsiteY1"/>
                </a:cxn>
                <a:cxn ang="0">
                  <a:pos x="connsiteX2" y="connsiteY2"/>
                </a:cxn>
                <a:cxn ang="0">
                  <a:pos x="connsiteX3" y="connsiteY3"/>
                </a:cxn>
              </a:cxnLst>
              <a:rect l="l" t="t" r="r" b="b"/>
              <a:pathLst>
                <a:path w="326231" h="304800">
                  <a:moveTo>
                    <a:pt x="0" y="0"/>
                  </a:moveTo>
                  <a:cubicBezTo>
                    <a:pt x="794" y="101600"/>
                    <a:pt x="1587" y="203200"/>
                    <a:pt x="2381" y="304800"/>
                  </a:cubicBezTo>
                  <a:lnTo>
                    <a:pt x="326231" y="304800"/>
                  </a:lnTo>
                  <a:lnTo>
                    <a:pt x="0" y="0"/>
                  </a:lnTo>
                  <a:close/>
                </a:path>
              </a:pathLst>
            </a:custGeom>
            <a:pattFill prst="narHorz">
              <a:fgClr>
                <a:srgbClr val="FF0000"/>
              </a:fgClr>
              <a:bgClr>
                <a:srgbClr val="FFFF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 name="直線コネクタ 63"/>
            <p:cNvCxnSpPr/>
            <p:nvPr/>
          </p:nvCxnSpPr>
          <p:spPr>
            <a:xfrm>
              <a:off x="5791803" y="4706902"/>
              <a:ext cx="1299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1574259" y="5807786"/>
              <a:ext cx="5796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rot="5400000">
              <a:off x="3870285" y="544060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コンテンツ プレースホルダー 2"/>
            <p:cNvSpPr txBox="1">
              <a:spLocks/>
            </p:cNvSpPr>
            <p:nvPr/>
          </p:nvSpPr>
          <p:spPr>
            <a:xfrm>
              <a:off x="4061676" y="4336871"/>
              <a:ext cx="51227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68" name="直線矢印コネクタ 67"/>
            <p:cNvCxnSpPr/>
            <p:nvPr/>
          </p:nvCxnSpPr>
          <p:spPr>
            <a:xfrm>
              <a:off x="3489146" y="4725681"/>
              <a:ext cx="144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コンテンツ プレースホルダー 2"/>
            <p:cNvSpPr txBox="1">
              <a:spLocks/>
            </p:cNvSpPr>
            <p:nvPr/>
          </p:nvSpPr>
          <p:spPr>
            <a:xfrm>
              <a:off x="4664047" y="5836358"/>
              <a:ext cx="665646" cy="38035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a:t>
              </a:r>
              <a:r>
                <a:rPr lang="ja-JP" altLang="en-US" sz="1800" baseline="-25000"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 2</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
          <p:nvSpPr>
            <p:cNvPr id="70" name="コンテンツ プレースホルダー 2"/>
            <p:cNvSpPr txBox="1">
              <a:spLocks/>
            </p:cNvSpPr>
            <p:nvPr/>
          </p:nvSpPr>
          <p:spPr>
            <a:xfrm>
              <a:off x="2992446" y="5884326"/>
              <a:ext cx="886263" cy="27641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a:latin typeface="Times New Roman" panose="02020603050405020304" pitchFamily="18" charset="0"/>
                  <a:cs typeface="Times New Roman" panose="02020603050405020304" pitchFamily="18" charset="0"/>
                </a:rPr>
                <a:t>ー</a:t>
              </a:r>
              <a:r>
                <a:rPr lang="en-US" altLang="ja-JP" sz="1800" i="1" smtClean="0">
                  <a:latin typeface="Times New Roman" panose="02020603050405020304" pitchFamily="18" charset="0"/>
                  <a:cs typeface="Times New Roman" panose="02020603050405020304" pitchFamily="18" charset="0"/>
                </a:rPr>
                <a:t>f</a:t>
              </a:r>
              <a:r>
                <a:rPr lang="en-US" altLang="ja-JP" sz="1800" baseline="-25000" smtClean="0">
                  <a:latin typeface="Times New Roman" panose="02020603050405020304" pitchFamily="18" charset="0"/>
                  <a:cs typeface="Times New Roman" panose="02020603050405020304" pitchFamily="18" charset="0"/>
                </a:rPr>
                <a:t>s</a:t>
              </a:r>
              <a:r>
                <a:rPr lang="ja-JP" altLang="en-US" sz="1800" baseline="-25000" smtClean="0">
                  <a:latin typeface="Times New Roman" panose="02020603050405020304" pitchFamily="18" charset="0"/>
                  <a:cs typeface="Times New Roman" panose="02020603050405020304" pitchFamily="18" charset="0"/>
                </a:rPr>
                <a:t> </a:t>
              </a:r>
              <a:r>
                <a:rPr lang="en-US" altLang="ja-JP" sz="1800" smtClean="0">
                  <a:latin typeface="Times New Roman" panose="02020603050405020304" pitchFamily="18" charset="0"/>
                  <a:cs typeface="Times New Roman" panose="02020603050405020304" pitchFamily="18" charset="0"/>
                </a:rPr>
                <a:t>/ 2</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
          <p:nvSpPr>
            <p:cNvPr id="71" name="コンテンツ プレースホルダー 2"/>
            <p:cNvSpPr txBox="1">
              <a:spLocks/>
            </p:cNvSpPr>
            <p:nvPr/>
          </p:nvSpPr>
          <p:spPr>
            <a:xfrm>
              <a:off x="4190553" y="5922123"/>
              <a:ext cx="127261"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smtClean="0">
                  <a:latin typeface="Times New Roman" panose="02020603050405020304" pitchFamily="18" charset="0"/>
                  <a:cs typeface="Times New Roman" panose="02020603050405020304" pitchFamily="18" charset="0"/>
                </a:rPr>
                <a:t>0</a:t>
              </a:r>
              <a:r>
                <a:rPr lang="en-US" altLang="ja-JP" sz="1800" i="1" baseline="-25000" smtClean="0">
                  <a:latin typeface="Times New Roman" panose="02020603050405020304" pitchFamily="18" charset="0"/>
                  <a:cs typeface="Times New Roman" panose="02020603050405020304" pitchFamily="18" charset="0"/>
                </a:rPr>
                <a:t>		</a:t>
              </a:r>
              <a:r>
                <a:rPr lang="en-US" altLang="ja-JP" sz="1800" i="1" baseline="-2500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
          <p:nvSpPr>
            <p:cNvPr id="72" name="フリーフォーム 71"/>
            <p:cNvSpPr/>
            <p:nvPr/>
          </p:nvSpPr>
          <p:spPr>
            <a:xfrm>
              <a:off x="3851841" y="5207702"/>
              <a:ext cx="1408409" cy="590614"/>
            </a:xfrm>
            <a:custGeom>
              <a:avLst/>
              <a:gdLst>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920 h 954920"/>
                <a:gd name="connsiteX1" fmla="*/ 430306 w 2931459"/>
                <a:gd name="connsiteY1" fmla="*/ 215331 h 954920"/>
                <a:gd name="connsiteX2" fmla="*/ 779930 w 2931459"/>
                <a:gd name="connsiteY2" fmla="*/ 13626 h 954920"/>
                <a:gd name="connsiteX3" fmla="*/ 1116106 w 2931459"/>
                <a:gd name="connsiteY3" fmla="*/ 178 h 954920"/>
                <a:gd name="connsiteX4" fmla="*/ 1640542 w 2931459"/>
                <a:gd name="connsiteY4" fmla="*/ 148096 h 954920"/>
                <a:gd name="connsiteX5" fmla="*/ 2232212 w 2931459"/>
                <a:gd name="connsiteY5" fmla="*/ 430484 h 954920"/>
                <a:gd name="connsiteX6" fmla="*/ 2931459 w 2931459"/>
                <a:gd name="connsiteY6" fmla="*/ 954920 h 954920"/>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58759 h 958759"/>
                <a:gd name="connsiteX1" fmla="*/ 430306 w 2931459"/>
                <a:gd name="connsiteY1" fmla="*/ 219170 h 958759"/>
                <a:gd name="connsiteX2" fmla="*/ 779930 w 2931459"/>
                <a:gd name="connsiteY2" fmla="*/ 17465 h 958759"/>
                <a:gd name="connsiteX3" fmla="*/ 1116106 w 2931459"/>
                <a:gd name="connsiteY3" fmla="*/ 4017 h 958759"/>
                <a:gd name="connsiteX4" fmla="*/ 1640542 w 2931459"/>
                <a:gd name="connsiteY4" fmla="*/ 151935 h 958759"/>
                <a:gd name="connsiteX5" fmla="*/ 2232212 w 2931459"/>
                <a:gd name="connsiteY5" fmla="*/ 434323 h 958759"/>
                <a:gd name="connsiteX6" fmla="*/ 2931459 w 2931459"/>
                <a:gd name="connsiteY6" fmla="*/ 958759 h 958759"/>
                <a:gd name="connsiteX0" fmla="*/ 0 w 2931459"/>
                <a:gd name="connsiteY0" fmla="*/ 957812 h 957812"/>
                <a:gd name="connsiteX1" fmla="*/ 430306 w 2931459"/>
                <a:gd name="connsiteY1" fmla="*/ 218223 h 957812"/>
                <a:gd name="connsiteX2" fmla="*/ 779930 w 2931459"/>
                <a:gd name="connsiteY2" fmla="*/ 16518 h 957812"/>
                <a:gd name="connsiteX3" fmla="*/ 1116106 w 2931459"/>
                <a:gd name="connsiteY3" fmla="*/ 3070 h 957812"/>
                <a:gd name="connsiteX4" fmla="*/ 1640542 w 2931459"/>
                <a:gd name="connsiteY4" fmla="*/ 150988 h 957812"/>
                <a:gd name="connsiteX5" fmla="*/ 2232212 w 2931459"/>
                <a:gd name="connsiteY5" fmla="*/ 433376 h 957812"/>
                <a:gd name="connsiteX6" fmla="*/ 2931459 w 2931459"/>
                <a:gd name="connsiteY6" fmla="*/ 957812 h 957812"/>
                <a:gd name="connsiteX0" fmla="*/ 0 w 2931459"/>
                <a:gd name="connsiteY0" fmla="*/ 959121 h 959121"/>
                <a:gd name="connsiteX1" fmla="*/ 430306 w 2931459"/>
                <a:gd name="connsiteY1" fmla="*/ 219532 h 959121"/>
                <a:gd name="connsiteX2" fmla="*/ 779930 w 2931459"/>
                <a:gd name="connsiteY2" fmla="*/ 17827 h 959121"/>
                <a:gd name="connsiteX3" fmla="*/ 1116106 w 2931459"/>
                <a:gd name="connsiteY3" fmla="*/ 4379 h 959121"/>
                <a:gd name="connsiteX4" fmla="*/ 1640542 w 2931459"/>
                <a:gd name="connsiteY4" fmla="*/ 152297 h 959121"/>
                <a:gd name="connsiteX5" fmla="*/ 2232212 w 2931459"/>
                <a:gd name="connsiteY5" fmla="*/ 434685 h 959121"/>
                <a:gd name="connsiteX6" fmla="*/ 2931459 w 2931459"/>
                <a:gd name="connsiteY6" fmla="*/ 959121 h 959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1459" h="959121">
                  <a:moveTo>
                    <a:pt x="0" y="959121"/>
                  </a:moveTo>
                  <a:cubicBezTo>
                    <a:pt x="143435" y="712591"/>
                    <a:pt x="300318" y="376414"/>
                    <a:pt x="430306" y="219532"/>
                  </a:cubicBezTo>
                  <a:cubicBezTo>
                    <a:pt x="560294" y="62650"/>
                    <a:pt x="667871" y="31835"/>
                    <a:pt x="779930" y="17827"/>
                  </a:cubicBezTo>
                  <a:cubicBezTo>
                    <a:pt x="891989" y="3819"/>
                    <a:pt x="975052" y="-6127"/>
                    <a:pt x="1116106" y="4379"/>
                  </a:cubicBezTo>
                  <a:cubicBezTo>
                    <a:pt x="1257160" y="14885"/>
                    <a:pt x="1454524" y="80579"/>
                    <a:pt x="1640542" y="152297"/>
                  </a:cubicBezTo>
                  <a:cubicBezTo>
                    <a:pt x="1826560" y="224015"/>
                    <a:pt x="2017059" y="300214"/>
                    <a:pt x="2232212" y="434685"/>
                  </a:cubicBezTo>
                  <a:cubicBezTo>
                    <a:pt x="2447365" y="569156"/>
                    <a:pt x="2698377" y="784309"/>
                    <a:pt x="2931459" y="959121"/>
                  </a:cubicBez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コネクタ 73"/>
            <p:cNvCxnSpPr/>
            <p:nvPr/>
          </p:nvCxnSpPr>
          <p:spPr>
            <a:xfrm rot="5400000">
              <a:off x="4245953" y="5094301"/>
              <a:ext cx="1404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rot="5400000">
              <a:off x="2801839" y="5107832"/>
              <a:ext cx="1404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6" name="フリーフォーム 75"/>
            <p:cNvSpPr/>
            <p:nvPr/>
          </p:nvSpPr>
          <p:spPr>
            <a:xfrm>
              <a:off x="2394181" y="5215641"/>
              <a:ext cx="1408409" cy="590614"/>
            </a:xfrm>
            <a:custGeom>
              <a:avLst/>
              <a:gdLst>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920 h 954920"/>
                <a:gd name="connsiteX1" fmla="*/ 430306 w 2931459"/>
                <a:gd name="connsiteY1" fmla="*/ 215331 h 954920"/>
                <a:gd name="connsiteX2" fmla="*/ 779930 w 2931459"/>
                <a:gd name="connsiteY2" fmla="*/ 13626 h 954920"/>
                <a:gd name="connsiteX3" fmla="*/ 1116106 w 2931459"/>
                <a:gd name="connsiteY3" fmla="*/ 178 h 954920"/>
                <a:gd name="connsiteX4" fmla="*/ 1640542 w 2931459"/>
                <a:gd name="connsiteY4" fmla="*/ 148096 h 954920"/>
                <a:gd name="connsiteX5" fmla="*/ 2232212 w 2931459"/>
                <a:gd name="connsiteY5" fmla="*/ 430484 h 954920"/>
                <a:gd name="connsiteX6" fmla="*/ 2931459 w 2931459"/>
                <a:gd name="connsiteY6" fmla="*/ 954920 h 954920"/>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58759 h 958759"/>
                <a:gd name="connsiteX1" fmla="*/ 430306 w 2931459"/>
                <a:gd name="connsiteY1" fmla="*/ 219170 h 958759"/>
                <a:gd name="connsiteX2" fmla="*/ 779930 w 2931459"/>
                <a:gd name="connsiteY2" fmla="*/ 17465 h 958759"/>
                <a:gd name="connsiteX3" fmla="*/ 1116106 w 2931459"/>
                <a:gd name="connsiteY3" fmla="*/ 4017 h 958759"/>
                <a:gd name="connsiteX4" fmla="*/ 1640542 w 2931459"/>
                <a:gd name="connsiteY4" fmla="*/ 151935 h 958759"/>
                <a:gd name="connsiteX5" fmla="*/ 2232212 w 2931459"/>
                <a:gd name="connsiteY5" fmla="*/ 434323 h 958759"/>
                <a:gd name="connsiteX6" fmla="*/ 2931459 w 2931459"/>
                <a:gd name="connsiteY6" fmla="*/ 958759 h 958759"/>
                <a:gd name="connsiteX0" fmla="*/ 0 w 2931459"/>
                <a:gd name="connsiteY0" fmla="*/ 957812 h 957812"/>
                <a:gd name="connsiteX1" fmla="*/ 430306 w 2931459"/>
                <a:gd name="connsiteY1" fmla="*/ 218223 h 957812"/>
                <a:gd name="connsiteX2" fmla="*/ 779930 w 2931459"/>
                <a:gd name="connsiteY2" fmla="*/ 16518 h 957812"/>
                <a:gd name="connsiteX3" fmla="*/ 1116106 w 2931459"/>
                <a:gd name="connsiteY3" fmla="*/ 3070 h 957812"/>
                <a:gd name="connsiteX4" fmla="*/ 1640542 w 2931459"/>
                <a:gd name="connsiteY4" fmla="*/ 150988 h 957812"/>
                <a:gd name="connsiteX5" fmla="*/ 2232212 w 2931459"/>
                <a:gd name="connsiteY5" fmla="*/ 433376 h 957812"/>
                <a:gd name="connsiteX6" fmla="*/ 2931459 w 2931459"/>
                <a:gd name="connsiteY6" fmla="*/ 957812 h 957812"/>
                <a:gd name="connsiteX0" fmla="*/ 0 w 2931459"/>
                <a:gd name="connsiteY0" fmla="*/ 959121 h 959121"/>
                <a:gd name="connsiteX1" fmla="*/ 430306 w 2931459"/>
                <a:gd name="connsiteY1" fmla="*/ 219532 h 959121"/>
                <a:gd name="connsiteX2" fmla="*/ 779930 w 2931459"/>
                <a:gd name="connsiteY2" fmla="*/ 17827 h 959121"/>
                <a:gd name="connsiteX3" fmla="*/ 1116106 w 2931459"/>
                <a:gd name="connsiteY3" fmla="*/ 4379 h 959121"/>
                <a:gd name="connsiteX4" fmla="*/ 1640542 w 2931459"/>
                <a:gd name="connsiteY4" fmla="*/ 152297 h 959121"/>
                <a:gd name="connsiteX5" fmla="*/ 2232212 w 2931459"/>
                <a:gd name="connsiteY5" fmla="*/ 434685 h 959121"/>
                <a:gd name="connsiteX6" fmla="*/ 2931459 w 2931459"/>
                <a:gd name="connsiteY6" fmla="*/ 959121 h 959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1459" h="959121">
                  <a:moveTo>
                    <a:pt x="0" y="959121"/>
                  </a:moveTo>
                  <a:cubicBezTo>
                    <a:pt x="143435" y="712591"/>
                    <a:pt x="300318" y="376414"/>
                    <a:pt x="430306" y="219532"/>
                  </a:cubicBezTo>
                  <a:cubicBezTo>
                    <a:pt x="560294" y="62650"/>
                    <a:pt x="667871" y="31835"/>
                    <a:pt x="779930" y="17827"/>
                  </a:cubicBezTo>
                  <a:cubicBezTo>
                    <a:pt x="891989" y="3819"/>
                    <a:pt x="975052" y="-6127"/>
                    <a:pt x="1116106" y="4379"/>
                  </a:cubicBezTo>
                  <a:cubicBezTo>
                    <a:pt x="1257160" y="14885"/>
                    <a:pt x="1454524" y="80579"/>
                    <a:pt x="1640542" y="152297"/>
                  </a:cubicBezTo>
                  <a:cubicBezTo>
                    <a:pt x="1826560" y="224015"/>
                    <a:pt x="2017059" y="300214"/>
                    <a:pt x="2232212" y="434685"/>
                  </a:cubicBezTo>
                  <a:cubicBezTo>
                    <a:pt x="2447365" y="569156"/>
                    <a:pt x="2698377" y="784309"/>
                    <a:pt x="2931459" y="959121"/>
                  </a:cubicBez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p:nvPr/>
          </p:nvCxnSpPr>
          <p:spPr>
            <a:xfrm rot="5400000">
              <a:off x="1357182" y="5099893"/>
              <a:ext cx="1404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rot="5400000">
              <a:off x="5689271" y="5106914"/>
              <a:ext cx="1404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2" name="フリーフォーム 81"/>
            <p:cNvSpPr/>
            <p:nvPr/>
          </p:nvSpPr>
          <p:spPr>
            <a:xfrm>
              <a:off x="5310632" y="5224044"/>
              <a:ext cx="1408409" cy="590614"/>
            </a:xfrm>
            <a:custGeom>
              <a:avLst/>
              <a:gdLst>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742 h 954742"/>
                <a:gd name="connsiteX1" fmla="*/ 430306 w 2931459"/>
                <a:gd name="connsiteY1" fmla="*/ 215153 h 954742"/>
                <a:gd name="connsiteX2" fmla="*/ 779930 w 2931459"/>
                <a:gd name="connsiteY2" fmla="*/ 13448 h 954742"/>
                <a:gd name="connsiteX3" fmla="*/ 1116106 w 2931459"/>
                <a:gd name="connsiteY3" fmla="*/ 0 h 954742"/>
                <a:gd name="connsiteX4" fmla="*/ 1640542 w 2931459"/>
                <a:gd name="connsiteY4" fmla="*/ 147918 h 954742"/>
                <a:gd name="connsiteX5" fmla="*/ 2232212 w 2931459"/>
                <a:gd name="connsiteY5" fmla="*/ 430306 h 954742"/>
                <a:gd name="connsiteX6" fmla="*/ 2931459 w 2931459"/>
                <a:gd name="connsiteY6" fmla="*/ 954742 h 954742"/>
                <a:gd name="connsiteX0" fmla="*/ 0 w 2931459"/>
                <a:gd name="connsiteY0" fmla="*/ 954920 h 954920"/>
                <a:gd name="connsiteX1" fmla="*/ 430306 w 2931459"/>
                <a:gd name="connsiteY1" fmla="*/ 215331 h 954920"/>
                <a:gd name="connsiteX2" fmla="*/ 779930 w 2931459"/>
                <a:gd name="connsiteY2" fmla="*/ 13626 h 954920"/>
                <a:gd name="connsiteX3" fmla="*/ 1116106 w 2931459"/>
                <a:gd name="connsiteY3" fmla="*/ 178 h 954920"/>
                <a:gd name="connsiteX4" fmla="*/ 1640542 w 2931459"/>
                <a:gd name="connsiteY4" fmla="*/ 148096 h 954920"/>
                <a:gd name="connsiteX5" fmla="*/ 2232212 w 2931459"/>
                <a:gd name="connsiteY5" fmla="*/ 430484 h 954920"/>
                <a:gd name="connsiteX6" fmla="*/ 2931459 w 2931459"/>
                <a:gd name="connsiteY6" fmla="*/ 954920 h 954920"/>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62733 h 962733"/>
                <a:gd name="connsiteX1" fmla="*/ 430306 w 2931459"/>
                <a:gd name="connsiteY1" fmla="*/ 223144 h 962733"/>
                <a:gd name="connsiteX2" fmla="*/ 779930 w 2931459"/>
                <a:gd name="connsiteY2" fmla="*/ 21439 h 962733"/>
                <a:gd name="connsiteX3" fmla="*/ 1116106 w 2931459"/>
                <a:gd name="connsiteY3" fmla="*/ 7991 h 962733"/>
                <a:gd name="connsiteX4" fmla="*/ 1640542 w 2931459"/>
                <a:gd name="connsiteY4" fmla="*/ 155909 h 962733"/>
                <a:gd name="connsiteX5" fmla="*/ 2232212 w 2931459"/>
                <a:gd name="connsiteY5" fmla="*/ 438297 h 962733"/>
                <a:gd name="connsiteX6" fmla="*/ 2931459 w 2931459"/>
                <a:gd name="connsiteY6" fmla="*/ 962733 h 962733"/>
                <a:gd name="connsiteX0" fmla="*/ 0 w 2931459"/>
                <a:gd name="connsiteY0" fmla="*/ 958759 h 958759"/>
                <a:gd name="connsiteX1" fmla="*/ 430306 w 2931459"/>
                <a:gd name="connsiteY1" fmla="*/ 219170 h 958759"/>
                <a:gd name="connsiteX2" fmla="*/ 779930 w 2931459"/>
                <a:gd name="connsiteY2" fmla="*/ 17465 h 958759"/>
                <a:gd name="connsiteX3" fmla="*/ 1116106 w 2931459"/>
                <a:gd name="connsiteY3" fmla="*/ 4017 h 958759"/>
                <a:gd name="connsiteX4" fmla="*/ 1640542 w 2931459"/>
                <a:gd name="connsiteY4" fmla="*/ 151935 h 958759"/>
                <a:gd name="connsiteX5" fmla="*/ 2232212 w 2931459"/>
                <a:gd name="connsiteY5" fmla="*/ 434323 h 958759"/>
                <a:gd name="connsiteX6" fmla="*/ 2931459 w 2931459"/>
                <a:gd name="connsiteY6" fmla="*/ 958759 h 958759"/>
                <a:gd name="connsiteX0" fmla="*/ 0 w 2931459"/>
                <a:gd name="connsiteY0" fmla="*/ 957812 h 957812"/>
                <a:gd name="connsiteX1" fmla="*/ 430306 w 2931459"/>
                <a:gd name="connsiteY1" fmla="*/ 218223 h 957812"/>
                <a:gd name="connsiteX2" fmla="*/ 779930 w 2931459"/>
                <a:gd name="connsiteY2" fmla="*/ 16518 h 957812"/>
                <a:gd name="connsiteX3" fmla="*/ 1116106 w 2931459"/>
                <a:gd name="connsiteY3" fmla="*/ 3070 h 957812"/>
                <a:gd name="connsiteX4" fmla="*/ 1640542 w 2931459"/>
                <a:gd name="connsiteY4" fmla="*/ 150988 h 957812"/>
                <a:gd name="connsiteX5" fmla="*/ 2232212 w 2931459"/>
                <a:gd name="connsiteY5" fmla="*/ 433376 h 957812"/>
                <a:gd name="connsiteX6" fmla="*/ 2931459 w 2931459"/>
                <a:gd name="connsiteY6" fmla="*/ 957812 h 957812"/>
                <a:gd name="connsiteX0" fmla="*/ 0 w 2931459"/>
                <a:gd name="connsiteY0" fmla="*/ 959121 h 959121"/>
                <a:gd name="connsiteX1" fmla="*/ 430306 w 2931459"/>
                <a:gd name="connsiteY1" fmla="*/ 219532 h 959121"/>
                <a:gd name="connsiteX2" fmla="*/ 779930 w 2931459"/>
                <a:gd name="connsiteY2" fmla="*/ 17827 h 959121"/>
                <a:gd name="connsiteX3" fmla="*/ 1116106 w 2931459"/>
                <a:gd name="connsiteY3" fmla="*/ 4379 h 959121"/>
                <a:gd name="connsiteX4" fmla="*/ 1640542 w 2931459"/>
                <a:gd name="connsiteY4" fmla="*/ 152297 h 959121"/>
                <a:gd name="connsiteX5" fmla="*/ 2232212 w 2931459"/>
                <a:gd name="connsiteY5" fmla="*/ 434685 h 959121"/>
                <a:gd name="connsiteX6" fmla="*/ 2931459 w 2931459"/>
                <a:gd name="connsiteY6" fmla="*/ 959121 h 959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1459" h="959121">
                  <a:moveTo>
                    <a:pt x="0" y="959121"/>
                  </a:moveTo>
                  <a:cubicBezTo>
                    <a:pt x="143435" y="712591"/>
                    <a:pt x="300318" y="376414"/>
                    <a:pt x="430306" y="219532"/>
                  </a:cubicBezTo>
                  <a:cubicBezTo>
                    <a:pt x="560294" y="62650"/>
                    <a:pt x="667871" y="31835"/>
                    <a:pt x="779930" y="17827"/>
                  </a:cubicBezTo>
                  <a:cubicBezTo>
                    <a:pt x="891989" y="3819"/>
                    <a:pt x="975052" y="-6127"/>
                    <a:pt x="1116106" y="4379"/>
                  </a:cubicBezTo>
                  <a:cubicBezTo>
                    <a:pt x="1257160" y="14885"/>
                    <a:pt x="1454524" y="80579"/>
                    <a:pt x="1640542" y="152297"/>
                  </a:cubicBezTo>
                  <a:cubicBezTo>
                    <a:pt x="1826560" y="224015"/>
                    <a:pt x="2017059" y="300214"/>
                    <a:pt x="2232212" y="434685"/>
                  </a:cubicBezTo>
                  <a:cubicBezTo>
                    <a:pt x="2447365" y="569156"/>
                    <a:pt x="2698377" y="784309"/>
                    <a:pt x="2931459" y="959121"/>
                  </a:cubicBez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3666796" y="4876708"/>
              <a:ext cx="1546411" cy="626497"/>
            </a:xfrm>
            <a:custGeom>
              <a:avLst/>
              <a:gdLst>
                <a:gd name="connsiteX0" fmla="*/ 1438835 w 1438835"/>
                <a:gd name="connsiteY0" fmla="*/ 726141 h 806823"/>
                <a:gd name="connsiteX1" fmla="*/ 1425388 w 1438835"/>
                <a:gd name="connsiteY1" fmla="*/ 403412 h 806823"/>
                <a:gd name="connsiteX2" fmla="*/ 605118 w 1438835"/>
                <a:gd name="connsiteY2" fmla="*/ 0 h 806823"/>
                <a:gd name="connsiteX3" fmla="*/ 0 w 1438835"/>
                <a:gd name="connsiteY3" fmla="*/ 403412 h 806823"/>
                <a:gd name="connsiteX4" fmla="*/ 0 w 1438835"/>
                <a:gd name="connsiteY4" fmla="*/ 806823 h 806823"/>
                <a:gd name="connsiteX0" fmla="*/ 1438835 w 1438835"/>
                <a:gd name="connsiteY0" fmla="*/ 726141 h 806823"/>
                <a:gd name="connsiteX1" fmla="*/ 1425388 w 1438835"/>
                <a:gd name="connsiteY1" fmla="*/ 403412 h 806823"/>
                <a:gd name="connsiteX2" fmla="*/ 605118 w 1438835"/>
                <a:gd name="connsiteY2" fmla="*/ 0 h 806823"/>
                <a:gd name="connsiteX3" fmla="*/ 0 w 1438835"/>
                <a:gd name="connsiteY3" fmla="*/ 403412 h 806823"/>
                <a:gd name="connsiteX4" fmla="*/ 0 w 1438835"/>
                <a:gd name="connsiteY4" fmla="*/ 806823 h 806823"/>
                <a:gd name="connsiteX0" fmla="*/ 1438835 w 1438835"/>
                <a:gd name="connsiteY0" fmla="*/ 726141 h 806823"/>
                <a:gd name="connsiteX1" fmla="*/ 1425388 w 1438835"/>
                <a:gd name="connsiteY1" fmla="*/ 403412 h 806823"/>
                <a:gd name="connsiteX2" fmla="*/ 605118 w 1438835"/>
                <a:gd name="connsiteY2" fmla="*/ 0 h 806823"/>
                <a:gd name="connsiteX3" fmla="*/ 0 w 1438835"/>
                <a:gd name="connsiteY3" fmla="*/ 403412 h 806823"/>
                <a:gd name="connsiteX4" fmla="*/ 0 w 1438835"/>
                <a:gd name="connsiteY4" fmla="*/ 806823 h 806823"/>
                <a:gd name="connsiteX0" fmla="*/ 1438835 w 1438835"/>
                <a:gd name="connsiteY0" fmla="*/ 726995 h 807677"/>
                <a:gd name="connsiteX1" fmla="*/ 1290918 w 1438835"/>
                <a:gd name="connsiteY1" fmla="*/ 310136 h 807677"/>
                <a:gd name="connsiteX2" fmla="*/ 605118 w 1438835"/>
                <a:gd name="connsiteY2" fmla="*/ 854 h 807677"/>
                <a:gd name="connsiteX3" fmla="*/ 0 w 1438835"/>
                <a:gd name="connsiteY3" fmla="*/ 404266 h 807677"/>
                <a:gd name="connsiteX4" fmla="*/ 0 w 1438835"/>
                <a:gd name="connsiteY4" fmla="*/ 807677 h 807677"/>
                <a:gd name="connsiteX0" fmla="*/ 1438835 w 1438835"/>
                <a:gd name="connsiteY0" fmla="*/ 726161 h 806843"/>
                <a:gd name="connsiteX1" fmla="*/ 1290918 w 1438835"/>
                <a:gd name="connsiteY1" fmla="*/ 309302 h 806843"/>
                <a:gd name="connsiteX2" fmla="*/ 605118 w 1438835"/>
                <a:gd name="connsiteY2" fmla="*/ 20 h 806843"/>
                <a:gd name="connsiteX3" fmla="*/ 134471 w 1438835"/>
                <a:gd name="connsiteY3" fmla="*/ 322749 h 806843"/>
                <a:gd name="connsiteX4" fmla="*/ 0 w 1438835"/>
                <a:gd name="connsiteY4" fmla="*/ 806843 h 806843"/>
                <a:gd name="connsiteX0" fmla="*/ 1438835 w 1438835"/>
                <a:gd name="connsiteY0" fmla="*/ 726161 h 806843"/>
                <a:gd name="connsiteX1" fmla="*/ 1290918 w 1438835"/>
                <a:gd name="connsiteY1" fmla="*/ 309302 h 806843"/>
                <a:gd name="connsiteX2" fmla="*/ 605118 w 1438835"/>
                <a:gd name="connsiteY2" fmla="*/ 20 h 806843"/>
                <a:gd name="connsiteX3" fmla="*/ 134471 w 1438835"/>
                <a:gd name="connsiteY3" fmla="*/ 322749 h 806843"/>
                <a:gd name="connsiteX4" fmla="*/ 0 w 1438835"/>
                <a:gd name="connsiteY4" fmla="*/ 806843 h 806843"/>
                <a:gd name="connsiteX0" fmla="*/ 1438835 w 1438835"/>
                <a:gd name="connsiteY0" fmla="*/ 726161 h 806843"/>
                <a:gd name="connsiteX1" fmla="*/ 1290918 w 1438835"/>
                <a:gd name="connsiteY1" fmla="*/ 309302 h 806843"/>
                <a:gd name="connsiteX2" fmla="*/ 605118 w 1438835"/>
                <a:gd name="connsiteY2" fmla="*/ 20 h 806843"/>
                <a:gd name="connsiteX3" fmla="*/ 134471 w 1438835"/>
                <a:gd name="connsiteY3" fmla="*/ 322749 h 806843"/>
                <a:gd name="connsiteX4" fmla="*/ 0 w 1438835"/>
                <a:gd name="connsiteY4" fmla="*/ 806843 h 806843"/>
                <a:gd name="connsiteX0" fmla="*/ 1438835 w 1438835"/>
                <a:gd name="connsiteY0" fmla="*/ 726163 h 806845"/>
                <a:gd name="connsiteX1" fmla="*/ 1290918 w 1438835"/>
                <a:gd name="connsiteY1" fmla="*/ 309304 h 806845"/>
                <a:gd name="connsiteX2" fmla="*/ 605118 w 1438835"/>
                <a:gd name="connsiteY2" fmla="*/ 22 h 806845"/>
                <a:gd name="connsiteX3" fmla="*/ 134471 w 1438835"/>
                <a:gd name="connsiteY3" fmla="*/ 322751 h 806845"/>
                <a:gd name="connsiteX4" fmla="*/ 0 w 1438835"/>
                <a:gd name="connsiteY4" fmla="*/ 806845 h 806845"/>
                <a:gd name="connsiteX0" fmla="*/ 1438835 w 1438835"/>
                <a:gd name="connsiteY0" fmla="*/ 726237 h 806919"/>
                <a:gd name="connsiteX1" fmla="*/ 1264024 w 1438835"/>
                <a:gd name="connsiteY1" fmla="*/ 295931 h 806919"/>
                <a:gd name="connsiteX2" fmla="*/ 605118 w 1438835"/>
                <a:gd name="connsiteY2" fmla="*/ 96 h 806919"/>
                <a:gd name="connsiteX3" fmla="*/ 134471 w 1438835"/>
                <a:gd name="connsiteY3" fmla="*/ 322825 h 806919"/>
                <a:gd name="connsiteX4" fmla="*/ 0 w 1438835"/>
                <a:gd name="connsiteY4" fmla="*/ 806919 h 806919"/>
                <a:gd name="connsiteX0" fmla="*/ 1438835 w 1438835"/>
                <a:gd name="connsiteY0" fmla="*/ 726224 h 806906"/>
                <a:gd name="connsiteX1" fmla="*/ 1264024 w 1438835"/>
                <a:gd name="connsiteY1" fmla="*/ 295918 h 806906"/>
                <a:gd name="connsiteX2" fmla="*/ 605118 w 1438835"/>
                <a:gd name="connsiteY2" fmla="*/ 83 h 806906"/>
                <a:gd name="connsiteX3" fmla="*/ 134471 w 1438835"/>
                <a:gd name="connsiteY3" fmla="*/ 322812 h 806906"/>
                <a:gd name="connsiteX4" fmla="*/ 0 w 1438835"/>
                <a:gd name="connsiteY4" fmla="*/ 806906 h 806906"/>
                <a:gd name="connsiteX0" fmla="*/ 1438835 w 1438835"/>
                <a:gd name="connsiteY0" fmla="*/ 726224 h 806906"/>
                <a:gd name="connsiteX1" fmla="*/ 1264024 w 1438835"/>
                <a:gd name="connsiteY1" fmla="*/ 295918 h 806906"/>
                <a:gd name="connsiteX2" fmla="*/ 605118 w 1438835"/>
                <a:gd name="connsiteY2" fmla="*/ 83 h 806906"/>
                <a:gd name="connsiteX3" fmla="*/ 134471 w 1438835"/>
                <a:gd name="connsiteY3" fmla="*/ 322812 h 806906"/>
                <a:gd name="connsiteX4" fmla="*/ 0 w 1438835"/>
                <a:gd name="connsiteY4" fmla="*/ 806906 h 806906"/>
                <a:gd name="connsiteX0" fmla="*/ 1438835 w 1438835"/>
                <a:gd name="connsiteY0" fmla="*/ 726224 h 806906"/>
                <a:gd name="connsiteX1" fmla="*/ 1264024 w 1438835"/>
                <a:gd name="connsiteY1" fmla="*/ 295918 h 806906"/>
                <a:gd name="connsiteX2" fmla="*/ 605118 w 1438835"/>
                <a:gd name="connsiteY2" fmla="*/ 83 h 806906"/>
                <a:gd name="connsiteX3" fmla="*/ 134471 w 1438835"/>
                <a:gd name="connsiteY3" fmla="*/ 322812 h 806906"/>
                <a:gd name="connsiteX4" fmla="*/ 0 w 1438835"/>
                <a:gd name="connsiteY4" fmla="*/ 806906 h 806906"/>
                <a:gd name="connsiteX0" fmla="*/ 1506070 w 1506070"/>
                <a:gd name="connsiteY0" fmla="*/ 726224 h 726224"/>
                <a:gd name="connsiteX1" fmla="*/ 1331259 w 1506070"/>
                <a:gd name="connsiteY1" fmla="*/ 295918 h 726224"/>
                <a:gd name="connsiteX2" fmla="*/ 672353 w 1506070"/>
                <a:gd name="connsiteY2" fmla="*/ 83 h 726224"/>
                <a:gd name="connsiteX3" fmla="*/ 201706 w 1506070"/>
                <a:gd name="connsiteY3" fmla="*/ 322812 h 726224"/>
                <a:gd name="connsiteX4" fmla="*/ 0 w 1506070"/>
                <a:gd name="connsiteY4" fmla="*/ 687476 h 726224"/>
                <a:gd name="connsiteX0" fmla="*/ 1506070 w 1506070"/>
                <a:gd name="connsiteY0" fmla="*/ 726647 h 726647"/>
                <a:gd name="connsiteX1" fmla="*/ 1331259 w 1506070"/>
                <a:gd name="connsiteY1" fmla="*/ 296341 h 726647"/>
                <a:gd name="connsiteX2" fmla="*/ 672353 w 1506070"/>
                <a:gd name="connsiteY2" fmla="*/ 506 h 726647"/>
                <a:gd name="connsiteX3" fmla="*/ 228600 w 1506070"/>
                <a:gd name="connsiteY3" fmla="*/ 237928 h 726647"/>
                <a:gd name="connsiteX4" fmla="*/ 0 w 1506070"/>
                <a:gd name="connsiteY4" fmla="*/ 687899 h 726647"/>
                <a:gd name="connsiteX0" fmla="*/ 1627093 w 1627093"/>
                <a:gd name="connsiteY0" fmla="*/ 658401 h 687900"/>
                <a:gd name="connsiteX1" fmla="*/ 1331259 w 1627093"/>
                <a:gd name="connsiteY1" fmla="*/ 296341 h 687900"/>
                <a:gd name="connsiteX2" fmla="*/ 672353 w 1627093"/>
                <a:gd name="connsiteY2" fmla="*/ 506 h 687900"/>
                <a:gd name="connsiteX3" fmla="*/ 228600 w 1627093"/>
                <a:gd name="connsiteY3" fmla="*/ 237928 h 687900"/>
                <a:gd name="connsiteX4" fmla="*/ 0 w 1627093"/>
                <a:gd name="connsiteY4" fmla="*/ 687899 h 687900"/>
                <a:gd name="connsiteX0" fmla="*/ 1627093 w 1627093"/>
                <a:gd name="connsiteY0" fmla="*/ 658401 h 687899"/>
                <a:gd name="connsiteX1" fmla="*/ 1331259 w 1627093"/>
                <a:gd name="connsiteY1" fmla="*/ 296341 h 687899"/>
                <a:gd name="connsiteX2" fmla="*/ 672353 w 1627093"/>
                <a:gd name="connsiteY2" fmla="*/ 506 h 687899"/>
                <a:gd name="connsiteX3" fmla="*/ 228600 w 1627093"/>
                <a:gd name="connsiteY3" fmla="*/ 237928 h 687899"/>
                <a:gd name="connsiteX4" fmla="*/ 0 w 1627093"/>
                <a:gd name="connsiteY4" fmla="*/ 687899 h 687899"/>
                <a:gd name="connsiteX0" fmla="*/ 1546411 w 1546411"/>
                <a:gd name="connsiteY0" fmla="*/ 794892 h 794892"/>
                <a:gd name="connsiteX1" fmla="*/ 1331259 w 1546411"/>
                <a:gd name="connsiteY1" fmla="*/ 296341 h 794892"/>
                <a:gd name="connsiteX2" fmla="*/ 672353 w 1546411"/>
                <a:gd name="connsiteY2" fmla="*/ 506 h 794892"/>
                <a:gd name="connsiteX3" fmla="*/ 228600 w 1546411"/>
                <a:gd name="connsiteY3" fmla="*/ 237928 h 794892"/>
                <a:gd name="connsiteX4" fmla="*/ 0 w 1546411"/>
                <a:gd name="connsiteY4" fmla="*/ 687899 h 794892"/>
                <a:gd name="connsiteX0" fmla="*/ 1546411 w 1546411"/>
                <a:gd name="connsiteY0" fmla="*/ 794892 h 794892"/>
                <a:gd name="connsiteX1" fmla="*/ 1331259 w 1546411"/>
                <a:gd name="connsiteY1" fmla="*/ 296341 h 794892"/>
                <a:gd name="connsiteX2" fmla="*/ 672353 w 1546411"/>
                <a:gd name="connsiteY2" fmla="*/ 506 h 794892"/>
                <a:gd name="connsiteX3" fmla="*/ 228600 w 1546411"/>
                <a:gd name="connsiteY3" fmla="*/ 237928 h 794892"/>
                <a:gd name="connsiteX4" fmla="*/ 0 w 1546411"/>
                <a:gd name="connsiteY4" fmla="*/ 687899 h 7948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6411" h="794892">
                  <a:moveTo>
                    <a:pt x="1546411" y="794892"/>
                  </a:moveTo>
                  <a:cubicBezTo>
                    <a:pt x="1515035" y="549087"/>
                    <a:pt x="1476935" y="428739"/>
                    <a:pt x="1331259" y="296341"/>
                  </a:cubicBezTo>
                  <a:cubicBezTo>
                    <a:pt x="1185583" y="163943"/>
                    <a:pt x="856129" y="10241"/>
                    <a:pt x="672353" y="506"/>
                  </a:cubicBezTo>
                  <a:cubicBezTo>
                    <a:pt x="488577" y="-9229"/>
                    <a:pt x="340659" y="123363"/>
                    <a:pt x="228600" y="237928"/>
                  </a:cubicBezTo>
                  <a:cubicBezTo>
                    <a:pt x="116541" y="352493"/>
                    <a:pt x="67235" y="566344"/>
                    <a:pt x="0" y="687899"/>
                  </a:cubicBezTo>
                </a:path>
              </a:pathLst>
            </a:custGeom>
            <a:noFill/>
            <a:ln w="381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下矢印 10"/>
          <p:cNvSpPr/>
          <p:nvPr/>
        </p:nvSpPr>
        <p:spPr>
          <a:xfrm>
            <a:off x="4808249" y="4425296"/>
            <a:ext cx="256137" cy="4663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34362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72653" y="124481"/>
            <a:ext cx="8065671" cy="1025525"/>
          </a:xfrm>
        </p:spPr>
        <p:txBody>
          <a:bodyPr>
            <a:normAutofit fontScale="90000"/>
          </a:bodyPr>
          <a:lstStyle/>
          <a:p>
            <a:pPr algn="r"/>
            <a:r>
              <a:rPr lang="en-US" altLang="ja-JP" sz="3600" smtClean="0"/>
              <a:t>A/D</a:t>
            </a:r>
            <a:r>
              <a:rPr lang="ja-JP" altLang="en-US" sz="3600" smtClean="0"/>
              <a:t>変換前，</a:t>
            </a:r>
            <a:r>
              <a:rPr lang="en-US" altLang="ja-JP" sz="3600" smtClean="0"/>
              <a:t>D/A</a:t>
            </a:r>
            <a:r>
              <a:rPr lang="ja-JP" altLang="en-US" sz="3600" smtClean="0"/>
              <a:t>変換後の</a:t>
            </a:r>
            <a:r>
              <a:rPr lang="en-US" altLang="ja-JP" sz="3600" smtClean="0"/>
              <a:t/>
            </a:r>
            <a:br>
              <a:rPr lang="en-US" altLang="ja-JP" sz="3600" smtClean="0"/>
            </a:br>
            <a:r>
              <a:rPr lang="ja-JP" altLang="en-US" sz="3600" smtClean="0"/>
              <a:t>理想低域フィルタの動き</a:t>
            </a:r>
            <a:endParaRPr lang="ja-JP" altLang="en-US" sz="3600"/>
          </a:p>
        </p:txBody>
      </p:sp>
      <p:sp>
        <p:nvSpPr>
          <p:cNvPr id="6" name="コンテンツ プレースホルダー 5"/>
          <p:cNvSpPr>
            <a:spLocks noGrp="1"/>
          </p:cNvSpPr>
          <p:nvPr>
            <p:ph idx="1"/>
          </p:nvPr>
        </p:nvSpPr>
        <p:spPr>
          <a:xfrm>
            <a:off x="939032" y="1352147"/>
            <a:ext cx="7704667" cy="531461"/>
          </a:xfrm>
        </p:spPr>
        <p:txBody>
          <a:bodyPr anchor="t" anchorCtr="0">
            <a:normAutofit/>
          </a:bodyPr>
          <a:lstStyle/>
          <a:p>
            <a:r>
              <a:rPr lang="en-US" altLang="ja-JP" smtClean="0">
                <a:latin typeface="Times New Roman" panose="02020603050405020304" pitchFamily="18" charset="0"/>
                <a:cs typeface="Times New Roman" panose="02020603050405020304" pitchFamily="18" charset="0"/>
              </a:rPr>
              <a:t>A/D</a:t>
            </a:r>
            <a:r>
              <a:rPr lang="ja-JP" altLang="en-US" smtClean="0">
                <a:latin typeface="Times New Roman" panose="02020603050405020304" pitchFamily="18" charset="0"/>
                <a:cs typeface="Times New Roman" panose="02020603050405020304" pitchFamily="18" charset="0"/>
              </a:rPr>
              <a:t>変換の前で </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 / 2</a:t>
            </a:r>
            <a:r>
              <a:rPr lang="ja-JP" altLang="en-US">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を超えた </a:t>
            </a:r>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 成分を除去</a:t>
            </a:r>
            <a:endParaRPr kumimoji="1" lang="ja-JP" altLang="en-US"/>
          </a:p>
        </p:txBody>
      </p:sp>
      <p:cxnSp>
        <p:nvCxnSpPr>
          <p:cNvPr id="108" name="直線コネクタ 107"/>
          <p:cNvCxnSpPr/>
          <p:nvPr/>
        </p:nvCxnSpPr>
        <p:spPr>
          <a:xfrm rot="5400000">
            <a:off x="4795340" y="2539860"/>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rot="5400000">
            <a:off x="4139477" y="2517705"/>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rot="5400000">
            <a:off x="2259398" y="2655096"/>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rot="5400000">
            <a:off x="1603535" y="2632941"/>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rot="5400000">
            <a:off x="7095030" y="2589597"/>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rot="5400000">
            <a:off x="6469019" y="2632941"/>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台形 12"/>
          <p:cNvSpPr/>
          <p:nvPr/>
        </p:nvSpPr>
        <p:spPr>
          <a:xfrm rot="16200000">
            <a:off x="6712036" y="2596317"/>
            <a:ext cx="435447" cy="309481"/>
          </a:xfrm>
          <a:custGeom>
            <a:avLst/>
            <a:gdLst>
              <a:gd name="connsiteX0" fmla="*/ 0 w 435447"/>
              <a:gd name="connsiteY0" fmla="*/ 411767 h 411767"/>
              <a:gd name="connsiteX1" fmla="*/ 548 w 435447"/>
              <a:gd name="connsiteY1" fmla="*/ 0 h 411767"/>
              <a:gd name="connsiteX2" fmla="*/ 434899 w 435447"/>
              <a:gd name="connsiteY2" fmla="*/ 0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07005 h 407005"/>
              <a:gd name="connsiteX1" fmla="*/ 5310 w 435447"/>
              <a:gd name="connsiteY1" fmla="*/ 0 h 407005"/>
              <a:gd name="connsiteX2" fmla="*/ 172961 w 435447"/>
              <a:gd name="connsiteY2" fmla="*/ 1 h 407005"/>
              <a:gd name="connsiteX3" fmla="*/ 435447 w 435447"/>
              <a:gd name="connsiteY3" fmla="*/ 407005 h 407005"/>
              <a:gd name="connsiteX4" fmla="*/ 0 w 435447"/>
              <a:gd name="connsiteY4" fmla="*/ 407005 h 407005"/>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5 h 423285"/>
              <a:gd name="connsiteX1" fmla="*/ 5310 w 435447"/>
              <a:gd name="connsiteY1" fmla="*/ -1 h 423285"/>
              <a:gd name="connsiteX2" fmla="*/ 225349 w 435447"/>
              <a:gd name="connsiteY2" fmla="*/ 1 h 423285"/>
              <a:gd name="connsiteX3" fmla="*/ 435447 w 435447"/>
              <a:gd name="connsiteY3" fmla="*/ 423285 h 423285"/>
              <a:gd name="connsiteX4" fmla="*/ 0 w 435447"/>
              <a:gd name="connsiteY4" fmla="*/ 423285 h 4232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447" h="423285">
                <a:moveTo>
                  <a:pt x="0" y="423285"/>
                </a:moveTo>
                <a:cubicBezTo>
                  <a:pt x="183" y="286029"/>
                  <a:pt x="5127" y="137255"/>
                  <a:pt x="5310" y="-1"/>
                </a:cubicBezTo>
                <a:lnTo>
                  <a:pt x="225349" y="1"/>
                </a:lnTo>
                <a:cubicBezTo>
                  <a:pt x="292207" y="115826"/>
                  <a:pt x="368588" y="288797"/>
                  <a:pt x="435447" y="423285"/>
                </a:cubicBezTo>
                <a:lnTo>
                  <a:pt x="0" y="423285"/>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台形 12"/>
          <p:cNvSpPr/>
          <p:nvPr/>
        </p:nvSpPr>
        <p:spPr>
          <a:xfrm rot="5400000" flipH="1">
            <a:off x="7028567" y="2596316"/>
            <a:ext cx="435447" cy="309481"/>
          </a:xfrm>
          <a:custGeom>
            <a:avLst/>
            <a:gdLst>
              <a:gd name="connsiteX0" fmla="*/ 0 w 435447"/>
              <a:gd name="connsiteY0" fmla="*/ 411767 h 411767"/>
              <a:gd name="connsiteX1" fmla="*/ 548 w 435447"/>
              <a:gd name="connsiteY1" fmla="*/ 0 h 411767"/>
              <a:gd name="connsiteX2" fmla="*/ 434899 w 435447"/>
              <a:gd name="connsiteY2" fmla="*/ 0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11767 h 411767"/>
              <a:gd name="connsiteX1" fmla="*/ 548 w 435447"/>
              <a:gd name="connsiteY1" fmla="*/ 0 h 411767"/>
              <a:gd name="connsiteX2" fmla="*/ 172961 w 435447"/>
              <a:gd name="connsiteY2" fmla="*/ 4763 h 411767"/>
              <a:gd name="connsiteX3" fmla="*/ 435447 w 435447"/>
              <a:gd name="connsiteY3" fmla="*/ 411767 h 411767"/>
              <a:gd name="connsiteX4" fmla="*/ 0 w 435447"/>
              <a:gd name="connsiteY4" fmla="*/ 411767 h 411767"/>
              <a:gd name="connsiteX0" fmla="*/ 0 w 435447"/>
              <a:gd name="connsiteY0" fmla="*/ 407005 h 407005"/>
              <a:gd name="connsiteX1" fmla="*/ 5310 w 435447"/>
              <a:gd name="connsiteY1" fmla="*/ 0 h 407005"/>
              <a:gd name="connsiteX2" fmla="*/ 172961 w 435447"/>
              <a:gd name="connsiteY2" fmla="*/ 1 h 407005"/>
              <a:gd name="connsiteX3" fmla="*/ 435447 w 435447"/>
              <a:gd name="connsiteY3" fmla="*/ 407005 h 407005"/>
              <a:gd name="connsiteX4" fmla="*/ 0 w 435447"/>
              <a:gd name="connsiteY4" fmla="*/ 407005 h 407005"/>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4 h 423284"/>
              <a:gd name="connsiteX1" fmla="*/ 5310 w 435447"/>
              <a:gd name="connsiteY1" fmla="*/ 16279 h 423284"/>
              <a:gd name="connsiteX2" fmla="*/ 225349 w 435447"/>
              <a:gd name="connsiteY2" fmla="*/ 0 h 423284"/>
              <a:gd name="connsiteX3" fmla="*/ 435447 w 435447"/>
              <a:gd name="connsiteY3" fmla="*/ 423284 h 423284"/>
              <a:gd name="connsiteX4" fmla="*/ 0 w 435447"/>
              <a:gd name="connsiteY4" fmla="*/ 423284 h 423284"/>
              <a:gd name="connsiteX0" fmla="*/ 0 w 435447"/>
              <a:gd name="connsiteY0" fmla="*/ 423285 h 423285"/>
              <a:gd name="connsiteX1" fmla="*/ 5310 w 435447"/>
              <a:gd name="connsiteY1" fmla="*/ -1 h 423285"/>
              <a:gd name="connsiteX2" fmla="*/ 225349 w 435447"/>
              <a:gd name="connsiteY2" fmla="*/ 1 h 423285"/>
              <a:gd name="connsiteX3" fmla="*/ 435447 w 435447"/>
              <a:gd name="connsiteY3" fmla="*/ 423285 h 423285"/>
              <a:gd name="connsiteX4" fmla="*/ 0 w 435447"/>
              <a:gd name="connsiteY4" fmla="*/ 423285 h 4232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447" h="423285">
                <a:moveTo>
                  <a:pt x="0" y="423285"/>
                </a:moveTo>
                <a:cubicBezTo>
                  <a:pt x="183" y="286029"/>
                  <a:pt x="5127" y="137255"/>
                  <a:pt x="5310" y="-1"/>
                </a:cubicBezTo>
                <a:lnTo>
                  <a:pt x="225349" y="1"/>
                </a:lnTo>
                <a:cubicBezTo>
                  <a:pt x="292207" y="115826"/>
                  <a:pt x="368588" y="288797"/>
                  <a:pt x="435447" y="423285"/>
                </a:cubicBezTo>
                <a:lnTo>
                  <a:pt x="0" y="423285"/>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コンテンツ プレースホルダー 2"/>
          <p:cNvSpPr txBox="1">
            <a:spLocks/>
          </p:cNvSpPr>
          <p:nvPr/>
        </p:nvSpPr>
        <p:spPr>
          <a:xfrm>
            <a:off x="5525010" y="2793336"/>
            <a:ext cx="1100430" cy="324837"/>
          </a:xfrm>
          <a:prstGeom prst="rect">
            <a:avLst/>
          </a:prstGeom>
          <a:noFill/>
          <a:ln>
            <a:no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solidFill>
                  <a:srgbClr val="FF0000"/>
                </a:solidFill>
                <a:latin typeface="Times New Roman" panose="02020603050405020304" pitchFamily="18" charset="0"/>
                <a:cs typeface="Times New Roman" panose="02020603050405020304" pitchFamily="18" charset="0"/>
              </a:rPr>
              <a:t>＝</a:t>
            </a:r>
            <a:endParaRPr lang="en-US" altLang="ja-JP" sz="1800" smtClean="0">
              <a:solidFill>
                <a:srgbClr val="FF0000"/>
              </a:solidFill>
              <a:latin typeface="Times New Roman" panose="02020603050405020304" pitchFamily="18" charset="0"/>
              <a:cs typeface="Times New Roman" panose="02020603050405020304" pitchFamily="18" charset="0"/>
            </a:endParaRPr>
          </a:p>
        </p:txBody>
      </p:sp>
      <p:sp>
        <p:nvSpPr>
          <p:cNvPr id="40" name="正方形/長方形 39"/>
          <p:cNvSpPr/>
          <p:nvPr/>
        </p:nvSpPr>
        <p:spPr>
          <a:xfrm>
            <a:off x="4452778" y="2530955"/>
            <a:ext cx="647070" cy="4493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nvGrpSpPr>
          <p:cNvPr id="41" name="グループ化 40"/>
          <p:cNvGrpSpPr/>
          <p:nvPr/>
        </p:nvGrpSpPr>
        <p:grpSpPr>
          <a:xfrm>
            <a:off x="4008797" y="2141471"/>
            <a:ext cx="1771535" cy="1215414"/>
            <a:chOff x="5051239" y="1859897"/>
            <a:chExt cx="2959242" cy="1539498"/>
          </a:xfrm>
        </p:grpSpPr>
        <p:cxnSp>
          <p:nvCxnSpPr>
            <p:cNvPr id="42" name="直線矢印コネクタ 41"/>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793775" y="2353235"/>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rot="5400000">
              <a:off x="5528468" y="262905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6604948" y="263691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rot="10800000">
              <a:off x="5252883"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rot="10800000">
              <a:off x="6874948"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51" name="コンテンツ プレースホルダー 2"/>
            <p:cNvSpPr txBox="1">
              <a:spLocks/>
            </p:cNvSpPr>
            <p:nvPr/>
          </p:nvSpPr>
          <p:spPr>
            <a:xfrm>
              <a:off x="5051239" y="2951989"/>
              <a:ext cx="1085999" cy="44740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grpSp>
        <p:nvGrpSpPr>
          <p:cNvPr id="52" name="グループ化 51"/>
          <p:cNvGrpSpPr/>
          <p:nvPr/>
        </p:nvGrpSpPr>
        <p:grpSpPr>
          <a:xfrm>
            <a:off x="1304212" y="2113245"/>
            <a:ext cx="1941867" cy="1030027"/>
            <a:chOff x="4766712" y="1859897"/>
            <a:chExt cx="3243769" cy="1304678"/>
          </a:xfrm>
        </p:grpSpPr>
        <p:cxnSp>
          <p:nvCxnSpPr>
            <p:cNvPr id="53" name="直線矢印コネクタ 52"/>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5236645" y="2353235"/>
              <a:ext cx="1082444" cy="5381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6333329" y="2353235"/>
              <a:ext cx="1080234" cy="5380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58" name="コンテンツ プレースホルダー 2"/>
            <p:cNvSpPr txBox="1">
              <a:spLocks/>
            </p:cNvSpPr>
            <p:nvPr/>
          </p:nvSpPr>
          <p:spPr>
            <a:xfrm>
              <a:off x="4766712" y="2015860"/>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grpSp>
      <p:grpSp>
        <p:nvGrpSpPr>
          <p:cNvPr id="60" name="グループ化 59"/>
          <p:cNvGrpSpPr/>
          <p:nvPr/>
        </p:nvGrpSpPr>
        <p:grpSpPr>
          <a:xfrm>
            <a:off x="6208103" y="2129916"/>
            <a:ext cx="1884180" cy="1041582"/>
            <a:chOff x="4863075" y="1845261"/>
            <a:chExt cx="3147406" cy="1319314"/>
          </a:xfrm>
        </p:grpSpPr>
        <p:cxnSp>
          <p:nvCxnSpPr>
            <p:cNvPr id="62" name="直線矢印コネクタ 61"/>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H="1">
              <a:off x="5236645" y="2353235"/>
              <a:ext cx="1082444" cy="538154"/>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6333329" y="2353235"/>
              <a:ext cx="1080234" cy="538071"/>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81" name="コンテンツ プレースホルダー 2"/>
            <p:cNvSpPr txBox="1">
              <a:spLocks/>
            </p:cNvSpPr>
            <p:nvPr/>
          </p:nvSpPr>
          <p:spPr>
            <a:xfrm>
              <a:off x="4863075" y="1845261"/>
              <a:ext cx="1057646"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grpSp>
      <p:cxnSp>
        <p:nvCxnSpPr>
          <p:cNvPr id="84" name="直線矢印コネクタ 83"/>
          <p:cNvCxnSpPr/>
          <p:nvPr/>
        </p:nvCxnSpPr>
        <p:spPr>
          <a:xfrm flipV="1">
            <a:off x="6775019" y="2732172"/>
            <a:ext cx="0" cy="234000"/>
          </a:xfrm>
          <a:prstGeom prst="straightConnector1">
            <a:avLst/>
          </a:prstGeom>
          <a:ln w="38100" cap="flat">
            <a:solidFill>
              <a:schemeClr val="tx1"/>
            </a:solidFill>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7401031" y="2732172"/>
            <a:ext cx="0" cy="234000"/>
          </a:xfrm>
          <a:prstGeom prst="straightConnector1">
            <a:avLst/>
          </a:prstGeom>
          <a:ln w="38100" cap="flat">
            <a:solidFill>
              <a:schemeClr val="tx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a:stCxn id="36" idx="2"/>
          </p:cNvCxnSpPr>
          <p:nvPr/>
        </p:nvCxnSpPr>
        <p:spPr>
          <a:xfrm flipV="1">
            <a:off x="6775020" y="2530955"/>
            <a:ext cx="303467" cy="212477"/>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stCxn id="37" idx="2"/>
            <a:endCxn id="37" idx="3"/>
          </p:cNvCxnSpPr>
          <p:nvPr/>
        </p:nvCxnSpPr>
        <p:spPr>
          <a:xfrm flipH="1" flipV="1">
            <a:off x="7091550" y="2533333"/>
            <a:ext cx="309480" cy="210098"/>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5" name="コンテンツ プレースホルダー 2"/>
          <p:cNvSpPr txBox="1">
            <a:spLocks/>
          </p:cNvSpPr>
          <p:nvPr/>
        </p:nvSpPr>
        <p:spPr>
          <a:xfrm>
            <a:off x="3213196" y="2349096"/>
            <a:ext cx="1100430" cy="922416"/>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乗算</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en-US" altLang="ja-JP" sz="1800" b="1" smtClean="0">
                <a:solidFill>
                  <a:srgbClr val="FF0000"/>
                </a:solidFill>
                <a:latin typeface="Times New Roman" panose="02020603050405020304" pitchFamily="18" charset="0"/>
                <a:cs typeface="Times New Roman" panose="02020603050405020304" pitchFamily="18" charset="0"/>
              </a:rPr>
              <a:t>×</a:t>
            </a:r>
          </a:p>
        </p:txBody>
      </p:sp>
      <p:sp>
        <p:nvSpPr>
          <p:cNvPr id="96" name="コンテンツ プレースホルダー 2"/>
          <p:cNvSpPr txBox="1">
            <a:spLocks/>
          </p:cNvSpPr>
          <p:nvPr/>
        </p:nvSpPr>
        <p:spPr>
          <a:xfrm>
            <a:off x="4980474" y="3018970"/>
            <a:ext cx="441169" cy="298367"/>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97" name="コンテンツ プレースホルダー 2"/>
          <p:cNvSpPr txBox="1">
            <a:spLocks/>
          </p:cNvSpPr>
          <p:nvPr/>
        </p:nvSpPr>
        <p:spPr>
          <a:xfrm>
            <a:off x="4830895" y="2956932"/>
            <a:ext cx="40086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smtClean="0">
                <a:latin typeface="Times New Roman" panose="02020603050405020304" pitchFamily="18" charset="0"/>
                <a:cs typeface="Times New Roman" panose="02020603050405020304" pitchFamily="18" charset="0"/>
              </a:rPr>
              <a:t>0</a:t>
            </a:r>
            <a:endParaRPr lang="ja-JP" altLang="en-US" sz="1400">
              <a:latin typeface="Times New Roman" panose="02020603050405020304" pitchFamily="18" charset="0"/>
              <a:cs typeface="Times New Roman" panose="02020603050405020304" pitchFamily="18" charset="0"/>
            </a:endParaRPr>
          </a:p>
        </p:txBody>
      </p:sp>
      <p:sp>
        <p:nvSpPr>
          <p:cNvPr id="98" name="コンテンツ プレースホルダー 2"/>
          <p:cNvSpPr txBox="1">
            <a:spLocks/>
          </p:cNvSpPr>
          <p:nvPr/>
        </p:nvSpPr>
        <p:spPr>
          <a:xfrm>
            <a:off x="7257293" y="3022314"/>
            <a:ext cx="441169" cy="298367"/>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a:t>
            </a:r>
            <a:r>
              <a:rPr lang="en-US" altLang="ja-JP"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99" name="コンテンツ プレースホルダー 2"/>
          <p:cNvSpPr txBox="1">
            <a:spLocks/>
          </p:cNvSpPr>
          <p:nvPr/>
        </p:nvSpPr>
        <p:spPr>
          <a:xfrm>
            <a:off x="7107714" y="2960276"/>
            <a:ext cx="40086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smtClean="0">
                <a:latin typeface="Times New Roman" panose="02020603050405020304" pitchFamily="18" charset="0"/>
                <a:cs typeface="Times New Roman" panose="02020603050405020304" pitchFamily="18" charset="0"/>
              </a:rPr>
              <a:t>0</a:t>
            </a:r>
            <a:endParaRPr lang="ja-JP" altLang="en-US" sz="1400">
              <a:latin typeface="Times New Roman" panose="02020603050405020304" pitchFamily="18" charset="0"/>
              <a:cs typeface="Times New Roman" panose="02020603050405020304" pitchFamily="18" charset="0"/>
            </a:endParaRPr>
          </a:p>
        </p:txBody>
      </p:sp>
      <p:sp>
        <p:nvSpPr>
          <p:cNvPr id="100" name="コンテンツ プレースホルダー 2"/>
          <p:cNvSpPr txBox="1">
            <a:spLocks/>
          </p:cNvSpPr>
          <p:nvPr/>
        </p:nvSpPr>
        <p:spPr>
          <a:xfrm>
            <a:off x="2435220" y="2998919"/>
            <a:ext cx="441169" cy="298367"/>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a:t>
            </a:r>
            <a:r>
              <a:rPr lang="en-US" altLang="ja-JP"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01" name="コンテンツ プレースホルダー 2"/>
          <p:cNvSpPr txBox="1">
            <a:spLocks/>
          </p:cNvSpPr>
          <p:nvPr/>
        </p:nvSpPr>
        <p:spPr>
          <a:xfrm>
            <a:off x="2285641" y="2936881"/>
            <a:ext cx="40086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smtClean="0">
                <a:latin typeface="Times New Roman" panose="02020603050405020304" pitchFamily="18" charset="0"/>
                <a:cs typeface="Times New Roman" panose="02020603050405020304" pitchFamily="18" charset="0"/>
              </a:rPr>
              <a:t>0</a:t>
            </a:r>
            <a:endParaRPr lang="ja-JP" altLang="en-US" sz="1400">
              <a:latin typeface="Times New Roman" panose="02020603050405020304" pitchFamily="18" charset="0"/>
              <a:cs typeface="Times New Roman" panose="02020603050405020304" pitchFamily="18" charset="0"/>
            </a:endParaRPr>
          </a:p>
        </p:txBody>
      </p:sp>
      <p:sp>
        <p:nvSpPr>
          <p:cNvPr id="102" name="コンテンツ プレースホルダー 2"/>
          <p:cNvSpPr txBox="1">
            <a:spLocks/>
          </p:cNvSpPr>
          <p:nvPr/>
        </p:nvSpPr>
        <p:spPr>
          <a:xfrm>
            <a:off x="1418276" y="2952636"/>
            <a:ext cx="65012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03" name="コンテンツ プレースホルダー 2"/>
          <p:cNvSpPr txBox="1">
            <a:spLocks/>
          </p:cNvSpPr>
          <p:nvPr/>
        </p:nvSpPr>
        <p:spPr>
          <a:xfrm>
            <a:off x="6384311" y="2998300"/>
            <a:ext cx="65012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10" name="コンテンツ プレースホルダー 2"/>
          <p:cNvSpPr txBox="1">
            <a:spLocks/>
          </p:cNvSpPr>
          <p:nvPr/>
        </p:nvSpPr>
        <p:spPr>
          <a:xfrm>
            <a:off x="4822257" y="2278832"/>
            <a:ext cx="40086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smtClean="0">
                <a:latin typeface="Times New Roman" panose="02020603050405020304" pitchFamily="18" charset="0"/>
                <a:cs typeface="Times New Roman" panose="02020603050405020304" pitchFamily="18" charset="0"/>
              </a:rPr>
              <a:t>1</a:t>
            </a:r>
            <a:endParaRPr lang="ja-JP" altLang="en-US" sz="1400">
              <a:latin typeface="Times New Roman" panose="02020603050405020304" pitchFamily="18" charset="0"/>
              <a:cs typeface="Times New Roman" panose="02020603050405020304" pitchFamily="18" charset="0"/>
            </a:endParaRPr>
          </a:p>
        </p:txBody>
      </p:sp>
      <p:sp>
        <p:nvSpPr>
          <p:cNvPr id="115" name="コンテンツ プレースホルダー 2"/>
          <p:cNvSpPr txBox="1">
            <a:spLocks/>
          </p:cNvSpPr>
          <p:nvPr/>
        </p:nvSpPr>
        <p:spPr>
          <a:xfrm>
            <a:off x="1418275" y="3265806"/>
            <a:ext cx="1509429" cy="344632"/>
          </a:xfrm>
          <a:prstGeom prst="rect">
            <a:avLst/>
          </a:prstGeom>
          <a:noFill/>
          <a:ln>
            <a:no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（入力）</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16" name="コンテンツ プレースホルダー 2"/>
          <p:cNvSpPr txBox="1">
            <a:spLocks/>
          </p:cNvSpPr>
          <p:nvPr/>
        </p:nvSpPr>
        <p:spPr>
          <a:xfrm>
            <a:off x="3649177" y="3284370"/>
            <a:ext cx="2328017" cy="301480"/>
          </a:xfrm>
          <a:prstGeom prst="rect">
            <a:avLst/>
          </a:prstGeom>
          <a:noFill/>
          <a:ln>
            <a:noFill/>
          </a:ln>
        </p:spPr>
        <p:txBody>
          <a:bodyPr vert="horz" lIns="91440" tIns="45720" rIns="91440" bIns="45720" rtlCol="0" anchor="t" anchorCtr="0">
            <a:normAutofit fontScale="850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（理想低域フィルタ）</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17" name="コンテンツ プレースホルダー 2"/>
          <p:cNvSpPr txBox="1">
            <a:spLocks/>
          </p:cNvSpPr>
          <p:nvPr/>
        </p:nvSpPr>
        <p:spPr>
          <a:xfrm>
            <a:off x="5943705" y="3288693"/>
            <a:ext cx="2328017" cy="301480"/>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a:t>
            </a:r>
            <a:r>
              <a:rPr lang="en-US" altLang="ja-JP" sz="1800" b="1" smtClean="0">
                <a:latin typeface="Times New Roman" panose="02020603050405020304" pitchFamily="18" charset="0"/>
                <a:cs typeface="Times New Roman" panose="02020603050405020304" pitchFamily="18" charset="0"/>
              </a:rPr>
              <a:t>A/D</a:t>
            </a:r>
            <a:r>
              <a:rPr lang="ja-JP" altLang="en-US" sz="1800" b="1" smtClean="0">
                <a:latin typeface="Times New Roman" panose="02020603050405020304" pitchFamily="18" charset="0"/>
                <a:cs typeface="Times New Roman" panose="02020603050405020304" pitchFamily="18" charset="0"/>
              </a:rPr>
              <a:t>変換入力）</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grpSp>
        <p:nvGrpSpPr>
          <p:cNvPr id="118" name="グループ化 117"/>
          <p:cNvGrpSpPr/>
          <p:nvPr/>
        </p:nvGrpSpPr>
        <p:grpSpPr>
          <a:xfrm>
            <a:off x="892619" y="4886402"/>
            <a:ext cx="2541877" cy="1251630"/>
            <a:chOff x="5620487" y="2517594"/>
            <a:chExt cx="2541877" cy="1251630"/>
          </a:xfrm>
        </p:grpSpPr>
        <p:cxnSp>
          <p:nvCxnSpPr>
            <p:cNvPr id="119" name="直線コネクタ 118"/>
            <p:cNvCxnSpPr/>
            <p:nvPr/>
          </p:nvCxnSpPr>
          <p:spPr>
            <a:xfrm>
              <a:off x="8035551" y="2619813"/>
              <a:ext cx="1268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flipV="1">
              <a:off x="5620487" y="3411241"/>
              <a:ext cx="252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rot="5400000">
              <a:off x="5430776" y="3060124"/>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rot="5400000">
              <a:off x="6164619" y="3057679"/>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3" name="コンテンツ プレースホルダー 2"/>
            <p:cNvSpPr txBox="1">
              <a:spLocks/>
            </p:cNvSpPr>
            <p:nvPr/>
          </p:nvSpPr>
          <p:spPr>
            <a:xfrm>
              <a:off x="6736628" y="2517594"/>
              <a:ext cx="42127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cxnSp>
          <p:nvCxnSpPr>
            <p:cNvPr id="124" name="直線コネクタ 123"/>
            <p:cNvCxnSpPr/>
            <p:nvPr/>
          </p:nvCxnSpPr>
          <p:spPr>
            <a:xfrm rot="5400000">
              <a:off x="6889664" y="3055362"/>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p:nvPr/>
          </p:nvCxnSpPr>
          <p:spPr>
            <a:xfrm>
              <a:off x="6524619" y="2798935"/>
              <a:ext cx="720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26" name="グループ化 125"/>
            <p:cNvGrpSpPr/>
            <p:nvPr/>
          </p:nvGrpSpPr>
          <p:grpSpPr>
            <a:xfrm>
              <a:off x="5835376" y="3085249"/>
              <a:ext cx="633177" cy="312336"/>
              <a:chOff x="6658295" y="5682536"/>
              <a:chExt cx="633177" cy="312336"/>
            </a:xfrm>
          </p:grpSpPr>
          <p:cxnSp>
            <p:nvCxnSpPr>
              <p:cNvPr id="140" name="直線コネクタ 139"/>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7" name="グループ化 126"/>
            <p:cNvGrpSpPr/>
            <p:nvPr/>
          </p:nvGrpSpPr>
          <p:grpSpPr>
            <a:xfrm>
              <a:off x="6570443" y="3086062"/>
              <a:ext cx="633177" cy="312336"/>
              <a:chOff x="6658295" y="5682536"/>
              <a:chExt cx="633177" cy="312336"/>
            </a:xfrm>
          </p:grpSpPr>
          <p:cxnSp>
            <p:nvCxnSpPr>
              <p:cNvPr id="137" name="直線コネクタ 136"/>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8" name="グループ化 127"/>
            <p:cNvGrpSpPr/>
            <p:nvPr/>
          </p:nvGrpSpPr>
          <p:grpSpPr>
            <a:xfrm>
              <a:off x="7285598" y="3083230"/>
              <a:ext cx="633177" cy="312336"/>
              <a:chOff x="6658295" y="5682536"/>
              <a:chExt cx="633177" cy="312336"/>
            </a:xfrm>
          </p:grpSpPr>
          <p:cxnSp>
            <p:nvCxnSpPr>
              <p:cNvPr id="134" name="直線コネクタ 133"/>
              <p:cNvCxnSpPr/>
              <p:nvPr/>
            </p:nvCxnSpPr>
            <p:spPr>
              <a:xfrm flipH="1">
                <a:off x="6658295" y="5683281"/>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6793992" y="5683281"/>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7159537" y="5682536"/>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9" name="直線コネクタ 128"/>
            <p:cNvCxnSpPr/>
            <p:nvPr/>
          </p:nvCxnSpPr>
          <p:spPr>
            <a:xfrm rot="5400000">
              <a:off x="7601659" y="3052917"/>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rot="5400000">
              <a:off x="6616140" y="3149025"/>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1" name="コンテンツ プレースホルダー 2"/>
            <p:cNvSpPr txBox="1">
              <a:spLocks/>
            </p:cNvSpPr>
            <p:nvPr/>
          </p:nvSpPr>
          <p:spPr>
            <a:xfrm>
              <a:off x="7114792" y="3416003"/>
              <a:ext cx="30910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32" name="コンテンツ プレースホルダー 2"/>
            <p:cNvSpPr txBox="1">
              <a:spLocks/>
            </p:cNvSpPr>
            <p:nvPr/>
          </p:nvSpPr>
          <p:spPr>
            <a:xfrm>
              <a:off x="6207779" y="3418087"/>
              <a:ext cx="535180"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a:latin typeface="Times New Roman" panose="02020603050405020304" pitchFamily="18" charset="0"/>
                  <a:cs typeface="Times New Roman" panose="02020603050405020304" pitchFamily="18" charset="0"/>
                </a:rPr>
                <a:t>ー</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33" name="コンテンツ プレースホルダー 2"/>
            <p:cNvSpPr txBox="1">
              <a:spLocks/>
            </p:cNvSpPr>
            <p:nvPr/>
          </p:nvSpPr>
          <p:spPr>
            <a:xfrm>
              <a:off x="6831563" y="3416849"/>
              <a:ext cx="124208"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sp>
        <p:nvSpPr>
          <p:cNvPr id="143" name="コンテンツ プレースホルダー 5"/>
          <p:cNvSpPr txBox="1">
            <a:spLocks/>
          </p:cNvSpPr>
          <p:nvPr/>
        </p:nvSpPr>
        <p:spPr>
          <a:xfrm>
            <a:off x="481527" y="4126134"/>
            <a:ext cx="7704667" cy="531461"/>
          </a:xfrm>
          <a:prstGeom prst="rect">
            <a:avLst/>
          </a:prstGeom>
        </p:spPr>
        <p:txBody>
          <a:bodyPr vert="horz" lIns="91440" tIns="45720" rIns="91440" bIns="45720" rtlCol="0" anchor="t" anchorCtr="0">
            <a:normAutofit fontScale="850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r>
              <a:rPr lang="en-US" altLang="ja-JP" smtClean="0">
                <a:latin typeface="Times New Roman" panose="02020603050405020304" pitchFamily="18" charset="0"/>
                <a:cs typeface="Times New Roman" panose="02020603050405020304" pitchFamily="18" charset="0"/>
              </a:rPr>
              <a:t>D/A</a:t>
            </a:r>
            <a:r>
              <a:rPr lang="ja-JP" altLang="en-US" smtClean="0">
                <a:latin typeface="Times New Roman" panose="02020603050405020304" pitchFamily="18" charset="0"/>
                <a:cs typeface="Times New Roman" panose="02020603050405020304" pitchFamily="18" charset="0"/>
              </a:rPr>
              <a:t>変換の後，離散信号に含まれる </a:t>
            </a:r>
            <a:r>
              <a:rPr lang="en-US" altLang="ja-JP" i="1" smtClean="0">
                <a:latin typeface="Times New Roman" panose="02020603050405020304" pitchFamily="18" charset="0"/>
                <a:cs typeface="Times New Roman" panose="02020603050405020304" pitchFamily="18" charset="0"/>
              </a:rPr>
              <a:t>f</a:t>
            </a:r>
            <a:r>
              <a:rPr lang="en-US" altLang="ja-JP" i="1" baseline="-25000" smtClean="0">
                <a:latin typeface="Times New Roman" panose="02020603050405020304" pitchFamily="18" charset="0"/>
                <a:cs typeface="Times New Roman" panose="02020603050405020304" pitchFamily="18" charset="0"/>
              </a:rPr>
              <a:t>s</a:t>
            </a:r>
            <a:r>
              <a:rPr lang="en-US" altLang="ja-JP" smtClean="0">
                <a:latin typeface="Times New Roman" panose="02020603050405020304" pitchFamily="18" charset="0"/>
                <a:cs typeface="Times New Roman" panose="02020603050405020304" pitchFamily="18" charset="0"/>
              </a:rPr>
              <a:t> / 2</a:t>
            </a:r>
            <a:r>
              <a:rPr lang="ja-JP" altLang="en-US" smtClean="0">
                <a:latin typeface="Times New Roman" panose="02020603050405020304" pitchFamily="18" charset="0"/>
                <a:cs typeface="Times New Roman" panose="02020603050405020304" pitchFamily="18" charset="0"/>
              </a:rPr>
              <a:t> 以上の成分を除去</a:t>
            </a:r>
            <a:endParaRPr lang="ja-JP" altLang="en-US"/>
          </a:p>
        </p:txBody>
      </p:sp>
      <p:sp>
        <p:nvSpPr>
          <p:cNvPr id="157" name="コンテンツ プレースホルダー 2"/>
          <p:cNvSpPr txBox="1">
            <a:spLocks/>
          </p:cNvSpPr>
          <p:nvPr/>
        </p:nvSpPr>
        <p:spPr>
          <a:xfrm>
            <a:off x="3223588" y="5077790"/>
            <a:ext cx="1100430" cy="922416"/>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乗算</a:t>
            </a:r>
            <a:endParaRPr lang="en-US" altLang="ja-JP" sz="1800" b="1" smtClean="0">
              <a:latin typeface="Times New Roman" panose="02020603050405020304" pitchFamily="18" charset="0"/>
              <a:cs typeface="Times New Roman" panose="02020603050405020304" pitchFamily="18" charset="0"/>
            </a:endParaRPr>
          </a:p>
          <a:p>
            <a:pPr marL="0" indent="0" algn="ctr">
              <a:buNone/>
            </a:pPr>
            <a:r>
              <a:rPr lang="en-US" altLang="ja-JP" sz="1800" b="1" smtClean="0">
                <a:solidFill>
                  <a:srgbClr val="FF0000"/>
                </a:solidFill>
                <a:latin typeface="Times New Roman" panose="02020603050405020304" pitchFamily="18" charset="0"/>
                <a:cs typeface="Times New Roman" panose="02020603050405020304" pitchFamily="18" charset="0"/>
              </a:rPr>
              <a:t>×</a:t>
            </a:r>
          </a:p>
        </p:txBody>
      </p:sp>
      <p:grpSp>
        <p:nvGrpSpPr>
          <p:cNvPr id="13" name="グループ化 12"/>
          <p:cNvGrpSpPr/>
          <p:nvPr/>
        </p:nvGrpSpPr>
        <p:grpSpPr>
          <a:xfrm>
            <a:off x="4008797" y="4960657"/>
            <a:ext cx="1771535" cy="1215414"/>
            <a:chOff x="4473421" y="4922618"/>
            <a:chExt cx="1771535" cy="1215414"/>
          </a:xfrm>
        </p:grpSpPr>
        <p:cxnSp>
          <p:nvCxnSpPr>
            <p:cNvPr id="144" name="直線コネクタ 143"/>
            <p:cNvCxnSpPr/>
            <p:nvPr/>
          </p:nvCxnSpPr>
          <p:spPr>
            <a:xfrm rot="5400000">
              <a:off x="5259964" y="5321007"/>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rot="5400000">
              <a:off x="4604101" y="5298852"/>
              <a:ext cx="612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6" name="正方形/長方形 145"/>
            <p:cNvSpPr/>
            <p:nvPr/>
          </p:nvSpPr>
          <p:spPr>
            <a:xfrm>
              <a:off x="4917402" y="5312102"/>
              <a:ext cx="647070" cy="4493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nvGrpSpPr>
            <p:cNvPr id="147" name="グループ化 146"/>
            <p:cNvGrpSpPr/>
            <p:nvPr/>
          </p:nvGrpSpPr>
          <p:grpSpPr>
            <a:xfrm>
              <a:off x="4473421" y="4922618"/>
              <a:ext cx="1771535" cy="1215414"/>
              <a:chOff x="5051239" y="1859897"/>
              <a:chExt cx="2959242" cy="1539498"/>
            </a:xfrm>
          </p:grpSpPr>
          <p:cxnSp>
            <p:nvCxnSpPr>
              <p:cNvPr id="148" name="直線矢印コネクタ 147"/>
              <p:cNvCxnSpPr/>
              <p:nvPr/>
            </p:nvCxnSpPr>
            <p:spPr>
              <a:xfrm>
                <a:off x="5134212" y="2906910"/>
                <a:ext cx="25309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直線矢印コネクタ 148"/>
              <p:cNvCxnSpPr/>
              <p:nvPr/>
            </p:nvCxnSpPr>
            <p:spPr>
              <a:xfrm flipV="1">
                <a:off x="6333564" y="1859897"/>
                <a:ext cx="0" cy="13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5793775" y="2353235"/>
                <a:ext cx="108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rot="5400000">
                <a:off x="5528468" y="262905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rot="5400000">
                <a:off x="6604948" y="2636910"/>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p:cNvCxnSpPr/>
              <p:nvPr/>
            </p:nvCxnSpPr>
            <p:spPr>
              <a:xfrm rot="10800000">
                <a:off x="5252883"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rot="10800000">
                <a:off x="6874948" y="2904792"/>
                <a:ext cx="5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コンテンツ プレースホルダー 2"/>
              <p:cNvSpPr txBox="1">
                <a:spLocks/>
              </p:cNvSpPr>
              <p:nvPr/>
            </p:nvSpPr>
            <p:spPr>
              <a:xfrm>
                <a:off x="7715508" y="2615533"/>
                <a:ext cx="294973" cy="4474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156" name="コンテンツ プレースホルダー 2"/>
              <p:cNvSpPr txBox="1">
                <a:spLocks/>
              </p:cNvSpPr>
              <p:nvPr/>
            </p:nvSpPr>
            <p:spPr>
              <a:xfrm>
                <a:off x="5051239" y="2951989"/>
                <a:ext cx="1085999" cy="44740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400" i="1" smtClean="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sp>
          <p:nvSpPr>
            <p:cNvPr id="158" name="コンテンツ プレースホルダー 2"/>
            <p:cNvSpPr txBox="1">
              <a:spLocks/>
            </p:cNvSpPr>
            <p:nvPr/>
          </p:nvSpPr>
          <p:spPr>
            <a:xfrm>
              <a:off x="5445098" y="5800117"/>
              <a:ext cx="441169" cy="298367"/>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r>
                <a:rPr lang="en-US" altLang="ja-JP" sz="1400" i="1" baseline="-25000" smtClean="0">
                  <a:latin typeface="Times New Roman" panose="02020603050405020304" pitchFamily="18" charset="0"/>
                  <a:cs typeface="Times New Roman" panose="02020603050405020304" pitchFamily="18" charset="0"/>
                </a:rPr>
                <a:t>s </a:t>
              </a:r>
              <a:r>
                <a:rPr lang="en-US" altLang="ja-JP" sz="1400" smtClean="0">
                  <a:latin typeface="Times New Roman" panose="02020603050405020304" pitchFamily="18" charset="0"/>
                  <a:cs typeface="Times New Roman" panose="02020603050405020304" pitchFamily="18" charset="0"/>
                </a:rPr>
                <a:t>/ 2</a:t>
              </a:r>
              <a:r>
                <a:rPr lang="en-US" altLang="ja-JP" sz="1400" i="1" smtClean="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59" name="コンテンツ プレースホルダー 2"/>
            <p:cNvSpPr txBox="1">
              <a:spLocks/>
            </p:cNvSpPr>
            <p:nvPr/>
          </p:nvSpPr>
          <p:spPr>
            <a:xfrm>
              <a:off x="5295519" y="5738079"/>
              <a:ext cx="40086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smtClean="0">
                  <a:latin typeface="Times New Roman" panose="02020603050405020304" pitchFamily="18" charset="0"/>
                  <a:cs typeface="Times New Roman" panose="02020603050405020304" pitchFamily="18" charset="0"/>
                </a:rPr>
                <a:t>0</a:t>
              </a:r>
              <a:endParaRPr lang="ja-JP" altLang="en-US" sz="1400">
                <a:latin typeface="Times New Roman" panose="02020603050405020304" pitchFamily="18" charset="0"/>
                <a:cs typeface="Times New Roman" panose="02020603050405020304" pitchFamily="18" charset="0"/>
              </a:endParaRPr>
            </a:p>
          </p:txBody>
        </p:sp>
        <p:sp>
          <p:nvSpPr>
            <p:cNvPr id="160" name="コンテンツ プレースホルダー 2"/>
            <p:cNvSpPr txBox="1">
              <a:spLocks/>
            </p:cNvSpPr>
            <p:nvPr/>
          </p:nvSpPr>
          <p:spPr>
            <a:xfrm>
              <a:off x="5286881" y="5059979"/>
              <a:ext cx="40086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smtClean="0">
                  <a:latin typeface="Times New Roman" panose="02020603050405020304" pitchFamily="18" charset="0"/>
                  <a:cs typeface="Times New Roman" panose="02020603050405020304" pitchFamily="18" charset="0"/>
                </a:rPr>
                <a:t>1</a:t>
              </a:r>
              <a:endParaRPr lang="ja-JP" altLang="en-US" sz="1400">
                <a:latin typeface="Times New Roman" panose="02020603050405020304" pitchFamily="18" charset="0"/>
                <a:cs typeface="Times New Roman" panose="02020603050405020304" pitchFamily="18" charset="0"/>
              </a:endParaRPr>
            </a:p>
          </p:txBody>
        </p:sp>
      </p:grpSp>
      <p:sp>
        <p:nvSpPr>
          <p:cNvPr id="161" name="コンテンツ プレースホルダー 2"/>
          <p:cNvSpPr txBox="1">
            <a:spLocks/>
          </p:cNvSpPr>
          <p:nvPr/>
        </p:nvSpPr>
        <p:spPr>
          <a:xfrm>
            <a:off x="3410142" y="5604852"/>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grpSp>
        <p:nvGrpSpPr>
          <p:cNvPr id="162" name="グループ化 161"/>
          <p:cNvGrpSpPr/>
          <p:nvPr/>
        </p:nvGrpSpPr>
        <p:grpSpPr>
          <a:xfrm>
            <a:off x="6192112" y="4977229"/>
            <a:ext cx="1828151" cy="1171955"/>
            <a:chOff x="803487" y="2622325"/>
            <a:chExt cx="1828151" cy="1171955"/>
          </a:xfrm>
        </p:grpSpPr>
        <p:grpSp>
          <p:nvGrpSpPr>
            <p:cNvPr id="163" name="グループ化 162"/>
            <p:cNvGrpSpPr/>
            <p:nvPr/>
          </p:nvGrpSpPr>
          <p:grpSpPr>
            <a:xfrm>
              <a:off x="803487" y="2622325"/>
              <a:ext cx="1828151" cy="919048"/>
              <a:chOff x="1381711" y="2514748"/>
              <a:chExt cx="1828151" cy="919048"/>
            </a:xfrm>
          </p:grpSpPr>
          <p:cxnSp>
            <p:nvCxnSpPr>
              <p:cNvPr id="170" name="直線矢印コネクタ 169"/>
              <p:cNvCxnSpPr/>
              <p:nvPr/>
            </p:nvCxnSpPr>
            <p:spPr>
              <a:xfrm>
                <a:off x="1487997" y="3310614"/>
                <a:ext cx="15151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a:xfrm flipH="1">
                <a:off x="1869315" y="2999023"/>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2" name="コンテンツ プレースホルダー 2"/>
              <p:cNvSpPr txBox="1">
                <a:spLocks/>
              </p:cNvSpPr>
              <p:nvPr/>
            </p:nvSpPr>
            <p:spPr>
              <a:xfrm>
                <a:off x="3033278" y="3080575"/>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f</a:t>
                </a:r>
                <a:endParaRPr lang="ja-JP" altLang="en-US" sz="1400">
                  <a:latin typeface="Times New Roman" panose="02020603050405020304" pitchFamily="18" charset="0"/>
                  <a:cs typeface="Times New Roman" panose="02020603050405020304" pitchFamily="18" charset="0"/>
                </a:endParaRPr>
              </a:p>
            </p:txBody>
          </p:sp>
          <p:sp>
            <p:nvSpPr>
              <p:cNvPr id="173" name="コンテンツ プレースホルダー 2"/>
              <p:cNvSpPr txBox="1">
                <a:spLocks/>
              </p:cNvSpPr>
              <p:nvPr/>
            </p:nvSpPr>
            <p:spPr>
              <a:xfrm>
                <a:off x="1381711" y="2514748"/>
                <a:ext cx="633155"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X</a:t>
                </a:r>
                <a:r>
                  <a:rPr lang="en-US" altLang="ja-JP" sz="1400" smtClean="0">
                    <a:latin typeface="Times New Roman" panose="02020603050405020304" pitchFamily="18" charset="0"/>
                    <a:cs typeface="Times New Roman" panose="02020603050405020304" pitchFamily="18" charset="0"/>
                  </a:rPr>
                  <a:t>(</a:t>
                </a:r>
                <a:r>
                  <a:rPr lang="ja-JP" altLang="en-US" sz="1400">
                    <a:latin typeface="Times New Roman" panose="02020603050405020304" pitchFamily="18" charset="0"/>
                    <a:cs typeface="Times New Roman" panose="02020603050405020304" pitchFamily="18" charset="0"/>
                  </a:rPr>
                  <a:t> </a:t>
                </a:r>
                <a:r>
                  <a:rPr lang="en-US" altLang="ja-JP" sz="1400" i="1" smtClean="0">
                    <a:latin typeface="Times New Roman" panose="02020603050405020304" pitchFamily="18" charset="0"/>
                    <a:cs typeface="Times New Roman" panose="02020603050405020304" pitchFamily="18" charset="0"/>
                  </a:rPr>
                  <a:t>f </a:t>
                </a:r>
                <a:r>
                  <a:rPr lang="en-US" altLang="ja-JP" sz="1400" smtClean="0">
                    <a:latin typeface="Times New Roman" panose="02020603050405020304" pitchFamily="18" charset="0"/>
                    <a:cs typeface="Times New Roman" panose="02020603050405020304" pitchFamily="18" charset="0"/>
                  </a:rPr>
                  <a:t>)</a:t>
                </a:r>
                <a:endParaRPr lang="ja-JP" altLang="en-US" sz="1400">
                  <a:latin typeface="Times New Roman" panose="02020603050405020304" pitchFamily="18" charset="0"/>
                  <a:cs typeface="Times New Roman" panose="02020603050405020304" pitchFamily="18" charset="0"/>
                </a:endParaRPr>
              </a:p>
            </p:txBody>
          </p:sp>
          <p:cxnSp>
            <p:nvCxnSpPr>
              <p:cNvPr id="174" name="直線コネクタ 173"/>
              <p:cNvCxnSpPr/>
              <p:nvPr/>
            </p:nvCxnSpPr>
            <p:spPr>
              <a:xfrm>
                <a:off x="2005012" y="2999023"/>
                <a:ext cx="36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p:nvPr/>
            </p:nvCxnSpPr>
            <p:spPr>
              <a:xfrm>
                <a:off x="2370557" y="2998278"/>
                <a:ext cx="131935" cy="31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4" name="直線コネクタ 163"/>
            <p:cNvCxnSpPr/>
            <p:nvPr/>
          </p:nvCxnSpPr>
          <p:spPr>
            <a:xfrm rot="5400000">
              <a:off x="898028" y="3082735"/>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rot="5400000">
              <a:off x="1623073" y="3080418"/>
              <a:ext cx="72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6" name="直線コネクタ 165"/>
            <p:cNvCxnSpPr/>
            <p:nvPr/>
          </p:nvCxnSpPr>
          <p:spPr>
            <a:xfrm rot="5400000">
              <a:off x="1349549" y="3174081"/>
              <a:ext cx="540000" cy="0"/>
            </a:xfrm>
            <a:prstGeom prst="line">
              <a:avLst/>
            </a:prstGeom>
            <a:ln w="952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コンテンツ プレースホルダー 2"/>
            <p:cNvSpPr txBox="1">
              <a:spLocks/>
            </p:cNvSpPr>
            <p:nvPr/>
          </p:nvSpPr>
          <p:spPr>
            <a:xfrm>
              <a:off x="1848201" y="3441059"/>
              <a:ext cx="309108" cy="3532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68" name="コンテンツ プレースホルダー 2"/>
            <p:cNvSpPr txBox="1">
              <a:spLocks/>
            </p:cNvSpPr>
            <p:nvPr/>
          </p:nvSpPr>
          <p:spPr>
            <a:xfrm>
              <a:off x="941188" y="3443143"/>
              <a:ext cx="535180" cy="25669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400">
                  <a:latin typeface="Times New Roman" panose="02020603050405020304" pitchFamily="18" charset="0"/>
                  <a:cs typeface="Times New Roman" panose="02020603050405020304" pitchFamily="18" charset="0"/>
                </a:rPr>
                <a:t>ー</a:t>
              </a:r>
              <a:r>
                <a:rPr lang="en-US" altLang="ja-JP" sz="1400" i="1" smtClean="0">
                  <a:latin typeface="Times New Roman" panose="02020603050405020304" pitchFamily="18" charset="0"/>
                  <a:cs typeface="Times New Roman" panose="02020603050405020304" pitchFamily="18" charset="0"/>
                </a:rPr>
                <a:t>f</a:t>
              </a:r>
              <a:r>
                <a:rPr lang="en-US" altLang="ja-JP" sz="1400" baseline="-25000" smtClean="0">
                  <a:latin typeface="Times New Roman" panose="02020603050405020304" pitchFamily="18" charset="0"/>
                  <a:cs typeface="Times New Roman" panose="02020603050405020304" pitchFamily="18" charset="0"/>
                </a:rPr>
                <a:t>s</a:t>
              </a:r>
              <a:r>
                <a:rPr lang="ja-JP" altLang="en-US" sz="1400" baseline="-25000" smtClean="0">
                  <a:latin typeface="Times New Roman" panose="02020603050405020304" pitchFamily="18" charset="0"/>
                  <a:cs typeface="Times New Roman" panose="02020603050405020304" pitchFamily="18" charset="0"/>
                </a:rPr>
                <a:t> </a:t>
              </a:r>
              <a:r>
                <a:rPr lang="en-US" altLang="ja-JP" sz="1400" smtClean="0">
                  <a:latin typeface="Times New Roman" panose="02020603050405020304" pitchFamily="18" charset="0"/>
                  <a:cs typeface="Times New Roman" panose="02020603050405020304" pitchFamily="18" charset="0"/>
                </a:rPr>
                <a:t>/ 2</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sp>
          <p:nvSpPr>
            <p:cNvPr id="169" name="コンテンツ プレースホルダー 2"/>
            <p:cNvSpPr txBox="1">
              <a:spLocks/>
            </p:cNvSpPr>
            <p:nvPr/>
          </p:nvSpPr>
          <p:spPr>
            <a:xfrm>
              <a:off x="1564972" y="3441905"/>
              <a:ext cx="124208" cy="20082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400" smtClean="0">
                  <a:latin typeface="Times New Roman" panose="02020603050405020304" pitchFamily="18" charset="0"/>
                  <a:cs typeface="Times New Roman" panose="02020603050405020304" pitchFamily="18" charset="0"/>
                </a:rPr>
                <a:t>0</a:t>
              </a:r>
              <a:r>
                <a:rPr lang="en-US" altLang="ja-JP" sz="1400" i="1" baseline="-25000" smtClean="0">
                  <a:latin typeface="Times New Roman" panose="02020603050405020304" pitchFamily="18" charset="0"/>
                  <a:cs typeface="Times New Roman" panose="02020603050405020304" pitchFamily="18" charset="0"/>
                </a:rPr>
                <a:t>		</a:t>
              </a:r>
              <a:r>
                <a:rPr lang="en-US" altLang="ja-JP" sz="1400" i="1" baseline="-25000">
                  <a:latin typeface="Times New Roman" panose="02020603050405020304" pitchFamily="18" charset="0"/>
                  <a:cs typeface="Times New Roman" panose="02020603050405020304" pitchFamily="18" charset="0"/>
                </a:rPr>
                <a:t>	</a:t>
              </a:r>
              <a:endParaRPr lang="ja-JP" altLang="en-US" sz="1400">
                <a:latin typeface="Times New Roman" panose="02020603050405020304" pitchFamily="18" charset="0"/>
                <a:cs typeface="Times New Roman" panose="02020603050405020304" pitchFamily="18" charset="0"/>
              </a:endParaRPr>
            </a:p>
          </p:txBody>
        </p:sp>
      </p:grpSp>
      <p:sp>
        <p:nvSpPr>
          <p:cNvPr id="176" name="コンテンツ プレースホルダー 2"/>
          <p:cNvSpPr txBox="1">
            <a:spLocks/>
          </p:cNvSpPr>
          <p:nvPr/>
        </p:nvSpPr>
        <p:spPr>
          <a:xfrm>
            <a:off x="1411084" y="6133608"/>
            <a:ext cx="1509429" cy="344632"/>
          </a:xfrm>
          <a:prstGeom prst="rect">
            <a:avLst/>
          </a:prstGeom>
          <a:noFill/>
          <a:ln>
            <a:no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（離散信号）</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77" name="コンテンツ プレースホルダー 2"/>
          <p:cNvSpPr txBox="1">
            <a:spLocks/>
          </p:cNvSpPr>
          <p:nvPr/>
        </p:nvSpPr>
        <p:spPr>
          <a:xfrm>
            <a:off x="3658248" y="6152738"/>
            <a:ext cx="2328017" cy="301480"/>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a:t>
            </a:r>
            <a:r>
              <a:rPr lang="ja-JP" altLang="en-US" sz="1800" b="1" smtClean="0">
                <a:solidFill>
                  <a:srgbClr val="FF0000"/>
                </a:solidFill>
                <a:latin typeface="Times New Roman" panose="02020603050405020304" pitchFamily="18" charset="0"/>
                <a:cs typeface="Times New Roman" panose="02020603050405020304" pitchFamily="18" charset="0"/>
              </a:rPr>
              <a:t>連続化</a:t>
            </a:r>
            <a:r>
              <a:rPr lang="ja-JP" altLang="en-US" sz="1800" b="1" smtClean="0">
                <a:latin typeface="Times New Roman" panose="02020603050405020304" pitchFamily="18" charset="0"/>
                <a:cs typeface="Times New Roman" panose="02020603050405020304" pitchFamily="18" charset="0"/>
              </a:rPr>
              <a:t> ＝ 補間）</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
        <p:nvSpPr>
          <p:cNvPr id="178" name="コンテンツ プレースホルダー 2"/>
          <p:cNvSpPr txBox="1">
            <a:spLocks/>
          </p:cNvSpPr>
          <p:nvPr/>
        </p:nvSpPr>
        <p:spPr>
          <a:xfrm>
            <a:off x="5831404" y="6171902"/>
            <a:ext cx="2328017" cy="301480"/>
          </a:xfrm>
          <a:prstGeom prst="rect">
            <a:avLst/>
          </a:prstGeom>
          <a:noFill/>
          <a:ln>
            <a:noFill/>
          </a:ln>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a:t>
            </a:r>
            <a:r>
              <a:rPr lang="ja-JP" altLang="en-US" sz="1800" b="1" smtClean="0">
                <a:solidFill>
                  <a:srgbClr val="FF0000"/>
                </a:solidFill>
                <a:latin typeface="Times New Roman" panose="02020603050405020304" pitchFamily="18" charset="0"/>
                <a:cs typeface="Times New Roman" panose="02020603050405020304" pitchFamily="18" charset="0"/>
              </a:rPr>
              <a:t>連続信号</a:t>
            </a:r>
            <a:r>
              <a:rPr lang="ja-JP" altLang="en-US" sz="1800" b="1" smtClean="0">
                <a:latin typeface="Times New Roman" panose="02020603050405020304" pitchFamily="18" charset="0"/>
                <a:cs typeface="Times New Roman" panose="02020603050405020304" pitchFamily="18" charset="0"/>
              </a:rPr>
              <a:t>）</a:t>
            </a:r>
            <a:endParaRPr lang="en-US" altLang="ja-JP" sz="1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235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072653" y="124481"/>
            <a:ext cx="8065671" cy="1025525"/>
          </a:xfrm>
        </p:spPr>
        <p:txBody>
          <a:bodyPr>
            <a:normAutofit/>
          </a:bodyPr>
          <a:lstStyle/>
          <a:p>
            <a:pPr algn="r"/>
            <a:r>
              <a:rPr lang="ja-JP" altLang="en-US" sz="3600" smtClean="0"/>
              <a:t>時間軸の反転＝複素共役</a:t>
            </a:r>
            <a:endParaRPr lang="ja-JP" altLang="en-US" sz="3600"/>
          </a:p>
        </p:txBody>
      </p:sp>
      <p:sp>
        <p:nvSpPr>
          <p:cNvPr id="6" name="コンテンツ プレースホルダー 5"/>
          <p:cNvSpPr>
            <a:spLocks noGrp="1"/>
          </p:cNvSpPr>
          <p:nvPr>
            <p:ph idx="1"/>
          </p:nvPr>
        </p:nvSpPr>
        <p:spPr>
          <a:xfrm>
            <a:off x="939032" y="1352147"/>
            <a:ext cx="7704667" cy="531461"/>
          </a:xfrm>
        </p:spPr>
        <p:txBody>
          <a:bodyPr anchor="t" anchorCtr="0">
            <a:normAutofit fontScale="92500"/>
          </a:bodyPr>
          <a:lstStyle/>
          <a:p>
            <a:pPr marL="0" indent="0">
              <a:buNone/>
            </a:pPr>
            <a:r>
              <a:rPr lang="ja-JP" altLang="en-US" smtClean="0">
                <a:latin typeface="Times New Roman" panose="02020603050405020304" pitchFamily="18" charset="0"/>
                <a:cs typeface="Times New Roman" panose="02020603050405020304" pitchFamily="18" charset="0"/>
              </a:rPr>
              <a:t>（時間時信号）　　　　　　　　　（周波数スペクトル）</a:t>
            </a:r>
            <a:endParaRPr kumimoji="1" lang="ja-JP" altLang="en-US"/>
          </a:p>
        </p:txBody>
      </p:sp>
      <p:cxnSp>
        <p:nvCxnSpPr>
          <p:cNvPr id="180" name="直線コネクタ 179"/>
          <p:cNvCxnSpPr/>
          <p:nvPr/>
        </p:nvCxnSpPr>
        <p:spPr>
          <a:xfrm>
            <a:off x="2303074" y="2017059"/>
            <a:ext cx="0" cy="941294"/>
          </a:xfrm>
          <a:prstGeom prst="line">
            <a:avLst/>
          </a:prstGeom>
          <a:ln>
            <a:solidFill>
              <a:schemeClr val="tx1"/>
            </a:solidFill>
            <a:prstDash val="solid"/>
            <a:headEnd type="triangle"/>
          </a:ln>
        </p:spPr>
        <p:style>
          <a:lnRef idx="1">
            <a:schemeClr val="accent1"/>
          </a:lnRef>
          <a:fillRef idx="0">
            <a:schemeClr val="accent1"/>
          </a:fillRef>
          <a:effectRef idx="0">
            <a:schemeClr val="accent1"/>
          </a:effectRef>
          <a:fontRef idx="minor">
            <a:schemeClr val="tx1"/>
          </a:fontRef>
        </p:style>
      </p:cxnSp>
      <p:cxnSp>
        <p:nvCxnSpPr>
          <p:cNvPr id="186" name="直線矢印コネクタ 185"/>
          <p:cNvCxnSpPr/>
          <p:nvPr/>
        </p:nvCxnSpPr>
        <p:spPr>
          <a:xfrm flipV="1">
            <a:off x="1063574" y="2582621"/>
            <a:ext cx="252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8" name="フリーフォーム 187"/>
          <p:cNvSpPr/>
          <p:nvPr/>
        </p:nvSpPr>
        <p:spPr>
          <a:xfrm>
            <a:off x="1237160" y="2158164"/>
            <a:ext cx="2131828" cy="632420"/>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 name="connsiteX0" fmla="*/ 0 w 1643063"/>
              <a:gd name="connsiteY0" fmla="*/ 499237 h 687523"/>
              <a:gd name="connsiteX1" fmla="*/ 197784 w 1643063"/>
              <a:gd name="connsiteY1" fmla="*/ 230996 h 687523"/>
              <a:gd name="connsiteX2" fmla="*/ 478211 w 1643063"/>
              <a:gd name="connsiteY2" fmla="*/ 687356 h 687523"/>
              <a:gd name="connsiteX3" fmla="*/ 1019735 w 1643063"/>
              <a:gd name="connsiteY3" fmla="*/ 15 h 687523"/>
              <a:gd name="connsiteX4" fmla="*/ 1643063 w 1643063"/>
              <a:gd name="connsiteY4" fmla="*/ 519968 h 687523"/>
              <a:gd name="connsiteX0" fmla="*/ 0 w 1643063"/>
              <a:gd name="connsiteY0" fmla="*/ 504359 h 692645"/>
              <a:gd name="connsiteX1" fmla="*/ 197784 w 1643063"/>
              <a:gd name="connsiteY1" fmla="*/ 236118 h 692645"/>
              <a:gd name="connsiteX2" fmla="*/ 478211 w 1643063"/>
              <a:gd name="connsiteY2" fmla="*/ 692478 h 692645"/>
              <a:gd name="connsiteX3" fmla="*/ 1019735 w 1643063"/>
              <a:gd name="connsiteY3" fmla="*/ 5137 h 692645"/>
              <a:gd name="connsiteX4" fmla="*/ 1432264 w 1643063"/>
              <a:gd name="connsiteY4" fmla="*/ 671067 h 692645"/>
              <a:gd name="connsiteX5" fmla="*/ 1643063 w 1643063"/>
              <a:gd name="connsiteY5" fmla="*/ 525090 h 692645"/>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4292"/>
              <a:gd name="connsiteX1" fmla="*/ 197784 w 1643063"/>
              <a:gd name="connsiteY1" fmla="*/ 235663 h 694292"/>
              <a:gd name="connsiteX2" fmla="*/ 478211 w 1643063"/>
              <a:gd name="connsiteY2" fmla="*/ 692023 h 694292"/>
              <a:gd name="connsiteX3" fmla="*/ 1019735 w 1643063"/>
              <a:gd name="connsiteY3" fmla="*/ 4682 h 694292"/>
              <a:gd name="connsiteX4" fmla="*/ 1432264 w 1643063"/>
              <a:gd name="connsiteY4" fmla="*/ 670612 h 694292"/>
              <a:gd name="connsiteX5" fmla="*/ 1643063 w 1643063"/>
              <a:gd name="connsiteY5" fmla="*/ 524635 h 694292"/>
              <a:gd name="connsiteX0" fmla="*/ 0 w 1643063"/>
              <a:gd name="connsiteY0" fmla="*/ 503904 h 709895"/>
              <a:gd name="connsiteX1" fmla="*/ 478211 w 1643063"/>
              <a:gd name="connsiteY1" fmla="*/ 692023 h 709895"/>
              <a:gd name="connsiteX2" fmla="*/ 1019735 w 1643063"/>
              <a:gd name="connsiteY2" fmla="*/ 4682 h 709895"/>
              <a:gd name="connsiteX3" fmla="*/ 1432264 w 1643063"/>
              <a:gd name="connsiteY3" fmla="*/ 670612 h 709895"/>
              <a:gd name="connsiteX4" fmla="*/ 1643063 w 1643063"/>
              <a:gd name="connsiteY4" fmla="*/ 524635 h 709895"/>
              <a:gd name="connsiteX0" fmla="*/ 0 w 1643063"/>
              <a:gd name="connsiteY0" fmla="*/ 516341 h 722332"/>
              <a:gd name="connsiteX1" fmla="*/ 478211 w 1643063"/>
              <a:gd name="connsiteY1" fmla="*/ 704460 h 722332"/>
              <a:gd name="connsiteX2" fmla="*/ 1019735 w 1643063"/>
              <a:gd name="connsiteY2" fmla="*/ 17119 h 722332"/>
              <a:gd name="connsiteX3" fmla="*/ 1359797 w 1643063"/>
              <a:gd name="connsiteY3" fmla="*/ 201367 h 722332"/>
              <a:gd name="connsiteX4" fmla="*/ 1643063 w 1643063"/>
              <a:gd name="connsiteY4" fmla="*/ 537072 h 722332"/>
              <a:gd name="connsiteX0" fmla="*/ 0 w 1643063"/>
              <a:gd name="connsiteY0" fmla="*/ 516341 h 722332"/>
              <a:gd name="connsiteX1" fmla="*/ 478211 w 1643063"/>
              <a:gd name="connsiteY1" fmla="*/ 704460 h 722332"/>
              <a:gd name="connsiteX2" fmla="*/ 1019735 w 1643063"/>
              <a:gd name="connsiteY2" fmla="*/ 17119 h 722332"/>
              <a:gd name="connsiteX3" fmla="*/ 1359797 w 1643063"/>
              <a:gd name="connsiteY3" fmla="*/ 201367 h 722332"/>
              <a:gd name="connsiteX4" fmla="*/ 1643063 w 1643063"/>
              <a:gd name="connsiteY4" fmla="*/ 537072 h 722332"/>
              <a:gd name="connsiteX0" fmla="*/ 0 w 1643063"/>
              <a:gd name="connsiteY0" fmla="*/ 516341 h 722332"/>
              <a:gd name="connsiteX1" fmla="*/ 478211 w 1643063"/>
              <a:gd name="connsiteY1" fmla="*/ 704460 h 722332"/>
              <a:gd name="connsiteX2" fmla="*/ 1019735 w 1643063"/>
              <a:gd name="connsiteY2" fmla="*/ 17119 h 722332"/>
              <a:gd name="connsiteX3" fmla="*/ 1359797 w 1643063"/>
              <a:gd name="connsiteY3" fmla="*/ 201367 h 722332"/>
              <a:gd name="connsiteX4" fmla="*/ 1643063 w 1643063"/>
              <a:gd name="connsiteY4" fmla="*/ 537072 h 722332"/>
              <a:gd name="connsiteX0" fmla="*/ 0 w 1643063"/>
              <a:gd name="connsiteY0" fmla="*/ 527747 h 733738"/>
              <a:gd name="connsiteX1" fmla="*/ 478211 w 1643063"/>
              <a:gd name="connsiteY1" fmla="*/ 715866 h 733738"/>
              <a:gd name="connsiteX2" fmla="*/ 1019735 w 1643063"/>
              <a:gd name="connsiteY2" fmla="*/ 28525 h 733738"/>
              <a:gd name="connsiteX3" fmla="*/ 1359797 w 1643063"/>
              <a:gd name="connsiteY3" fmla="*/ 212773 h 733738"/>
              <a:gd name="connsiteX4" fmla="*/ 1643063 w 1643063"/>
              <a:gd name="connsiteY4" fmla="*/ 548478 h 733738"/>
              <a:gd name="connsiteX0" fmla="*/ 0 w 1641230"/>
              <a:gd name="connsiteY0" fmla="*/ 527747 h 733738"/>
              <a:gd name="connsiteX1" fmla="*/ 478211 w 1641230"/>
              <a:gd name="connsiteY1" fmla="*/ 715866 h 733738"/>
              <a:gd name="connsiteX2" fmla="*/ 1019735 w 1641230"/>
              <a:gd name="connsiteY2" fmla="*/ 28525 h 733738"/>
              <a:gd name="connsiteX3" fmla="*/ 1359797 w 1641230"/>
              <a:gd name="connsiteY3" fmla="*/ 212773 h 733738"/>
              <a:gd name="connsiteX4" fmla="*/ 1641230 w 1641230"/>
              <a:gd name="connsiteY4" fmla="*/ 572849 h 733738"/>
              <a:gd name="connsiteX0" fmla="*/ 0 w 1641230"/>
              <a:gd name="connsiteY0" fmla="*/ 527747 h 733738"/>
              <a:gd name="connsiteX1" fmla="*/ 478211 w 1641230"/>
              <a:gd name="connsiteY1" fmla="*/ 715866 h 733738"/>
              <a:gd name="connsiteX2" fmla="*/ 1019735 w 1641230"/>
              <a:gd name="connsiteY2" fmla="*/ 28525 h 733738"/>
              <a:gd name="connsiteX3" fmla="*/ 1359797 w 1641230"/>
              <a:gd name="connsiteY3" fmla="*/ 212773 h 733738"/>
              <a:gd name="connsiteX4" fmla="*/ 1641230 w 1641230"/>
              <a:gd name="connsiteY4" fmla="*/ 572849 h 733738"/>
              <a:gd name="connsiteX0" fmla="*/ 0 w 1641230"/>
              <a:gd name="connsiteY0" fmla="*/ 527747 h 735044"/>
              <a:gd name="connsiteX1" fmla="*/ 478211 w 1641230"/>
              <a:gd name="connsiteY1" fmla="*/ 715866 h 735044"/>
              <a:gd name="connsiteX2" fmla="*/ 1019735 w 1641230"/>
              <a:gd name="connsiteY2" fmla="*/ 28525 h 735044"/>
              <a:gd name="connsiteX3" fmla="*/ 1359797 w 1641230"/>
              <a:gd name="connsiteY3" fmla="*/ 212773 h 735044"/>
              <a:gd name="connsiteX4" fmla="*/ 1641230 w 1641230"/>
              <a:gd name="connsiteY4" fmla="*/ 572849 h 735044"/>
              <a:gd name="connsiteX0" fmla="*/ 0 w 1641230"/>
              <a:gd name="connsiteY0" fmla="*/ 527747 h 735658"/>
              <a:gd name="connsiteX1" fmla="*/ 478211 w 1641230"/>
              <a:gd name="connsiteY1" fmla="*/ 715866 h 735658"/>
              <a:gd name="connsiteX2" fmla="*/ 1019735 w 1641230"/>
              <a:gd name="connsiteY2" fmla="*/ 28525 h 735658"/>
              <a:gd name="connsiteX3" fmla="*/ 1359797 w 1641230"/>
              <a:gd name="connsiteY3" fmla="*/ 212773 h 735658"/>
              <a:gd name="connsiteX4" fmla="*/ 1641230 w 1641230"/>
              <a:gd name="connsiteY4" fmla="*/ 572849 h 735658"/>
              <a:gd name="connsiteX0" fmla="*/ 0 w 1641230"/>
              <a:gd name="connsiteY0" fmla="*/ 527747 h 737237"/>
              <a:gd name="connsiteX1" fmla="*/ 478211 w 1641230"/>
              <a:gd name="connsiteY1" fmla="*/ 715866 h 737237"/>
              <a:gd name="connsiteX2" fmla="*/ 1019735 w 1641230"/>
              <a:gd name="connsiteY2" fmla="*/ 28525 h 737237"/>
              <a:gd name="connsiteX3" fmla="*/ 1359797 w 1641230"/>
              <a:gd name="connsiteY3" fmla="*/ 212773 h 737237"/>
              <a:gd name="connsiteX4" fmla="*/ 1641230 w 1641230"/>
              <a:gd name="connsiteY4" fmla="*/ 572849 h 737237"/>
              <a:gd name="connsiteX0" fmla="*/ 0 w 1641230"/>
              <a:gd name="connsiteY0" fmla="*/ 534822 h 744312"/>
              <a:gd name="connsiteX1" fmla="*/ 478211 w 1641230"/>
              <a:gd name="connsiteY1" fmla="*/ 722941 h 744312"/>
              <a:gd name="connsiteX2" fmla="*/ 1019735 w 1641230"/>
              <a:gd name="connsiteY2" fmla="*/ 35600 h 744312"/>
              <a:gd name="connsiteX3" fmla="*/ 1414795 w 1641230"/>
              <a:gd name="connsiteY3" fmla="*/ 189383 h 744312"/>
              <a:gd name="connsiteX4" fmla="*/ 1641230 w 1641230"/>
              <a:gd name="connsiteY4" fmla="*/ 579924 h 744312"/>
              <a:gd name="connsiteX0" fmla="*/ 0 w 1641230"/>
              <a:gd name="connsiteY0" fmla="*/ 584207 h 797239"/>
              <a:gd name="connsiteX1" fmla="*/ 478211 w 1641230"/>
              <a:gd name="connsiteY1" fmla="*/ 772326 h 797239"/>
              <a:gd name="connsiteX2" fmla="*/ 1082066 w 1641230"/>
              <a:gd name="connsiteY2" fmla="*/ 27105 h 797239"/>
              <a:gd name="connsiteX3" fmla="*/ 1414795 w 1641230"/>
              <a:gd name="connsiteY3" fmla="*/ 238768 h 797239"/>
              <a:gd name="connsiteX4" fmla="*/ 1641230 w 1641230"/>
              <a:gd name="connsiteY4" fmla="*/ 629309 h 797239"/>
              <a:gd name="connsiteX0" fmla="*/ 0 w 1641230"/>
              <a:gd name="connsiteY0" fmla="*/ 588337 h 801370"/>
              <a:gd name="connsiteX1" fmla="*/ 478211 w 1641230"/>
              <a:gd name="connsiteY1" fmla="*/ 776456 h 801370"/>
              <a:gd name="connsiteX2" fmla="*/ 1082066 w 1641230"/>
              <a:gd name="connsiteY2" fmla="*/ 31235 h 801370"/>
              <a:gd name="connsiteX3" fmla="*/ 1431295 w 1641230"/>
              <a:gd name="connsiteY3" fmla="*/ 221575 h 801370"/>
              <a:gd name="connsiteX4" fmla="*/ 1641230 w 1641230"/>
              <a:gd name="connsiteY4" fmla="*/ 633439 h 801370"/>
              <a:gd name="connsiteX0" fmla="*/ 0 w 1641230"/>
              <a:gd name="connsiteY0" fmla="*/ 588337 h 801370"/>
              <a:gd name="connsiteX1" fmla="*/ 478211 w 1641230"/>
              <a:gd name="connsiteY1" fmla="*/ 776456 h 801370"/>
              <a:gd name="connsiteX2" fmla="*/ 1082066 w 1641230"/>
              <a:gd name="connsiteY2" fmla="*/ 31235 h 801370"/>
              <a:gd name="connsiteX3" fmla="*/ 1431295 w 1641230"/>
              <a:gd name="connsiteY3" fmla="*/ 221575 h 801370"/>
              <a:gd name="connsiteX4" fmla="*/ 1641230 w 1641230"/>
              <a:gd name="connsiteY4" fmla="*/ 633439 h 801370"/>
              <a:gd name="connsiteX0" fmla="*/ 0 w 1641230"/>
              <a:gd name="connsiteY0" fmla="*/ 596024 h 809057"/>
              <a:gd name="connsiteX1" fmla="*/ 478211 w 1641230"/>
              <a:gd name="connsiteY1" fmla="*/ 784143 h 809057"/>
              <a:gd name="connsiteX2" fmla="*/ 1082066 w 1641230"/>
              <a:gd name="connsiteY2" fmla="*/ 38922 h 809057"/>
              <a:gd name="connsiteX3" fmla="*/ 1431295 w 1641230"/>
              <a:gd name="connsiteY3" fmla="*/ 229262 h 809057"/>
              <a:gd name="connsiteX4" fmla="*/ 1641230 w 1641230"/>
              <a:gd name="connsiteY4" fmla="*/ 641126 h 809057"/>
              <a:gd name="connsiteX0" fmla="*/ 0 w 1641230"/>
              <a:gd name="connsiteY0" fmla="*/ 596024 h 809057"/>
              <a:gd name="connsiteX1" fmla="*/ 478211 w 1641230"/>
              <a:gd name="connsiteY1" fmla="*/ 784143 h 809057"/>
              <a:gd name="connsiteX2" fmla="*/ 1082066 w 1641230"/>
              <a:gd name="connsiteY2" fmla="*/ 38922 h 809057"/>
              <a:gd name="connsiteX3" fmla="*/ 1431295 w 1641230"/>
              <a:gd name="connsiteY3" fmla="*/ 229262 h 809057"/>
              <a:gd name="connsiteX4" fmla="*/ 1641230 w 1641230"/>
              <a:gd name="connsiteY4" fmla="*/ 641126 h 809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1230" h="809057">
                <a:moveTo>
                  <a:pt x="0" y="596024"/>
                </a:moveTo>
                <a:cubicBezTo>
                  <a:pt x="81295" y="687003"/>
                  <a:pt x="297867" y="876993"/>
                  <a:pt x="478211" y="784143"/>
                </a:cubicBezTo>
                <a:cubicBezTo>
                  <a:pt x="658555" y="691293"/>
                  <a:pt x="923219" y="131402"/>
                  <a:pt x="1082066" y="38922"/>
                </a:cubicBezTo>
                <a:cubicBezTo>
                  <a:pt x="1240913" y="-53558"/>
                  <a:pt x="1323861" y="22249"/>
                  <a:pt x="1431295" y="229262"/>
                </a:cubicBezTo>
                <a:cubicBezTo>
                  <a:pt x="1546634" y="452918"/>
                  <a:pt x="1550155" y="472108"/>
                  <a:pt x="1641230" y="641126"/>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9" name="オブジェクト 188"/>
          <p:cNvGraphicFramePr>
            <a:graphicFrameLocks noChangeAspect="1"/>
          </p:cNvGraphicFramePr>
          <p:nvPr>
            <p:extLst>
              <p:ext uri="{D42A27DB-BD31-4B8C-83A1-F6EECF244321}">
                <p14:modId xmlns:p14="http://schemas.microsoft.com/office/powerpoint/2010/main" val="795414913"/>
              </p:ext>
            </p:extLst>
          </p:nvPr>
        </p:nvGraphicFramePr>
        <p:xfrm>
          <a:off x="4935476" y="2171611"/>
          <a:ext cx="3146425" cy="722313"/>
        </p:xfrm>
        <a:graphic>
          <a:graphicData uri="http://schemas.openxmlformats.org/presentationml/2006/ole">
            <mc:AlternateContent xmlns:mc="http://schemas.openxmlformats.org/markup-compatibility/2006">
              <mc:Choice xmlns:v="urn:schemas-microsoft-com:vml" Requires="v">
                <p:oleObj spid="_x0000_s13334" name="数式" r:id="rId3" imgW="1269720" imgH="291960" progId="Equation.3">
                  <p:embed/>
                </p:oleObj>
              </mc:Choice>
              <mc:Fallback>
                <p:oleObj name="数式" r:id="rId3" imgW="1269720" imgH="291960" progId="Equation.3">
                  <p:embed/>
                  <p:pic>
                    <p:nvPicPr>
                      <p:cNvPr id="0" name=""/>
                      <p:cNvPicPr>
                        <a:picLocks noChangeAspect="1" noChangeArrowheads="1"/>
                      </p:cNvPicPr>
                      <p:nvPr/>
                    </p:nvPicPr>
                    <p:blipFill>
                      <a:blip r:embed="rId4"/>
                      <a:srcRect/>
                      <a:stretch>
                        <a:fillRect/>
                      </a:stretch>
                    </p:blipFill>
                    <p:spPr bwMode="auto">
                      <a:xfrm>
                        <a:off x="4935476" y="2171611"/>
                        <a:ext cx="3146425" cy="722313"/>
                      </a:xfrm>
                      <a:prstGeom prst="rect">
                        <a:avLst/>
                      </a:prstGeom>
                      <a:noFill/>
                    </p:spPr>
                  </p:pic>
                </p:oleObj>
              </mc:Fallback>
            </mc:AlternateContent>
          </a:graphicData>
        </a:graphic>
      </p:graphicFrame>
      <p:sp>
        <p:nvSpPr>
          <p:cNvPr id="190" name="コンテンツ プレースホルダー 2"/>
          <p:cNvSpPr txBox="1">
            <a:spLocks/>
          </p:cNvSpPr>
          <p:nvPr/>
        </p:nvSpPr>
        <p:spPr>
          <a:xfrm>
            <a:off x="3580432" y="2415336"/>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t</a:t>
            </a:r>
            <a:endParaRPr lang="ja-JP" altLang="en-US" sz="1400">
              <a:latin typeface="Times New Roman" panose="02020603050405020304" pitchFamily="18" charset="0"/>
              <a:cs typeface="Times New Roman" panose="02020603050405020304" pitchFamily="18" charset="0"/>
            </a:endParaRPr>
          </a:p>
        </p:txBody>
      </p:sp>
      <p:sp>
        <p:nvSpPr>
          <p:cNvPr id="191" name="コンテンツ プレースホルダー 2"/>
          <p:cNvSpPr txBox="1">
            <a:spLocks/>
          </p:cNvSpPr>
          <p:nvPr/>
        </p:nvSpPr>
        <p:spPr>
          <a:xfrm>
            <a:off x="974801" y="1776265"/>
            <a:ext cx="795316"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t</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cxnSp>
        <p:nvCxnSpPr>
          <p:cNvPr id="192" name="直線コネクタ 191"/>
          <p:cNvCxnSpPr/>
          <p:nvPr/>
        </p:nvCxnSpPr>
        <p:spPr>
          <a:xfrm>
            <a:off x="2303074" y="4941806"/>
            <a:ext cx="0" cy="941294"/>
          </a:xfrm>
          <a:prstGeom prst="line">
            <a:avLst/>
          </a:prstGeom>
          <a:ln>
            <a:solidFill>
              <a:schemeClr val="tx1"/>
            </a:solidFill>
            <a:prstDash val="solid"/>
            <a:headEnd type="triangle"/>
          </a:ln>
        </p:spPr>
        <p:style>
          <a:lnRef idx="1">
            <a:schemeClr val="accent1"/>
          </a:lnRef>
          <a:fillRef idx="0">
            <a:schemeClr val="accent1"/>
          </a:fillRef>
          <a:effectRef idx="0">
            <a:schemeClr val="accent1"/>
          </a:effectRef>
          <a:fontRef idx="minor">
            <a:schemeClr val="tx1"/>
          </a:fontRef>
        </p:style>
      </p:cxnSp>
      <p:cxnSp>
        <p:nvCxnSpPr>
          <p:cNvPr id="193" name="直線矢印コネクタ 192"/>
          <p:cNvCxnSpPr/>
          <p:nvPr/>
        </p:nvCxnSpPr>
        <p:spPr>
          <a:xfrm flipV="1">
            <a:off x="1063574" y="5507368"/>
            <a:ext cx="252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4" name="フリーフォーム 193"/>
          <p:cNvSpPr/>
          <p:nvPr/>
        </p:nvSpPr>
        <p:spPr>
          <a:xfrm flipH="1">
            <a:off x="1237160" y="5082911"/>
            <a:ext cx="2131828" cy="632420"/>
          </a:xfrm>
          <a:custGeom>
            <a:avLst/>
            <a:gdLst>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47 h 699247"/>
              <a:gd name="connsiteX1" fmla="*/ 188259 w 1371600"/>
              <a:gd name="connsiteY1" fmla="*/ 228600 h 699247"/>
              <a:gd name="connsiteX2" fmla="*/ 349624 w 1371600"/>
              <a:gd name="connsiteY2" fmla="*/ 699247 h 699247"/>
              <a:gd name="connsiteX3" fmla="*/ 981635 w 1371600"/>
              <a:gd name="connsiteY3" fmla="*/ 0 h 699247"/>
              <a:gd name="connsiteX4" fmla="*/ 1371600 w 1371600"/>
              <a:gd name="connsiteY4" fmla="*/ 672353 h 699247"/>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699280"/>
              <a:gd name="connsiteX1" fmla="*/ 188259 w 1371600"/>
              <a:gd name="connsiteY1" fmla="*/ 228633 h 699280"/>
              <a:gd name="connsiteX2" fmla="*/ 349624 w 1371600"/>
              <a:gd name="connsiteY2" fmla="*/ 699280 h 699280"/>
              <a:gd name="connsiteX3" fmla="*/ 981635 w 1371600"/>
              <a:gd name="connsiteY3" fmla="*/ 33 h 699280"/>
              <a:gd name="connsiteX4" fmla="*/ 1371600 w 1371600"/>
              <a:gd name="connsiteY4" fmla="*/ 672386 h 699280"/>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371600"/>
              <a:gd name="connsiteY0" fmla="*/ 470680 h 701472"/>
              <a:gd name="connsiteX1" fmla="*/ 188259 w 1371600"/>
              <a:gd name="connsiteY1" fmla="*/ 228633 h 701472"/>
              <a:gd name="connsiteX2" fmla="*/ 349624 w 1371600"/>
              <a:gd name="connsiteY2" fmla="*/ 699280 h 701472"/>
              <a:gd name="connsiteX3" fmla="*/ 981635 w 1371600"/>
              <a:gd name="connsiteY3" fmla="*/ 33 h 701472"/>
              <a:gd name="connsiteX4" fmla="*/ 1371600 w 1371600"/>
              <a:gd name="connsiteY4" fmla="*/ 672386 h 701472"/>
              <a:gd name="connsiteX0" fmla="*/ 0 w 1409700"/>
              <a:gd name="connsiteY0" fmla="*/ 499255 h 701451"/>
              <a:gd name="connsiteX1" fmla="*/ 226359 w 1409700"/>
              <a:gd name="connsiteY1" fmla="*/ 228633 h 701451"/>
              <a:gd name="connsiteX2" fmla="*/ 387724 w 1409700"/>
              <a:gd name="connsiteY2" fmla="*/ 699280 h 701451"/>
              <a:gd name="connsiteX3" fmla="*/ 1019735 w 1409700"/>
              <a:gd name="connsiteY3" fmla="*/ 33 h 701451"/>
              <a:gd name="connsiteX4" fmla="*/ 1409700 w 1409700"/>
              <a:gd name="connsiteY4" fmla="*/ 672386 h 701451"/>
              <a:gd name="connsiteX0" fmla="*/ 0 w 1409700"/>
              <a:gd name="connsiteY0" fmla="*/ 499255 h 701504"/>
              <a:gd name="connsiteX1" fmla="*/ 197784 w 1409700"/>
              <a:gd name="connsiteY1" fmla="*/ 231014 h 701504"/>
              <a:gd name="connsiteX2" fmla="*/ 387724 w 1409700"/>
              <a:gd name="connsiteY2" fmla="*/ 699280 h 701504"/>
              <a:gd name="connsiteX3" fmla="*/ 1019735 w 1409700"/>
              <a:gd name="connsiteY3" fmla="*/ 33 h 701504"/>
              <a:gd name="connsiteX4" fmla="*/ 1409700 w 1409700"/>
              <a:gd name="connsiteY4" fmla="*/ 672386 h 701504"/>
              <a:gd name="connsiteX0" fmla="*/ 0 w 1409700"/>
              <a:gd name="connsiteY0" fmla="*/ 499255 h 701358"/>
              <a:gd name="connsiteX1" fmla="*/ 197784 w 1409700"/>
              <a:gd name="connsiteY1" fmla="*/ 231014 h 701358"/>
              <a:gd name="connsiteX2" fmla="*/ 387724 w 1409700"/>
              <a:gd name="connsiteY2" fmla="*/ 699280 h 701358"/>
              <a:gd name="connsiteX3" fmla="*/ 1019735 w 1409700"/>
              <a:gd name="connsiteY3" fmla="*/ 33 h 701358"/>
              <a:gd name="connsiteX4" fmla="*/ 1409700 w 1409700"/>
              <a:gd name="connsiteY4" fmla="*/ 672386 h 701358"/>
              <a:gd name="connsiteX0" fmla="*/ 0 w 1409700"/>
              <a:gd name="connsiteY0" fmla="*/ 499255 h 699431"/>
              <a:gd name="connsiteX1" fmla="*/ 197784 w 1409700"/>
              <a:gd name="connsiteY1" fmla="*/ 231014 h 699431"/>
              <a:gd name="connsiteX2" fmla="*/ 387724 w 1409700"/>
              <a:gd name="connsiteY2" fmla="*/ 699280 h 699431"/>
              <a:gd name="connsiteX3" fmla="*/ 1019735 w 1409700"/>
              <a:gd name="connsiteY3" fmla="*/ 33 h 699431"/>
              <a:gd name="connsiteX4" fmla="*/ 1409700 w 1409700"/>
              <a:gd name="connsiteY4" fmla="*/ 672386 h 699431"/>
              <a:gd name="connsiteX0" fmla="*/ 0 w 1409700"/>
              <a:gd name="connsiteY0" fmla="*/ 499233 h 687519"/>
              <a:gd name="connsiteX1" fmla="*/ 197784 w 1409700"/>
              <a:gd name="connsiteY1" fmla="*/ 230992 h 687519"/>
              <a:gd name="connsiteX2" fmla="*/ 478211 w 1409700"/>
              <a:gd name="connsiteY2" fmla="*/ 687352 h 687519"/>
              <a:gd name="connsiteX3" fmla="*/ 1019735 w 1409700"/>
              <a:gd name="connsiteY3" fmla="*/ 11 h 687519"/>
              <a:gd name="connsiteX4" fmla="*/ 1409700 w 1409700"/>
              <a:gd name="connsiteY4" fmla="*/ 672364 h 687519"/>
              <a:gd name="connsiteX0" fmla="*/ 0 w 1643063"/>
              <a:gd name="connsiteY0" fmla="*/ 499237 h 687523"/>
              <a:gd name="connsiteX1" fmla="*/ 197784 w 1643063"/>
              <a:gd name="connsiteY1" fmla="*/ 230996 h 687523"/>
              <a:gd name="connsiteX2" fmla="*/ 478211 w 1643063"/>
              <a:gd name="connsiteY2" fmla="*/ 687356 h 687523"/>
              <a:gd name="connsiteX3" fmla="*/ 1019735 w 1643063"/>
              <a:gd name="connsiteY3" fmla="*/ 15 h 687523"/>
              <a:gd name="connsiteX4" fmla="*/ 1643063 w 1643063"/>
              <a:gd name="connsiteY4" fmla="*/ 519968 h 687523"/>
              <a:gd name="connsiteX0" fmla="*/ 0 w 1643063"/>
              <a:gd name="connsiteY0" fmla="*/ 504359 h 692645"/>
              <a:gd name="connsiteX1" fmla="*/ 197784 w 1643063"/>
              <a:gd name="connsiteY1" fmla="*/ 236118 h 692645"/>
              <a:gd name="connsiteX2" fmla="*/ 478211 w 1643063"/>
              <a:gd name="connsiteY2" fmla="*/ 692478 h 692645"/>
              <a:gd name="connsiteX3" fmla="*/ 1019735 w 1643063"/>
              <a:gd name="connsiteY3" fmla="*/ 5137 h 692645"/>
              <a:gd name="connsiteX4" fmla="*/ 1432264 w 1643063"/>
              <a:gd name="connsiteY4" fmla="*/ 671067 h 692645"/>
              <a:gd name="connsiteX5" fmla="*/ 1643063 w 1643063"/>
              <a:gd name="connsiteY5" fmla="*/ 525090 h 692645"/>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2190"/>
              <a:gd name="connsiteX1" fmla="*/ 197784 w 1643063"/>
              <a:gd name="connsiteY1" fmla="*/ 235663 h 692190"/>
              <a:gd name="connsiteX2" fmla="*/ 478211 w 1643063"/>
              <a:gd name="connsiteY2" fmla="*/ 692023 h 692190"/>
              <a:gd name="connsiteX3" fmla="*/ 1019735 w 1643063"/>
              <a:gd name="connsiteY3" fmla="*/ 4682 h 692190"/>
              <a:gd name="connsiteX4" fmla="*/ 1432264 w 1643063"/>
              <a:gd name="connsiteY4" fmla="*/ 670612 h 692190"/>
              <a:gd name="connsiteX5" fmla="*/ 1643063 w 1643063"/>
              <a:gd name="connsiteY5" fmla="*/ 524635 h 692190"/>
              <a:gd name="connsiteX0" fmla="*/ 0 w 1643063"/>
              <a:gd name="connsiteY0" fmla="*/ 503904 h 694292"/>
              <a:gd name="connsiteX1" fmla="*/ 197784 w 1643063"/>
              <a:gd name="connsiteY1" fmla="*/ 235663 h 694292"/>
              <a:gd name="connsiteX2" fmla="*/ 478211 w 1643063"/>
              <a:gd name="connsiteY2" fmla="*/ 692023 h 694292"/>
              <a:gd name="connsiteX3" fmla="*/ 1019735 w 1643063"/>
              <a:gd name="connsiteY3" fmla="*/ 4682 h 694292"/>
              <a:gd name="connsiteX4" fmla="*/ 1432264 w 1643063"/>
              <a:gd name="connsiteY4" fmla="*/ 670612 h 694292"/>
              <a:gd name="connsiteX5" fmla="*/ 1643063 w 1643063"/>
              <a:gd name="connsiteY5" fmla="*/ 524635 h 694292"/>
              <a:gd name="connsiteX0" fmla="*/ 0 w 1643063"/>
              <a:gd name="connsiteY0" fmla="*/ 503904 h 709895"/>
              <a:gd name="connsiteX1" fmla="*/ 478211 w 1643063"/>
              <a:gd name="connsiteY1" fmla="*/ 692023 h 709895"/>
              <a:gd name="connsiteX2" fmla="*/ 1019735 w 1643063"/>
              <a:gd name="connsiteY2" fmla="*/ 4682 h 709895"/>
              <a:gd name="connsiteX3" fmla="*/ 1432264 w 1643063"/>
              <a:gd name="connsiteY3" fmla="*/ 670612 h 709895"/>
              <a:gd name="connsiteX4" fmla="*/ 1643063 w 1643063"/>
              <a:gd name="connsiteY4" fmla="*/ 524635 h 709895"/>
              <a:gd name="connsiteX0" fmla="*/ 0 w 1643063"/>
              <a:gd name="connsiteY0" fmla="*/ 516341 h 722332"/>
              <a:gd name="connsiteX1" fmla="*/ 478211 w 1643063"/>
              <a:gd name="connsiteY1" fmla="*/ 704460 h 722332"/>
              <a:gd name="connsiteX2" fmla="*/ 1019735 w 1643063"/>
              <a:gd name="connsiteY2" fmla="*/ 17119 h 722332"/>
              <a:gd name="connsiteX3" fmla="*/ 1359797 w 1643063"/>
              <a:gd name="connsiteY3" fmla="*/ 201367 h 722332"/>
              <a:gd name="connsiteX4" fmla="*/ 1643063 w 1643063"/>
              <a:gd name="connsiteY4" fmla="*/ 537072 h 722332"/>
              <a:gd name="connsiteX0" fmla="*/ 0 w 1643063"/>
              <a:gd name="connsiteY0" fmla="*/ 516341 h 722332"/>
              <a:gd name="connsiteX1" fmla="*/ 478211 w 1643063"/>
              <a:gd name="connsiteY1" fmla="*/ 704460 h 722332"/>
              <a:gd name="connsiteX2" fmla="*/ 1019735 w 1643063"/>
              <a:gd name="connsiteY2" fmla="*/ 17119 h 722332"/>
              <a:gd name="connsiteX3" fmla="*/ 1359797 w 1643063"/>
              <a:gd name="connsiteY3" fmla="*/ 201367 h 722332"/>
              <a:gd name="connsiteX4" fmla="*/ 1643063 w 1643063"/>
              <a:gd name="connsiteY4" fmla="*/ 537072 h 722332"/>
              <a:gd name="connsiteX0" fmla="*/ 0 w 1643063"/>
              <a:gd name="connsiteY0" fmla="*/ 516341 h 722332"/>
              <a:gd name="connsiteX1" fmla="*/ 478211 w 1643063"/>
              <a:gd name="connsiteY1" fmla="*/ 704460 h 722332"/>
              <a:gd name="connsiteX2" fmla="*/ 1019735 w 1643063"/>
              <a:gd name="connsiteY2" fmla="*/ 17119 h 722332"/>
              <a:gd name="connsiteX3" fmla="*/ 1359797 w 1643063"/>
              <a:gd name="connsiteY3" fmla="*/ 201367 h 722332"/>
              <a:gd name="connsiteX4" fmla="*/ 1643063 w 1643063"/>
              <a:gd name="connsiteY4" fmla="*/ 537072 h 722332"/>
              <a:gd name="connsiteX0" fmla="*/ 0 w 1643063"/>
              <a:gd name="connsiteY0" fmla="*/ 527747 h 733738"/>
              <a:gd name="connsiteX1" fmla="*/ 478211 w 1643063"/>
              <a:gd name="connsiteY1" fmla="*/ 715866 h 733738"/>
              <a:gd name="connsiteX2" fmla="*/ 1019735 w 1643063"/>
              <a:gd name="connsiteY2" fmla="*/ 28525 h 733738"/>
              <a:gd name="connsiteX3" fmla="*/ 1359797 w 1643063"/>
              <a:gd name="connsiteY3" fmla="*/ 212773 h 733738"/>
              <a:gd name="connsiteX4" fmla="*/ 1643063 w 1643063"/>
              <a:gd name="connsiteY4" fmla="*/ 548478 h 733738"/>
              <a:gd name="connsiteX0" fmla="*/ 0 w 1641230"/>
              <a:gd name="connsiteY0" fmla="*/ 527747 h 733738"/>
              <a:gd name="connsiteX1" fmla="*/ 478211 w 1641230"/>
              <a:gd name="connsiteY1" fmla="*/ 715866 h 733738"/>
              <a:gd name="connsiteX2" fmla="*/ 1019735 w 1641230"/>
              <a:gd name="connsiteY2" fmla="*/ 28525 h 733738"/>
              <a:gd name="connsiteX3" fmla="*/ 1359797 w 1641230"/>
              <a:gd name="connsiteY3" fmla="*/ 212773 h 733738"/>
              <a:gd name="connsiteX4" fmla="*/ 1641230 w 1641230"/>
              <a:gd name="connsiteY4" fmla="*/ 572849 h 733738"/>
              <a:gd name="connsiteX0" fmla="*/ 0 w 1641230"/>
              <a:gd name="connsiteY0" fmla="*/ 527747 h 733738"/>
              <a:gd name="connsiteX1" fmla="*/ 478211 w 1641230"/>
              <a:gd name="connsiteY1" fmla="*/ 715866 h 733738"/>
              <a:gd name="connsiteX2" fmla="*/ 1019735 w 1641230"/>
              <a:gd name="connsiteY2" fmla="*/ 28525 h 733738"/>
              <a:gd name="connsiteX3" fmla="*/ 1359797 w 1641230"/>
              <a:gd name="connsiteY3" fmla="*/ 212773 h 733738"/>
              <a:gd name="connsiteX4" fmla="*/ 1641230 w 1641230"/>
              <a:gd name="connsiteY4" fmla="*/ 572849 h 733738"/>
              <a:gd name="connsiteX0" fmla="*/ 0 w 1641230"/>
              <a:gd name="connsiteY0" fmla="*/ 527747 h 735044"/>
              <a:gd name="connsiteX1" fmla="*/ 478211 w 1641230"/>
              <a:gd name="connsiteY1" fmla="*/ 715866 h 735044"/>
              <a:gd name="connsiteX2" fmla="*/ 1019735 w 1641230"/>
              <a:gd name="connsiteY2" fmla="*/ 28525 h 735044"/>
              <a:gd name="connsiteX3" fmla="*/ 1359797 w 1641230"/>
              <a:gd name="connsiteY3" fmla="*/ 212773 h 735044"/>
              <a:gd name="connsiteX4" fmla="*/ 1641230 w 1641230"/>
              <a:gd name="connsiteY4" fmla="*/ 572849 h 735044"/>
              <a:gd name="connsiteX0" fmla="*/ 0 w 1641230"/>
              <a:gd name="connsiteY0" fmla="*/ 527747 h 735658"/>
              <a:gd name="connsiteX1" fmla="*/ 478211 w 1641230"/>
              <a:gd name="connsiteY1" fmla="*/ 715866 h 735658"/>
              <a:gd name="connsiteX2" fmla="*/ 1019735 w 1641230"/>
              <a:gd name="connsiteY2" fmla="*/ 28525 h 735658"/>
              <a:gd name="connsiteX3" fmla="*/ 1359797 w 1641230"/>
              <a:gd name="connsiteY3" fmla="*/ 212773 h 735658"/>
              <a:gd name="connsiteX4" fmla="*/ 1641230 w 1641230"/>
              <a:gd name="connsiteY4" fmla="*/ 572849 h 735658"/>
              <a:gd name="connsiteX0" fmla="*/ 0 w 1641230"/>
              <a:gd name="connsiteY0" fmla="*/ 527747 h 737237"/>
              <a:gd name="connsiteX1" fmla="*/ 478211 w 1641230"/>
              <a:gd name="connsiteY1" fmla="*/ 715866 h 737237"/>
              <a:gd name="connsiteX2" fmla="*/ 1019735 w 1641230"/>
              <a:gd name="connsiteY2" fmla="*/ 28525 h 737237"/>
              <a:gd name="connsiteX3" fmla="*/ 1359797 w 1641230"/>
              <a:gd name="connsiteY3" fmla="*/ 212773 h 737237"/>
              <a:gd name="connsiteX4" fmla="*/ 1641230 w 1641230"/>
              <a:gd name="connsiteY4" fmla="*/ 572849 h 737237"/>
              <a:gd name="connsiteX0" fmla="*/ 0 w 1641230"/>
              <a:gd name="connsiteY0" fmla="*/ 534822 h 744312"/>
              <a:gd name="connsiteX1" fmla="*/ 478211 w 1641230"/>
              <a:gd name="connsiteY1" fmla="*/ 722941 h 744312"/>
              <a:gd name="connsiteX2" fmla="*/ 1019735 w 1641230"/>
              <a:gd name="connsiteY2" fmla="*/ 35600 h 744312"/>
              <a:gd name="connsiteX3" fmla="*/ 1414795 w 1641230"/>
              <a:gd name="connsiteY3" fmla="*/ 189383 h 744312"/>
              <a:gd name="connsiteX4" fmla="*/ 1641230 w 1641230"/>
              <a:gd name="connsiteY4" fmla="*/ 579924 h 744312"/>
              <a:gd name="connsiteX0" fmla="*/ 0 w 1641230"/>
              <a:gd name="connsiteY0" fmla="*/ 584207 h 797239"/>
              <a:gd name="connsiteX1" fmla="*/ 478211 w 1641230"/>
              <a:gd name="connsiteY1" fmla="*/ 772326 h 797239"/>
              <a:gd name="connsiteX2" fmla="*/ 1082066 w 1641230"/>
              <a:gd name="connsiteY2" fmla="*/ 27105 h 797239"/>
              <a:gd name="connsiteX3" fmla="*/ 1414795 w 1641230"/>
              <a:gd name="connsiteY3" fmla="*/ 238768 h 797239"/>
              <a:gd name="connsiteX4" fmla="*/ 1641230 w 1641230"/>
              <a:gd name="connsiteY4" fmla="*/ 629309 h 797239"/>
              <a:gd name="connsiteX0" fmla="*/ 0 w 1641230"/>
              <a:gd name="connsiteY0" fmla="*/ 588337 h 801370"/>
              <a:gd name="connsiteX1" fmla="*/ 478211 w 1641230"/>
              <a:gd name="connsiteY1" fmla="*/ 776456 h 801370"/>
              <a:gd name="connsiteX2" fmla="*/ 1082066 w 1641230"/>
              <a:gd name="connsiteY2" fmla="*/ 31235 h 801370"/>
              <a:gd name="connsiteX3" fmla="*/ 1431295 w 1641230"/>
              <a:gd name="connsiteY3" fmla="*/ 221575 h 801370"/>
              <a:gd name="connsiteX4" fmla="*/ 1641230 w 1641230"/>
              <a:gd name="connsiteY4" fmla="*/ 633439 h 801370"/>
              <a:gd name="connsiteX0" fmla="*/ 0 w 1641230"/>
              <a:gd name="connsiteY0" fmla="*/ 588337 h 801370"/>
              <a:gd name="connsiteX1" fmla="*/ 478211 w 1641230"/>
              <a:gd name="connsiteY1" fmla="*/ 776456 h 801370"/>
              <a:gd name="connsiteX2" fmla="*/ 1082066 w 1641230"/>
              <a:gd name="connsiteY2" fmla="*/ 31235 h 801370"/>
              <a:gd name="connsiteX3" fmla="*/ 1431295 w 1641230"/>
              <a:gd name="connsiteY3" fmla="*/ 221575 h 801370"/>
              <a:gd name="connsiteX4" fmla="*/ 1641230 w 1641230"/>
              <a:gd name="connsiteY4" fmla="*/ 633439 h 801370"/>
              <a:gd name="connsiteX0" fmla="*/ 0 w 1641230"/>
              <a:gd name="connsiteY0" fmla="*/ 596024 h 809057"/>
              <a:gd name="connsiteX1" fmla="*/ 478211 w 1641230"/>
              <a:gd name="connsiteY1" fmla="*/ 784143 h 809057"/>
              <a:gd name="connsiteX2" fmla="*/ 1082066 w 1641230"/>
              <a:gd name="connsiteY2" fmla="*/ 38922 h 809057"/>
              <a:gd name="connsiteX3" fmla="*/ 1431295 w 1641230"/>
              <a:gd name="connsiteY3" fmla="*/ 229262 h 809057"/>
              <a:gd name="connsiteX4" fmla="*/ 1641230 w 1641230"/>
              <a:gd name="connsiteY4" fmla="*/ 641126 h 809057"/>
              <a:gd name="connsiteX0" fmla="*/ 0 w 1641230"/>
              <a:gd name="connsiteY0" fmla="*/ 596024 h 809057"/>
              <a:gd name="connsiteX1" fmla="*/ 478211 w 1641230"/>
              <a:gd name="connsiteY1" fmla="*/ 784143 h 809057"/>
              <a:gd name="connsiteX2" fmla="*/ 1082066 w 1641230"/>
              <a:gd name="connsiteY2" fmla="*/ 38922 h 809057"/>
              <a:gd name="connsiteX3" fmla="*/ 1431295 w 1641230"/>
              <a:gd name="connsiteY3" fmla="*/ 229262 h 809057"/>
              <a:gd name="connsiteX4" fmla="*/ 1641230 w 1641230"/>
              <a:gd name="connsiteY4" fmla="*/ 641126 h 809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1230" h="809057">
                <a:moveTo>
                  <a:pt x="0" y="596024"/>
                </a:moveTo>
                <a:cubicBezTo>
                  <a:pt x="81295" y="687003"/>
                  <a:pt x="297867" y="876993"/>
                  <a:pt x="478211" y="784143"/>
                </a:cubicBezTo>
                <a:cubicBezTo>
                  <a:pt x="658555" y="691293"/>
                  <a:pt x="923219" y="131402"/>
                  <a:pt x="1082066" y="38922"/>
                </a:cubicBezTo>
                <a:cubicBezTo>
                  <a:pt x="1240913" y="-53558"/>
                  <a:pt x="1323861" y="22249"/>
                  <a:pt x="1431295" y="229262"/>
                </a:cubicBezTo>
                <a:cubicBezTo>
                  <a:pt x="1546634" y="452918"/>
                  <a:pt x="1550155" y="472108"/>
                  <a:pt x="1641230" y="641126"/>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コンテンツ プレースホルダー 2"/>
          <p:cNvSpPr txBox="1">
            <a:spLocks/>
          </p:cNvSpPr>
          <p:nvPr/>
        </p:nvSpPr>
        <p:spPr>
          <a:xfrm>
            <a:off x="3580432" y="5340083"/>
            <a:ext cx="176584"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sz="1400" i="1" smtClean="0">
                <a:latin typeface="Times New Roman" panose="02020603050405020304" pitchFamily="18" charset="0"/>
                <a:cs typeface="Times New Roman" panose="02020603050405020304" pitchFamily="18" charset="0"/>
              </a:rPr>
              <a:t>t</a:t>
            </a:r>
            <a:endParaRPr lang="ja-JP" altLang="en-US" sz="1400">
              <a:latin typeface="Times New Roman" panose="02020603050405020304" pitchFamily="18" charset="0"/>
              <a:cs typeface="Times New Roman" panose="02020603050405020304" pitchFamily="18" charset="0"/>
            </a:endParaRPr>
          </a:p>
        </p:txBody>
      </p:sp>
      <p:sp>
        <p:nvSpPr>
          <p:cNvPr id="196" name="コンテンツ プレースホルダー 2"/>
          <p:cNvSpPr txBox="1">
            <a:spLocks/>
          </p:cNvSpPr>
          <p:nvPr/>
        </p:nvSpPr>
        <p:spPr>
          <a:xfrm>
            <a:off x="929004" y="4455133"/>
            <a:ext cx="1328273" cy="35322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ー</a:t>
            </a:r>
            <a:r>
              <a:rPr lang="en-US" altLang="ja-JP" i="1" smtClean="0">
                <a:latin typeface="Times New Roman" panose="02020603050405020304" pitchFamily="18" charset="0"/>
                <a:cs typeface="Times New Roman" panose="02020603050405020304" pitchFamily="18" charset="0"/>
              </a:rPr>
              <a:t>t</a:t>
            </a:r>
            <a:r>
              <a:rPr lang="en-US" altLang="ja-JP" smtClean="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cs typeface="Times New Roman" panose="02020603050405020304" pitchFamily="18" charset="0"/>
            </a:endParaRPr>
          </a:p>
        </p:txBody>
      </p:sp>
      <p:graphicFrame>
        <p:nvGraphicFramePr>
          <p:cNvPr id="197" name="オブジェクト 196"/>
          <p:cNvGraphicFramePr>
            <a:graphicFrameLocks noChangeAspect="1"/>
          </p:cNvGraphicFramePr>
          <p:nvPr>
            <p:extLst>
              <p:ext uri="{D42A27DB-BD31-4B8C-83A1-F6EECF244321}">
                <p14:modId xmlns:p14="http://schemas.microsoft.com/office/powerpoint/2010/main" val="1489036879"/>
              </p:ext>
            </p:extLst>
          </p:nvPr>
        </p:nvGraphicFramePr>
        <p:xfrm>
          <a:off x="4794250" y="5160963"/>
          <a:ext cx="3430588" cy="722312"/>
        </p:xfrm>
        <a:graphic>
          <a:graphicData uri="http://schemas.openxmlformats.org/presentationml/2006/ole">
            <mc:AlternateContent xmlns:mc="http://schemas.openxmlformats.org/markup-compatibility/2006">
              <mc:Choice xmlns:v="urn:schemas-microsoft-com:vml" Requires="v">
                <p:oleObj spid="_x0000_s13335" name="数式" r:id="rId5" imgW="1384200" imgH="291960" progId="Equation.3">
                  <p:embed/>
                </p:oleObj>
              </mc:Choice>
              <mc:Fallback>
                <p:oleObj name="数式" r:id="rId5" imgW="1384200" imgH="291960" progId="Equation.3">
                  <p:embed/>
                  <p:pic>
                    <p:nvPicPr>
                      <p:cNvPr id="0" name=""/>
                      <p:cNvPicPr>
                        <a:picLocks noChangeAspect="1" noChangeArrowheads="1"/>
                      </p:cNvPicPr>
                      <p:nvPr/>
                    </p:nvPicPr>
                    <p:blipFill>
                      <a:blip r:embed="rId6"/>
                      <a:srcRect/>
                      <a:stretch>
                        <a:fillRect/>
                      </a:stretch>
                    </p:blipFill>
                    <p:spPr bwMode="auto">
                      <a:xfrm>
                        <a:off x="4794250" y="5160963"/>
                        <a:ext cx="3430588" cy="722312"/>
                      </a:xfrm>
                      <a:prstGeom prst="rect">
                        <a:avLst/>
                      </a:prstGeom>
                      <a:noFill/>
                    </p:spPr>
                  </p:pic>
                </p:oleObj>
              </mc:Fallback>
            </mc:AlternateContent>
          </a:graphicData>
        </a:graphic>
      </p:graphicFrame>
      <p:sp>
        <p:nvSpPr>
          <p:cNvPr id="198" name="コンテンツ プレースホルダー 5"/>
          <p:cNvSpPr txBox="1">
            <a:spLocks/>
          </p:cNvSpPr>
          <p:nvPr/>
        </p:nvSpPr>
        <p:spPr>
          <a:xfrm>
            <a:off x="4392910" y="3491669"/>
            <a:ext cx="4043434" cy="944758"/>
          </a:xfrm>
          <a:prstGeom prst="rect">
            <a:avLst/>
          </a:prstGeom>
          <a:solidFill>
            <a:schemeClr val="accent1">
              <a:lumMod val="40000"/>
              <a:lumOff val="60000"/>
            </a:schemeClr>
          </a:solidFill>
          <a:ln>
            <a:solidFill>
              <a:srgbClr val="0070C0"/>
            </a:solidFill>
          </a:ln>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mtClean="0">
                <a:solidFill>
                  <a:srgbClr val="FF0000"/>
                </a:solidFill>
                <a:latin typeface="Times New Roman" panose="02020603050405020304" pitchFamily="18" charset="0"/>
                <a:cs typeface="Times New Roman" panose="02020603050405020304" pitchFamily="18" charset="0"/>
              </a:rPr>
              <a:t>虚数の符号が逆転</a:t>
            </a:r>
            <a:endParaRPr lang="en-US" altLang="ja-JP"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ja-JP" altLang="en-US" smtClean="0">
                <a:latin typeface="Times New Roman" panose="02020603050405020304" pitchFamily="18" charset="0"/>
                <a:cs typeface="Times New Roman" panose="02020603050405020304" pitchFamily="18" charset="0"/>
              </a:rPr>
              <a:t>すなわち</a:t>
            </a:r>
            <a:r>
              <a:rPr lang="en-US" altLang="ja-JP" i="1" smtClean="0">
                <a:latin typeface="Times New Roman" panose="02020603050405020304" pitchFamily="18" charset="0"/>
                <a:cs typeface="Times New Roman" panose="02020603050405020304" pitchFamily="18" charset="0"/>
              </a:rPr>
              <a:t> X </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f </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の共役複素数</a:t>
            </a:r>
            <a:endParaRPr lang="en-US" altLang="ja-JP" smtClean="0">
              <a:latin typeface="Times New Roman" panose="02020603050405020304" pitchFamily="18" charset="0"/>
              <a:cs typeface="Times New Roman" panose="02020603050405020304" pitchFamily="18" charset="0"/>
            </a:endParaRPr>
          </a:p>
          <a:p>
            <a:pPr marL="0" indent="0" algn="ctr">
              <a:buNone/>
            </a:pPr>
            <a:endParaRPr lang="ja-JP" altLang="en-US"/>
          </a:p>
        </p:txBody>
      </p:sp>
      <p:sp>
        <p:nvSpPr>
          <p:cNvPr id="4" name="下矢印 3"/>
          <p:cNvSpPr/>
          <p:nvPr/>
        </p:nvSpPr>
        <p:spPr>
          <a:xfrm>
            <a:off x="2097741" y="3469341"/>
            <a:ext cx="443753" cy="115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コンテンツ プレースホルダー 5"/>
          <p:cNvSpPr txBox="1">
            <a:spLocks/>
          </p:cNvSpPr>
          <p:nvPr/>
        </p:nvSpPr>
        <p:spPr>
          <a:xfrm>
            <a:off x="1126441" y="3708048"/>
            <a:ext cx="2369249" cy="531461"/>
          </a:xfrm>
          <a:prstGeom prst="rect">
            <a:avLst/>
          </a:prstGeom>
          <a:solidFill>
            <a:srgbClr val="FFFF00"/>
          </a:solidFill>
          <a:ln>
            <a:solidFill>
              <a:srgbClr val="FF0000"/>
            </a:solid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a:latin typeface="Times New Roman" panose="02020603050405020304" pitchFamily="18" charset="0"/>
                <a:cs typeface="Times New Roman" panose="02020603050405020304" pitchFamily="18" charset="0"/>
              </a:rPr>
              <a:t>時間軸</a:t>
            </a:r>
            <a:r>
              <a:rPr lang="ja-JP" altLang="en-US" smtClean="0">
                <a:latin typeface="Times New Roman" panose="02020603050405020304" pitchFamily="18" charset="0"/>
                <a:cs typeface="Times New Roman" panose="02020603050405020304" pitchFamily="18" charset="0"/>
              </a:rPr>
              <a:t>の</a:t>
            </a:r>
            <a:r>
              <a:rPr lang="ja-JP" altLang="en-US" smtClean="0">
                <a:solidFill>
                  <a:srgbClr val="FF0000"/>
                </a:solidFill>
                <a:latin typeface="Times New Roman" panose="02020603050405020304" pitchFamily="18" charset="0"/>
                <a:cs typeface="Times New Roman" panose="02020603050405020304" pitchFamily="18" charset="0"/>
              </a:rPr>
              <a:t>反転</a:t>
            </a:r>
            <a:endParaRPr lang="ja-JP" altLang="en-US">
              <a:solidFill>
                <a:srgbClr val="FF0000"/>
              </a:solidFill>
            </a:endParaRPr>
          </a:p>
        </p:txBody>
      </p:sp>
      <p:sp>
        <p:nvSpPr>
          <p:cNvPr id="199" name="左右矢印 198"/>
          <p:cNvSpPr/>
          <p:nvPr/>
        </p:nvSpPr>
        <p:spPr>
          <a:xfrm>
            <a:off x="4065757" y="2430628"/>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左右矢印 199"/>
          <p:cNvSpPr/>
          <p:nvPr/>
        </p:nvSpPr>
        <p:spPr>
          <a:xfrm>
            <a:off x="4035416" y="5307101"/>
            <a:ext cx="605116" cy="3422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コンテンツ プレースホルダー 2"/>
          <p:cNvSpPr txBox="1">
            <a:spLocks/>
          </p:cNvSpPr>
          <p:nvPr/>
        </p:nvSpPr>
        <p:spPr>
          <a:xfrm>
            <a:off x="3625393" y="2113153"/>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
        <p:nvSpPr>
          <p:cNvPr id="202" name="コンテンツ プレースホルダー 2"/>
          <p:cNvSpPr txBox="1">
            <a:spLocks/>
          </p:cNvSpPr>
          <p:nvPr/>
        </p:nvSpPr>
        <p:spPr>
          <a:xfrm>
            <a:off x="3653927" y="5063771"/>
            <a:ext cx="1477967" cy="447405"/>
          </a:xfrm>
          <a:prstGeom prst="rect">
            <a:avLst/>
          </a:prstGeom>
          <a:noFill/>
          <a:ln>
            <a:noFill/>
          </a:ln>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b="1" smtClean="0">
                <a:latin typeface="Times New Roman" panose="02020603050405020304" pitchFamily="18" charset="0"/>
                <a:cs typeface="Times New Roman" panose="02020603050405020304" pitchFamily="18" charset="0"/>
              </a:rPr>
              <a:t>Ｆ</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627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（２）フーリエ変換の便利な点</a:t>
            </a:r>
            <a:endParaRPr lang="ja-JP" altLang="en-US" sz="3600"/>
          </a:p>
        </p:txBody>
      </p:sp>
      <p:sp>
        <p:nvSpPr>
          <p:cNvPr id="159747" name="Rectangle 1027"/>
          <p:cNvSpPr>
            <a:spLocks noGrp="1" noChangeArrowheads="1"/>
          </p:cNvSpPr>
          <p:nvPr>
            <p:ph type="body" idx="1"/>
          </p:nvPr>
        </p:nvSpPr>
        <p:spPr>
          <a:xfrm>
            <a:off x="1259282" y="3320190"/>
            <a:ext cx="2590133" cy="459947"/>
          </a:xfrm>
          <a:solidFill>
            <a:srgbClr val="C9E7A7"/>
          </a:solidFill>
          <a:ln>
            <a:solidFill>
              <a:srgbClr val="0070C0"/>
            </a:solidFill>
          </a:ln>
        </p:spPr>
        <p:txBody>
          <a:bodyPr anchor="t" anchorCtr="0">
            <a:noAutofit/>
          </a:bodyPr>
          <a:lstStyle/>
          <a:p>
            <a:pPr marL="0" indent="0" algn="ctr">
              <a:spcBef>
                <a:spcPct val="25000"/>
              </a:spcBef>
              <a:buClr>
                <a:schemeClr val="tx1"/>
              </a:buClr>
              <a:buSzPct val="100000"/>
              <a:buNone/>
              <a:tabLst>
                <a:tab pos="2568575" algn="l"/>
              </a:tabLst>
            </a:pPr>
            <a:r>
              <a:rPr lang="ja-JP" altLang="en-US" smtClean="0">
                <a:latin typeface="Times New Roman" panose="02020603050405020304" pitchFamily="18" charset="0"/>
                <a:cs typeface="Times New Roman" panose="02020603050405020304" pitchFamily="18" charset="0"/>
              </a:rPr>
              <a:t>に</a:t>
            </a:r>
            <a:r>
              <a:rPr lang="ja-JP" altLang="en-US" smtClean="0">
                <a:solidFill>
                  <a:srgbClr val="FF0000"/>
                </a:solidFill>
                <a:latin typeface="Times New Roman" panose="02020603050405020304" pitchFamily="18" charset="0"/>
                <a:cs typeface="Times New Roman" panose="02020603050405020304" pitchFamily="18" charset="0"/>
              </a:rPr>
              <a:t>分解</a:t>
            </a:r>
            <a:r>
              <a:rPr lang="ja-JP" altLang="en-US" smtClean="0">
                <a:latin typeface="Times New Roman" panose="02020603050405020304" pitchFamily="18" charset="0"/>
                <a:cs typeface="Times New Roman" panose="02020603050405020304" pitchFamily="18" charset="0"/>
              </a:rPr>
              <a:t>できる</a:t>
            </a:r>
            <a:endParaRPr lang="en-US" altLang="ja-JP" smtClean="0">
              <a:latin typeface="Times New Roman" panose="02020603050405020304" pitchFamily="18" charset="0"/>
              <a:cs typeface="Times New Roman" panose="02020603050405020304" pitchFamily="18" charset="0"/>
            </a:endParaRPr>
          </a:p>
        </p:txBody>
      </p:sp>
      <p:sp>
        <p:nvSpPr>
          <p:cNvPr id="4" name="Rectangle 1027"/>
          <p:cNvSpPr txBox="1">
            <a:spLocks noChangeArrowheads="1"/>
          </p:cNvSpPr>
          <p:nvPr/>
        </p:nvSpPr>
        <p:spPr>
          <a:xfrm>
            <a:off x="1259282" y="1760051"/>
            <a:ext cx="6647590" cy="1010043"/>
          </a:xfrm>
          <a:prstGeom prst="rect">
            <a:avLst/>
          </a:prstGeom>
          <a:solidFill>
            <a:schemeClr val="accent1">
              <a:lumMod val="40000"/>
              <a:lumOff val="60000"/>
            </a:schemeClr>
          </a:solidFill>
          <a:ln>
            <a:solidFill>
              <a:schemeClr val="accent1">
                <a:lumMod val="75000"/>
              </a:schemeClr>
            </a:solid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spcBef>
                <a:spcPct val="25000"/>
              </a:spcBef>
              <a:buClr>
                <a:schemeClr val="tx1"/>
              </a:buClr>
              <a:buSzPct val="100000"/>
              <a:buFont typeface="Arial"/>
              <a:buNone/>
              <a:tabLst>
                <a:tab pos="2568575" algn="l"/>
              </a:tabLst>
            </a:pPr>
            <a:r>
              <a:rPr lang="ja-JP" altLang="en-US" smtClean="0">
                <a:latin typeface="Times New Roman" panose="02020603050405020304" pitchFamily="18" charset="0"/>
                <a:cs typeface="Times New Roman" panose="02020603050405020304" pitchFamily="18" charset="0"/>
              </a:rPr>
              <a:t>すべての信号は，</a:t>
            </a:r>
            <a:endParaRPr lang="en-US" altLang="ja-JP" smtClean="0">
              <a:latin typeface="Times New Roman" panose="02020603050405020304" pitchFamily="18" charset="0"/>
              <a:cs typeface="Times New Roman" panose="02020603050405020304" pitchFamily="18" charset="0"/>
            </a:endParaRPr>
          </a:p>
          <a:p>
            <a:pPr marL="0" indent="0" algn="ctr">
              <a:spcBef>
                <a:spcPct val="25000"/>
              </a:spcBef>
              <a:buClr>
                <a:schemeClr val="tx1"/>
              </a:buClr>
              <a:buSzPct val="100000"/>
              <a:buFont typeface="Arial"/>
              <a:buNone/>
              <a:tabLst>
                <a:tab pos="2568575" algn="l"/>
              </a:tabLst>
            </a:pPr>
            <a:r>
              <a:rPr lang="ja-JP" altLang="en-US" smtClean="0">
                <a:latin typeface="Times New Roman" panose="02020603050405020304" pitchFamily="18" charset="0"/>
                <a:cs typeface="Times New Roman" panose="02020603050405020304" pitchFamily="18" charset="0"/>
              </a:rPr>
              <a:t>色々な周波数の正弦関数および余弦関数の和</a:t>
            </a:r>
            <a:endParaRPr lang="en-US" altLang="ja-JP" smtClean="0">
              <a:latin typeface="Times New Roman" panose="02020603050405020304" pitchFamily="18" charset="0"/>
              <a:cs typeface="Times New Roman" panose="02020603050405020304" pitchFamily="18" charset="0"/>
            </a:endParaRPr>
          </a:p>
        </p:txBody>
      </p:sp>
      <p:sp>
        <p:nvSpPr>
          <p:cNvPr id="5" name="Rectangle 1027"/>
          <p:cNvSpPr txBox="1">
            <a:spLocks noChangeArrowheads="1"/>
          </p:cNvSpPr>
          <p:nvPr/>
        </p:nvSpPr>
        <p:spPr>
          <a:xfrm>
            <a:off x="4652682" y="3320190"/>
            <a:ext cx="3254190" cy="418092"/>
          </a:xfrm>
          <a:prstGeom prst="rect">
            <a:avLst/>
          </a:prstGeom>
          <a:solidFill>
            <a:srgbClr val="DDC4F4"/>
          </a:solidFill>
          <a:ln>
            <a:solidFill>
              <a:srgbClr val="0070C0"/>
            </a:solid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spcBef>
                <a:spcPct val="25000"/>
              </a:spcBef>
              <a:buClr>
                <a:schemeClr val="tx1"/>
              </a:buClr>
              <a:buSzPct val="100000"/>
              <a:buFont typeface="Arial"/>
              <a:buNone/>
              <a:tabLst>
                <a:tab pos="2568575" algn="l"/>
              </a:tabLst>
            </a:pPr>
            <a:r>
              <a:rPr lang="ja-JP" altLang="en-US" smtClean="0">
                <a:latin typeface="Times New Roman" panose="02020603050405020304" pitchFamily="18" charset="0"/>
                <a:cs typeface="Times New Roman" panose="02020603050405020304" pitchFamily="18" charset="0"/>
              </a:rPr>
              <a:t>によって</a:t>
            </a:r>
            <a:r>
              <a:rPr lang="ja-JP" altLang="en-US" smtClean="0">
                <a:solidFill>
                  <a:srgbClr val="FF0000"/>
                </a:solidFill>
                <a:latin typeface="Times New Roman" panose="02020603050405020304" pitchFamily="18" charset="0"/>
                <a:cs typeface="Times New Roman" panose="02020603050405020304" pitchFamily="18" charset="0"/>
              </a:rPr>
              <a:t>合成</a:t>
            </a:r>
            <a:r>
              <a:rPr lang="ja-JP" altLang="en-US" smtClean="0">
                <a:latin typeface="Times New Roman" panose="02020603050405020304" pitchFamily="18" charset="0"/>
                <a:cs typeface="Times New Roman" panose="02020603050405020304" pitchFamily="18" charset="0"/>
              </a:rPr>
              <a:t>できる</a:t>
            </a:r>
            <a:endParaRPr lang="en-US" altLang="ja-JP" smtClean="0">
              <a:latin typeface="Times New Roman" panose="02020603050405020304" pitchFamily="18" charset="0"/>
              <a:cs typeface="Times New Roman" panose="02020603050405020304" pitchFamily="18" charset="0"/>
            </a:endParaRPr>
          </a:p>
        </p:txBody>
      </p:sp>
      <p:sp>
        <p:nvSpPr>
          <p:cNvPr id="2" name="下矢印 1"/>
          <p:cNvSpPr/>
          <p:nvPr/>
        </p:nvSpPr>
        <p:spPr>
          <a:xfrm>
            <a:off x="2353235" y="2770094"/>
            <a:ext cx="349624" cy="55009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下矢印 6"/>
          <p:cNvSpPr/>
          <p:nvPr/>
        </p:nvSpPr>
        <p:spPr>
          <a:xfrm>
            <a:off x="5800164" y="2770093"/>
            <a:ext cx="349624" cy="55009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Rectangle 1027"/>
          <p:cNvSpPr txBox="1">
            <a:spLocks noChangeArrowheads="1"/>
          </p:cNvSpPr>
          <p:nvPr/>
        </p:nvSpPr>
        <p:spPr>
          <a:xfrm>
            <a:off x="967002" y="4440777"/>
            <a:ext cx="1386233" cy="427058"/>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spcBef>
                <a:spcPct val="25000"/>
              </a:spcBef>
              <a:buClr>
                <a:schemeClr val="tx1"/>
              </a:buClr>
              <a:buSzPct val="100000"/>
              <a:buFont typeface="Arial"/>
              <a:buNone/>
              <a:tabLst>
                <a:tab pos="2568575" algn="l"/>
              </a:tabLst>
            </a:pP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例</a:t>
            </a:r>
            <a:r>
              <a:rPr lang="en-US" altLang="ja-JP" smtClean="0">
                <a:latin typeface="Times New Roman" panose="02020603050405020304" pitchFamily="18" charset="0"/>
                <a:cs typeface="Times New Roman" panose="02020603050405020304" pitchFamily="18" charset="0"/>
              </a:rPr>
              <a:t>】</a:t>
            </a: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73412982"/>
              </p:ext>
            </p:extLst>
          </p:nvPr>
        </p:nvGraphicFramePr>
        <p:xfrm>
          <a:off x="1428750" y="5081588"/>
          <a:ext cx="6945313" cy="369887"/>
        </p:xfrm>
        <a:graphic>
          <a:graphicData uri="http://schemas.openxmlformats.org/presentationml/2006/ole">
            <mc:AlternateContent xmlns:mc="http://schemas.openxmlformats.org/markup-compatibility/2006">
              <mc:Choice xmlns:v="urn:schemas-microsoft-com:vml" Requires="v">
                <p:oleObj spid="_x0000_s4118" name="数式" r:id="rId3" imgW="3568680" imgH="190440" progId="Equation.3">
                  <p:embed/>
                </p:oleObj>
              </mc:Choice>
              <mc:Fallback>
                <p:oleObj name="数式" r:id="rId3" imgW="3568680" imgH="190440" progId="Equation.3">
                  <p:embed/>
                  <p:pic>
                    <p:nvPicPr>
                      <p:cNvPr id="0" name=""/>
                      <p:cNvPicPr>
                        <a:picLocks noChangeAspect="1" noChangeArrowheads="1"/>
                      </p:cNvPicPr>
                      <p:nvPr/>
                    </p:nvPicPr>
                    <p:blipFill>
                      <a:blip r:embed="rId4"/>
                      <a:srcRect/>
                      <a:stretch>
                        <a:fillRect/>
                      </a:stretch>
                    </p:blipFill>
                    <p:spPr bwMode="auto">
                      <a:xfrm>
                        <a:off x="1428750" y="5081588"/>
                        <a:ext cx="6945313" cy="369887"/>
                      </a:xfrm>
                      <a:prstGeom prst="rect">
                        <a:avLst/>
                      </a:prstGeom>
                      <a:noFill/>
                    </p:spPr>
                  </p:pic>
                </p:oleObj>
              </mc:Fallback>
            </mc:AlternateContent>
          </a:graphicData>
        </a:graphic>
      </p:graphicFrame>
    </p:spTree>
    <p:extLst>
      <p:ext uri="{BB962C8B-B14F-4D97-AF65-F5344CB8AC3E}">
        <p14:creationId xmlns:p14="http://schemas.microsoft.com/office/powerpoint/2010/main" val="39587295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1586754" y="55109"/>
            <a:ext cx="7672630" cy="1025525"/>
          </a:xfrm>
        </p:spPr>
        <p:txBody>
          <a:bodyPr>
            <a:normAutofit/>
          </a:bodyPr>
          <a:lstStyle/>
          <a:p>
            <a:pPr algn="r"/>
            <a:r>
              <a:rPr lang="ja-JP" altLang="en-US" sz="3600" smtClean="0"/>
              <a:t>演算操作のまとめ</a:t>
            </a:r>
            <a:endParaRPr lang="ja-JP" altLang="en-US" sz="2700"/>
          </a:p>
        </p:txBody>
      </p:sp>
      <p:sp>
        <p:nvSpPr>
          <p:cNvPr id="3" name="コンテンツ プレースホルダー 2"/>
          <p:cNvSpPr>
            <a:spLocks noGrp="1"/>
          </p:cNvSpPr>
          <p:nvPr>
            <p:ph idx="1"/>
          </p:nvPr>
        </p:nvSpPr>
        <p:spPr>
          <a:xfrm>
            <a:off x="1586754" y="1385048"/>
            <a:ext cx="6656293" cy="3375212"/>
          </a:xfrm>
        </p:spPr>
        <p:txBody>
          <a:bodyPr anchor="t" anchorCtr="0">
            <a:normAutofit/>
          </a:bodyPr>
          <a:lstStyle/>
          <a:p>
            <a:pPr marL="0" indent="0">
              <a:buNone/>
              <a:tabLst>
                <a:tab pos="2420938" algn="l"/>
              </a:tabLst>
            </a:pPr>
            <a:r>
              <a:rPr lang="ja-JP" altLang="en-US" smtClean="0">
                <a:latin typeface="Times New Roman" panose="02020603050405020304" pitchFamily="18" charset="0"/>
                <a:cs typeface="Times New Roman" panose="02020603050405020304" pitchFamily="18" charset="0"/>
              </a:rPr>
              <a:t>たたみこみ演算</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乗算</a:t>
            </a:r>
            <a:endParaRPr lang="en-US" altLang="ja-JP" smtClean="0">
              <a:latin typeface="Times New Roman" panose="02020603050405020304" pitchFamily="18" charset="0"/>
              <a:cs typeface="Times New Roman" panose="02020603050405020304" pitchFamily="18" charset="0"/>
            </a:endParaRPr>
          </a:p>
          <a:p>
            <a:pPr marL="0" indent="0">
              <a:buNone/>
              <a:tabLst>
                <a:tab pos="2420938" algn="l"/>
              </a:tabLst>
            </a:pPr>
            <a:r>
              <a:rPr lang="ja-JP" altLang="en-US" smtClean="0">
                <a:latin typeface="Times New Roman" panose="02020603050405020304" pitchFamily="18" charset="0"/>
                <a:cs typeface="Times New Roman" panose="02020603050405020304" pitchFamily="18" charset="0"/>
              </a:rPr>
              <a:t>離散化</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周期化</a:t>
            </a:r>
            <a:endParaRPr lang="en-US" altLang="ja-JP" smtClean="0">
              <a:latin typeface="Times New Roman" panose="02020603050405020304" pitchFamily="18" charset="0"/>
              <a:cs typeface="Times New Roman" panose="02020603050405020304" pitchFamily="18" charset="0"/>
            </a:endParaRPr>
          </a:p>
          <a:p>
            <a:pPr marL="0" indent="0">
              <a:buNone/>
              <a:tabLst>
                <a:tab pos="2420938" algn="l"/>
              </a:tabLst>
            </a:pPr>
            <a:r>
              <a:rPr lang="ja-JP" altLang="en-US" smtClean="0">
                <a:latin typeface="Times New Roman" panose="02020603050405020304" pitchFamily="18" charset="0"/>
                <a:cs typeface="Times New Roman" panose="02020603050405020304" pitchFamily="18" charset="0"/>
              </a:rPr>
              <a:t>標本化定理</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離散</a:t>
            </a:r>
            <a:r>
              <a:rPr lang="ja-JP" altLang="en-US">
                <a:latin typeface="Times New Roman" panose="02020603050405020304" pitchFamily="18" charset="0"/>
                <a:cs typeface="Times New Roman" panose="02020603050405020304" pitchFamily="18" charset="0"/>
              </a:rPr>
              <a:t>化</a:t>
            </a:r>
            <a:r>
              <a:rPr lang="ja-JP" altLang="en-US" smtClean="0">
                <a:latin typeface="Times New Roman" panose="02020603050405020304" pitchFamily="18" charset="0"/>
                <a:cs typeface="Times New Roman" panose="02020603050405020304" pitchFamily="18" charset="0"/>
              </a:rPr>
              <a:t>と周期化</a:t>
            </a:r>
            <a:endParaRPr lang="en-US" altLang="ja-JP">
              <a:latin typeface="Times New Roman" panose="02020603050405020304" pitchFamily="18" charset="0"/>
              <a:cs typeface="Times New Roman" panose="02020603050405020304" pitchFamily="18" charset="0"/>
            </a:endParaRPr>
          </a:p>
          <a:p>
            <a:pPr marL="0" indent="0">
              <a:buNone/>
              <a:tabLst>
                <a:tab pos="2420938" algn="l"/>
              </a:tabLst>
            </a:pPr>
            <a:r>
              <a:rPr lang="ja-JP" altLang="en-US" smtClean="0">
                <a:latin typeface="Times New Roman" panose="02020603050405020304" pitchFamily="18" charset="0"/>
                <a:cs typeface="Times New Roman" panose="02020603050405020304" pitchFamily="18" charset="0"/>
              </a:rPr>
              <a:t>折り返し</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サンプリング周波数</a:t>
            </a:r>
            <a:endParaRPr lang="en-US" altLang="ja-JP" smtClean="0">
              <a:latin typeface="Times New Roman" panose="02020603050405020304" pitchFamily="18" charset="0"/>
              <a:cs typeface="Times New Roman" panose="02020603050405020304" pitchFamily="18" charset="0"/>
            </a:endParaRPr>
          </a:p>
          <a:p>
            <a:pPr marL="0" indent="0">
              <a:buNone/>
              <a:tabLst>
                <a:tab pos="2420938" algn="l"/>
              </a:tabLst>
            </a:pPr>
            <a:r>
              <a:rPr lang="en-US" altLang="ja-JP" smtClean="0">
                <a:latin typeface="Times New Roman" panose="02020603050405020304" pitchFamily="18" charset="0"/>
                <a:cs typeface="Times New Roman" panose="02020603050405020304" pitchFamily="18" charset="0"/>
              </a:rPr>
              <a:t>A/D</a:t>
            </a:r>
            <a:r>
              <a:rPr lang="ja-JP" altLang="en-US" smtClean="0">
                <a:latin typeface="Times New Roman" panose="02020603050405020304" pitchFamily="18" charset="0"/>
                <a:cs typeface="Times New Roman" panose="02020603050405020304" pitchFamily="18" charset="0"/>
              </a:rPr>
              <a:t>変換前</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a:t>
            </a:r>
            <a:r>
              <a:rPr lang="en-US" altLang="ja-JP" smtClean="0">
                <a:latin typeface="Times New Roman" panose="02020603050405020304" pitchFamily="18" charset="0"/>
                <a:cs typeface="Times New Roman" panose="02020603050405020304" pitchFamily="18" charset="0"/>
              </a:rPr>
              <a:t>D/A</a:t>
            </a:r>
            <a:r>
              <a:rPr lang="ja-JP" altLang="en-US" smtClean="0">
                <a:latin typeface="Times New Roman" panose="02020603050405020304" pitchFamily="18" charset="0"/>
                <a:cs typeface="Times New Roman" panose="02020603050405020304" pitchFamily="18" charset="0"/>
              </a:rPr>
              <a:t>変換後</a:t>
            </a:r>
            <a:endParaRPr lang="en-US" altLang="ja-JP" smtClean="0">
              <a:latin typeface="Times New Roman" panose="02020603050405020304" pitchFamily="18" charset="0"/>
              <a:cs typeface="Times New Roman" panose="02020603050405020304" pitchFamily="18" charset="0"/>
            </a:endParaRPr>
          </a:p>
          <a:p>
            <a:pPr marL="0" indent="0">
              <a:buNone/>
              <a:tabLst>
                <a:tab pos="2420938" algn="l"/>
              </a:tabLst>
            </a:pPr>
            <a:r>
              <a:rPr lang="ja-JP" altLang="en-US" smtClean="0">
                <a:latin typeface="Times New Roman" panose="02020603050405020304" pitchFamily="18" charset="0"/>
                <a:cs typeface="Times New Roman" panose="02020603050405020304" pitchFamily="18" charset="0"/>
              </a:rPr>
              <a:t>軸反転</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共役複素数</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495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en-US" altLang="ja-JP" sz="3600" smtClean="0"/>
              <a:t>Excel</a:t>
            </a:r>
            <a:r>
              <a:rPr lang="ja-JP" altLang="en-US" sz="3600" smtClean="0"/>
              <a:t>式定義でグラフを描く（その１）</a:t>
            </a:r>
            <a:endParaRPr lang="ja-JP" altLang="en-US" sz="3600"/>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3089275657"/>
              </p:ext>
            </p:extLst>
          </p:nvPr>
        </p:nvGraphicFramePr>
        <p:xfrm>
          <a:off x="1585627" y="2868770"/>
          <a:ext cx="6945313" cy="369887"/>
        </p:xfrm>
        <a:graphic>
          <a:graphicData uri="http://schemas.openxmlformats.org/presentationml/2006/ole">
            <mc:AlternateContent xmlns:mc="http://schemas.openxmlformats.org/markup-compatibility/2006">
              <mc:Choice xmlns:v="urn:schemas-microsoft-com:vml" Requires="v">
                <p:oleObj spid="_x0000_s5143" name="数式" r:id="rId3" imgW="3568680" imgH="190440" progId="Equation.3">
                  <p:embed/>
                </p:oleObj>
              </mc:Choice>
              <mc:Fallback>
                <p:oleObj name="数式" r:id="rId3" imgW="3568680" imgH="190440" progId="Equation.3">
                  <p:embed/>
                  <p:pic>
                    <p:nvPicPr>
                      <p:cNvPr id="0" name=""/>
                      <p:cNvPicPr>
                        <a:picLocks noChangeAspect="1" noChangeArrowheads="1"/>
                      </p:cNvPicPr>
                      <p:nvPr/>
                    </p:nvPicPr>
                    <p:blipFill>
                      <a:blip r:embed="rId4"/>
                      <a:srcRect/>
                      <a:stretch>
                        <a:fillRect/>
                      </a:stretch>
                    </p:blipFill>
                    <p:spPr bwMode="auto">
                      <a:xfrm>
                        <a:off x="1585627" y="2868770"/>
                        <a:ext cx="6945313" cy="369887"/>
                      </a:xfrm>
                      <a:prstGeom prst="rect">
                        <a:avLst/>
                      </a:prstGeom>
                      <a:noFill/>
                    </p:spPr>
                  </p:pic>
                </p:oleObj>
              </mc:Fallback>
            </mc:AlternateContent>
          </a:graphicData>
        </a:graphic>
      </p:graphicFrame>
      <p:pic>
        <p:nvPicPr>
          <p:cNvPr id="3" name="図 2"/>
          <p:cNvPicPr>
            <a:picLocks noChangeAspect="1"/>
          </p:cNvPicPr>
          <p:nvPr/>
        </p:nvPicPr>
        <p:blipFill>
          <a:blip r:embed="rId5"/>
          <a:stretch>
            <a:fillRect/>
          </a:stretch>
        </p:blipFill>
        <p:spPr>
          <a:xfrm>
            <a:off x="1522159" y="3639110"/>
            <a:ext cx="6631556" cy="1492100"/>
          </a:xfrm>
          <a:prstGeom prst="rect">
            <a:avLst/>
          </a:prstGeom>
          <a:ln>
            <a:solidFill>
              <a:srgbClr val="FF0000"/>
            </a:solidFill>
          </a:ln>
        </p:spPr>
      </p:pic>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457200" indent="-457200">
              <a:buClrTx/>
              <a:buSzPct val="100000"/>
              <a:buFont typeface="+mj-ea"/>
              <a:buAutoNum type="circleNumDbPlain"/>
            </a:pPr>
            <a:r>
              <a:rPr lang="ja-JP" altLang="en-US">
                <a:latin typeface="Times New Roman" panose="02020603050405020304" pitchFamily="18" charset="0"/>
                <a:cs typeface="Times New Roman" panose="02020603050405020304" pitchFamily="18" charset="0"/>
              </a:rPr>
              <a:t>まず，次のように周波数の倍率とスペクトルを指定する欄を</a:t>
            </a:r>
            <a:r>
              <a:rPr lang="ja-JP" altLang="en-US" smtClean="0">
                <a:latin typeface="Times New Roman" panose="02020603050405020304" pitchFamily="18" charset="0"/>
                <a:cs typeface="Times New Roman" panose="02020603050405020304" pitchFamily="18" charset="0"/>
              </a:rPr>
              <a:t>作り。２行目と３行目にそれぞれ</a:t>
            </a:r>
            <a:r>
              <a:rPr lang="ja-JP" altLang="en-US">
                <a:latin typeface="Times New Roman" panose="02020603050405020304" pitchFamily="18" charset="0"/>
                <a:cs typeface="Times New Roman" panose="02020603050405020304" pitchFamily="18" charset="0"/>
              </a:rPr>
              <a:t>入力します</a:t>
            </a:r>
            <a:r>
              <a:rPr lang="ja-JP" altLang="en-US" smtClean="0">
                <a:latin typeface="Times New Roman" panose="02020603050405020304" pitchFamily="18" charset="0"/>
                <a:cs typeface="Times New Roman" panose="02020603050405020304" pitchFamily="18" charset="0"/>
              </a:rPr>
              <a:t>。以下の式に相当するデータを入力しました。</a:t>
            </a:r>
            <a:endParaRPr lang="en-US" altLang="ja-JP" smtClean="0">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r>
              <a:rPr lang="ja-JP" altLang="en-US" smtClean="0">
                <a:latin typeface="Times New Roman" panose="02020603050405020304" pitchFamily="18" charset="0"/>
                <a:cs typeface="Times New Roman" panose="02020603050405020304" pitchFamily="18" charset="0"/>
              </a:rPr>
              <a:t>４行目にこれから入力する見出しを入力します。</a:t>
            </a:r>
            <a:endParaRPr lang="en-US" altLang="ja-JP" smtClean="0">
              <a:latin typeface="Times New Roman" panose="020206030504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Times New Roman" panose="02020603050405020304" pitchFamily="18" charset="0"/>
              <a:cs typeface="Times New Roman" panose="02020603050405020304" pitchFamily="18" charset="0"/>
            </a:endParaRPr>
          </a:p>
          <a:p>
            <a:pPr marL="0" indent="0">
              <a:buClrTx/>
              <a:buSzPct val="100000"/>
              <a:buNone/>
            </a:pPr>
            <a:endParaRPr kumimoji="1" lang="ja-JP" altLang="en-US"/>
          </a:p>
        </p:txBody>
      </p:sp>
    </p:spTree>
    <p:extLst>
      <p:ext uri="{BB962C8B-B14F-4D97-AF65-F5344CB8AC3E}">
        <p14:creationId xmlns:p14="http://schemas.microsoft.com/office/powerpoint/2010/main" val="1945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en-US" altLang="ja-JP" sz="3600" smtClean="0"/>
              <a:t>Excel</a:t>
            </a:r>
            <a:r>
              <a:rPr lang="ja-JP" altLang="en-US" sz="3600" smtClean="0"/>
              <a:t>式定義でグラフを描く（その２）</a:t>
            </a:r>
            <a:endParaRPr lang="ja-JP" altLang="en-US" sz="3600"/>
          </a:p>
        </p:txBody>
      </p:sp>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0" indent="0">
              <a:buClrTx/>
              <a:buSzPct val="100000"/>
              <a:buNone/>
            </a:pPr>
            <a:r>
              <a:rPr lang="ja-JP" altLang="en-US" smtClean="0">
                <a:latin typeface="Century" panose="02040604050505020304" pitchFamily="18" charset="0"/>
                <a:cs typeface="Times New Roman" panose="02020603050405020304" pitchFamily="18" charset="0"/>
              </a:rPr>
              <a:t>③ </a:t>
            </a:r>
            <a:r>
              <a:rPr lang="en-US" altLang="ja-JP" smtClean="0">
                <a:latin typeface="Century" panose="02040604050505020304" pitchFamily="18" charset="0"/>
                <a:cs typeface="Times New Roman" panose="02020603050405020304" pitchFamily="18" charset="0"/>
              </a:rPr>
              <a:t>A5</a:t>
            </a:r>
            <a:r>
              <a:rPr lang="ja-JP" altLang="en-US" smtClean="0">
                <a:latin typeface="Century" panose="02040604050505020304" pitchFamily="18" charset="0"/>
                <a:cs typeface="Times New Roman" panose="02020603050405020304" pitchFamily="18" charset="0"/>
              </a:rPr>
              <a:t>，</a:t>
            </a:r>
            <a:r>
              <a:rPr lang="en-US" altLang="ja-JP" smtClean="0">
                <a:latin typeface="Century" panose="02040604050505020304" pitchFamily="18" charset="0"/>
                <a:cs typeface="Times New Roman" panose="02020603050405020304" pitchFamily="18" charset="0"/>
              </a:rPr>
              <a:t>A6</a:t>
            </a:r>
            <a:r>
              <a:rPr lang="ja-JP" altLang="en-US" smtClean="0">
                <a:latin typeface="Century" panose="02040604050505020304" pitchFamily="18" charset="0"/>
                <a:cs typeface="Times New Roman" panose="02020603050405020304" pitchFamily="18" charset="0"/>
              </a:rPr>
              <a:t>，</a:t>
            </a:r>
            <a:r>
              <a:rPr lang="en-US" altLang="ja-JP" smtClean="0">
                <a:latin typeface="Century" panose="02040604050505020304" pitchFamily="18" charset="0"/>
                <a:cs typeface="Times New Roman" panose="02020603050405020304" pitchFamily="18" charset="0"/>
              </a:rPr>
              <a:t>B5</a:t>
            </a:r>
            <a:r>
              <a:rPr lang="ja-JP" altLang="en-US" smtClean="0">
                <a:latin typeface="Century" panose="02040604050505020304" pitchFamily="18" charset="0"/>
                <a:cs typeface="Times New Roman" panose="02020603050405020304" pitchFamily="18" charset="0"/>
              </a:rPr>
              <a:t>，</a:t>
            </a:r>
            <a:r>
              <a:rPr lang="en-US" altLang="ja-JP" smtClean="0">
                <a:latin typeface="Century" panose="02040604050505020304" pitchFamily="18" charset="0"/>
                <a:cs typeface="Times New Roman" panose="02020603050405020304" pitchFamily="18" charset="0"/>
              </a:rPr>
              <a:t>B6</a:t>
            </a:r>
            <a:r>
              <a:rPr lang="ja-JP" altLang="en-US" smtClean="0">
                <a:latin typeface="Century" panose="02040604050505020304" pitchFamily="18" charset="0"/>
                <a:cs typeface="Times New Roman" panose="02020603050405020304" pitchFamily="18" charset="0"/>
              </a:rPr>
              <a:t>に以下のように入力します。</a:t>
            </a:r>
            <a:endParaRPr lang="en-US" altLang="ja-JP" smtClean="0">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Century" panose="02040604050505020304" pitchFamily="18" charset="0"/>
              <a:cs typeface="Times New Roman" panose="02020603050405020304" pitchFamily="18" charset="0"/>
            </a:endParaRPr>
          </a:p>
          <a:p>
            <a:pPr marL="0" indent="0">
              <a:buClrTx/>
              <a:buSzPct val="100000"/>
              <a:buNone/>
            </a:pPr>
            <a:r>
              <a:rPr lang="ja-JP" altLang="en-US" smtClean="0">
                <a:latin typeface="Century" panose="02040604050505020304" pitchFamily="18" charset="0"/>
                <a:cs typeface="Times New Roman" panose="02020603050405020304" pitchFamily="18" charset="0"/>
              </a:rPr>
              <a:t>なお，</a:t>
            </a:r>
            <a:r>
              <a:rPr lang="en-US" altLang="ja-JP" smtClean="0">
                <a:latin typeface="Century" panose="02040604050505020304" pitchFamily="18" charset="0"/>
                <a:cs typeface="Times New Roman" panose="02020603050405020304" pitchFamily="18" charset="0"/>
              </a:rPr>
              <a:t>B6</a:t>
            </a:r>
            <a:r>
              <a:rPr lang="ja-JP" altLang="en-US" smtClean="0">
                <a:latin typeface="Century" panose="02040604050505020304" pitchFamily="18" charset="0"/>
                <a:cs typeface="Times New Roman" panose="02020603050405020304" pitchFamily="18" charset="0"/>
              </a:rPr>
              <a:t>は，</a:t>
            </a:r>
            <a:r>
              <a:rPr lang="en-US" altLang="ja-JP" smtClean="0">
                <a:latin typeface="Century" panose="02040604050505020304" pitchFamily="18" charset="0"/>
                <a:cs typeface="Times New Roman" panose="02020603050405020304" pitchFamily="18" charset="0"/>
              </a:rPr>
              <a:t>B5</a:t>
            </a:r>
            <a:r>
              <a:rPr lang="ja-JP" altLang="en-US" smtClean="0">
                <a:latin typeface="Century" panose="02040604050505020304" pitchFamily="18" charset="0"/>
                <a:cs typeface="Times New Roman" panose="02020603050405020304" pitchFamily="18" charset="0"/>
              </a:rPr>
              <a:t>を入力したあと複写してもかまいません。</a:t>
            </a:r>
            <a:endParaRPr kumimoji="1" lang="ja-JP" altLang="en-US">
              <a:latin typeface="Century" panose="02040604050505020304" pitchFamily="18" charset="0"/>
            </a:endParaRPr>
          </a:p>
        </p:txBody>
      </p:sp>
      <p:pic>
        <p:nvPicPr>
          <p:cNvPr id="2" name="図 1"/>
          <p:cNvPicPr>
            <a:picLocks noChangeAspect="1"/>
          </p:cNvPicPr>
          <p:nvPr/>
        </p:nvPicPr>
        <p:blipFill>
          <a:blip r:embed="rId2"/>
          <a:stretch>
            <a:fillRect/>
          </a:stretch>
        </p:blipFill>
        <p:spPr>
          <a:xfrm>
            <a:off x="2338583" y="1898136"/>
            <a:ext cx="4386523" cy="2137836"/>
          </a:xfrm>
          <a:prstGeom prst="rect">
            <a:avLst/>
          </a:prstGeom>
          <a:ln>
            <a:solidFill>
              <a:srgbClr val="FF0000"/>
            </a:solidFill>
          </a:ln>
        </p:spPr>
      </p:pic>
    </p:spTree>
    <p:extLst>
      <p:ext uri="{BB962C8B-B14F-4D97-AF65-F5344CB8AC3E}">
        <p14:creationId xmlns:p14="http://schemas.microsoft.com/office/powerpoint/2010/main" val="1932959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en-US" altLang="ja-JP" sz="3600" smtClean="0"/>
              <a:t>Excel</a:t>
            </a:r>
            <a:r>
              <a:rPr lang="ja-JP" altLang="en-US" sz="3600" smtClean="0"/>
              <a:t>式定義でグラフを描く（その３）</a:t>
            </a:r>
            <a:endParaRPr lang="ja-JP" altLang="en-US" sz="3600"/>
          </a:p>
        </p:txBody>
      </p:sp>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0" indent="0">
              <a:buClrTx/>
              <a:buSzPct val="100000"/>
              <a:buNone/>
            </a:pPr>
            <a:r>
              <a:rPr lang="ja-JP" altLang="en-US" smtClean="0">
                <a:latin typeface="Century" panose="02040604050505020304" pitchFamily="18" charset="0"/>
                <a:cs typeface="Times New Roman" panose="02020603050405020304" pitchFamily="18" charset="0"/>
              </a:rPr>
              <a:t>④ </a:t>
            </a:r>
            <a:r>
              <a:rPr lang="en-US" altLang="ja-JP" smtClean="0">
                <a:latin typeface="Century" panose="02040604050505020304" pitchFamily="18" charset="0"/>
                <a:cs typeface="Times New Roman" panose="02020603050405020304" pitchFamily="18" charset="0"/>
              </a:rPr>
              <a:t>B5</a:t>
            </a:r>
            <a:r>
              <a:rPr lang="ja-JP" altLang="en-US" smtClean="0">
                <a:latin typeface="Century" panose="02040604050505020304" pitchFamily="18" charset="0"/>
                <a:cs typeface="Times New Roman" panose="02020603050405020304" pitchFamily="18" charset="0"/>
              </a:rPr>
              <a:t>～</a:t>
            </a:r>
            <a:r>
              <a:rPr lang="en-US" altLang="ja-JP" smtClean="0">
                <a:latin typeface="Century" panose="02040604050505020304" pitchFamily="18" charset="0"/>
                <a:cs typeface="Times New Roman" panose="02020603050405020304" pitchFamily="18" charset="0"/>
              </a:rPr>
              <a:t>B6</a:t>
            </a:r>
            <a:r>
              <a:rPr lang="ja-JP" altLang="en-US" smtClean="0">
                <a:latin typeface="Century" panose="02040604050505020304" pitchFamily="18" charset="0"/>
                <a:cs typeface="Times New Roman" panose="02020603050405020304" pitchFamily="18" charset="0"/>
              </a:rPr>
              <a:t>を</a:t>
            </a:r>
            <a:r>
              <a:rPr lang="en-US" altLang="ja-JP" smtClean="0">
                <a:latin typeface="Century" panose="02040604050505020304" pitchFamily="18" charset="0"/>
                <a:cs typeface="Times New Roman" panose="02020603050405020304" pitchFamily="18" charset="0"/>
              </a:rPr>
              <a:t>C5</a:t>
            </a:r>
            <a:r>
              <a:rPr lang="ja-JP" altLang="en-US" smtClean="0">
                <a:latin typeface="Century" panose="02040604050505020304" pitchFamily="18" charset="0"/>
                <a:cs typeface="Times New Roman" panose="02020603050405020304" pitchFamily="18" charset="0"/>
              </a:rPr>
              <a:t>～</a:t>
            </a:r>
            <a:r>
              <a:rPr lang="en-US" altLang="ja-JP" smtClean="0">
                <a:latin typeface="Century" panose="02040604050505020304" pitchFamily="18" charset="0"/>
                <a:cs typeface="Times New Roman" panose="02020603050405020304" pitchFamily="18" charset="0"/>
              </a:rPr>
              <a:t>E6</a:t>
            </a:r>
            <a:r>
              <a:rPr lang="ja-JP" altLang="en-US" smtClean="0">
                <a:latin typeface="Century" panose="02040604050505020304" pitchFamily="18" charset="0"/>
                <a:cs typeface="Times New Roman" panose="02020603050405020304" pitchFamily="18" charset="0"/>
              </a:rPr>
              <a:t>に複写します。</a:t>
            </a: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r>
              <a:rPr lang="ja-JP" altLang="en-US">
                <a:latin typeface="Century" panose="02040604050505020304" pitchFamily="18" charset="0"/>
                <a:cs typeface="Times New Roman" panose="02020603050405020304" pitchFamily="18" charset="0"/>
              </a:rPr>
              <a:t>⑤</a:t>
            </a:r>
            <a:r>
              <a:rPr lang="ja-JP" altLang="en-US" smtClean="0">
                <a:latin typeface="Century" panose="02040604050505020304" pitchFamily="18" charset="0"/>
                <a:cs typeface="Times New Roman" panose="02020603050405020304" pitchFamily="18" charset="0"/>
              </a:rPr>
              <a:t> </a:t>
            </a:r>
            <a:r>
              <a:rPr lang="en-US" altLang="ja-JP" smtClean="0">
                <a:latin typeface="Century" panose="02040604050505020304" pitchFamily="18" charset="0"/>
                <a:cs typeface="Times New Roman" panose="02020603050405020304" pitchFamily="18" charset="0"/>
              </a:rPr>
              <a:t>F5</a:t>
            </a:r>
            <a:r>
              <a:rPr lang="ja-JP" altLang="en-US" smtClean="0">
                <a:latin typeface="Century" panose="02040604050505020304" pitchFamily="18" charset="0"/>
                <a:cs typeface="Times New Roman" panose="02020603050405020304" pitchFamily="18" charset="0"/>
              </a:rPr>
              <a:t>，</a:t>
            </a:r>
            <a:r>
              <a:rPr lang="en-US" altLang="ja-JP" smtClean="0">
                <a:latin typeface="Century" panose="02040604050505020304" pitchFamily="18" charset="0"/>
                <a:cs typeface="Times New Roman" panose="02020603050405020304" pitchFamily="18" charset="0"/>
              </a:rPr>
              <a:t>F6</a:t>
            </a:r>
            <a:r>
              <a:rPr lang="ja-JP" altLang="en-US" smtClean="0">
                <a:latin typeface="Century" panose="02040604050505020304" pitchFamily="18" charset="0"/>
                <a:cs typeface="Times New Roman" panose="02020603050405020304" pitchFamily="18" charset="0"/>
              </a:rPr>
              <a:t>に次のように入力します。</a:t>
            </a:r>
            <a:endParaRPr lang="en-US" altLang="ja-JP" smtClean="0">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Century" panose="02040604050505020304" pitchFamily="18" charset="0"/>
              <a:cs typeface="Times New Roman" panose="02020603050405020304" pitchFamily="18" charset="0"/>
            </a:endParaRPr>
          </a:p>
          <a:p>
            <a:pPr marL="457200" indent="-457200">
              <a:buClrTx/>
              <a:buSzPct val="100000"/>
              <a:buFont typeface="+mj-ea"/>
              <a:buAutoNum type="circleNumDbPlain"/>
            </a:pPr>
            <a:endParaRPr lang="en-US" altLang="ja-JP" smtClean="0">
              <a:latin typeface="Century" panose="02040604050505020304" pitchFamily="18" charset="0"/>
              <a:cs typeface="Times New Roman" panose="02020603050405020304" pitchFamily="18" charset="0"/>
            </a:endParaRPr>
          </a:p>
        </p:txBody>
      </p:sp>
      <p:grpSp>
        <p:nvGrpSpPr>
          <p:cNvPr id="20" name="グループ化 19"/>
          <p:cNvGrpSpPr/>
          <p:nvPr/>
        </p:nvGrpSpPr>
        <p:grpSpPr>
          <a:xfrm>
            <a:off x="841375" y="2167851"/>
            <a:ext cx="8120291" cy="2454117"/>
            <a:chOff x="841375" y="2167851"/>
            <a:chExt cx="8120291" cy="2454117"/>
          </a:xfrm>
        </p:grpSpPr>
        <p:pic>
          <p:nvPicPr>
            <p:cNvPr id="4" name="図 3"/>
            <p:cNvPicPr>
              <a:picLocks noChangeAspect="1"/>
            </p:cNvPicPr>
            <p:nvPr/>
          </p:nvPicPr>
          <p:blipFill>
            <a:blip r:embed="rId2"/>
            <a:stretch>
              <a:fillRect/>
            </a:stretch>
          </p:blipFill>
          <p:spPr>
            <a:xfrm>
              <a:off x="943482" y="2167851"/>
              <a:ext cx="7967136" cy="1247523"/>
            </a:xfrm>
            <a:prstGeom prst="rect">
              <a:avLst/>
            </a:prstGeom>
            <a:ln>
              <a:solidFill>
                <a:srgbClr val="C9E7A7"/>
              </a:solidFill>
            </a:ln>
          </p:spPr>
        </p:pic>
        <p:pic>
          <p:nvPicPr>
            <p:cNvPr id="7" name="図 6"/>
            <p:cNvPicPr>
              <a:picLocks noChangeAspect="1"/>
            </p:cNvPicPr>
            <p:nvPr/>
          </p:nvPicPr>
          <p:blipFill>
            <a:blip r:embed="rId3"/>
            <a:stretch>
              <a:fillRect/>
            </a:stretch>
          </p:blipFill>
          <p:spPr>
            <a:xfrm>
              <a:off x="892433" y="3901501"/>
              <a:ext cx="8069233" cy="720467"/>
            </a:xfrm>
            <a:prstGeom prst="rect">
              <a:avLst/>
            </a:prstGeom>
            <a:ln w="25400">
              <a:solidFill>
                <a:srgbClr val="FF0000"/>
              </a:solidFill>
            </a:ln>
          </p:spPr>
        </p:pic>
        <p:sp>
          <p:nvSpPr>
            <p:cNvPr id="8" name="正方形/長方形 7"/>
            <p:cNvSpPr/>
            <p:nvPr/>
          </p:nvSpPr>
          <p:spPr>
            <a:xfrm>
              <a:off x="3594538" y="3042745"/>
              <a:ext cx="4225159" cy="3726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p:nvPr/>
          </p:nvCxnSpPr>
          <p:spPr>
            <a:xfrm flipH="1">
              <a:off x="841375" y="3042745"/>
              <a:ext cx="2753163" cy="8272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7819697" y="3042745"/>
              <a:ext cx="1141969" cy="8272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1" name="図 20"/>
          <p:cNvPicPr>
            <a:picLocks noChangeAspect="1"/>
          </p:cNvPicPr>
          <p:nvPr/>
        </p:nvPicPr>
        <p:blipFill>
          <a:blip r:embed="rId4"/>
          <a:stretch>
            <a:fillRect/>
          </a:stretch>
        </p:blipFill>
        <p:spPr>
          <a:xfrm>
            <a:off x="3594538" y="5385780"/>
            <a:ext cx="1823080" cy="1093848"/>
          </a:xfrm>
          <a:prstGeom prst="rect">
            <a:avLst/>
          </a:prstGeom>
        </p:spPr>
      </p:pic>
    </p:spTree>
    <p:extLst>
      <p:ext uri="{BB962C8B-B14F-4D97-AF65-F5344CB8AC3E}">
        <p14:creationId xmlns:p14="http://schemas.microsoft.com/office/powerpoint/2010/main" val="394101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en-US" altLang="ja-JP" sz="3600" smtClean="0"/>
              <a:t>Excel</a:t>
            </a:r>
            <a:r>
              <a:rPr lang="ja-JP" altLang="en-US" sz="3600" smtClean="0"/>
              <a:t>式定義でグラフを描く（その４）</a:t>
            </a:r>
            <a:endParaRPr lang="ja-JP" altLang="en-US" sz="3600"/>
          </a:p>
        </p:txBody>
      </p:sp>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0" indent="0">
              <a:buClrTx/>
              <a:buSzPct val="100000"/>
              <a:buNone/>
            </a:pPr>
            <a:r>
              <a:rPr lang="ja-JP" altLang="en-US">
                <a:latin typeface="Century" panose="02040604050505020304" pitchFamily="18" charset="0"/>
                <a:cs typeface="Times New Roman" panose="02020603050405020304" pitchFamily="18" charset="0"/>
              </a:rPr>
              <a:t>⑥</a:t>
            </a:r>
            <a:r>
              <a:rPr lang="ja-JP" altLang="en-US" smtClean="0">
                <a:latin typeface="Century" panose="02040604050505020304" pitchFamily="18" charset="0"/>
                <a:cs typeface="Times New Roman" panose="02020603050405020304" pitchFamily="18" charset="0"/>
              </a:rPr>
              <a:t> </a:t>
            </a:r>
            <a:r>
              <a:rPr lang="en-US" altLang="ja-JP" smtClean="0">
                <a:latin typeface="Century" panose="02040604050505020304" pitchFamily="18" charset="0"/>
                <a:cs typeface="Times New Roman" panose="02020603050405020304" pitchFamily="18" charset="0"/>
              </a:rPr>
              <a:t>A6</a:t>
            </a:r>
            <a:r>
              <a:rPr lang="ja-JP" altLang="en-US" smtClean="0">
                <a:latin typeface="Century" panose="02040604050505020304" pitchFamily="18" charset="0"/>
                <a:cs typeface="Times New Roman" panose="02020603050405020304" pitchFamily="18" charset="0"/>
              </a:rPr>
              <a:t>～</a:t>
            </a:r>
            <a:r>
              <a:rPr lang="en-US" altLang="ja-JP" smtClean="0">
                <a:latin typeface="Century" panose="02040604050505020304" pitchFamily="18" charset="0"/>
                <a:cs typeface="Times New Roman" panose="02020603050405020304" pitchFamily="18" charset="0"/>
              </a:rPr>
              <a:t>F6</a:t>
            </a:r>
            <a:r>
              <a:rPr lang="ja-JP" altLang="en-US" smtClean="0">
                <a:latin typeface="Century" panose="02040604050505020304" pitchFamily="18" charset="0"/>
                <a:cs typeface="Times New Roman" panose="02020603050405020304" pitchFamily="18" charset="0"/>
              </a:rPr>
              <a:t>を必要な行数分だけ後に複写します。</a:t>
            </a: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r>
              <a:rPr lang="ja-JP" altLang="en-US" smtClean="0">
                <a:latin typeface="Century" panose="02040604050505020304" pitchFamily="18" charset="0"/>
                <a:cs typeface="Times New Roman" panose="02020603050405020304" pitchFamily="18" charset="0"/>
              </a:rPr>
              <a:t>⑦「合計」列が合成した波です。</a:t>
            </a:r>
            <a:endParaRPr lang="en-US" altLang="ja-JP" smtClean="0">
              <a:latin typeface="Century" panose="02040604050505020304" pitchFamily="18" charset="0"/>
              <a:cs typeface="Times New Roman" panose="02020603050405020304" pitchFamily="18" charset="0"/>
            </a:endParaRPr>
          </a:p>
          <a:p>
            <a:pPr marL="0" indent="0">
              <a:buClrTx/>
              <a:buSzPct val="100000"/>
              <a:buNone/>
            </a:pPr>
            <a:r>
              <a:rPr lang="ja-JP" altLang="en-US">
                <a:latin typeface="Century" panose="02040604050505020304" pitchFamily="18" charset="0"/>
                <a:cs typeface="Times New Roman" panose="02020603050405020304" pitchFamily="18" charset="0"/>
              </a:rPr>
              <a:t>　</a:t>
            </a:r>
            <a:r>
              <a:rPr lang="en-US" altLang="ja-JP" smtClean="0">
                <a:latin typeface="Century" panose="02040604050505020304" pitchFamily="18" charset="0"/>
                <a:cs typeface="Times New Roman" panose="02020603050405020304" pitchFamily="18" charset="0"/>
              </a:rPr>
              <a:t>A4</a:t>
            </a:r>
            <a:r>
              <a:rPr lang="ja-JP" altLang="en-US" smtClean="0">
                <a:latin typeface="Century" panose="02040604050505020304" pitchFamily="18" charset="0"/>
                <a:cs typeface="Times New Roman" panose="02020603050405020304" pitchFamily="18" charset="0"/>
              </a:rPr>
              <a:t>から</a:t>
            </a:r>
            <a:r>
              <a:rPr lang="en-US" altLang="ja-JP" smtClean="0">
                <a:latin typeface="Century" panose="02040604050505020304" pitchFamily="18" charset="0"/>
                <a:cs typeface="Times New Roman" panose="02020603050405020304" pitchFamily="18" charset="0"/>
              </a:rPr>
              <a:t>F</a:t>
            </a:r>
            <a:r>
              <a:rPr lang="ja-JP" altLang="en-US" smtClean="0">
                <a:latin typeface="Century" panose="02040604050505020304" pitchFamily="18" charset="0"/>
                <a:cs typeface="Times New Roman" panose="02020603050405020304" pitchFamily="18" charset="0"/>
              </a:rPr>
              <a:t>列の定義した行までを選択して</a:t>
            </a:r>
            <a:endParaRPr lang="en-US" altLang="ja-JP" smtClean="0">
              <a:latin typeface="Century" panose="02040604050505020304" pitchFamily="18" charset="0"/>
              <a:cs typeface="Times New Roman" panose="02020603050405020304" pitchFamily="18" charset="0"/>
            </a:endParaRPr>
          </a:p>
          <a:p>
            <a:pPr marL="0" indent="0">
              <a:buClrTx/>
              <a:buSzPct val="100000"/>
              <a:buNone/>
            </a:pPr>
            <a:r>
              <a:rPr lang="ja-JP" altLang="en-US">
                <a:latin typeface="Century" panose="02040604050505020304" pitchFamily="18" charset="0"/>
                <a:cs typeface="Times New Roman" panose="02020603050405020304" pitchFamily="18" charset="0"/>
              </a:rPr>
              <a:t>　</a:t>
            </a:r>
            <a:r>
              <a:rPr lang="ja-JP" altLang="en-US" smtClean="0">
                <a:latin typeface="Century" panose="02040604050505020304" pitchFamily="18" charset="0"/>
                <a:cs typeface="Times New Roman" panose="02020603050405020304" pitchFamily="18" charset="0"/>
              </a:rPr>
              <a:t>散布図を描きます</a:t>
            </a:r>
            <a:endParaRPr lang="en-US" altLang="ja-JP" smtClean="0">
              <a:latin typeface="Century" panose="02040604050505020304" pitchFamily="18" charset="0"/>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871518" y="1942606"/>
            <a:ext cx="8039100" cy="2657475"/>
          </a:xfrm>
          <a:prstGeom prst="rect">
            <a:avLst/>
          </a:prstGeom>
          <a:ln>
            <a:solidFill>
              <a:srgbClr val="FF0000"/>
            </a:solidFill>
          </a:ln>
        </p:spPr>
      </p:pic>
    </p:spTree>
    <p:extLst>
      <p:ext uri="{BB962C8B-B14F-4D97-AF65-F5344CB8AC3E}">
        <p14:creationId xmlns:p14="http://schemas.microsoft.com/office/powerpoint/2010/main" val="416139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en-US" altLang="ja-JP" sz="3600" smtClean="0"/>
              <a:t>Excel</a:t>
            </a:r>
            <a:r>
              <a:rPr lang="ja-JP" altLang="en-US" sz="3600" smtClean="0"/>
              <a:t>式定義でグラフを描く（その５）</a:t>
            </a:r>
            <a:endParaRPr lang="ja-JP" altLang="en-US" sz="3600"/>
          </a:p>
        </p:txBody>
      </p:sp>
      <p:sp>
        <p:nvSpPr>
          <p:cNvPr id="6" name="コンテンツ プレースホルダー 5"/>
          <p:cNvSpPr>
            <a:spLocks noGrp="1"/>
          </p:cNvSpPr>
          <p:nvPr>
            <p:ph idx="1"/>
          </p:nvPr>
        </p:nvSpPr>
        <p:spPr>
          <a:xfrm>
            <a:off x="1205951" y="1321490"/>
            <a:ext cx="7704667" cy="5331558"/>
          </a:xfrm>
          <a:noFill/>
        </p:spPr>
        <p:txBody>
          <a:bodyPr anchor="t" anchorCtr="0">
            <a:normAutofit/>
          </a:bodyPr>
          <a:lstStyle/>
          <a:p>
            <a:pPr marL="0" indent="0">
              <a:buClrTx/>
              <a:buSzPct val="100000"/>
              <a:buNone/>
            </a:pPr>
            <a:r>
              <a:rPr lang="ja-JP" altLang="en-US">
                <a:latin typeface="Century" panose="02040604050505020304" pitchFamily="18" charset="0"/>
                <a:cs typeface="Times New Roman" panose="02020603050405020304" pitchFamily="18" charset="0"/>
              </a:rPr>
              <a:t>以下</a:t>
            </a:r>
            <a:r>
              <a:rPr lang="ja-JP" altLang="en-US" smtClean="0">
                <a:latin typeface="Century" panose="02040604050505020304" pitchFamily="18" charset="0"/>
                <a:cs typeface="Times New Roman" panose="02020603050405020304" pitchFamily="18" charset="0"/>
              </a:rPr>
              <a:t>が得られたグラフです。赤色が合成された波です。</a:t>
            </a: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a:p>
            <a:pPr marL="0" indent="0">
              <a:buClrTx/>
              <a:buSzPct val="100000"/>
              <a:buNone/>
            </a:pPr>
            <a:endParaRPr lang="en-US" altLang="ja-JP">
              <a:latin typeface="Century" panose="02040604050505020304" pitchFamily="18" charset="0"/>
              <a:cs typeface="Times New Roman" panose="02020603050405020304" pitchFamily="18" charset="0"/>
            </a:endParaRPr>
          </a:p>
          <a:p>
            <a:pPr marL="0" indent="0">
              <a:buClrTx/>
              <a:buSzPct val="100000"/>
              <a:buNone/>
            </a:pPr>
            <a:endParaRPr lang="en-US" altLang="ja-JP" smtClean="0">
              <a:latin typeface="Century" panose="02040604050505020304" pitchFamily="18" charset="0"/>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1671523" y="2052856"/>
            <a:ext cx="7239095" cy="4337216"/>
          </a:xfrm>
          <a:prstGeom prst="rect">
            <a:avLst/>
          </a:prstGeom>
        </p:spPr>
      </p:pic>
    </p:spTree>
    <p:extLst>
      <p:ext uri="{BB962C8B-B14F-4D97-AF65-F5344CB8AC3E}">
        <p14:creationId xmlns:p14="http://schemas.microsoft.com/office/powerpoint/2010/main" val="3933734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視差</Template>
  <TotalTime>3372</TotalTime>
  <Words>1812</Words>
  <Application>Microsoft Office PowerPoint</Application>
  <PresentationFormat>画面に合わせる (4:3)</PresentationFormat>
  <Paragraphs>488</Paragraphs>
  <Slides>40</Slides>
  <Notes>0</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40</vt:i4>
      </vt:variant>
    </vt:vector>
  </HeadingPairs>
  <TitlesOfParts>
    <vt:vector size="51" baseType="lpstr">
      <vt:lpstr>HGPｺﾞｼｯｸE</vt:lpstr>
      <vt:lpstr>HGｺﾞｼｯｸM</vt:lpstr>
      <vt:lpstr>ＭＳ 明朝</vt:lpstr>
      <vt:lpstr>Arial</vt:lpstr>
      <vt:lpstr>Century</vt:lpstr>
      <vt:lpstr>Corbel</vt:lpstr>
      <vt:lpstr>Courier New</vt:lpstr>
      <vt:lpstr>Times New Roman</vt:lpstr>
      <vt:lpstr>Wingdings</vt:lpstr>
      <vt:lpstr>視差</vt:lpstr>
      <vt:lpstr>数式</vt:lpstr>
      <vt:lpstr>５．時間領域と周波数領域</vt:lpstr>
      <vt:lpstr>５．２　アナログ信号のフーリエ変換 （１）フーリエ変換とは Fourier transform </vt:lpstr>
      <vt:lpstr>フーリエ変換の定義</vt:lpstr>
      <vt:lpstr>（２）フーリエ変換の便利な点</vt:lpstr>
      <vt:lpstr>Excel式定義でグラフを描く（その１）</vt:lpstr>
      <vt:lpstr>Excel式定義でグラフを描く（その２）</vt:lpstr>
      <vt:lpstr>Excel式定義でグラフを描く（その３）</vt:lpstr>
      <vt:lpstr>Excel式定義でグラフを描く（その４）</vt:lpstr>
      <vt:lpstr>Excel式定義でグラフを描く（その５）</vt:lpstr>
      <vt:lpstr>Excel式定義でグラフを描く（その６）</vt:lpstr>
      <vt:lpstr>Excel式定義でグラフを描く（その７）</vt:lpstr>
      <vt:lpstr>周波数スペクトルの図</vt:lpstr>
      <vt:lpstr>（３）信号の合成</vt:lpstr>
      <vt:lpstr>合成結果</vt:lpstr>
      <vt:lpstr>合成結果フーリエ変換結果の図示</vt:lpstr>
      <vt:lpstr>時間軸と周波数軸</vt:lpstr>
      <vt:lpstr>（４）時間信号とスペクトル</vt:lpstr>
      <vt:lpstr>時間信号とスペクトルの関係</vt:lpstr>
      <vt:lpstr>フーリエ変換とフーリエ逆変換</vt:lpstr>
      <vt:lpstr>（５）代表的なフーリエ変換対 ①方形パルスとsinc関数</vt:lpstr>
      <vt:lpstr>【補足】負の周波数</vt:lpstr>
      <vt:lpstr>②実関数とスペクトルの共役複素数</vt:lpstr>
      <vt:lpstr>③周期関数と離散信号</vt:lpstr>
      <vt:lpstr>周期信号が倍周波数しか含まない理由 (フーリエ級数の原理から当然のことかも・・・）</vt:lpstr>
      <vt:lpstr>④等パルス列⇔等パルス列 （代表例：クロックパルス）</vt:lpstr>
      <vt:lpstr>フーリエ変換対のまとめ</vt:lpstr>
      <vt:lpstr>（６）演算操作の関係 ①畳み込みと乗算</vt:lpstr>
      <vt:lpstr>畳み込み演算</vt:lpstr>
      <vt:lpstr>【例】理想ローパスフィルタ</vt:lpstr>
      <vt:lpstr>入出力関係が 乗算で示されていることに注意</vt:lpstr>
      <vt:lpstr>等間隔・等振幅パルス列による畳み込み ⇒　周期化</vt:lpstr>
      <vt:lpstr>標本化した信号のスペクトル</vt:lpstr>
      <vt:lpstr>離散化と周期化の関係</vt:lpstr>
      <vt:lpstr>周期化と離散化の解釈</vt:lpstr>
      <vt:lpstr>信号離散化によるスペクトルの周期化と 標本化定理</vt:lpstr>
      <vt:lpstr>折り返しの解消</vt:lpstr>
      <vt:lpstr>非対称なスペクトルの場合 「折り返し」というより「回り込み」</vt:lpstr>
      <vt:lpstr>A/D変換前，D/A変換後の 理想低域フィルタの動き</vt:lpstr>
      <vt:lpstr>時間軸の反転＝複素共役</vt:lpstr>
      <vt:lpstr>演算操作のまとめ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226</cp:revision>
  <dcterms:created xsi:type="dcterms:W3CDTF">2018-02-09T02:09:57Z</dcterms:created>
  <dcterms:modified xsi:type="dcterms:W3CDTF">2018-03-23T21:38:15Z</dcterms:modified>
</cp:coreProperties>
</file>