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  <p:sldId id="259" r:id="rId3"/>
    <p:sldId id="262" r:id="rId4"/>
    <p:sldId id="313" r:id="rId5"/>
    <p:sldId id="314" r:id="rId6"/>
    <p:sldId id="309" r:id="rId7"/>
    <p:sldId id="310" r:id="rId8"/>
    <p:sldId id="311" r:id="rId9"/>
    <p:sldId id="312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ja-JP" altLang="en-US" smtClean="0"/>
              <a:t>５．時間領域と周波数領域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５．</a:t>
            </a:r>
            <a:r>
              <a:rPr lang="ja-JP" altLang="en-US" u="sng" smtClean="0">
                <a:solidFill>
                  <a:srgbClr val="FF0000"/>
                </a:solidFill>
              </a:rPr>
              <a:t>１</a:t>
            </a:r>
            <a:r>
              <a:rPr kumimoji="1" lang="ja-JP" altLang="en-US" u="sng" smtClean="0">
                <a:solidFill>
                  <a:srgbClr val="FF0000"/>
                </a:solidFill>
              </a:rPr>
              <a:t>　直交変換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５．２　アナログ信号のフーリエ変換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 smtClean="0"/>
              <a:t>５．３　ディジタル信号の周波数変換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５．４　窓関数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５．１　直交変換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z="2800" smtClean="0"/>
              <a:t>（１）直交変換とは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/>
              <a:t>orthogonal transform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10236" y="2261421"/>
            <a:ext cx="74765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サンプリング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された</a:t>
            </a:r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0, 1, …</a:t>
            </a:r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関数系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]を</a:t>
            </a:r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使って級数展開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できたものとする。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/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/>
          </a:p>
          <a:p>
            <a:pPr marL="457200" indent="-457200" defTabSz="1169988">
              <a:buFont typeface="+mj-ea"/>
              <a:buAutoNum type="circleNumDbPlain"/>
            </a:pPr>
            <a:endParaRPr lang="en-US" altLang="ja-JP" sz="2400" smtClean="0"/>
          </a:p>
          <a:p>
            <a:pPr defTabSz="1169988"/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このとき，信号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)の性質を説明するために</a:t>
            </a:r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(n)そのものではなく</a:t>
            </a:r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係数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ja-JP" altLang="ja-JP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，…等の値で説明することが</a:t>
            </a:r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でき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endParaRPr lang="en-US" altLang="ja-JP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系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]が</a:t>
            </a:r>
            <a:r>
              <a:rPr lang="ja-JP" altLang="ja-JP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直交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している場合，</a:t>
            </a:r>
            <a:r>
              <a:rPr lang="ja-JP" altLang="ja-JP" sz="24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直交変換</a:t>
            </a:r>
            <a:r>
              <a:rPr lang="ja-JP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とい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う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0853387"/>
              </p:ext>
            </p:extLst>
          </p:nvPr>
        </p:nvGraphicFramePr>
        <p:xfrm>
          <a:off x="1892556" y="3427975"/>
          <a:ext cx="5376340" cy="465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数式" r:id="rId3" imgW="2336760" imgH="203040" progId="Equation.3">
                  <p:embed/>
                </p:oleObj>
              </mc:Choice>
              <mc:Fallback>
                <p:oleObj name="数式" r:id="rId3" imgW="233676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556" y="3427975"/>
                        <a:ext cx="5376340" cy="4655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32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</a:t>
            </a:r>
            <a:r>
              <a:rPr lang="ja-JP" altLang="en-US" sz="3600"/>
              <a:t>関数</a:t>
            </a:r>
            <a:r>
              <a:rPr lang="ja-JP" altLang="en-US" sz="3600" smtClean="0"/>
              <a:t>が直交するとは？</a:t>
            </a:r>
            <a:endParaRPr lang="ja-JP" altLang="en-US" sz="36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96067" y="1891431"/>
            <a:ext cx="7847933" cy="3425825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系</a:t>
            </a:r>
            <a:r>
              <a:rPr lang="ja-JP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ja-JP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ja-JP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]に対して，以下の内積が</a:t>
            </a:r>
            <a:r>
              <a:rPr lang="ja-JP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ja-JP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ja-JP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のとき0になる</a:t>
            </a:r>
            <a:r>
              <a:rPr lang="ja-JP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とき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，「関数が直交する」という</a:t>
            </a:r>
            <a:r>
              <a:rPr lang="ja-JP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関連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ベクトル演算（以下の関係を思い出そう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　ベクトルが直交しているとき内積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同じ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単位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ベクトルの内積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b="1" smtClean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610160"/>
              </p:ext>
            </p:extLst>
          </p:nvPr>
        </p:nvGraphicFramePr>
        <p:xfrm>
          <a:off x="3538077" y="2976594"/>
          <a:ext cx="2378995" cy="831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数式" r:id="rId3" imgW="1231560" imgH="431640" progId="Equation.3">
                  <p:embed/>
                </p:oleObj>
              </mc:Choice>
              <mc:Fallback>
                <p:oleObj name="数式" r:id="rId3" imgW="123156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077" y="2976594"/>
                        <a:ext cx="2378995" cy="8315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634341"/>
              </p:ext>
            </p:extLst>
          </p:nvPr>
        </p:nvGraphicFramePr>
        <p:xfrm>
          <a:off x="2192670" y="5570569"/>
          <a:ext cx="60547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数式" r:id="rId5" imgW="3136680" imgH="431640" progId="Equation.3">
                  <p:embed/>
                </p:oleObj>
              </mc:Choice>
              <mc:Fallback>
                <p:oleObj name="数式" r:id="rId5" imgW="313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2670" y="5570569"/>
                        <a:ext cx="6054725" cy="831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52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（３）関数の直交とベクトルの直交</a:t>
            </a:r>
            <a:endParaRPr lang="ja-JP" altLang="en-US" sz="36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36668" y="1475465"/>
            <a:ext cx="7847933" cy="969748"/>
          </a:xfrm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　次のような関係をベクトルとして考えると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直交関数系の考え方は理解しやすい。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b="1" smtClean="0"/>
          </a:p>
        </p:txBody>
      </p:sp>
      <p:grpSp>
        <p:nvGrpSpPr>
          <p:cNvPr id="159751" name="グループ化 159750"/>
          <p:cNvGrpSpPr/>
          <p:nvPr/>
        </p:nvGrpSpPr>
        <p:grpSpPr>
          <a:xfrm>
            <a:off x="2373700" y="3240741"/>
            <a:ext cx="4686164" cy="3381767"/>
            <a:chOff x="2373700" y="3240741"/>
            <a:chExt cx="4686164" cy="3381767"/>
          </a:xfrm>
        </p:grpSpPr>
        <p:cxnSp>
          <p:nvCxnSpPr>
            <p:cNvPr id="34" name="直線矢印コネクタ 33"/>
            <p:cNvCxnSpPr/>
            <p:nvPr/>
          </p:nvCxnSpPr>
          <p:spPr>
            <a:xfrm flipV="1">
              <a:off x="4033313" y="4318861"/>
              <a:ext cx="1575322" cy="1259683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 rot="5400000" flipH="1" flipV="1">
              <a:off x="4960635" y="4944691"/>
              <a:ext cx="0" cy="12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flipH="1" flipV="1">
              <a:off x="4004493" y="4310138"/>
              <a:ext cx="0" cy="1296000"/>
            </a:xfrm>
            <a:prstGeom prst="straightConnector1">
              <a:avLst/>
            </a:prstGeom>
            <a:ln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矢印コネクタ 3"/>
            <p:cNvCxnSpPr/>
            <p:nvPr/>
          </p:nvCxnSpPr>
          <p:spPr>
            <a:xfrm flipV="1">
              <a:off x="3065928" y="5598046"/>
              <a:ext cx="36000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 flipV="1">
              <a:off x="4013464" y="3240741"/>
              <a:ext cx="0" cy="331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 rot="16200000" flipV="1">
              <a:off x="3629152" y="5202117"/>
              <a:ext cx="79200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flipV="1">
              <a:off x="4016257" y="5598118"/>
              <a:ext cx="79200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>
              <a:off x="3065929" y="4838544"/>
              <a:ext cx="95922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 rot="16200000">
              <a:off x="4317775" y="6086451"/>
              <a:ext cx="959222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18"/>
            <p:cNvCxnSpPr/>
            <p:nvPr/>
          </p:nvCxnSpPr>
          <p:spPr>
            <a:xfrm>
              <a:off x="4013462" y="6086450"/>
              <a:ext cx="797371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矢印コネクタ 20"/>
            <p:cNvCxnSpPr/>
            <p:nvPr/>
          </p:nvCxnSpPr>
          <p:spPr>
            <a:xfrm flipV="1">
              <a:off x="3394471" y="4837645"/>
              <a:ext cx="0" cy="76040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1027"/>
            <p:cNvSpPr txBox="1">
              <a:spLocks noChangeArrowheads="1"/>
            </p:cNvSpPr>
            <p:nvPr/>
          </p:nvSpPr>
          <p:spPr>
            <a:xfrm>
              <a:off x="3807133" y="6249397"/>
              <a:ext cx="1412900" cy="373111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0"/>
                </a:lnSpc>
                <a:spcBef>
                  <a:spcPct val="25000"/>
                </a:spcBef>
                <a:buClr>
                  <a:schemeClr val="tx1"/>
                </a:buClr>
                <a:buSzPct val="100000"/>
                <a:buFont typeface="Arial"/>
                <a:buNone/>
                <a:tabLst>
                  <a:tab pos="2568575" algn="l"/>
                </a:tabLst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長さ 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1 </a:t>
              </a:r>
              <a:endParaRPr lang="en-US" altLang="ja-JP" sz="1600" b="1" baseline="-25000" smtClean="0"/>
            </a:p>
          </p:txBody>
        </p:sp>
        <p:sp>
          <p:nvSpPr>
            <p:cNvPr id="25" name="Rectangle 1027"/>
            <p:cNvSpPr txBox="1">
              <a:spLocks noChangeArrowheads="1"/>
            </p:cNvSpPr>
            <p:nvPr/>
          </p:nvSpPr>
          <p:spPr>
            <a:xfrm>
              <a:off x="2373700" y="5097940"/>
              <a:ext cx="1412900" cy="373111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0"/>
                </a:lnSpc>
                <a:spcBef>
                  <a:spcPct val="25000"/>
                </a:spcBef>
                <a:buClr>
                  <a:schemeClr val="tx1"/>
                </a:buClr>
                <a:buSzPct val="100000"/>
                <a:buFont typeface="Arial"/>
                <a:buNone/>
                <a:tabLst>
                  <a:tab pos="2568575" algn="l"/>
                </a:tabLst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長さ </a:t>
              </a:r>
              <a:r>
                <a:rPr lang="en-US" altLang="ja-JP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1</a:t>
              </a:r>
              <a:endParaRPr lang="en-US" altLang="ja-JP" sz="1600" b="1" baseline="-25000" smtClean="0"/>
            </a:p>
          </p:txBody>
        </p:sp>
        <p:sp>
          <p:nvSpPr>
            <p:cNvPr id="28" name="Rectangle 1027"/>
            <p:cNvSpPr txBox="1">
              <a:spLocks noChangeArrowheads="1"/>
            </p:cNvSpPr>
            <p:nvPr/>
          </p:nvSpPr>
          <p:spPr>
            <a:xfrm>
              <a:off x="3133947" y="5105700"/>
              <a:ext cx="1523200" cy="383085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0"/>
                </a:lnSpc>
                <a:spcBef>
                  <a:spcPct val="25000"/>
                </a:spcBef>
                <a:buClr>
                  <a:schemeClr val="tx1"/>
                </a:buClr>
                <a:buSzPct val="100000"/>
                <a:buFont typeface="Arial"/>
                <a:buNone/>
                <a:tabLst>
                  <a:tab pos="2568575" algn="l"/>
                </a:tabLst>
              </a:pP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1027"/>
            <p:cNvSpPr txBox="1">
              <a:spLocks noChangeArrowheads="1"/>
            </p:cNvSpPr>
            <p:nvPr/>
          </p:nvSpPr>
          <p:spPr>
            <a:xfrm>
              <a:off x="3807133" y="5746497"/>
              <a:ext cx="1523200" cy="383085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0"/>
                </a:lnSpc>
                <a:spcBef>
                  <a:spcPct val="25000"/>
                </a:spcBef>
                <a:buClr>
                  <a:schemeClr val="tx1"/>
                </a:buClr>
                <a:buSzPct val="100000"/>
                <a:buFont typeface="Arial"/>
                <a:buNone/>
                <a:tabLst>
                  <a:tab pos="2568575" algn="l"/>
                </a:tabLst>
              </a:pP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1" name="直線矢印コネクタ 30"/>
            <p:cNvCxnSpPr/>
            <p:nvPr/>
          </p:nvCxnSpPr>
          <p:spPr>
            <a:xfrm>
              <a:off x="4043151" y="4310138"/>
              <a:ext cx="1548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/>
            <p:nvPr/>
          </p:nvCxnSpPr>
          <p:spPr>
            <a:xfrm rot="16200000">
              <a:off x="4966972" y="4962700"/>
              <a:ext cx="129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1027"/>
            <p:cNvSpPr txBox="1">
              <a:spLocks noChangeArrowheads="1"/>
            </p:cNvSpPr>
            <p:nvPr/>
          </p:nvSpPr>
          <p:spPr>
            <a:xfrm>
              <a:off x="5536664" y="4038070"/>
              <a:ext cx="1523200" cy="383085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0"/>
                </a:lnSpc>
                <a:spcBef>
                  <a:spcPct val="25000"/>
                </a:spcBef>
                <a:buClr>
                  <a:schemeClr val="tx1"/>
                </a:buClr>
                <a:buSzPct val="100000"/>
                <a:buFont typeface="Arial"/>
                <a:buNone/>
                <a:tabLst>
                  <a:tab pos="2568575" algn="l"/>
                </a:tabLst>
              </a:pP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 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1027"/>
            <p:cNvSpPr txBox="1">
              <a:spLocks noChangeArrowheads="1"/>
            </p:cNvSpPr>
            <p:nvPr/>
          </p:nvSpPr>
          <p:spPr>
            <a:xfrm>
              <a:off x="5147662" y="5698359"/>
              <a:ext cx="849726" cy="383085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0"/>
                </a:lnSpc>
                <a:spcBef>
                  <a:spcPct val="25000"/>
                </a:spcBef>
                <a:buClr>
                  <a:schemeClr val="tx1"/>
                </a:buClr>
                <a:buSzPct val="100000"/>
                <a:buFont typeface="Arial"/>
                <a:buNone/>
                <a:tabLst>
                  <a:tab pos="2568575" algn="l"/>
                </a:tabLst>
              </a:pP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1027"/>
            <p:cNvSpPr txBox="1">
              <a:spLocks noChangeArrowheads="1"/>
            </p:cNvSpPr>
            <p:nvPr/>
          </p:nvSpPr>
          <p:spPr>
            <a:xfrm>
              <a:off x="3280014" y="4169779"/>
              <a:ext cx="849726" cy="383085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ctr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0"/>
                </a:lnSpc>
                <a:spcBef>
                  <a:spcPct val="25000"/>
                </a:spcBef>
                <a:buClr>
                  <a:schemeClr val="tx1"/>
                </a:buClr>
                <a:buSzPct val="100000"/>
                <a:buFont typeface="Arial"/>
                <a:buNone/>
                <a:tabLst>
                  <a:tab pos="2568575" algn="l"/>
                </a:tabLst>
              </a:pPr>
              <a:r>
                <a:rPr lang="ja-JP" alt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　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altLang="ja-JP" baseline="-250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44" name="オブジェクト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5428261"/>
              </p:ext>
            </p:extLst>
          </p:nvPr>
        </p:nvGraphicFramePr>
        <p:xfrm>
          <a:off x="2373700" y="2566653"/>
          <a:ext cx="347662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数式" r:id="rId3" imgW="1511280" imgH="203040" progId="Equation.3">
                  <p:embed/>
                </p:oleObj>
              </mc:Choice>
              <mc:Fallback>
                <p:oleObj name="数式" r:id="rId3" imgW="1511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700" y="2566653"/>
                        <a:ext cx="3476625" cy="468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761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（４）関数の直交分解</a:t>
            </a:r>
            <a:endParaRPr lang="ja-JP" altLang="en-US" sz="36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36668" y="1475465"/>
            <a:ext cx="7847933" cy="1000274"/>
          </a:xfrm>
          <a:ln>
            <a:noFill/>
          </a:ln>
        </p:spPr>
        <p:txBody>
          <a:bodyPr anchor="t" anchorCtr="0">
            <a:sp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任意の関数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は直交基底関数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…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によって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直交分解することができる。</a:t>
            </a:r>
            <a:endParaRPr lang="en-US" altLang="ja-JP" b="1" smtClean="0"/>
          </a:p>
        </p:txBody>
      </p:sp>
      <p:graphicFrame>
        <p:nvGraphicFramePr>
          <p:cNvPr id="44" name="オブジェクト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495560"/>
              </p:ext>
            </p:extLst>
          </p:nvPr>
        </p:nvGraphicFramePr>
        <p:xfrm>
          <a:off x="2081213" y="2566988"/>
          <a:ext cx="406082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数式" r:id="rId3" imgW="1765080" imgH="203040" progId="Equation.3">
                  <p:embed/>
                </p:oleObj>
              </mc:Choice>
              <mc:Fallback>
                <p:oleObj name="数式" r:id="rId3" imgW="1765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2566988"/>
                        <a:ext cx="4060825" cy="468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027"/>
          <p:cNvSpPr txBox="1">
            <a:spLocks noChangeArrowheads="1"/>
          </p:cNvSpPr>
          <p:nvPr/>
        </p:nvSpPr>
        <p:spPr>
          <a:xfrm>
            <a:off x="1036668" y="3295826"/>
            <a:ext cx="7847933" cy="261610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 anchorCtr="0"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Font typeface="Arial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関数の内積は，積の積分で定義される。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Font typeface="Arial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すなわち，複素数を考慮すると以下のように表現できる。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Font typeface="Arial"/>
              <a:buNone/>
              <a:tabLst>
                <a:tab pos="2568575" algn="l"/>
              </a:tabLst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Font typeface="Arial"/>
              <a:buNone/>
              <a:tabLst>
                <a:tab pos="2568575" algn="l"/>
              </a:tabLst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Font typeface="Arial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なお，* は共役複素数を示す。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オブジェクト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005615"/>
              </p:ext>
            </p:extLst>
          </p:nvPr>
        </p:nvGraphicFramePr>
        <p:xfrm>
          <a:off x="2184400" y="4454525"/>
          <a:ext cx="38544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数式" r:id="rId5" imgW="1676160" imgH="291960" progId="Equation.3">
                  <p:embed/>
                </p:oleObj>
              </mc:Choice>
              <mc:Fallback>
                <p:oleObj name="数式" r:id="rId5" imgW="16761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400" y="4454525"/>
                        <a:ext cx="3854450" cy="673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682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41375" y="417513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（５）直交変換の例</a:t>
            </a:r>
            <a:endParaRPr lang="ja-JP" altLang="en-US" sz="36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106881" y="1607651"/>
            <a:ext cx="7847933" cy="3425825"/>
          </a:xfrm>
        </p:spPr>
        <p:txBody>
          <a:bodyPr anchor="t" anchorCtr="0">
            <a:noAutofit/>
          </a:bodyPr>
          <a:lstStyle/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フーリエ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(Fourier)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ラプラス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(Laplace)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ja-JP"/>
              <a:t>カルーネン・レーベ</a:t>
            </a:r>
            <a:r>
              <a:rPr lang="ja-JP" altLang="ja-JP">
                <a:latin typeface="Century" panose="02040604050505020304" pitchFamily="18" charset="0"/>
              </a:rPr>
              <a:t>(Karhunen-Loeve)</a:t>
            </a:r>
            <a:r>
              <a:rPr lang="ja-JP" altLang="ja-JP" smtClean="0">
                <a:latin typeface="Century" panose="02040604050505020304" pitchFamily="18" charset="0"/>
              </a:rPr>
              <a:t>変換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ja-JP" smtClean="0">
                <a:latin typeface="Century" panose="02040604050505020304" pitchFamily="18" charset="0"/>
              </a:rPr>
              <a:t>アダマール</a:t>
            </a:r>
            <a:r>
              <a:rPr lang="ja-JP" altLang="ja-JP">
                <a:latin typeface="Century" panose="02040604050505020304" pitchFamily="18" charset="0"/>
              </a:rPr>
              <a:t>(Hadamard)</a:t>
            </a:r>
            <a:r>
              <a:rPr lang="ja-JP" altLang="ja-JP" smtClean="0">
                <a:latin typeface="Century" panose="02040604050505020304" pitchFamily="18" charset="0"/>
              </a:rPr>
              <a:t>変換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ja-JP" smtClean="0">
                <a:latin typeface="Century" panose="02040604050505020304" pitchFamily="18" charset="0"/>
              </a:rPr>
              <a:t>ハール</a:t>
            </a:r>
            <a:r>
              <a:rPr lang="ja-JP" altLang="ja-JP">
                <a:latin typeface="Century" panose="02040604050505020304" pitchFamily="18" charset="0"/>
              </a:rPr>
              <a:t>(Haar)</a:t>
            </a:r>
            <a:r>
              <a:rPr lang="ja-JP" altLang="ja-JP" smtClean="0">
                <a:latin typeface="Century" panose="02040604050505020304" pitchFamily="18" charset="0"/>
              </a:rPr>
              <a:t>変換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mtClean="0">
                <a:latin typeface="Century" panose="02040604050505020304" pitchFamily="18" charset="0"/>
              </a:rPr>
              <a:t>離散的フーリエ変換</a:t>
            </a:r>
            <a:r>
              <a:rPr lang="en-US" altLang="ja-JP" smtClean="0">
                <a:latin typeface="Century" panose="02040604050505020304" pitchFamily="18" charset="0"/>
              </a:rPr>
              <a:t>(DFT)</a:t>
            </a: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mtClean="0">
                <a:latin typeface="Century" panose="02040604050505020304" pitchFamily="18" charset="0"/>
              </a:rPr>
              <a:t>離散的コサイン変換</a:t>
            </a:r>
            <a:r>
              <a:rPr lang="en-US" altLang="ja-JP" smtClean="0">
                <a:latin typeface="Century" panose="02040604050505020304" pitchFamily="18" charset="0"/>
              </a:rPr>
              <a:t>(DCT)</a:t>
            </a: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en-US" altLang="ja-JP" smtClean="0">
                <a:latin typeface="Century" panose="02040604050505020304" pitchFamily="18" charset="0"/>
              </a:rPr>
              <a:t>Z</a:t>
            </a:r>
            <a:r>
              <a:rPr lang="ja-JP" altLang="en-US" smtClean="0">
                <a:latin typeface="Century" panose="02040604050505020304" pitchFamily="18" charset="0"/>
              </a:rPr>
              <a:t>変換（ラプラス変換＋フーリエ変換の離散化）</a:t>
            </a:r>
            <a:endParaRPr lang="en-US" altLang="ja-JP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2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（６）直交系の確認</a:t>
            </a:r>
            <a:endParaRPr lang="ja-JP" altLang="en-US" sz="36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015621" y="1025525"/>
            <a:ext cx="7847933" cy="1245294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式展開して確認するのが常道であるが，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確認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が困難なとき，簡単なプログラムで確認。</a:t>
            </a:r>
            <a:endParaRPr lang="en-US" altLang="ja-JP">
              <a:latin typeface="Century" panose="020406040505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51629" y="2114697"/>
            <a:ext cx="7012342" cy="442894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ja-JP" altLang="ja-JP" kern="100" smtClean="0"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【関数</a:t>
            </a:r>
            <a:r>
              <a:rPr lang="ja-JP" altLang="ja-JP" kern="100"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系の直交を確認するための</a:t>
            </a:r>
            <a:r>
              <a:rPr lang="ja-JP" altLang="ja-JP" kern="100" smtClean="0"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プログラム</a:t>
            </a:r>
            <a:r>
              <a:rPr lang="en-US" altLang="ja-JP" kern="100" smtClean="0"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#include "stdio.h"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#include "Complex.h"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Complex g(int N, int n, int k){return expJ(2.0*PI*n*k/N);}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int main(void){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 smtClean="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int </a:t>
            </a: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k1, k2,N=10;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while(scanf("%d,%d",&amp;k1,&amp;k2)!=EOF){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	Complex T=Complex();Complex Z;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	for(int i=0;i&lt;N;i++)T = T + g(N, i,k1)*g(N, i,k2);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	printCom(T);printf("\n");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}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getchar();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	return 0;</a:t>
            </a:r>
            <a:endParaRPr lang="ja-JP" altLang="ja-JP" sz="1600" kern="10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lnSpc>
                <a:spcPts val="2400"/>
              </a:lnSpc>
              <a:spcAft>
                <a:spcPts val="0"/>
              </a:spcAft>
              <a:tabLst>
                <a:tab pos="361950" algn="l"/>
              </a:tabLst>
            </a:pPr>
            <a:r>
              <a:rPr lang="en-US" altLang="ja-JP" kern="100">
                <a:latin typeface="ＭＳ ゴシック" panose="020B0609070205080204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}</a:t>
            </a:r>
            <a:endParaRPr lang="ja-JP" altLang="ja-JP" sz="160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62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025525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ダウンロードまたはコピー＆ペースト</a:t>
            </a:r>
            <a:endParaRPr lang="ja-JP" altLang="en-US" sz="36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8465" y="1778560"/>
            <a:ext cx="7847933" cy="1245294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複素数関連プログラム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は，以下の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の「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28.DKA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法による高次代数方程式の解法」で「複素数とフーリエ変換」をクリックするとコピー＆ペーストできます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en-US" altLang="ja-JP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http://</a:t>
            </a:r>
            <a:r>
              <a:rPr lang="en-US" altLang="ja-JP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souzousha.iinaa.net/www/SourceC.html#C28</a:t>
            </a:r>
            <a:endParaRPr lang="en-US" altLang="ja-JP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864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02552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拙著書籍案内</a:t>
            </a:r>
            <a:endParaRPr lang="ja-JP" altLang="en-US" sz="3600"/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00953" y="1025525"/>
            <a:ext cx="8120257" cy="1245294"/>
          </a:xfrm>
        </p:spPr>
        <p:txBody>
          <a:bodyPr anchor="t" anchorCtr="0">
            <a:noAutofit/>
          </a:bodyPr>
          <a:lstStyle/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関連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する話題が以下の拙著にも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掲載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と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VBA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による実用数値解析入門」第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章 フーリエ変換</a:t>
            </a: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言語と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による画像処理」第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巻 フーリエ変換（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版）</a:t>
            </a: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Python 3.6 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による画像処理」第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巻 フーリエ変換（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版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「理工系のための納得する数学の基礎」第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巻ラプラス変換（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版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工学系のための複素数の話」第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巻 複素数とフーリエ変換（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版）</a:t>
            </a: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工学系のための複素数の話」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第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巻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変換（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版）</a:t>
            </a:r>
          </a:p>
          <a:p>
            <a:pPr marL="457200" indent="-457200">
              <a:spcBef>
                <a:spcPct val="25000"/>
              </a:spcBef>
              <a:buClr>
                <a:schemeClr val="tx1"/>
              </a:buClr>
              <a:buSzPct val="100000"/>
              <a:buFont typeface="+mj-ea"/>
              <a:buAutoNum type="circleNumDbPlain"/>
              <a:tabLst>
                <a:tab pos="2568575" algn="l"/>
              </a:tabLst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工学系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のための複素数の話」第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巻 伝達関数（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Kindle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版）</a:t>
            </a:r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25000"/>
              </a:spcBef>
              <a:buClr>
                <a:schemeClr val="tx1"/>
              </a:buClr>
              <a:buSzPct val="100000"/>
              <a:buNone/>
              <a:tabLst>
                <a:tab pos="2568575" algn="l"/>
              </a:tabLst>
            </a:pPr>
            <a:endParaRPr lang="en-US" altLang="ja-JP" sz="200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648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2212</TotalTime>
  <Words>500</Words>
  <Application>Microsoft Office PowerPoint</Application>
  <PresentationFormat>画面に合わせる (4:3)</PresentationFormat>
  <Paragraphs>85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HGｺﾞｼｯｸM</vt:lpstr>
      <vt:lpstr>ＭＳ Ｐゴシック</vt:lpstr>
      <vt:lpstr>ＭＳ ゴシック</vt:lpstr>
      <vt:lpstr>ＭＳ 明朝</vt:lpstr>
      <vt:lpstr>Arial</vt:lpstr>
      <vt:lpstr>Century</vt:lpstr>
      <vt:lpstr>Corbel</vt:lpstr>
      <vt:lpstr>Times New Roman</vt:lpstr>
      <vt:lpstr>視差</vt:lpstr>
      <vt:lpstr>数式</vt:lpstr>
      <vt:lpstr>５．時間領域と周波数領域</vt:lpstr>
      <vt:lpstr>５．１　直交変換 （１）直交変換とは orthogonal transform </vt:lpstr>
      <vt:lpstr>（２）関数が直交するとは？</vt:lpstr>
      <vt:lpstr>（３）関数の直交とベクトルの直交</vt:lpstr>
      <vt:lpstr>（４）関数の直交分解</vt:lpstr>
      <vt:lpstr>（５）直交変換の例</vt:lpstr>
      <vt:lpstr>（６）直交系の確認</vt:lpstr>
      <vt:lpstr>ダウンロードまたはコピー＆ペースト</vt:lpstr>
      <vt:lpstr>拙著書籍案内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130</cp:revision>
  <dcterms:created xsi:type="dcterms:W3CDTF">2018-02-09T02:09:57Z</dcterms:created>
  <dcterms:modified xsi:type="dcterms:W3CDTF">2018-03-20T04:53:51Z</dcterms:modified>
</cp:coreProperties>
</file>