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9" r:id="rId3"/>
    <p:sldId id="309" r:id="rId4"/>
    <p:sldId id="310" r:id="rId5"/>
    <p:sldId id="311" r:id="rId6"/>
    <p:sldId id="312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31" d="100"/>
          <a:sy n="31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smtClean="0"/>
              <a:t>４．信号処理プロセッサ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Signal Processor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mtClean="0"/>
              <a:t>４．</a:t>
            </a:r>
            <a:r>
              <a:rPr lang="ja-JP" altLang="en-US" smtClean="0"/>
              <a:t>１</a:t>
            </a:r>
            <a:r>
              <a:rPr kumimoji="1" lang="ja-JP" altLang="en-US" smtClean="0"/>
              <a:t>　信号処理プロセッサとは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４．２　アーキテクチャとハードウェア構成</a:t>
            </a:r>
            <a:endParaRPr kumimoji="1"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４．３　プログラム実行と処理サイクル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４．２　アーキテクチャとハードウェア構成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z="2800" smtClean="0"/>
              <a:t>（１）アーキテクチャ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　構成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10236" y="2057420"/>
            <a:ext cx="74765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プログラムメモリとデータメモリの分離。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仮想メモリやメモリ保護をサポートしない。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ＤＭＡ（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Memory Access : CPU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を経由しないで入出力デバイスと入出力を行う機構）を頻繁に使用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番地指定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10236" y="2057420"/>
            <a:ext cx="74765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ハードウェアによるモジュロアドレッシング。境界チェックを行わない。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ビット反転番地指定方式。高速フーリエ変換に有理。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789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命令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10236" y="2057420"/>
            <a:ext cx="74765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高速乗算器を持つ（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回路や高速フーリエ変換では積和演算が重要）。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遅延分岐方式により，大量の繰り返し演算を高速に実行できる。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並列性を意識した命令を持つ。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232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命令実行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10236" y="2057420"/>
            <a:ext cx="74765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浮動小数点演算は直接データバスに組み込まれている。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積和演算器を並列動作させることができる。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並列性を強化する命令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(SIMD, VLIW,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スーパースケーラ等）も持つ。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ハードウェアでループを制御できるので，繰り返し処理のオーバーヘッドを低減できる。（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時間同期でプログラム単位に割込み）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294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-74484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（２）市販プロセッサの一般的構成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431462" y="1445051"/>
            <a:ext cx="7476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ハードウェア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</p:txBody>
      </p:sp>
      <p:grpSp>
        <p:nvGrpSpPr>
          <p:cNvPr id="77" name="グループ化 76"/>
          <p:cNvGrpSpPr/>
          <p:nvPr/>
        </p:nvGrpSpPr>
        <p:grpSpPr>
          <a:xfrm>
            <a:off x="320175" y="1906716"/>
            <a:ext cx="8765188" cy="4083766"/>
            <a:chOff x="320175" y="1906716"/>
            <a:chExt cx="8765188" cy="4083766"/>
          </a:xfrm>
        </p:grpSpPr>
        <p:sp>
          <p:nvSpPr>
            <p:cNvPr id="75" name="角丸四角形 74"/>
            <p:cNvSpPr/>
            <p:nvPr/>
          </p:nvSpPr>
          <p:spPr>
            <a:xfrm>
              <a:off x="1152200" y="1906716"/>
              <a:ext cx="7047903" cy="4083766"/>
            </a:xfrm>
            <a:prstGeom prst="roundRect">
              <a:avLst>
                <a:gd name="adj" fmla="val 3305"/>
              </a:avLst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9" name="直線矢印コネクタ 48"/>
            <p:cNvCxnSpPr/>
            <p:nvPr/>
          </p:nvCxnSpPr>
          <p:spPr>
            <a:xfrm flipH="1">
              <a:off x="2221431" y="5028576"/>
              <a:ext cx="324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矢印コネクタ 49"/>
            <p:cNvCxnSpPr/>
            <p:nvPr/>
          </p:nvCxnSpPr>
          <p:spPr>
            <a:xfrm flipH="1">
              <a:off x="3397180" y="5029858"/>
              <a:ext cx="324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矢印コネクタ 5"/>
            <p:cNvCxnSpPr/>
            <p:nvPr/>
          </p:nvCxnSpPr>
          <p:spPr>
            <a:xfrm flipH="1" flipV="1">
              <a:off x="855407" y="2613719"/>
              <a:ext cx="285080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/>
            <p:cNvCxnSpPr>
              <a:stCxn id="3" idx="2"/>
              <a:endCxn id="10" idx="0"/>
            </p:cNvCxnSpPr>
            <p:nvPr/>
          </p:nvCxnSpPr>
          <p:spPr>
            <a:xfrm>
              <a:off x="4647926" y="3038381"/>
              <a:ext cx="0" cy="52422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矢印コネクタ 38"/>
            <p:cNvCxnSpPr/>
            <p:nvPr/>
          </p:nvCxnSpPr>
          <p:spPr>
            <a:xfrm flipH="1">
              <a:off x="5608974" y="5029857"/>
              <a:ext cx="324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/>
            <p:cNvCxnSpPr/>
            <p:nvPr/>
          </p:nvCxnSpPr>
          <p:spPr>
            <a:xfrm flipH="1">
              <a:off x="6784723" y="5031139"/>
              <a:ext cx="324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矢印コネクタ 44"/>
            <p:cNvCxnSpPr/>
            <p:nvPr/>
          </p:nvCxnSpPr>
          <p:spPr>
            <a:xfrm flipH="1">
              <a:off x="7956014" y="5029857"/>
              <a:ext cx="720000" cy="107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正方形/長方形 2"/>
            <p:cNvSpPr/>
            <p:nvPr/>
          </p:nvSpPr>
          <p:spPr>
            <a:xfrm>
              <a:off x="3706213" y="2227220"/>
              <a:ext cx="1883425" cy="81116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4225298" y="2407202"/>
              <a:ext cx="8348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CPU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579048" y="2168051"/>
              <a:ext cx="20280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ディジタル出力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98553" y="2740560"/>
              <a:ext cx="26518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（</a:t>
              </a: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PWM</a:t>
              </a:r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出力可の機種もある）</a:t>
              </a:r>
              <a:endPara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endPara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706214" y="3562601"/>
              <a:ext cx="1883424" cy="182953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706214" y="3562602"/>
              <a:ext cx="18834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入出力同期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143700" y="5467262"/>
              <a:ext cx="28464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（</a:t>
              </a: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FPGA</a:t>
              </a:r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で実装されることが多い</a:t>
              </a: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defTabSz="1169988"/>
              <a:endPara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5922215" y="4697074"/>
              <a:ext cx="853931" cy="69506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6018080" y="4828521"/>
              <a:ext cx="6312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D/A</a:t>
              </a: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2543249" y="4697074"/>
              <a:ext cx="853931" cy="69506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654599" y="4829803"/>
              <a:ext cx="6312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A/D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1345650" y="4697074"/>
              <a:ext cx="853931" cy="695065"/>
            </a:xfrm>
            <a:prstGeom prst="rect">
              <a:avLst/>
            </a:prstGeom>
            <a:solidFill>
              <a:srgbClr val="FF99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1345650" y="4800307"/>
              <a:ext cx="8643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1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アナログ</a:t>
              </a:r>
              <a:r>
                <a:rPr lang="en-US" altLang="ja-JP" sz="1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LPF</a:t>
              </a: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7118883" y="4697073"/>
              <a:ext cx="853931" cy="695065"/>
            </a:xfrm>
            <a:prstGeom prst="rect">
              <a:avLst/>
            </a:prstGeom>
            <a:solidFill>
              <a:srgbClr val="FF99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7197211" y="4799025"/>
              <a:ext cx="6680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1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電流</a:t>
              </a:r>
              <a:endParaRPr lang="en-US" altLang="ja-JP" sz="12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ja-JP" altLang="en-US" sz="1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制限</a:t>
              </a:r>
              <a:endParaRPr lang="en-US" altLang="ja-JP" sz="12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1" name="直線矢印コネクタ 50"/>
            <p:cNvCxnSpPr/>
            <p:nvPr/>
          </p:nvCxnSpPr>
          <p:spPr>
            <a:xfrm flipH="1">
              <a:off x="614182" y="5027503"/>
              <a:ext cx="720000" cy="107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テキスト ボックス 54"/>
            <p:cNvSpPr txBox="1"/>
            <p:nvPr/>
          </p:nvSpPr>
          <p:spPr>
            <a:xfrm>
              <a:off x="414409" y="4297929"/>
              <a:ext cx="12189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アナログ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入力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7656831" y="4291194"/>
              <a:ext cx="12189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アナログ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出力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7" name="直線矢印コネクタ 56"/>
            <p:cNvCxnSpPr/>
            <p:nvPr/>
          </p:nvCxnSpPr>
          <p:spPr>
            <a:xfrm flipH="1">
              <a:off x="737420" y="3748393"/>
              <a:ext cx="2967650" cy="56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テキスト ボックス 58"/>
            <p:cNvSpPr txBox="1"/>
            <p:nvPr/>
          </p:nvSpPr>
          <p:spPr>
            <a:xfrm>
              <a:off x="320175" y="3365733"/>
              <a:ext cx="20280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ディジタル入力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330937" y="3825297"/>
              <a:ext cx="20280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エンコーダ入力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6371303" y="3382200"/>
              <a:ext cx="1584711" cy="6950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2" name="直線矢印コネクタ 61"/>
            <p:cNvCxnSpPr>
              <a:stCxn id="61" idx="1"/>
            </p:cNvCxnSpPr>
            <p:nvPr/>
          </p:nvCxnSpPr>
          <p:spPr>
            <a:xfrm flipH="1">
              <a:off x="5608974" y="3729733"/>
              <a:ext cx="762329" cy="5332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矢印コネクタ 65"/>
            <p:cNvCxnSpPr>
              <a:stCxn id="68" idx="1"/>
              <a:endCxn id="61" idx="3"/>
            </p:cNvCxnSpPr>
            <p:nvPr/>
          </p:nvCxnSpPr>
          <p:spPr>
            <a:xfrm flipH="1">
              <a:off x="7956014" y="3727503"/>
              <a:ext cx="477080" cy="223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テキスト ボックス 67"/>
            <p:cNvSpPr txBox="1"/>
            <p:nvPr/>
          </p:nvSpPr>
          <p:spPr>
            <a:xfrm>
              <a:off x="8433094" y="3542837"/>
              <a:ext cx="6522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ＰＣ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6531349" y="3435037"/>
              <a:ext cx="13076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ＵＳＢ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通信機能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角丸四角形 72"/>
            <p:cNvSpPr/>
            <p:nvPr/>
          </p:nvSpPr>
          <p:spPr>
            <a:xfrm>
              <a:off x="3817045" y="3976178"/>
              <a:ext cx="1684346" cy="1328756"/>
            </a:xfrm>
            <a:prstGeom prst="roundRect">
              <a:avLst>
                <a:gd name="adj" fmla="val 5568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3876035" y="4036318"/>
              <a:ext cx="164215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USB</a:t>
              </a: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同期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レコーダ処理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defTabSz="1169988"/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D/A</a:t>
              </a: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信号生成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パルスカウンタ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defTabSz="1169988"/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など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3442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2482</TotalTime>
  <Words>236</Words>
  <Application>Microsoft Office PowerPoint</Application>
  <PresentationFormat>画面に合わせる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HGｺﾞｼｯｸM</vt:lpstr>
      <vt:lpstr>Arial</vt:lpstr>
      <vt:lpstr>Corbel</vt:lpstr>
      <vt:lpstr>Times New Roman</vt:lpstr>
      <vt:lpstr>視差</vt:lpstr>
      <vt:lpstr>４．信号処理プロセッサ Signal Processor</vt:lpstr>
      <vt:lpstr>４．２　アーキテクチャとハードウェア構成 （１）アーキテクチャ 　構成</vt:lpstr>
      <vt:lpstr>番地指定</vt:lpstr>
      <vt:lpstr>命令</vt:lpstr>
      <vt:lpstr>命令実行</vt:lpstr>
      <vt:lpstr>（２）市販プロセッサの一般的構成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126</cp:revision>
  <dcterms:created xsi:type="dcterms:W3CDTF">2018-02-09T02:09:57Z</dcterms:created>
  <dcterms:modified xsi:type="dcterms:W3CDTF">2018-03-20T04:38:35Z</dcterms:modified>
</cp:coreProperties>
</file>