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5" r:id="rId2"/>
    <p:sldId id="259" r:id="rId3"/>
    <p:sldId id="262" r:id="rId4"/>
    <p:sldId id="302" r:id="rId5"/>
    <p:sldId id="303" r:id="rId6"/>
    <p:sldId id="304" r:id="rId7"/>
    <p:sldId id="305" r:id="rId8"/>
    <p:sldId id="306" r:id="rId9"/>
    <p:sldId id="307" r:id="rId10"/>
    <p:sldId id="308"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60" d="100"/>
          <a:sy n="60" d="100"/>
        </p:scale>
        <p:origin x="35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7325773" y="6117336"/>
            <a:ext cx="857473" cy="365125"/>
          </a:xfrm>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a:xfrm>
            <a:off x="3623733" y="6117336"/>
            <a:ext cx="3609438" cy="365125"/>
          </a:xfrm>
        </p:spPr>
        <p:txBody>
          <a:bodyPr/>
          <a:lstStyle/>
          <a:p>
            <a:endParaRPr kumimoji="1" lang="ja-JP" altLang="en-US"/>
          </a:p>
        </p:txBody>
      </p:sp>
      <p:sp>
        <p:nvSpPr>
          <p:cNvPr id="6" name="Slide Number Placeholder 5"/>
          <p:cNvSpPr>
            <a:spLocks noGrp="1"/>
          </p:cNvSpPr>
          <p:nvPr>
            <p:ph type="sldNum" sz="quarter" idx="12"/>
          </p:nvPr>
        </p:nvSpPr>
        <p:spPr>
          <a:xfrm>
            <a:off x="8275320" y="6117336"/>
            <a:ext cx="411480" cy="365125"/>
          </a:xfrm>
        </p:spPr>
        <p:txBody>
          <a:bodyPr/>
          <a:lstStyle/>
          <a:p>
            <a:fld id="{B522EE74-471A-4423-BE20-447C472005FE}" type="slidenum">
              <a:rPr kumimoji="1" lang="ja-JP" altLang="en-US" smtClean="0"/>
              <a:t>‹#›</a:t>
            </a:fld>
            <a:endParaRPr kumimoji="1" lang="ja-JP"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343880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27259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68546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578212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139799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671741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59896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47576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65820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7344329" y="6108173"/>
            <a:ext cx="857473" cy="365125"/>
          </a:xfrm>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a:xfrm>
            <a:off x="1972647" y="6108173"/>
            <a:ext cx="5314517" cy="365125"/>
          </a:xfrm>
        </p:spPr>
        <p:txBody>
          <a:bodyPr/>
          <a:lstStyle/>
          <a:p>
            <a:endParaRPr kumimoji="1" lang="ja-JP" altLang="en-US"/>
          </a:p>
        </p:txBody>
      </p:sp>
      <p:sp>
        <p:nvSpPr>
          <p:cNvPr id="6" name="Slide Number Placeholder 5"/>
          <p:cNvSpPr>
            <a:spLocks noGrp="1"/>
          </p:cNvSpPr>
          <p:nvPr>
            <p:ph type="sldNum" sz="quarter" idx="12"/>
          </p:nvPr>
        </p:nvSpPr>
        <p:spPr>
          <a:xfrm>
            <a:off x="8258967" y="6108173"/>
            <a:ext cx="42783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89247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273317" y="6116070"/>
            <a:ext cx="41348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29767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60368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22877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710353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1729072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00138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31441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77628731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ja-JP" altLang="en-US" smtClean="0"/>
              <a:t>４．信号処理プロセッサ</a:t>
            </a:r>
            <a:r>
              <a:rPr lang="en-US" altLang="ja-JP" smtClean="0"/>
              <a:t/>
            </a:r>
            <a:br>
              <a:rPr lang="en-US" altLang="ja-JP" smtClean="0"/>
            </a:br>
            <a:r>
              <a:rPr lang="en-US" altLang="ja-JP" smtClean="0"/>
              <a:t>Signal Processor</a:t>
            </a:r>
            <a:endParaRPr kumimoji="1" lang="ja-JP" altLang="en-US"/>
          </a:p>
        </p:txBody>
      </p:sp>
      <p:sp>
        <p:nvSpPr>
          <p:cNvPr id="3" name="コンテンツ プレースホルダー 2"/>
          <p:cNvSpPr>
            <a:spLocks noGrp="1"/>
          </p:cNvSpPr>
          <p:nvPr>
            <p:ph idx="1"/>
          </p:nvPr>
        </p:nvSpPr>
        <p:spPr>
          <a:xfrm>
            <a:off x="982132" y="2313038"/>
            <a:ext cx="7704667" cy="3332816"/>
          </a:xfrm>
        </p:spPr>
        <p:txBody>
          <a:bodyPr/>
          <a:lstStyle/>
          <a:p>
            <a:pPr marL="0" indent="0">
              <a:buNone/>
            </a:pPr>
            <a:r>
              <a:rPr kumimoji="1" lang="ja-JP" altLang="en-US" u="sng" smtClean="0">
                <a:solidFill>
                  <a:srgbClr val="FF0000"/>
                </a:solidFill>
              </a:rPr>
              <a:t>４．</a:t>
            </a:r>
            <a:r>
              <a:rPr lang="ja-JP" altLang="en-US" u="sng" smtClean="0">
                <a:solidFill>
                  <a:srgbClr val="FF0000"/>
                </a:solidFill>
              </a:rPr>
              <a:t>１</a:t>
            </a:r>
            <a:r>
              <a:rPr kumimoji="1" lang="ja-JP" altLang="en-US" u="sng" smtClean="0">
                <a:solidFill>
                  <a:srgbClr val="FF0000"/>
                </a:solidFill>
              </a:rPr>
              <a:t>　信号処理プロセッサとは</a:t>
            </a:r>
            <a:endParaRPr lang="en-US" altLang="ja-JP" u="sng">
              <a:solidFill>
                <a:srgbClr val="FF0000"/>
              </a:solidFill>
            </a:endParaRPr>
          </a:p>
          <a:p>
            <a:pPr marL="0" indent="0">
              <a:buNone/>
            </a:pPr>
            <a:r>
              <a:rPr kumimoji="1" lang="ja-JP" altLang="en-US" smtClean="0"/>
              <a:t>４．２　アーキテクチャとハードウェア構成</a:t>
            </a:r>
            <a:endParaRPr kumimoji="1" lang="en-US" altLang="ja-JP" smtClean="0"/>
          </a:p>
          <a:p>
            <a:pPr marL="0" indent="0">
              <a:buNone/>
            </a:pPr>
            <a:r>
              <a:rPr lang="ja-JP" altLang="en-US" smtClean="0"/>
              <a:t>４．３　プログラム実行と処理サイクル</a:t>
            </a:r>
            <a:endParaRPr lang="en-US" altLang="ja-JP" smtClean="0"/>
          </a:p>
        </p:txBody>
      </p:sp>
    </p:spTree>
    <p:extLst>
      <p:ext uri="{BB962C8B-B14F-4D97-AF65-F5344CB8AC3E}">
        <p14:creationId xmlns:p14="http://schemas.microsoft.com/office/powerpoint/2010/main" val="640921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3600" smtClean="0"/>
              <a:t>（４）歴史　第四世代</a:t>
            </a:r>
            <a:endParaRPr lang="ja-JP" altLang="en-US" sz="3600"/>
          </a:p>
        </p:txBody>
      </p:sp>
      <p:sp>
        <p:nvSpPr>
          <p:cNvPr id="159747" name="Rectangle 1027"/>
          <p:cNvSpPr>
            <a:spLocks noGrp="1" noChangeArrowheads="1"/>
          </p:cNvSpPr>
          <p:nvPr>
            <p:ph type="body" idx="1"/>
          </p:nvPr>
        </p:nvSpPr>
        <p:spPr>
          <a:xfrm>
            <a:off x="1071659" y="1443038"/>
            <a:ext cx="7847933" cy="1282810"/>
          </a:xfrm>
        </p:spPr>
        <p:txBody>
          <a:bodyPr anchor="t" anchorCtr="0">
            <a:noAutofit/>
          </a:bodyPr>
          <a:lstStyle/>
          <a:p>
            <a:pPr marL="0" indent="0">
              <a:spcBef>
                <a:spcPct val="25000"/>
              </a:spcBef>
              <a:buClr>
                <a:schemeClr val="tx1"/>
              </a:buClr>
              <a:buSzPct val="100000"/>
              <a:buNone/>
              <a:tabLst>
                <a:tab pos="2568575" algn="l"/>
              </a:tabLst>
            </a:pPr>
            <a:r>
              <a:rPr lang="ja-JP" altLang="en-US" smtClean="0">
                <a:latin typeface="Times New Roman" panose="02020603050405020304" pitchFamily="18" charset="0"/>
                <a:cs typeface="Times New Roman" panose="02020603050405020304" pitchFamily="18" charset="0"/>
              </a:rPr>
              <a:t>第四世代の特徴：</a:t>
            </a:r>
            <a:endParaRPr lang="en-US" altLang="ja-JP" smtClean="0">
              <a:latin typeface="Times New Roman" panose="02020603050405020304" pitchFamily="18" charset="0"/>
              <a:cs typeface="Times New Roman" panose="02020603050405020304" pitchFamily="18" charset="0"/>
            </a:endParaRPr>
          </a:p>
          <a:p>
            <a:pPr marL="0" indent="0">
              <a:spcBef>
                <a:spcPct val="25000"/>
              </a:spcBef>
              <a:buClr>
                <a:schemeClr val="tx1"/>
              </a:buClr>
              <a:buSzPct val="100000"/>
              <a:buNone/>
              <a:tabLst>
                <a:tab pos="2568575" algn="l"/>
              </a:tabLst>
            </a:pPr>
            <a:r>
              <a:rPr lang="ja-JP" altLang="en-US" b="1" smtClean="0">
                <a:solidFill>
                  <a:srgbClr val="FF0000"/>
                </a:solidFill>
                <a:latin typeface="Times New Roman" panose="02020603050405020304" pitchFamily="18" charset="0"/>
                <a:cs typeface="Times New Roman" panose="02020603050405020304" pitchFamily="18" charset="0"/>
              </a:rPr>
              <a:t>命令セットの変更</a:t>
            </a:r>
            <a:r>
              <a:rPr lang="ja-JP" altLang="en-US" smtClean="0">
                <a:latin typeface="Times New Roman" panose="02020603050405020304" pitchFamily="18" charset="0"/>
                <a:cs typeface="Times New Roman" panose="02020603050405020304" pitchFamily="18" charset="0"/>
              </a:rPr>
              <a:t>と</a:t>
            </a:r>
            <a:r>
              <a:rPr lang="ja-JP" altLang="en-US" b="1" smtClean="0">
                <a:solidFill>
                  <a:srgbClr val="FF0000"/>
                </a:solidFill>
                <a:latin typeface="Times New Roman" panose="02020603050405020304" pitchFamily="18" charset="0"/>
                <a:cs typeface="Times New Roman" panose="02020603050405020304" pitchFamily="18" charset="0"/>
              </a:rPr>
              <a:t>命令デコードの変更</a:t>
            </a:r>
            <a:r>
              <a:rPr lang="ja-JP" altLang="en-US" smtClean="0">
                <a:latin typeface="Times New Roman" panose="02020603050405020304" pitchFamily="18" charset="0"/>
                <a:cs typeface="Times New Roman" panose="02020603050405020304" pitchFamily="18" charset="0"/>
              </a:rPr>
              <a:t>。</a:t>
            </a:r>
            <a:r>
              <a:rPr lang="en-US" altLang="ja-JP" smtClean="0">
                <a:latin typeface="Times New Roman" panose="02020603050405020304" pitchFamily="18" charset="0"/>
                <a:cs typeface="Times New Roman" panose="02020603050405020304" pitchFamily="18" charset="0"/>
              </a:rPr>
              <a:t>VLIW</a:t>
            </a:r>
            <a:r>
              <a:rPr lang="ja-JP" altLang="en-US" smtClean="0">
                <a:latin typeface="Times New Roman" panose="02020603050405020304" pitchFamily="18" charset="0"/>
                <a:cs typeface="Times New Roman" panose="02020603050405020304" pitchFamily="18" charset="0"/>
              </a:rPr>
              <a:t>やスーパースカラーアーキテクチャ登場。積和演算</a:t>
            </a:r>
            <a:r>
              <a:rPr lang="en-US" altLang="ja-JP" smtClean="0">
                <a:latin typeface="Times New Roman" panose="02020603050405020304" pitchFamily="18" charset="0"/>
                <a:cs typeface="Times New Roman" panose="02020603050405020304" pitchFamily="18" charset="0"/>
              </a:rPr>
              <a:t>3</a:t>
            </a:r>
            <a:r>
              <a:rPr lang="ja-JP" altLang="en-US" smtClean="0">
                <a:latin typeface="Times New Roman" panose="02020603050405020304" pitchFamily="18" charset="0"/>
                <a:cs typeface="Times New Roman" panose="02020603050405020304" pitchFamily="18" charset="0"/>
              </a:rPr>
              <a:t>ナノ秒。</a:t>
            </a: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r>
              <a:rPr lang="ja-JP" altLang="en-US" smtClean="0">
                <a:latin typeface="Times New Roman" panose="02020603050405020304" pitchFamily="18" charset="0"/>
                <a:cs typeface="Times New Roman" panose="02020603050405020304" pitchFamily="18" charset="0"/>
              </a:rPr>
              <a:t>音声だけでなく，画像，動画にも適用するようになった。</a:t>
            </a: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r>
              <a:rPr lang="en-US" altLang="ja-JP" smtClean="0">
                <a:latin typeface="Times New Roman" panose="02020603050405020304" pitchFamily="18" charset="0"/>
                <a:cs typeface="Times New Roman" panose="02020603050405020304" pitchFamily="18" charset="0"/>
              </a:rPr>
              <a:t>PC</a:t>
            </a:r>
            <a:r>
              <a:rPr lang="ja-JP" altLang="en-US" smtClean="0">
                <a:latin typeface="Times New Roman" panose="02020603050405020304" pitchFamily="18" charset="0"/>
                <a:cs typeface="Times New Roman" panose="02020603050405020304" pitchFamily="18" charset="0"/>
              </a:rPr>
              <a:t>の高性能化と共に高処理能力を必要とする用途を徐々に奪われつつあり，動画処理以外への適用へと用途が拡大している。マルチメディア向け組込み計算機への展開が始まっている。</a:t>
            </a:r>
            <a:endParaRPr lang="en-US" altLang="ja-JP"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1085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ja-JP" altLang="en-US" sz="3600" smtClean="0"/>
              <a:t>４．１　信号処理プロセッサとは</a:t>
            </a:r>
            <a:r>
              <a:rPr lang="en-US" altLang="ja-JP" smtClean="0"/>
              <a:t/>
            </a:r>
            <a:br>
              <a:rPr lang="en-US" altLang="ja-JP" smtClean="0"/>
            </a:br>
            <a:r>
              <a:rPr lang="ja-JP" altLang="en-US" sz="2800" smtClean="0"/>
              <a:t>（１）信号処理プロセッサの機能</a:t>
            </a:r>
            <a:r>
              <a:rPr lang="en-US" altLang="ja-JP" sz="2800" smtClean="0"/>
              <a:t> </a:t>
            </a:r>
            <a:endParaRPr kumimoji="1" lang="ja-JP" altLang="en-US" sz="2800"/>
          </a:p>
        </p:txBody>
      </p:sp>
      <p:sp>
        <p:nvSpPr>
          <p:cNvPr id="29" name="テキスト ボックス 28"/>
          <p:cNvSpPr txBox="1"/>
          <p:nvPr/>
        </p:nvSpPr>
        <p:spPr>
          <a:xfrm>
            <a:off x="1210236" y="2057420"/>
            <a:ext cx="7476564" cy="4154984"/>
          </a:xfrm>
          <a:prstGeom prst="rect">
            <a:avLst/>
          </a:prstGeom>
          <a:noFill/>
        </p:spPr>
        <p:txBody>
          <a:bodyPr wrap="square" rtlCol="0">
            <a:spAutoFit/>
          </a:bodyPr>
          <a:lstStyle/>
          <a:p>
            <a:pPr defTabSz="1169988"/>
            <a:r>
              <a:rPr lang="ja-JP" altLang="en-US" sz="2400" smtClean="0">
                <a:solidFill>
                  <a:srgbClr val="FF0000"/>
                </a:solidFill>
              </a:rPr>
              <a:t>信号処理に特化したマイクロプロセッサ</a:t>
            </a:r>
            <a:endParaRPr lang="en-US" altLang="ja-JP" sz="2400" smtClean="0">
              <a:solidFill>
                <a:srgbClr val="FF0000"/>
              </a:solidFill>
            </a:endParaRPr>
          </a:p>
          <a:p>
            <a:pPr marL="457200" indent="-457200" defTabSz="1169988">
              <a:buFont typeface="+mj-ea"/>
              <a:buAutoNum type="circleNumDbPlain"/>
            </a:pPr>
            <a:endParaRPr lang="en-US" altLang="ja-JP" sz="2400"/>
          </a:p>
          <a:p>
            <a:pPr marL="457200" indent="-457200" defTabSz="1169988">
              <a:buFont typeface="+mj-ea"/>
              <a:buAutoNum type="circleNumDbPlain"/>
            </a:pPr>
            <a:r>
              <a:rPr lang="en-US" altLang="ja-JP" sz="2400" smtClean="0"/>
              <a:t>A/D</a:t>
            </a:r>
            <a:r>
              <a:rPr lang="ja-JP" altLang="en-US" sz="2400"/>
              <a:t>変換器</a:t>
            </a:r>
            <a:r>
              <a:rPr lang="ja-JP" altLang="en-US" sz="2400" smtClean="0"/>
              <a:t>や</a:t>
            </a:r>
            <a:r>
              <a:rPr lang="en-US" altLang="ja-JP" sz="2400" smtClean="0"/>
              <a:t>D/A</a:t>
            </a:r>
            <a:r>
              <a:rPr lang="ja-JP" altLang="en-US" sz="2400" smtClean="0"/>
              <a:t>変換器を備え，アナログ入出力，ディジタル入出力が可能。</a:t>
            </a:r>
            <a:endParaRPr lang="en-US" altLang="ja-JP" sz="2400" smtClean="0"/>
          </a:p>
          <a:p>
            <a:pPr marL="457200" indent="-457200" defTabSz="1169988">
              <a:buFont typeface="+mj-ea"/>
              <a:buAutoNum type="circleNumDbPlain"/>
            </a:pPr>
            <a:endParaRPr lang="en-US" altLang="ja-JP" sz="2400" smtClean="0"/>
          </a:p>
          <a:p>
            <a:pPr marL="457200" indent="-457200" defTabSz="1169988">
              <a:buFont typeface="+mj-ea"/>
              <a:buAutoNum type="circleNumDbPlain"/>
            </a:pPr>
            <a:r>
              <a:rPr lang="ja-JP" altLang="en-US" sz="2400" smtClean="0"/>
              <a:t>信号処理に関する関数を内蔵し，パソコン等による外部からの制御，データの送受信が可能が可能。</a:t>
            </a:r>
            <a:endParaRPr lang="en-US" altLang="ja-JP" sz="2400" smtClean="0"/>
          </a:p>
          <a:p>
            <a:pPr marL="457200" indent="-457200" defTabSz="1169988">
              <a:buFont typeface="+mj-ea"/>
              <a:buAutoNum type="circleNumDbPlain"/>
            </a:pPr>
            <a:endParaRPr lang="en-US" altLang="ja-JP" sz="2400" smtClean="0"/>
          </a:p>
          <a:p>
            <a:pPr marL="457200" indent="-457200" defTabSz="1169988">
              <a:buFont typeface="+mj-ea"/>
              <a:buAutoNum type="circleNumDbPlain"/>
            </a:pPr>
            <a:r>
              <a:rPr lang="ja-JP" altLang="en-US" sz="2400" smtClean="0"/>
              <a:t>プロセッサによっては，</a:t>
            </a:r>
            <a:r>
              <a:rPr lang="ja-JP" altLang="en-US" sz="2400"/>
              <a:t>パソコン</a:t>
            </a:r>
            <a:r>
              <a:rPr lang="ja-JP" altLang="en-US" sz="2400" smtClean="0"/>
              <a:t>でのプログラミングが可能で，同プログラムを転送し，ユーザ作成のプログラムを実行できるプロセッサもある。</a:t>
            </a:r>
            <a:endParaRPr lang="en-US" altLang="ja-JP" sz="2400" smtClean="0"/>
          </a:p>
        </p:txBody>
      </p:sp>
    </p:spTree>
    <p:extLst>
      <p:ext uri="{BB962C8B-B14F-4D97-AF65-F5344CB8AC3E}">
        <p14:creationId xmlns:p14="http://schemas.microsoft.com/office/powerpoint/2010/main" val="814324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3600" smtClean="0"/>
              <a:t>（２）信号処理プロセッサの特徴</a:t>
            </a:r>
            <a:endParaRPr lang="ja-JP" altLang="en-US" sz="3600"/>
          </a:p>
        </p:txBody>
      </p:sp>
      <p:sp>
        <p:nvSpPr>
          <p:cNvPr id="159747" name="Rectangle 1027"/>
          <p:cNvSpPr>
            <a:spLocks noGrp="1" noChangeArrowheads="1"/>
          </p:cNvSpPr>
          <p:nvPr>
            <p:ph type="body" idx="1"/>
          </p:nvPr>
        </p:nvSpPr>
        <p:spPr>
          <a:xfrm>
            <a:off x="1089589" y="1944483"/>
            <a:ext cx="7847933" cy="3425825"/>
          </a:xfrm>
        </p:spPr>
        <p:txBody>
          <a:bodyPr>
            <a:noAutofit/>
          </a:bodyPr>
          <a:lstStyle/>
          <a:p>
            <a:pPr marL="457200" indent="-457200">
              <a:spcBef>
                <a:spcPct val="25000"/>
              </a:spcBef>
              <a:buClr>
                <a:schemeClr val="tx1"/>
              </a:buClr>
              <a:buSzPct val="100000"/>
              <a:buFont typeface="+mj-ea"/>
              <a:buAutoNum type="circleNumDbPlain"/>
              <a:tabLst>
                <a:tab pos="2568575" algn="l"/>
              </a:tabLst>
            </a:pPr>
            <a:r>
              <a:rPr lang="ja-JP" altLang="en-US" b="1" smtClean="0"/>
              <a:t>一般にリアルタイムに実行する。</a:t>
            </a:r>
            <a:endParaRPr lang="en-US" altLang="ja-JP" b="1" smtClean="0"/>
          </a:p>
          <a:p>
            <a:pPr marL="457200" indent="-457200">
              <a:spcBef>
                <a:spcPct val="25000"/>
              </a:spcBef>
              <a:buClr>
                <a:schemeClr val="tx1"/>
              </a:buClr>
              <a:buSzPct val="100000"/>
              <a:buFont typeface="+mj-ea"/>
              <a:buAutoNum type="circleNumDbPlain"/>
              <a:tabLst>
                <a:tab pos="2568575" algn="l"/>
              </a:tabLst>
            </a:pPr>
            <a:r>
              <a:rPr lang="ja-JP" altLang="en-US" b="1" smtClean="0"/>
              <a:t>一連のデータ群に対して大量の演算を素早く行う必要がある。</a:t>
            </a:r>
            <a:endParaRPr lang="en-US" altLang="ja-JP" b="1" smtClean="0"/>
          </a:p>
          <a:p>
            <a:pPr marL="457200" indent="-457200">
              <a:spcBef>
                <a:spcPct val="25000"/>
              </a:spcBef>
              <a:buClr>
                <a:schemeClr val="tx1"/>
              </a:buClr>
              <a:buSzPct val="100000"/>
              <a:buFont typeface="+mj-ea"/>
              <a:buAutoNum type="circleNumDbPlain"/>
              <a:tabLst>
                <a:tab pos="2568575" algn="l"/>
              </a:tabLst>
            </a:pPr>
            <a:r>
              <a:rPr lang="ja-JP" altLang="en-US" b="1" smtClean="0"/>
              <a:t>信号処理では，一定の時間内に処理が完了しないと役に立たないので，演算周期を外部から与えられるようにしているものが多い。</a:t>
            </a:r>
            <a:endParaRPr lang="en-US" altLang="ja-JP" b="1" smtClean="0"/>
          </a:p>
          <a:p>
            <a:pPr marL="457200" indent="-457200">
              <a:spcBef>
                <a:spcPct val="25000"/>
              </a:spcBef>
              <a:buClr>
                <a:schemeClr val="tx1"/>
              </a:buClr>
              <a:buSzPct val="100000"/>
              <a:buFont typeface="+mj-ea"/>
              <a:buAutoNum type="circleNumDbPlain"/>
              <a:tabLst>
                <a:tab pos="2568575" algn="l"/>
              </a:tabLst>
            </a:pPr>
            <a:r>
              <a:rPr lang="ja-JP" altLang="en-US" b="1" smtClean="0"/>
              <a:t>通常，特定の演算を高速に行うことが目的であり，音声処理や画像処理等に使われることが多い。</a:t>
            </a:r>
            <a:endParaRPr lang="en-US" altLang="ja-JP" b="1" smtClean="0"/>
          </a:p>
        </p:txBody>
      </p:sp>
    </p:spTree>
    <p:extLst>
      <p:ext uri="{BB962C8B-B14F-4D97-AF65-F5344CB8AC3E}">
        <p14:creationId xmlns:p14="http://schemas.microsoft.com/office/powerpoint/2010/main" val="802521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fontScale="90000"/>
          </a:bodyPr>
          <a:lstStyle/>
          <a:p>
            <a:pPr algn="r"/>
            <a:r>
              <a:rPr lang="ja-JP" altLang="en-US" sz="3600" smtClean="0"/>
              <a:t>（３）単純な信号処理プロセッサ構成</a:t>
            </a:r>
            <a:endParaRPr lang="ja-JP" altLang="en-US" sz="3600"/>
          </a:p>
        </p:txBody>
      </p:sp>
      <p:sp>
        <p:nvSpPr>
          <p:cNvPr id="159747" name="Rectangle 1027"/>
          <p:cNvSpPr>
            <a:spLocks noGrp="1" noChangeArrowheads="1"/>
          </p:cNvSpPr>
          <p:nvPr>
            <p:ph type="body" idx="1"/>
          </p:nvPr>
        </p:nvSpPr>
        <p:spPr>
          <a:xfrm>
            <a:off x="1089589" y="1944484"/>
            <a:ext cx="7847933" cy="529776"/>
          </a:xfrm>
        </p:spPr>
        <p:txBody>
          <a:bodyPr anchor="t" anchorCtr="0">
            <a:noAutofit/>
          </a:bodyPr>
          <a:lstStyle/>
          <a:p>
            <a:pPr marL="0" indent="0">
              <a:spcBef>
                <a:spcPct val="25000"/>
              </a:spcBef>
              <a:buClr>
                <a:schemeClr val="tx1"/>
              </a:buClr>
              <a:buSzPct val="100000"/>
              <a:buNone/>
              <a:tabLst>
                <a:tab pos="2568575" algn="l"/>
              </a:tabLst>
            </a:pPr>
            <a:r>
              <a:rPr lang="ja-JP" altLang="en-US" b="1" smtClean="0"/>
              <a:t>最も単純な信号処理システム</a:t>
            </a:r>
            <a:endParaRPr lang="en-US" altLang="ja-JP" b="1" smtClean="0"/>
          </a:p>
        </p:txBody>
      </p:sp>
      <p:sp>
        <p:nvSpPr>
          <p:cNvPr id="4" name="正方形/長方形 3"/>
          <p:cNvSpPr/>
          <p:nvPr/>
        </p:nvSpPr>
        <p:spPr>
          <a:xfrm>
            <a:off x="4104281" y="3449388"/>
            <a:ext cx="1118344" cy="1135626"/>
          </a:xfrm>
          <a:prstGeom prst="rect">
            <a:avLst/>
          </a:prstGeom>
          <a:solidFill>
            <a:srgbClr val="A7DCF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009508" y="3441151"/>
            <a:ext cx="1199909" cy="1135626"/>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011760" y="3407589"/>
            <a:ext cx="1207510" cy="1135626"/>
          </a:xfrm>
          <a:prstGeom prst="rect">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986616" y="3589405"/>
            <a:ext cx="1169396" cy="830997"/>
          </a:xfrm>
          <a:prstGeom prst="rect">
            <a:avLst/>
          </a:prstGeom>
          <a:noFill/>
        </p:spPr>
        <p:txBody>
          <a:bodyPr wrap="square" rtlCol="0">
            <a:spAutoFit/>
          </a:bodyPr>
          <a:lstStyle/>
          <a:p>
            <a:pPr algn="ctr"/>
            <a:r>
              <a:rPr lang="en-US" altLang="ja-JP" smtClean="0">
                <a:latin typeface="Times New Roman" panose="02020603050405020304" pitchFamily="18" charset="0"/>
                <a:cs typeface="Times New Roman" panose="02020603050405020304" pitchFamily="18" charset="0"/>
              </a:rPr>
              <a:t>A/D</a:t>
            </a:r>
          </a:p>
          <a:p>
            <a:pPr algn="ctr"/>
            <a:r>
              <a:rPr lang="ja-JP" altLang="en-US" smtClean="0">
                <a:latin typeface="Times New Roman" panose="02020603050405020304" pitchFamily="18" charset="0"/>
                <a:cs typeface="Times New Roman" panose="02020603050405020304" pitchFamily="18" charset="0"/>
              </a:rPr>
              <a:t>変換器</a:t>
            </a:r>
            <a:endParaRPr lang="en-US" altLang="ja-JP" smtClean="0">
              <a:latin typeface="Times New Roman" panose="02020603050405020304" pitchFamily="18" charset="0"/>
              <a:cs typeface="Times New Roman" panose="02020603050405020304" pitchFamily="18" charset="0"/>
            </a:endParaRPr>
          </a:p>
          <a:p>
            <a:pPr algn="ctr"/>
            <a:endParaRPr lang="en-US" altLang="ja-JP" baseline="-25000" smtClean="0">
              <a:latin typeface="Times New Roman" panose="02020603050405020304" pitchFamily="18" charset="0"/>
              <a:cs typeface="Times New Roman" panose="02020603050405020304" pitchFamily="18" charset="0"/>
            </a:endParaRPr>
          </a:p>
        </p:txBody>
      </p:sp>
      <p:sp>
        <p:nvSpPr>
          <p:cNvPr id="8" name="右矢印 7"/>
          <p:cNvSpPr/>
          <p:nvPr/>
        </p:nvSpPr>
        <p:spPr>
          <a:xfrm>
            <a:off x="3342502" y="3783090"/>
            <a:ext cx="663619" cy="3599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107129" y="3683417"/>
            <a:ext cx="1169396" cy="646331"/>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信号処理システム</a:t>
            </a:r>
            <a:endParaRPr lang="en-US" altLang="ja-JP" baseline="-25000" smtClean="0">
              <a:latin typeface="Times New Roman" panose="02020603050405020304" pitchFamily="18" charset="0"/>
              <a:cs typeface="Times New Roman" panose="02020603050405020304" pitchFamily="18" charset="0"/>
            </a:endParaRPr>
          </a:p>
        </p:txBody>
      </p:sp>
      <p:sp>
        <p:nvSpPr>
          <p:cNvPr id="10" name="テキスト ボックス 9"/>
          <p:cNvSpPr txBox="1"/>
          <p:nvPr/>
        </p:nvSpPr>
        <p:spPr>
          <a:xfrm>
            <a:off x="5974982" y="3690424"/>
            <a:ext cx="1169396" cy="646331"/>
          </a:xfrm>
          <a:prstGeom prst="rect">
            <a:avLst/>
          </a:prstGeom>
          <a:noFill/>
        </p:spPr>
        <p:txBody>
          <a:bodyPr wrap="square" rtlCol="0">
            <a:spAutoFit/>
          </a:bodyPr>
          <a:lstStyle/>
          <a:p>
            <a:pPr algn="ctr"/>
            <a:r>
              <a:rPr lang="en-US" altLang="ja-JP" smtClean="0">
                <a:latin typeface="Times New Roman" panose="02020603050405020304" pitchFamily="18" charset="0"/>
                <a:cs typeface="Times New Roman" panose="02020603050405020304" pitchFamily="18" charset="0"/>
              </a:rPr>
              <a:t>D/A</a:t>
            </a:r>
          </a:p>
          <a:p>
            <a:pPr algn="ctr"/>
            <a:r>
              <a:rPr lang="ja-JP" altLang="en-US" smtClean="0">
                <a:latin typeface="Times New Roman" panose="02020603050405020304" pitchFamily="18" charset="0"/>
                <a:cs typeface="Times New Roman" panose="02020603050405020304" pitchFamily="18" charset="0"/>
              </a:rPr>
              <a:t>変換器</a:t>
            </a:r>
            <a:endParaRPr lang="en-US" altLang="ja-JP" baseline="-25000" smtClean="0">
              <a:latin typeface="Times New Roman" panose="02020603050405020304" pitchFamily="18" charset="0"/>
              <a:cs typeface="Times New Roman" panose="02020603050405020304" pitchFamily="18" charset="0"/>
            </a:endParaRPr>
          </a:p>
        </p:txBody>
      </p:sp>
      <p:sp>
        <p:nvSpPr>
          <p:cNvPr id="11" name="右矢印 10"/>
          <p:cNvSpPr/>
          <p:nvPr/>
        </p:nvSpPr>
        <p:spPr>
          <a:xfrm>
            <a:off x="5266994" y="3804020"/>
            <a:ext cx="663619" cy="3599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7290048" y="3833630"/>
            <a:ext cx="663619" cy="3599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a:off x="1325956" y="3783090"/>
            <a:ext cx="663619" cy="3599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49561" y="3053125"/>
            <a:ext cx="1169396" cy="830997"/>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アナログ信号</a:t>
            </a:r>
            <a:endParaRPr lang="en-US" altLang="ja-JP" smtClean="0">
              <a:latin typeface="Times New Roman" panose="02020603050405020304" pitchFamily="18" charset="0"/>
              <a:cs typeface="Times New Roman" panose="02020603050405020304" pitchFamily="18" charset="0"/>
            </a:endParaRPr>
          </a:p>
          <a:p>
            <a:pPr algn="ctr"/>
            <a:endParaRPr lang="en-US" altLang="ja-JP" baseline="-25000" smtClean="0">
              <a:latin typeface="Times New Roman" panose="02020603050405020304" pitchFamily="18" charset="0"/>
              <a:cs typeface="Times New Roman" panose="02020603050405020304" pitchFamily="18" charset="0"/>
            </a:endParaRPr>
          </a:p>
        </p:txBody>
      </p:sp>
      <p:sp>
        <p:nvSpPr>
          <p:cNvPr id="15" name="テキスト ボックス 14"/>
          <p:cNvSpPr txBox="1"/>
          <p:nvPr/>
        </p:nvSpPr>
        <p:spPr>
          <a:xfrm>
            <a:off x="7144378" y="3002633"/>
            <a:ext cx="1169396" cy="830997"/>
          </a:xfrm>
          <a:prstGeom prst="rect">
            <a:avLst/>
          </a:prstGeom>
          <a:noFill/>
        </p:spPr>
        <p:txBody>
          <a:bodyPr wrap="square" rtlCol="0">
            <a:spAutoFit/>
          </a:bodyPr>
          <a:lstStyle/>
          <a:p>
            <a:pPr algn="ctr"/>
            <a:r>
              <a:rPr lang="ja-JP" altLang="en-US" smtClean="0">
                <a:latin typeface="Times New Roman" panose="02020603050405020304" pitchFamily="18" charset="0"/>
                <a:cs typeface="Times New Roman" panose="02020603050405020304" pitchFamily="18" charset="0"/>
              </a:rPr>
              <a:t>アナログ信号</a:t>
            </a:r>
            <a:endParaRPr lang="en-US" altLang="ja-JP" smtClean="0">
              <a:latin typeface="Times New Roman" panose="02020603050405020304" pitchFamily="18" charset="0"/>
              <a:cs typeface="Times New Roman" panose="02020603050405020304" pitchFamily="18" charset="0"/>
            </a:endParaRPr>
          </a:p>
          <a:p>
            <a:pPr algn="ctr"/>
            <a:endParaRPr lang="en-US" altLang="ja-JP" baseline="-250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3712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fontScale="90000"/>
          </a:bodyPr>
          <a:lstStyle/>
          <a:p>
            <a:pPr algn="r"/>
            <a:r>
              <a:rPr lang="ja-JP" altLang="en-US" sz="3600" smtClean="0"/>
              <a:t>（４）歴史</a:t>
            </a:r>
            <a:r>
              <a:rPr lang="en-US" altLang="ja-JP" sz="3600" smtClean="0"/>
              <a:t/>
            </a:r>
            <a:br>
              <a:rPr lang="en-US" altLang="ja-JP" sz="3600" smtClean="0"/>
            </a:br>
            <a:r>
              <a:rPr lang="ja-JP" altLang="en-US" sz="3600" smtClean="0"/>
              <a:t>黎明</a:t>
            </a:r>
            <a:r>
              <a:rPr lang="ja-JP" altLang="en-US" sz="3600"/>
              <a:t>期</a:t>
            </a:r>
          </a:p>
        </p:txBody>
      </p:sp>
      <p:sp>
        <p:nvSpPr>
          <p:cNvPr id="159747" name="Rectangle 1027"/>
          <p:cNvSpPr>
            <a:spLocks noGrp="1" noChangeArrowheads="1"/>
          </p:cNvSpPr>
          <p:nvPr>
            <p:ph type="body" idx="1"/>
          </p:nvPr>
        </p:nvSpPr>
        <p:spPr>
          <a:xfrm>
            <a:off x="1089589" y="1944484"/>
            <a:ext cx="7847933" cy="1282810"/>
          </a:xfrm>
        </p:spPr>
        <p:txBody>
          <a:bodyPr anchor="t" anchorCtr="0">
            <a:noAutofit/>
          </a:bodyPr>
          <a:lstStyle/>
          <a:p>
            <a:pPr marL="0" indent="0">
              <a:spcBef>
                <a:spcPct val="25000"/>
              </a:spcBef>
              <a:buClr>
                <a:schemeClr val="tx1"/>
              </a:buClr>
              <a:buSzPct val="100000"/>
              <a:buNone/>
              <a:tabLst>
                <a:tab pos="2568575" algn="l"/>
              </a:tabLst>
            </a:pPr>
            <a:r>
              <a:rPr lang="ja-JP" altLang="en-US" smtClean="0">
                <a:latin typeface="Times New Roman" panose="02020603050405020304" pitchFamily="18" charset="0"/>
                <a:cs typeface="Times New Roman" panose="02020603050405020304" pitchFamily="18" charset="0"/>
              </a:rPr>
              <a:t>ＤＳＰ</a:t>
            </a:r>
            <a:r>
              <a:rPr lang="en-US" altLang="ja-JP" smtClean="0">
                <a:latin typeface="Times New Roman" panose="02020603050405020304" pitchFamily="18" charset="0"/>
                <a:cs typeface="Times New Roman" panose="02020603050405020304" pitchFamily="18" charset="0"/>
              </a:rPr>
              <a:t>(Digital Signal Processor)</a:t>
            </a:r>
            <a:r>
              <a:rPr lang="ja-JP" altLang="en-US" smtClean="0">
                <a:latin typeface="Times New Roman" panose="02020603050405020304" pitchFamily="18" charset="0"/>
                <a:cs typeface="Times New Roman" panose="02020603050405020304" pitchFamily="18" charset="0"/>
              </a:rPr>
              <a:t>チップ登場前</a:t>
            </a: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r>
              <a:rPr lang="ja-JP" altLang="en-US" smtClean="0">
                <a:latin typeface="Times New Roman" panose="02020603050405020304" pitchFamily="18" charset="0"/>
                <a:cs typeface="Times New Roman" panose="02020603050405020304" pitchFamily="18" charset="0"/>
              </a:rPr>
              <a:t>ビットスライスプロセッサで実装</a:t>
            </a: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r>
              <a:rPr lang="en-US" altLang="ja-JP" smtClean="0">
                <a:latin typeface="Times New Roman" panose="02020603050405020304" pitchFamily="18" charset="0"/>
                <a:cs typeface="Times New Roman" panose="02020603050405020304" pitchFamily="18" charset="0"/>
              </a:rPr>
              <a:t>AMD Am2900</a:t>
            </a:r>
            <a:r>
              <a:rPr lang="ja-JP" altLang="en-US" smtClean="0">
                <a:latin typeface="Times New Roman" panose="02020603050405020304" pitchFamily="18" charset="0"/>
                <a:cs typeface="Times New Roman" panose="02020603050405020304" pitchFamily="18" charset="0"/>
              </a:rPr>
              <a:t>ファミリが主にディジタル信号処理の目的に使われていた</a:t>
            </a: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r>
              <a:rPr lang="ja-JP" altLang="en-US" smtClean="0">
                <a:latin typeface="Times New Roman" panose="02020603050405020304" pitchFamily="18" charset="0"/>
                <a:cs typeface="Times New Roman" panose="02020603050405020304" pitchFamily="18" charset="0"/>
              </a:rPr>
              <a:t>ビットスライスプロセッサには乗算器チップもあった。</a:t>
            </a: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r>
              <a:rPr lang="en-US" altLang="ja-JP" smtClean="0">
                <a:latin typeface="Times New Roman" panose="02020603050405020304" pitchFamily="18" charset="0"/>
                <a:cs typeface="Times New Roman" panose="02020603050405020304" pitchFamily="18" charset="0"/>
              </a:rPr>
              <a:t>TRW</a:t>
            </a:r>
            <a:r>
              <a:rPr lang="ja-JP" altLang="en-US" smtClean="0">
                <a:latin typeface="Times New Roman" panose="02020603050405020304" pitchFamily="18" charset="0"/>
                <a:cs typeface="Times New Roman" panose="02020603050405020304" pitchFamily="18" charset="0"/>
              </a:rPr>
              <a:t>の</a:t>
            </a:r>
            <a:r>
              <a:rPr lang="en-US" altLang="ja-JP" smtClean="0">
                <a:latin typeface="Times New Roman" panose="02020603050405020304" pitchFamily="18" charset="0"/>
                <a:cs typeface="Times New Roman" panose="02020603050405020304" pitchFamily="18" charset="0"/>
              </a:rPr>
              <a:t>TRW1008</a:t>
            </a:r>
            <a:r>
              <a:rPr lang="ja-JP" altLang="en-US" smtClean="0">
                <a:latin typeface="Times New Roman" panose="02020603050405020304" pitchFamily="18" charset="0"/>
                <a:cs typeface="Times New Roman" panose="02020603050405020304" pitchFamily="18" charset="0"/>
              </a:rPr>
              <a:t>や</a:t>
            </a:r>
            <a:r>
              <a:rPr lang="en-US" altLang="ja-JP" smtClean="0">
                <a:latin typeface="Times New Roman" panose="02020603050405020304" pitchFamily="18" charset="0"/>
                <a:cs typeface="Times New Roman" panose="02020603050405020304" pitchFamily="18" charset="0"/>
              </a:rPr>
              <a:t>TRW1010</a:t>
            </a:r>
            <a:r>
              <a:rPr lang="ja-JP" altLang="en-US" smtClean="0">
                <a:latin typeface="Times New Roman" panose="02020603050405020304" pitchFamily="18" charset="0"/>
                <a:cs typeface="Times New Roman" panose="02020603050405020304" pitchFamily="18" charset="0"/>
              </a:rPr>
              <a:t>にはアキュムレータ付きの乗算器チップもあった。</a:t>
            </a:r>
            <a:endParaRPr lang="en-US" altLang="ja-JP"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0658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3600" smtClean="0"/>
              <a:t>（４）歴史　第一世代（その１）</a:t>
            </a:r>
            <a:endParaRPr lang="ja-JP" altLang="en-US" sz="3600"/>
          </a:p>
        </p:txBody>
      </p:sp>
      <p:sp>
        <p:nvSpPr>
          <p:cNvPr id="159747" name="Rectangle 1027"/>
          <p:cNvSpPr>
            <a:spLocks noGrp="1" noChangeArrowheads="1"/>
          </p:cNvSpPr>
          <p:nvPr>
            <p:ph type="body" idx="1"/>
          </p:nvPr>
        </p:nvSpPr>
        <p:spPr>
          <a:xfrm>
            <a:off x="1071659" y="1443038"/>
            <a:ext cx="7847933" cy="1282810"/>
          </a:xfrm>
        </p:spPr>
        <p:txBody>
          <a:bodyPr anchor="t" anchorCtr="0">
            <a:noAutofit/>
          </a:bodyPr>
          <a:lstStyle/>
          <a:p>
            <a:pPr>
              <a:spcBef>
                <a:spcPct val="25000"/>
              </a:spcBef>
              <a:buClr>
                <a:schemeClr val="tx1"/>
              </a:buClr>
              <a:buSzPct val="100000"/>
              <a:buFont typeface="Wingdings" panose="05000000000000000000" pitchFamily="2" charset="2"/>
              <a:buChar char="l"/>
              <a:tabLst>
                <a:tab pos="2568575" algn="l"/>
              </a:tabLst>
            </a:pPr>
            <a:r>
              <a:rPr lang="en-US" altLang="ja-JP" smtClean="0">
                <a:latin typeface="Times New Roman" panose="02020603050405020304" pitchFamily="18" charset="0"/>
                <a:cs typeface="Times New Roman" panose="02020603050405020304" pitchFamily="18" charset="0"/>
              </a:rPr>
              <a:t>1978</a:t>
            </a:r>
            <a:r>
              <a:rPr lang="ja-JP" altLang="en-US" smtClean="0">
                <a:latin typeface="Times New Roman" panose="02020603050405020304" pitchFamily="18" charset="0"/>
                <a:cs typeface="Times New Roman" panose="02020603050405020304" pitchFamily="18" charset="0"/>
              </a:rPr>
              <a:t>年，インテルがアナログシグナルプロセッサ</a:t>
            </a:r>
            <a:r>
              <a:rPr lang="en-US" altLang="ja-JP" smtClean="0">
                <a:latin typeface="Times New Roman" panose="02020603050405020304" pitchFamily="18" charset="0"/>
                <a:cs typeface="Times New Roman" panose="02020603050405020304" pitchFamily="18" charset="0"/>
              </a:rPr>
              <a:t>2920</a:t>
            </a:r>
            <a:r>
              <a:rPr lang="ja-JP" altLang="en-US" smtClean="0">
                <a:latin typeface="Times New Roman" panose="02020603050405020304" pitchFamily="18" charset="0"/>
                <a:cs typeface="Times New Roman" panose="02020603050405020304" pitchFamily="18" charset="0"/>
              </a:rPr>
              <a:t>リリース。ハードウェア乗算器がなく市場に受け入れられなかった。</a:t>
            </a: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r>
              <a:rPr lang="en-US" altLang="ja-JP" smtClean="0">
                <a:latin typeface="Times New Roman" panose="02020603050405020304" pitchFamily="18" charset="0"/>
                <a:cs typeface="Times New Roman" panose="02020603050405020304" pitchFamily="18" charset="0"/>
              </a:rPr>
              <a:t>1979</a:t>
            </a:r>
            <a:r>
              <a:rPr lang="ja-JP" altLang="en-US" smtClean="0">
                <a:latin typeface="Times New Roman" panose="02020603050405020304" pitchFamily="18" charset="0"/>
                <a:cs typeface="Times New Roman" panose="02020603050405020304" pitchFamily="18" charset="0"/>
              </a:rPr>
              <a:t>年，</a:t>
            </a:r>
            <a:r>
              <a:rPr lang="en-US" altLang="ja-JP" smtClean="0">
                <a:latin typeface="Times New Roman" panose="02020603050405020304" pitchFamily="18" charset="0"/>
                <a:cs typeface="Times New Roman" panose="02020603050405020304" pitchFamily="18" charset="0"/>
              </a:rPr>
              <a:t>AMI</a:t>
            </a:r>
            <a:r>
              <a:rPr lang="ja-JP" altLang="en-US" smtClean="0">
                <a:latin typeface="Times New Roman" panose="02020603050405020304" pitchFamily="18" charset="0"/>
                <a:cs typeface="Times New Roman" panose="02020603050405020304" pitchFamily="18" charset="0"/>
              </a:rPr>
              <a:t>が</a:t>
            </a:r>
            <a:r>
              <a:rPr lang="en-US" altLang="ja-JP" smtClean="0">
                <a:latin typeface="Times New Roman" panose="02020603050405020304" pitchFamily="18" charset="0"/>
                <a:cs typeface="Times New Roman" panose="02020603050405020304" pitchFamily="18" charset="0"/>
              </a:rPr>
              <a:t>AMI S2811</a:t>
            </a:r>
            <a:r>
              <a:rPr lang="ja-JP" altLang="en-US" smtClean="0">
                <a:latin typeface="Times New Roman" panose="02020603050405020304" pitchFamily="18" charset="0"/>
                <a:cs typeface="Times New Roman" panose="02020603050405020304" pitchFamily="18" charset="0"/>
              </a:rPr>
              <a:t>をリリース。これも市場に受け入れられなかった。</a:t>
            </a: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r>
              <a:rPr lang="en-US" altLang="ja-JP" smtClean="0">
                <a:latin typeface="Times New Roman" panose="02020603050405020304" pitchFamily="18" charset="0"/>
                <a:cs typeface="Times New Roman" panose="02020603050405020304" pitchFamily="18" charset="0"/>
              </a:rPr>
              <a:t>1980</a:t>
            </a:r>
            <a:r>
              <a:rPr lang="ja-JP" altLang="en-US" smtClean="0">
                <a:latin typeface="Times New Roman" panose="02020603050405020304" pitchFamily="18" charset="0"/>
                <a:cs typeface="Times New Roman" panose="02020603050405020304" pitchFamily="18" charset="0"/>
              </a:rPr>
              <a:t>年，ベル研が試作品 </a:t>
            </a:r>
            <a:r>
              <a:rPr lang="en-US" altLang="ja-JP" smtClean="0">
                <a:latin typeface="Times New Roman" panose="02020603050405020304" pitchFamily="18" charset="0"/>
                <a:cs typeface="Times New Roman" panose="02020603050405020304" pitchFamily="18" charset="0"/>
              </a:rPr>
              <a:t>AT&amp;T DSP1</a:t>
            </a:r>
            <a:r>
              <a:rPr lang="ja-JP" altLang="en-US" smtClean="0">
                <a:latin typeface="Times New Roman" panose="02020603050405020304" pitchFamily="18" charset="0"/>
                <a:cs typeface="Times New Roman" panose="02020603050405020304" pitchFamily="18" charset="0"/>
              </a:rPr>
              <a:t>を国際会議で発表。同年，</a:t>
            </a:r>
            <a:r>
              <a:rPr lang="en-US" altLang="ja-JP" smtClean="0">
                <a:latin typeface="Times New Roman" panose="02020603050405020304" pitchFamily="18" charset="0"/>
                <a:cs typeface="Times New Roman" panose="02020603050405020304" pitchFamily="18" charset="0"/>
              </a:rPr>
              <a:t>NEC</a:t>
            </a:r>
            <a:r>
              <a:rPr lang="ja-JP" altLang="en-US" smtClean="0">
                <a:latin typeface="Times New Roman" panose="02020603050405020304" pitchFamily="18" charset="0"/>
                <a:cs typeface="Times New Roman" panose="02020603050405020304" pitchFamily="18" charset="0"/>
              </a:rPr>
              <a:t>が</a:t>
            </a:r>
            <a:r>
              <a:rPr lang="en-US" altLang="ja-JP" smtClean="0">
                <a:latin typeface="Times New Roman" panose="02020603050405020304" pitchFamily="18" charset="0"/>
                <a:cs typeface="Times New Roman" panose="02020603050405020304" pitchFamily="18" charset="0"/>
              </a:rPr>
              <a:t>μPD7720</a:t>
            </a:r>
            <a:r>
              <a:rPr lang="ja-JP" altLang="en-US" smtClean="0">
                <a:latin typeface="Times New Roman" panose="02020603050405020304" pitchFamily="18" charset="0"/>
                <a:cs typeface="Times New Roman" panose="02020603050405020304" pitchFamily="18" charset="0"/>
              </a:rPr>
              <a:t>発表。他，</a:t>
            </a:r>
            <a:r>
              <a:rPr lang="en-US" altLang="ja-JP" smtClean="0">
                <a:latin typeface="Times New Roman" panose="02020603050405020304" pitchFamily="18" charset="0"/>
                <a:cs typeface="Times New Roman" panose="02020603050405020304" pitchFamily="18" charset="0"/>
              </a:rPr>
              <a:t>Altamira DX-1</a:t>
            </a:r>
            <a:r>
              <a:rPr lang="ja-JP" altLang="en-US" smtClean="0">
                <a:latin typeface="Times New Roman" panose="02020603050405020304" pitchFamily="18" charset="0"/>
                <a:cs typeface="Times New Roman" panose="02020603050405020304" pitchFamily="18" charset="0"/>
              </a:rPr>
              <a:t>では整数パイプラインを</a:t>
            </a:r>
            <a:r>
              <a:rPr lang="en-US" altLang="ja-JP" smtClean="0">
                <a:latin typeface="Times New Roman" panose="02020603050405020304" pitchFamily="18" charset="0"/>
                <a:cs typeface="Times New Roman" panose="02020603050405020304" pitchFamily="18" charset="0"/>
              </a:rPr>
              <a:t>4</a:t>
            </a:r>
            <a:r>
              <a:rPr lang="ja-JP" altLang="en-US" smtClean="0">
                <a:latin typeface="Times New Roman" panose="02020603050405020304" pitchFamily="18" charset="0"/>
                <a:cs typeface="Times New Roman" panose="02020603050405020304" pitchFamily="18" charset="0"/>
              </a:rPr>
              <a:t>本，ディレイスロットと分岐予測の機能を持っていた。</a:t>
            </a:r>
            <a:endParaRPr lang="en-US" altLang="ja-JP"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6684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3600" smtClean="0"/>
              <a:t>（４）歴史　第一世代（その２）</a:t>
            </a:r>
            <a:endParaRPr lang="ja-JP" altLang="en-US" sz="3600"/>
          </a:p>
        </p:txBody>
      </p:sp>
      <p:sp>
        <p:nvSpPr>
          <p:cNvPr id="159747" name="Rectangle 1027"/>
          <p:cNvSpPr>
            <a:spLocks noGrp="1" noChangeArrowheads="1"/>
          </p:cNvSpPr>
          <p:nvPr>
            <p:ph type="body" idx="1"/>
          </p:nvPr>
        </p:nvSpPr>
        <p:spPr>
          <a:xfrm>
            <a:off x="1071659" y="1443038"/>
            <a:ext cx="7847933" cy="1282810"/>
          </a:xfrm>
        </p:spPr>
        <p:txBody>
          <a:bodyPr anchor="t" anchorCtr="0">
            <a:noAutofit/>
          </a:bodyPr>
          <a:lstStyle/>
          <a:p>
            <a:pPr>
              <a:spcBef>
                <a:spcPct val="25000"/>
              </a:spcBef>
              <a:buClr>
                <a:schemeClr val="tx1"/>
              </a:buClr>
              <a:buSzPct val="100000"/>
              <a:buFont typeface="Wingdings" panose="05000000000000000000" pitchFamily="2" charset="2"/>
              <a:buChar char="l"/>
              <a:tabLst>
                <a:tab pos="2568575" algn="l"/>
              </a:tabLst>
            </a:pPr>
            <a:r>
              <a:rPr lang="en-US" altLang="ja-JP" smtClean="0">
                <a:latin typeface="Times New Roman" panose="02020603050405020304" pitchFamily="18" charset="0"/>
                <a:cs typeface="Times New Roman" panose="02020603050405020304" pitchFamily="18" charset="0"/>
              </a:rPr>
              <a:t>1983</a:t>
            </a:r>
            <a:r>
              <a:rPr lang="ja-JP" altLang="en-US" smtClean="0">
                <a:latin typeface="Times New Roman" panose="02020603050405020304" pitchFamily="18" charset="0"/>
                <a:cs typeface="Times New Roman" panose="02020603050405020304" pitchFamily="18" charset="0"/>
              </a:rPr>
              <a:t>年，</a:t>
            </a:r>
            <a:r>
              <a:rPr lang="en-US" altLang="ja-JP" smtClean="0">
                <a:latin typeface="Times New Roman" panose="02020603050405020304" pitchFamily="18" charset="0"/>
                <a:cs typeface="Times New Roman" panose="02020603050405020304" pitchFamily="18" charset="0"/>
              </a:rPr>
              <a:t>TI</a:t>
            </a:r>
            <a:r>
              <a:rPr lang="ja-JP" altLang="en-US" smtClean="0">
                <a:latin typeface="Times New Roman" panose="02020603050405020304" pitchFamily="18" charset="0"/>
                <a:cs typeface="Times New Roman" panose="02020603050405020304" pitchFamily="18" charset="0"/>
              </a:rPr>
              <a:t>が高性能</a:t>
            </a:r>
            <a:r>
              <a:rPr lang="en-US" altLang="ja-JP" smtClean="0">
                <a:latin typeface="Times New Roman" panose="02020603050405020304" pitchFamily="18" charset="0"/>
                <a:cs typeface="Times New Roman" panose="02020603050405020304" pitchFamily="18" charset="0"/>
              </a:rPr>
              <a:t>TMS32010</a:t>
            </a:r>
            <a:r>
              <a:rPr lang="ja-JP" altLang="en-US" smtClean="0">
                <a:latin typeface="Times New Roman" panose="02020603050405020304" pitchFamily="18" charset="0"/>
                <a:cs typeface="Times New Roman" panose="02020603050405020304" pitchFamily="18" charset="0"/>
              </a:rPr>
              <a:t>を発売，成功。</a:t>
            </a:r>
            <a:r>
              <a:rPr lang="en-US" altLang="ja-JP" smtClean="0">
                <a:latin typeface="Times New Roman" panose="02020603050405020304" pitchFamily="18" charset="0"/>
                <a:cs typeface="Times New Roman" panose="02020603050405020304" pitchFamily="18" charset="0"/>
              </a:rPr>
              <a:t>16</a:t>
            </a:r>
            <a:r>
              <a:rPr lang="ja-JP" altLang="en-US" smtClean="0">
                <a:latin typeface="Times New Roman" panose="02020603050405020304" pitchFamily="18" charset="0"/>
                <a:cs typeface="Times New Roman" panose="02020603050405020304" pitchFamily="18" charset="0"/>
              </a:rPr>
              <a:t>ビット積和演算を</a:t>
            </a:r>
            <a:r>
              <a:rPr lang="en-US" altLang="ja-JP" smtClean="0">
                <a:latin typeface="Times New Roman" panose="02020603050405020304" pitchFamily="18" charset="0"/>
                <a:cs typeface="Times New Roman" panose="02020603050405020304" pitchFamily="18" charset="0"/>
              </a:rPr>
              <a:t>390</a:t>
            </a:r>
            <a:r>
              <a:rPr lang="ja-JP" altLang="en-US" smtClean="0">
                <a:latin typeface="Times New Roman" panose="02020603050405020304" pitchFamily="18" charset="0"/>
                <a:cs typeface="Times New Roman" panose="02020603050405020304" pitchFamily="18" charset="0"/>
              </a:rPr>
              <a:t>ナノ秒で実行する。他、モトローラの</a:t>
            </a:r>
            <a:r>
              <a:rPr lang="en-US" altLang="ja-JP" smtClean="0">
                <a:latin typeface="Times New Roman" panose="02020603050405020304" pitchFamily="18" charset="0"/>
                <a:cs typeface="Times New Roman" panose="02020603050405020304" pitchFamily="18" charset="0"/>
              </a:rPr>
              <a:t>56000</a:t>
            </a:r>
            <a:r>
              <a:rPr lang="ja-JP" altLang="en-US" smtClean="0">
                <a:latin typeface="Times New Roman" panose="02020603050405020304" pitchFamily="18" charset="0"/>
                <a:cs typeface="Times New Roman" panose="02020603050405020304" pitchFamily="18" charset="0"/>
              </a:rPr>
              <a:t>も成功</a:t>
            </a:r>
            <a:r>
              <a:rPr lang="ja-JP" altLang="en-US" smtClean="0">
                <a:latin typeface="Times New Roman" panose="02020603050405020304" pitchFamily="18" charset="0"/>
                <a:cs typeface="Times New Roman" panose="02020603050405020304" pitchFamily="18" charset="0"/>
              </a:rPr>
              <a:t>。</a:t>
            </a: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endParaRPr lang="en-US" altLang="ja-JP">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r>
              <a:rPr lang="ja-JP" altLang="en-US" smtClean="0">
                <a:latin typeface="Times New Roman" panose="02020603050405020304" pitchFamily="18" charset="0"/>
                <a:cs typeface="Times New Roman" panose="02020603050405020304" pitchFamily="18" charset="0"/>
              </a:rPr>
              <a:t>アナログ・デバシセズ社も参入。</a:t>
            </a: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endParaRPr lang="en-US" altLang="ja-JP">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r>
              <a:rPr lang="ja-JP" altLang="en-US" smtClean="0">
                <a:latin typeface="Times New Roman" panose="02020603050405020304" pitchFamily="18" charset="0"/>
                <a:cs typeface="Times New Roman" panose="02020603050405020304" pitchFamily="18" charset="0"/>
              </a:rPr>
              <a:t>第一世代の特徴は、全体システムを構成する</a:t>
            </a:r>
            <a:r>
              <a:rPr lang="ja-JP" altLang="en-US" b="1" smtClean="0">
                <a:solidFill>
                  <a:srgbClr val="FF0000"/>
                </a:solidFill>
                <a:latin typeface="Times New Roman" panose="02020603050405020304" pitchFamily="18" charset="0"/>
                <a:cs typeface="Times New Roman" panose="02020603050405020304" pitchFamily="18" charset="0"/>
              </a:rPr>
              <a:t>信号処理サブシステムを高性能化</a:t>
            </a:r>
            <a:r>
              <a:rPr lang="ja-JP" altLang="en-US" smtClean="0">
                <a:latin typeface="Times New Roman" panose="02020603050405020304" pitchFamily="18" charset="0"/>
                <a:cs typeface="Times New Roman" panose="02020603050405020304" pitchFamily="18" charset="0"/>
              </a:rPr>
              <a:t>するためにディジタル処理が利用された。すなわち，入力部と出力部には必ず</a:t>
            </a:r>
            <a:r>
              <a:rPr lang="en-US" altLang="ja-JP" smtClean="0">
                <a:latin typeface="Times New Roman" panose="02020603050405020304" pitchFamily="18" charset="0"/>
                <a:cs typeface="Times New Roman" panose="02020603050405020304" pitchFamily="18" charset="0"/>
              </a:rPr>
              <a:t>A/D</a:t>
            </a:r>
            <a:r>
              <a:rPr lang="ja-JP" altLang="en-US" smtClean="0">
                <a:latin typeface="Times New Roman" panose="02020603050405020304" pitchFamily="18" charset="0"/>
                <a:cs typeface="Times New Roman" panose="02020603050405020304" pitchFamily="18" charset="0"/>
              </a:rPr>
              <a:t>変換器，</a:t>
            </a:r>
            <a:r>
              <a:rPr lang="en-US" altLang="ja-JP" smtClean="0">
                <a:latin typeface="Times New Roman" panose="02020603050405020304" pitchFamily="18" charset="0"/>
                <a:cs typeface="Times New Roman" panose="02020603050405020304" pitchFamily="18" charset="0"/>
              </a:rPr>
              <a:t>D/A</a:t>
            </a:r>
            <a:r>
              <a:rPr lang="ja-JP" altLang="en-US" smtClean="0">
                <a:latin typeface="Times New Roman" panose="02020603050405020304" pitchFamily="18" charset="0"/>
                <a:cs typeface="Times New Roman" panose="02020603050405020304" pitchFamily="18" charset="0"/>
              </a:rPr>
              <a:t>変換器が入っている。</a:t>
            </a:r>
            <a:endParaRPr lang="en-US" altLang="ja-JP"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4443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3600" smtClean="0"/>
              <a:t>（４）歴史　第二世代</a:t>
            </a:r>
            <a:endParaRPr lang="ja-JP" altLang="en-US" sz="3600"/>
          </a:p>
        </p:txBody>
      </p:sp>
      <p:sp>
        <p:nvSpPr>
          <p:cNvPr id="159747" name="Rectangle 1027"/>
          <p:cNvSpPr>
            <a:spLocks noGrp="1" noChangeArrowheads="1"/>
          </p:cNvSpPr>
          <p:nvPr>
            <p:ph type="body" idx="1"/>
          </p:nvPr>
        </p:nvSpPr>
        <p:spPr>
          <a:xfrm>
            <a:off x="1071659" y="1443038"/>
            <a:ext cx="7847933" cy="1282810"/>
          </a:xfrm>
        </p:spPr>
        <p:txBody>
          <a:bodyPr anchor="t" anchorCtr="0">
            <a:noAutofit/>
          </a:bodyPr>
          <a:lstStyle/>
          <a:p>
            <a:pPr marL="0" indent="0">
              <a:spcBef>
                <a:spcPct val="25000"/>
              </a:spcBef>
              <a:buClr>
                <a:schemeClr val="tx1"/>
              </a:buClr>
              <a:buSzPct val="100000"/>
              <a:buNone/>
              <a:tabLst>
                <a:tab pos="2568575" algn="l"/>
              </a:tabLst>
            </a:pPr>
            <a:r>
              <a:rPr lang="ja-JP" altLang="en-US" smtClean="0">
                <a:latin typeface="Times New Roman" panose="02020603050405020304" pitchFamily="18" charset="0"/>
                <a:cs typeface="Times New Roman" panose="02020603050405020304" pitchFamily="18" charset="0"/>
              </a:rPr>
              <a:t>第二世代の特徴：</a:t>
            </a:r>
            <a:endParaRPr lang="en-US" altLang="ja-JP" smtClean="0">
              <a:latin typeface="Times New Roman" panose="02020603050405020304" pitchFamily="18" charset="0"/>
              <a:cs typeface="Times New Roman" panose="02020603050405020304" pitchFamily="18" charset="0"/>
            </a:endParaRPr>
          </a:p>
          <a:p>
            <a:pPr marL="0" indent="0">
              <a:spcBef>
                <a:spcPct val="25000"/>
              </a:spcBef>
              <a:buClr>
                <a:schemeClr val="tx1"/>
              </a:buClr>
              <a:buSzPct val="100000"/>
              <a:buNone/>
              <a:tabLst>
                <a:tab pos="2568575" algn="l"/>
              </a:tabLst>
            </a:pPr>
            <a:r>
              <a:rPr lang="ja-JP" altLang="en-US" b="1" smtClean="0">
                <a:solidFill>
                  <a:srgbClr val="FF0000"/>
                </a:solidFill>
                <a:latin typeface="Times New Roman" panose="02020603050405020304" pitchFamily="18" charset="0"/>
                <a:cs typeface="Times New Roman" panose="02020603050405020304" pitchFamily="18" charset="0"/>
              </a:rPr>
              <a:t>メモリを</a:t>
            </a:r>
            <a:r>
              <a:rPr lang="en-US" altLang="ja-JP" b="1" smtClean="0">
                <a:solidFill>
                  <a:srgbClr val="FF0000"/>
                </a:solidFill>
                <a:latin typeface="Times New Roman" panose="02020603050405020304" pitchFamily="18" charset="0"/>
                <a:cs typeface="Times New Roman" panose="02020603050405020304" pitchFamily="18" charset="0"/>
              </a:rPr>
              <a:t>3</a:t>
            </a:r>
            <a:r>
              <a:rPr lang="ja-JP" altLang="en-US" b="1" smtClean="0">
                <a:solidFill>
                  <a:srgbClr val="FF0000"/>
                </a:solidFill>
                <a:latin typeface="Times New Roman" panose="02020603050405020304" pitchFamily="18" charset="0"/>
                <a:cs typeface="Times New Roman" panose="02020603050405020304" pitchFamily="18" charset="0"/>
              </a:rPr>
              <a:t>つ</a:t>
            </a:r>
            <a:r>
              <a:rPr lang="ja-JP" altLang="en-US" smtClean="0">
                <a:latin typeface="Times New Roman" panose="02020603050405020304" pitchFamily="18" charset="0"/>
                <a:cs typeface="Times New Roman" panose="02020603050405020304" pitchFamily="18" charset="0"/>
              </a:rPr>
              <a:t>持ち、</a:t>
            </a:r>
            <a:r>
              <a:rPr lang="en-US" altLang="ja-JP" smtClean="0">
                <a:latin typeface="Times New Roman" panose="02020603050405020304" pitchFamily="18" charset="0"/>
                <a:cs typeface="Times New Roman" panose="02020603050405020304" pitchFamily="18" charset="0"/>
              </a:rPr>
              <a:t>2</a:t>
            </a:r>
            <a:r>
              <a:rPr lang="ja-JP" altLang="en-US" smtClean="0">
                <a:latin typeface="Times New Roman" panose="02020603050405020304" pitchFamily="18" charset="0"/>
                <a:cs typeface="Times New Roman" panose="02020603050405020304" pitchFamily="18" charset="0"/>
              </a:rPr>
              <a:t>つのオペランドを</a:t>
            </a:r>
            <a:r>
              <a:rPr lang="ja-JP" altLang="en-US" b="1" smtClean="0">
                <a:solidFill>
                  <a:srgbClr val="FF0000"/>
                </a:solidFill>
                <a:latin typeface="Times New Roman" panose="02020603050405020304" pitchFamily="18" charset="0"/>
                <a:cs typeface="Times New Roman" panose="02020603050405020304" pitchFamily="18" charset="0"/>
              </a:rPr>
              <a:t>同時アクセス</a:t>
            </a:r>
            <a:r>
              <a:rPr lang="ja-JP" altLang="en-US" smtClean="0">
                <a:latin typeface="Times New Roman" panose="02020603050405020304" pitchFamily="18" charset="0"/>
                <a:cs typeface="Times New Roman" panose="02020603050405020304" pitchFamily="18" charset="0"/>
              </a:rPr>
              <a:t>。短いループの</a:t>
            </a:r>
            <a:r>
              <a:rPr lang="ja-JP" altLang="en-US" b="1" smtClean="0">
                <a:solidFill>
                  <a:srgbClr val="FF0000"/>
                </a:solidFill>
                <a:latin typeface="Times New Roman" panose="02020603050405020304" pitchFamily="18" charset="0"/>
                <a:cs typeface="Times New Roman" panose="02020603050405020304" pitchFamily="18" charset="0"/>
              </a:rPr>
              <a:t>高速化サポート</a:t>
            </a:r>
            <a:r>
              <a:rPr lang="ja-JP" altLang="en-US" smtClean="0">
                <a:latin typeface="Times New Roman" panose="02020603050405020304" pitchFamily="18" charset="0"/>
                <a:cs typeface="Times New Roman" panose="02020603050405020304" pitchFamily="18" charset="0"/>
              </a:rPr>
              <a:t>，</a:t>
            </a:r>
            <a:r>
              <a:rPr lang="ja-JP" altLang="en-US" smtClean="0">
                <a:solidFill>
                  <a:srgbClr val="FF0000"/>
                </a:solidFill>
                <a:latin typeface="Times New Roman" panose="02020603050405020304" pitchFamily="18" charset="0"/>
                <a:cs typeface="Times New Roman" panose="02020603050405020304" pitchFamily="18" charset="0"/>
              </a:rPr>
              <a:t>モジュロアドレッシング機能</a:t>
            </a:r>
            <a:r>
              <a:rPr lang="ja-JP" altLang="en-US" smtClean="0">
                <a:latin typeface="Times New Roman" panose="02020603050405020304" pitchFamily="18" charset="0"/>
                <a:cs typeface="Times New Roman" panose="02020603050405020304" pitchFamily="18" charset="0"/>
              </a:rPr>
              <a:t>を備える。</a:t>
            </a:r>
            <a:r>
              <a:rPr lang="en-US" altLang="ja-JP" smtClean="0">
                <a:latin typeface="Times New Roman" panose="02020603050405020304" pitchFamily="18" charset="0"/>
                <a:cs typeface="Times New Roman" panose="02020603050405020304" pitchFamily="18" charset="0"/>
              </a:rPr>
              <a:t>24</a:t>
            </a:r>
            <a:r>
              <a:rPr lang="ja-JP" altLang="en-US" smtClean="0">
                <a:latin typeface="Times New Roman" panose="02020603050405020304" pitchFamily="18" charset="0"/>
                <a:cs typeface="Times New Roman" panose="02020603050405020304" pitchFamily="18" charset="0"/>
              </a:rPr>
              <a:t>ビット積和演算が</a:t>
            </a:r>
            <a:r>
              <a:rPr lang="en-US" altLang="ja-JP" smtClean="0">
                <a:latin typeface="Times New Roman" panose="02020603050405020304" pitchFamily="18" charset="0"/>
                <a:cs typeface="Times New Roman" panose="02020603050405020304" pitchFamily="18" charset="0"/>
              </a:rPr>
              <a:t>24</a:t>
            </a:r>
            <a:r>
              <a:rPr lang="ja-JP" altLang="en-US" smtClean="0">
                <a:latin typeface="Times New Roman" panose="02020603050405020304" pitchFamily="18" charset="0"/>
                <a:cs typeface="Times New Roman" panose="02020603050405020304" pitchFamily="18" charset="0"/>
              </a:rPr>
              <a:t>ナノ秒。</a:t>
            </a:r>
            <a:endParaRPr lang="en-US" altLang="ja-JP" smtClean="0">
              <a:latin typeface="Times New Roman" panose="02020603050405020304" pitchFamily="18" charset="0"/>
              <a:cs typeface="Times New Roman" panose="02020603050405020304" pitchFamily="18" charset="0"/>
            </a:endParaRPr>
          </a:p>
          <a:p>
            <a:pPr marL="0" indent="0">
              <a:spcBef>
                <a:spcPct val="25000"/>
              </a:spcBef>
              <a:buClr>
                <a:schemeClr val="tx1"/>
              </a:buClr>
              <a:buSzPct val="100000"/>
              <a:buNone/>
              <a:tabLst>
                <a:tab pos="2568575" algn="l"/>
              </a:tabLst>
            </a:pPr>
            <a:endParaRPr lang="en-US" altLang="ja-JP">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r>
              <a:rPr lang="ja-JP" altLang="en-US" smtClean="0">
                <a:latin typeface="Times New Roman" panose="02020603050405020304" pitchFamily="18" charset="0"/>
                <a:cs typeface="Times New Roman" panose="02020603050405020304" pitchFamily="18" charset="0"/>
              </a:rPr>
              <a:t>代表例は</a:t>
            </a:r>
            <a:r>
              <a:rPr lang="en-US" altLang="ja-JP" smtClean="0">
                <a:latin typeface="Times New Roman" panose="02020603050405020304" pitchFamily="18" charset="0"/>
                <a:cs typeface="Times New Roman" panose="02020603050405020304" pitchFamily="18" charset="0"/>
              </a:rPr>
              <a:t>AT&amp;T DSP16A</a:t>
            </a:r>
            <a:r>
              <a:rPr lang="ja-JP" altLang="en-US" smtClean="0">
                <a:latin typeface="Times New Roman" panose="02020603050405020304" pitchFamily="18" charset="0"/>
                <a:cs typeface="Times New Roman" panose="02020603050405020304" pitchFamily="18" charset="0"/>
              </a:rPr>
              <a:t>，モトローラ</a:t>
            </a:r>
            <a:r>
              <a:rPr lang="en-US" altLang="ja-JP" smtClean="0">
                <a:latin typeface="Times New Roman" panose="02020603050405020304" pitchFamily="18" charset="0"/>
                <a:cs typeface="Times New Roman" panose="02020603050405020304" pitchFamily="18" charset="0"/>
              </a:rPr>
              <a:t>DSP56001</a:t>
            </a:r>
          </a:p>
        </p:txBody>
      </p:sp>
    </p:spTree>
    <p:extLst>
      <p:ext uri="{BB962C8B-B14F-4D97-AF65-F5344CB8AC3E}">
        <p14:creationId xmlns:p14="http://schemas.microsoft.com/office/powerpoint/2010/main" val="1141631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26"/>
          <p:cNvSpPr>
            <a:spLocks noGrp="1" noChangeArrowheads="1"/>
          </p:cNvSpPr>
          <p:nvPr>
            <p:ph type="title"/>
          </p:nvPr>
        </p:nvSpPr>
        <p:spPr>
          <a:xfrm>
            <a:off x="841375" y="417513"/>
            <a:ext cx="7772400" cy="1025525"/>
          </a:xfrm>
        </p:spPr>
        <p:txBody>
          <a:bodyPr>
            <a:normAutofit/>
          </a:bodyPr>
          <a:lstStyle/>
          <a:p>
            <a:pPr algn="r"/>
            <a:r>
              <a:rPr lang="ja-JP" altLang="en-US" sz="3600" smtClean="0"/>
              <a:t>（４）歴史　第三世代</a:t>
            </a:r>
            <a:endParaRPr lang="ja-JP" altLang="en-US" sz="3600"/>
          </a:p>
        </p:txBody>
      </p:sp>
      <p:sp>
        <p:nvSpPr>
          <p:cNvPr id="159747" name="Rectangle 1027"/>
          <p:cNvSpPr>
            <a:spLocks noGrp="1" noChangeArrowheads="1"/>
          </p:cNvSpPr>
          <p:nvPr>
            <p:ph type="body" idx="1"/>
          </p:nvPr>
        </p:nvSpPr>
        <p:spPr>
          <a:xfrm>
            <a:off x="1071659" y="1443038"/>
            <a:ext cx="7847933" cy="1282810"/>
          </a:xfrm>
        </p:spPr>
        <p:txBody>
          <a:bodyPr anchor="t" anchorCtr="0">
            <a:noAutofit/>
          </a:bodyPr>
          <a:lstStyle/>
          <a:p>
            <a:pPr marL="0" indent="0">
              <a:spcBef>
                <a:spcPct val="25000"/>
              </a:spcBef>
              <a:buClr>
                <a:schemeClr val="tx1"/>
              </a:buClr>
              <a:buSzPct val="100000"/>
              <a:buNone/>
              <a:tabLst>
                <a:tab pos="2568575" algn="l"/>
              </a:tabLst>
            </a:pPr>
            <a:r>
              <a:rPr lang="ja-JP" altLang="en-US" smtClean="0">
                <a:latin typeface="Times New Roman" panose="02020603050405020304" pitchFamily="18" charset="0"/>
                <a:cs typeface="Times New Roman" panose="02020603050405020304" pitchFamily="18" charset="0"/>
              </a:rPr>
              <a:t>第三世代の特徴：</a:t>
            </a:r>
            <a:endParaRPr lang="en-US" altLang="ja-JP" smtClean="0">
              <a:latin typeface="Times New Roman" panose="02020603050405020304" pitchFamily="18" charset="0"/>
              <a:cs typeface="Times New Roman" panose="02020603050405020304" pitchFamily="18" charset="0"/>
            </a:endParaRPr>
          </a:p>
          <a:p>
            <a:pPr marL="0" indent="0">
              <a:spcBef>
                <a:spcPct val="25000"/>
              </a:spcBef>
              <a:buClr>
                <a:schemeClr val="tx1"/>
              </a:buClr>
              <a:buSzPct val="100000"/>
              <a:buNone/>
              <a:tabLst>
                <a:tab pos="2568575" algn="l"/>
              </a:tabLst>
            </a:pPr>
            <a:r>
              <a:rPr lang="ja-JP" altLang="en-US" b="1" smtClean="0">
                <a:solidFill>
                  <a:srgbClr val="FF0000"/>
                </a:solidFill>
                <a:latin typeface="Times New Roman" panose="02020603050405020304" pitchFamily="18" charset="0"/>
                <a:cs typeface="Times New Roman" panose="02020603050405020304" pitchFamily="18" charset="0"/>
              </a:rPr>
              <a:t>アプリケーション専用ユニット</a:t>
            </a:r>
            <a:r>
              <a:rPr lang="ja-JP" altLang="en-US" b="1" smtClean="0">
                <a:latin typeface="Times New Roman" panose="02020603050405020304" pitchFamily="18" charset="0"/>
                <a:cs typeface="Times New Roman" panose="02020603050405020304" pitchFamily="18" charset="0"/>
              </a:rPr>
              <a:t>の</a:t>
            </a:r>
            <a:r>
              <a:rPr lang="ja-JP" altLang="en-US" smtClean="0">
                <a:latin typeface="Times New Roman" panose="02020603050405020304" pitchFamily="18" charset="0"/>
                <a:cs typeface="Times New Roman" panose="02020603050405020304" pitchFamily="18" charset="0"/>
              </a:rPr>
              <a:t>搭載。高速フーリエ演算，行列演算等を高速化。</a:t>
            </a: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r>
              <a:rPr lang="ja-JP" altLang="en-US" smtClean="0">
                <a:latin typeface="Times New Roman" panose="02020603050405020304" pitchFamily="18" charset="0"/>
                <a:cs typeface="Times New Roman" panose="02020603050405020304" pitchFamily="18" charset="0"/>
              </a:rPr>
              <a:t>モトローラ</a:t>
            </a:r>
            <a:r>
              <a:rPr lang="en-US" altLang="ja-JP" smtClean="0">
                <a:latin typeface="Times New Roman" panose="02020603050405020304" pitchFamily="18" charset="0"/>
                <a:cs typeface="Times New Roman" panose="02020603050405020304" pitchFamily="18" charset="0"/>
              </a:rPr>
              <a:t>MC68356</a:t>
            </a:r>
            <a:r>
              <a:rPr lang="ja-JP" altLang="en-US" smtClean="0">
                <a:latin typeface="Times New Roman" panose="02020603050405020304" pitchFamily="18" charset="0"/>
                <a:cs typeface="Times New Roman" panose="02020603050405020304" pitchFamily="18" charset="0"/>
              </a:rPr>
              <a:t>では，複数プロセッサコアの並列動作を可能とした。</a:t>
            </a:r>
            <a:endParaRPr lang="en-US" altLang="ja-JP" smtClean="0">
              <a:latin typeface="Times New Roman" panose="02020603050405020304" pitchFamily="18" charset="0"/>
              <a:cs typeface="Times New Roman" panose="02020603050405020304" pitchFamily="18" charset="0"/>
            </a:endParaRPr>
          </a:p>
          <a:p>
            <a:pPr>
              <a:spcBef>
                <a:spcPct val="25000"/>
              </a:spcBef>
              <a:buClr>
                <a:schemeClr val="tx1"/>
              </a:buClr>
              <a:buSzPct val="100000"/>
              <a:buFont typeface="Wingdings" panose="05000000000000000000" pitchFamily="2" charset="2"/>
              <a:buChar char="l"/>
              <a:tabLst>
                <a:tab pos="2568575" algn="l"/>
              </a:tabLst>
            </a:pPr>
            <a:r>
              <a:rPr lang="en-US" altLang="ja-JP" smtClean="0">
                <a:latin typeface="Times New Roman" panose="02020603050405020304" pitchFamily="18" charset="0"/>
                <a:cs typeface="Times New Roman" panose="02020603050405020304" pitchFamily="18" charset="0"/>
              </a:rPr>
              <a:t>1995</a:t>
            </a:r>
            <a:r>
              <a:rPr lang="ja-JP" altLang="en-US" smtClean="0">
                <a:latin typeface="Times New Roman" panose="02020603050405020304" pitchFamily="18" charset="0"/>
                <a:cs typeface="Times New Roman" panose="02020603050405020304" pitchFamily="18" charset="0"/>
              </a:rPr>
              <a:t>年以降，</a:t>
            </a:r>
            <a:r>
              <a:rPr lang="en-US" altLang="ja-JP" smtClean="0">
                <a:latin typeface="Times New Roman" panose="02020603050405020304" pitchFamily="18" charset="0"/>
                <a:cs typeface="Times New Roman" panose="02020603050405020304" pitchFamily="18" charset="0"/>
              </a:rPr>
              <a:t>TI</a:t>
            </a:r>
            <a:r>
              <a:rPr lang="ja-JP" altLang="en-US" smtClean="0">
                <a:latin typeface="Times New Roman" panose="02020603050405020304" pitchFamily="18" charset="0"/>
                <a:cs typeface="Times New Roman" panose="02020603050405020304" pitchFamily="18" charset="0"/>
              </a:rPr>
              <a:t>から</a:t>
            </a:r>
            <a:r>
              <a:rPr lang="en-US" altLang="ja-JP" smtClean="0">
                <a:latin typeface="Times New Roman" panose="02020603050405020304" pitchFamily="18" charset="0"/>
                <a:cs typeface="Times New Roman" panose="02020603050405020304" pitchFamily="18" charset="0"/>
              </a:rPr>
              <a:t>TI</a:t>
            </a:r>
            <a:r>
              <a:rPr lang="ja-JP" altLang="en-US" smtClean="0">
                <a:latin typeface="Times New Roman" panose="02020603050405020304" pitchFamily="18" charset="0"/>
                <a:cs typeface="Times New Roman" panose="02020603050405020304" pitchFamily="18" charset="0"/>
              </a:rPr>
              <a:t> </a:t>
            </a:r>
            <a:r>
              <a:rPr lang="en-US" altLang="ja-JP" smtClean="0">
                <a:latin typeface="Times New Roman" panose="02020603050405020304" pitchFamily="18" charset="0"/>
                <a:cs typeface="Times New Roman" panose="02020603050405020304" pitchFamily="18" charset="0"/>
              </a:rPr>
              <a:t>TMS320C541</a:t>
            </a:r>
            <a:r>
              <a:rPr lang="ja-JP" altLang="en-US" smtClean="0">
                <a:latin typeface="Times New Roman" panose="02020603050405020304" pitchFamily="18" charset="0"/>
                <a:cs typeface="Times New Roman" panose="02020603050405020304" pitchFamily="18" charset="0"/>
              </a:rPr>
              <a:t>，</a:t>
            </a:r>
            <a:r>
              <a:rPr lang="en-US" altLang="ja-JP" smtClean="0">
                <a:latin typeface="Times New Roman" panose="02020603050405020304" pitchFamily="18" charset="0"/>
                <a:cs typeface="Times New Roman" panose="02020603050405020304" pitchFamily="18" charset="0"/>
              </a:rPr>
              <a:t>TMS320C80</a:t>
            </a:r>
            <a:r>
              <a:rPr lang="ja-JP" altLang="en-US" smtClean="0">
                <a:latin typeface="Times New Roman" panose="02020603050405020304" pitchFamily="18" charset="0"/>
                <a:cs typeface="Times New Roman" panose="02020603050405020304" pitchFamily="18" charset="0"/>
              </a:rPr>
              <a:t>等が提供される。</a:t>
            </a:r>
            <a:endParaRPr lang="en-US" altLang="ja-JP"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68665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視差">
  <a:themeElements>
    <a:clrScheme name="視差">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視差</Template>
  <TotalTime>2079</TotalTime>
  <Words>607</Words>
  <Application>Microsoft Office PowerPoint</Application>
  <PresentationFormat>画面に合わせる (4:3)</PresentationFormat>
  <Paragraphs>62</Paragraphs>
  <Slides>10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HGｺﾞｼｯｸM</vt:lpstr>
      <vt:lpstr>Arial</vt:lpstr>
      <vt:lpstr>Corbel</vt:lpstr>
      <vt:lpstr>Times New Roman</vt:lpstr>
      <vt:lpstr>Wingdings</vt:lpstr>
      <vt:lpstr>視差</vt:lpstr>
      <vt:lpstr>４．信号処理プロセッサ Signal Processor</vt:lpstr>
      <vt:lpstr>４．１　信号処理プロセッサとは （１）信号処理プロセッサの機能 </vt:lpstr>
      <vt:lpstr>（２）信号処理プロセッサの特徴</vt:lpstr>
      <vt:lpstr>（３）単純な信号処理プロセッサ構成</vt:lpstr>
      <vt:lpstr>（４）歴史 黎明期</vt:lpstr>
      <vt:lpstr>（４）歴史　第一世代（その１）</vt:lpstr>
      <vt:lpstr>（４）歴史　第一世代（その２）</vt:lpstr>
      <vt:lpstr>（４）歴史　第二世代</vt:lpstr>
      <vt:lpstr>（４）歴史　第三世代</vt:lpstr>
      <vt:lpstr>（４）歴史　第四世代</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デジタル信号処理</dc:title>
  <dc:creator>白井豊</dc:creator>
  <cp:lastModifiedBy>白井豊</cp:lastModifiedBy>
  <cp:revision>115</cp:revision>
  <dcterms:created xsi:type="dcterms:W3CDTF">2018-02-09T02:09:57Z</dcterms:created>
  <dcterms:modified xsi:type="dcterms:W3CDTF">2018-03-20T20:25:03Z</dcterms:modified>
</cp:coreProperties>
</file>