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85" r:id="rId2"/>
    <p:sldId id="324" r:id="rId3"/>
    <p:sldId id="338" r:id="rId4"/>
    <p:sldId id="339" r:id="rId5"/>
    <p:sldId id="340" r:id="rId6"/>
    <p:sldId id="341" r:id="rId7"/>
    <p:sldId id="343" r:id="rId8"/>
    <p:sldId id="342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5" autoAdjust="0"/>
    <p:restoredTop sz="94004" autoAdjust="0"/>
  </p:normalViewPr>
  <p:slideViewPr>
    <p:cSldViewPr snapToGrid="0">
      <p:cViewPr varScale="1">
        <p:scale>
          <a:sx n="33" d="100"/>
          <a:sy n="33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DA3C-880C-4436-A750-3DACFA7C5C29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7582E-C190-48D1-BE3C-94ECC5808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３．</a:t>
            </a:r>
            <a:r>
              <a:rPr lang="ja-JP" altLang="en-US" smtClean="0"/>
              <a:t>１</a:t>
            </a:r>
            <a:r>
              <a:rPr kumimoji="1" lang="ja-JP" altLang="en-US" smtClean="0"/>
              <a:t>　アナログ入出力インターフェースの種類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３．２　</a:t>
            </a:r>
            <a:r>
              <a:rPr lang="ja-JP" altLang="en-US" smtClean="0"/>
              <a:t>入出力チャネル</a:t>
            </a:r>
            <a:r>
              <a:rPr kumimoji="1" lang="ja-JP" altLang="en-US" smtClean="0"/>
              <a:t>の考え方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/>
              <a:t>３．３　</a:t>
            </a:r>
            <a:r>
              <a:rPr lang="ja-JP" altLang="en-US" smtClean="0"/>
              <a:t>変換の考え方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入出力・処理のタイミング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メモリ</a:t>
            </a:r>
            <a:endParaRPr lang="en-US" altLang="ja-JP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３．６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消費電力・ノイズ・その他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３．６　消費電力・ノイズ・その他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（１）消費電力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96184" y="2575140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3200" smtClean="0"/>
              <a:t>① デバイスの動作には</a:t>
            </a:r>
            <a:r>
              <a:rPr lang="ja-JP" altLang="en-US" sz="3200" smtClean="0">
                <a:solidFill>
                  <a:srgbClr val="FF0000"/>
                </a:solidFill>
              </a:rPr>
              <a:t>電源が必要</a:t>
            </a:r>
            <a:r>
              <a:rPr lang="ja-JP" altLang="en-US" sz="3200" smtClean="0"/>
              <a:t>。</a:t>
            </a:r>
            <a:endParaRPr lang="en-US" altLang="ja-JP" sz="3200" smtClean="0"/>
          </a:p>
          <a:p>
            <a:pPr defTabSz="1169988"/>
            <a:endParaRPr lang="en-US" altLang="ja-JP" sz="3200" smtClean="0"/>
          </a:p>
          <a:p>
            <a:pPr defTabSz="1169988"/>
            <a:r>
              <a:rPr lang="ja-JP" altLang="en-US" sz="3200" smtClean="0"/>
              <a:t>② どの程度</a:t>
            </a:r>
            <a:r>
              <a:rPr lang="ja-JP" altLang="en-US" sz="3200" smtClean="0">
                <a:solidFill>
                  <a:srgbClr val="FF0000"/>
                </a:solidFill>
              </a:rPr>
              <a:t>電力を消費</a:t>
            </a:r>
            <a:r>
              <a:rPr lang="ja-JP" altLang="en-US" sz="3200" smtClean="0"/>
              <a:t>するか？</a:t>
            </a:r>
            <a:endParaRPr lang="en-US" altLang="ja-JP" sz="3200" smtClean="0"/>
          </a:p>
        </p:txBody>
      </p:sp>
    </p:spTree>
    <p:extLst>
      <p:ext uri="{BB962C8B-B14F-4D97-AF65-F5344CB8AC3E}">
        <p14:creationId xmlns:p14="http://schemas.microsoft.com/office/powerpoint/2010/main" val="39080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電源の供給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476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通常，電源はＰＣの</a:t>
            </a:r>
            <a:r>
              <a:rPr lang="ja-JP" altLang="en-US" sz="2400" smtClean="0">
                <a:solidFill>
                  <a:srgbClr val="FF0000"/>
                </a:solidFill>
              </a:rPr>
              <a:t>拡張バスコネクタ</a:t>
            </a:r>
            <a:r>
              <a:rPr lang="ja-JP" altLang="en-US" sz="2400" smtClean="0"/>
              <a:t>から供給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/>
              <a:t>実装</a:t>
            </a:r>
            <a:r>
              <a:rPr lang="ja-JP" altLang="en-US" sz="2400" smtClean="0"/>
              <a:t>したボードの</a:t>
            </a:r>
            <a:r>
              <a:rPr lang="ja-JP" altLang="en-US" sz="2400" smtClean="0">
                <a:solidFill>
                  <a:srgbClr val="FF0000"/>
                </a:solidFill>
              </a:rPr>
              <a:t>最大消費電流の総和</a:t>
            </a:r>
            <a:r>
              <a:rPr lang="ja-JP" altLang="en-US" sz="2400" smtClean="0"/>
              <a:t>は</a:t>
            </a:r>
            <a:endParaRPr lang="en-US" altLang="ja-JP" sz="2400" smtClean="0"/>
          </a:p>
          <a:p>
            <a:pPr defTabSz="1169988"/>
            <a:r>
              <a:rPr lang="ja-JP" altLang="en-US" sz="2400"/>
              <a:t>パソコン</a:t>
            </a:r>
            <a:r>
              <a:rPr lang="ja-JP" altLang="en-US" sz="2400" smtClean="0"/>
              <a:t>の</a:t>
            </a:r>
            <a:r>
              <a:rPr lang="ja-JP" altLang="en-US" sz="2400" smtClean="0">
                <a:solidFill>
                  <a:srgbClr val="FF0000"/>
                </a:solidFill>
              </a:rPr>
              <a:t>定格電源容量</a:t>
            </a:r>
            <a:r>
              <a:rPr lang="ja-JP" altLang="en-US" sz="2400" smtClean="0"/>
              <a:t>を超えてはならない。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en-US" altLang="ja-JP" sz="2400" smtClean="0"/>
              <a:t>【</a:t>
            </a:r>
            <a:r>
              <a:rPr lang="ja-JP" altLang="en-US" sz="2400" smtClean="0"/>
              <a:t>定格電源容量</a:t>
            </a:r>
            <a:r>
              <a:rPr lang="en-US" altLang="ja-JP" sz="2400" smtClean="0"/>
              <a:t>】</a:t>
            </a:r>
          </a:p>
          <a:p>
            <a:pPr defTabSz="1169988"/>
            <a:r>
              <a:rPr lang="ja-JP" altLang="en-US" sz="2400" smtClean="0"/>
              <a:t>拡張スロットに供給できる電流の総和</a:t>
            </a:r>
            <a:endParaRPr lang="en-US" altLang="ja-JP" sz="2400" b="1" u="sng" smtClean="0"/>
          </a:p>
        </p:txBody>
      </p:sp>
    </p:spTree>
    <p:extLst>
      <p:ext uri="{BB962C8B-B14F-4D97-AF65-F5344CB8AC3E}">
        <p14:creationId xmlns:p14="http://schemas.microsoft.com/office/powerpoint/2010/main" val="27607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定格電源容量を超えた場合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39664" y="2438401"/>
            <a:ext cx="59741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3600" smtClean="0"/>
              <a:t>① ＰＣの電源電圧の低下</a:t>
            </a:r>
            <a:endParaRPr lang="en-US" altLang="ja-JP" sz="3600" smtClean="0"/>
          </a:p>
          <a:p>
            <a:pPr defTabSz="1169988"/>
            <a:r>
              <a:rPr lang="ja-JP" altLang="en-US" sz="3600" smtClean="0"/>
              <a:t>② 暴走などのトラブル</a:t>
            </a:r>
            <a:endParaRPr lang="en-US" altLang="ja-JP" sz="3600" smtClean="0"/>
          </a:p>
          <a:p>
            <a:pPr defTabSz="1169988"/>
            <a:endParaRPr lang="en-US" altLang="ja-JP" sz="3600" smtClean="0"/>
          </a:p>
          <a:p>
            <a:pPr defTabSz="1169988"/>
            <a:endParaRPr lang="en-US" altLang="ja-JP" sz="3600"/>
          </a:p>
          <a:p>
            <a:pPr defTabSz="1169988"/>
            <a:r>
              <a:rPr lang="ja-JP" altLang="en-US" sz="3600" smtClean="0"/>
              <a:t>パソコンのスロット拡張</a:t>
            </a:r>
            <a:endParaRPr lang="en-US" altLang="ja-JP" sz="3600" smtClean="0"/>
          </a:p>
          <a:p>
            <a:pPr defTabSz="1169988"/>
            <a:r>
              <a:rPr lang="ja-JP" altLang="en-US" sz="3600" smtClean="0"/>
              <a:t>（拡張ユニットの使用）</a:t>
            </a:r>
            <a:endParaRPr lang="en-US" altLang="ja-JP" sz="3600" smtClean="0"/>
          </a:p>
        </p:txBody>
      </p:sp>
      <p:sp>
        <p:nvSpPr>
          <p:cNvPr id="3" name="下矢印 2"/>
          <p:cNvSpPr/>
          <p:nvPr/>
        </p:nvSpPr>
        <p:spPr>
          <a:xfrm>
            <a:off x="4816844" y="3807602"/>
            <a:ext cx="409904" cy="677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3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sz="3600" smtClean="0"/>
              <a:t>【</a:t>
            </a:r>
            <a:r>
              <a:rPr lang="ja-JP" altLang="en-US" sz="3600" smtClean="0"/>
              <a:t>例</a:t>
            </a:r>
            <a:r>
              <a:rPr lang="en-US" altLang="ja-JP" sz="3600" smtClean="0"/>
              <a:t>】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4" y="1854029"/>
            <a:ext cx="77046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拡張スロットに供給可能な電源容量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3.6A</a:t>
            </a:r>
            <a:r>
              <a:rPr lang="ja-JP" altLang="en-US" sz="240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のＰＣ</a:t>
            </a:r>
            <a:endParaRPr lang="en-US" altLang="ja-JP" sz="240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① 最大消費電流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1.2 A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のボード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枚</a:t>
            </a:r>
            <a:endParaRPr lang="en-US" altLang="ja-JP" sz="240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1.2× 2 = 2.4 [A] &lt; 3.6 [A]  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⇒　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OK!</a:t>
            </a:r>
          </a:p>
          <a:p>
            <a:pPr defTabSz="1169988"/>
            <a:endParaRPr lang="en-US" altLang="ja-JP" sz="240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  <a:cs typeface="Times New Roman" panose="02020603050405020304" pitchFamily="18" charset="0"/>
              </a:rPr>
              <a:t>②最大消費電流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0.8 </a:t>
            </a:r>
            <a:r>
              <a:rPr lang="en-US" altLang="ja-JP" sz="2400">
                <a:latin typeface="Century" panose="020406040505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のボード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5 </a:t>
            </a:r>
            <a:r>
              <a:rPr lang="ja-JP" altLang="en-US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枚</a:t>
            </a:r>
            <a:endParaRPr lang="en-US" altLang="ja-JP" sz="240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0.8× 5 </a:t>
            </a:r>
            <a:r>
              <a:rPr lang="en-US" altLang="ja-JP" sz="2400">
                <a:latin typeface="Century" panose="020406040505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4.0 </a:t>
            </a:r>
            <a:r>
              <a:rPr lang="en-US" altLang="ja-JP" sz="2400">
                <a:latin typeface="Century" panose="02040604050505020304" pitchFamily="18" charset="0"/>
                <a:cs typeface="Times New Roman" panose="02020603050405020304" pitchFamily="18" charset="0"/>
              </a:rPr>
              <a:t>[A] </a:t>
            </a:r>
            <a:r>
              <a:rPr lang="en-US" altLang="ja-JP" sz="2400" smtClean="0">
                <a:latin typeface="Century" panose="020406040505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ja-JP" sz="2400">
                <a:latin typeface="Century" panose="02040604050505020304" pitchFamily="18" charset="0"/>
                <a:cs typeface="Times New Roman" panose="02020603050405020304" pitchFamily="18" charset="0"/>
              </a:rPr>
              <a:t>3.6 [A]  </a:t>
            </a:r>
            <a:r>
              <a:rPr lang="ja-JP" altLang="en-US" sz="2400">
                <a:latin typeface="Century" panose="02040604050505020304" pitchFamily="18" charset="0"/>
                <a:cs typeface="Times New Roman" panose="02020603050405020304" pitchFamily="18" charset="0"/>
              </a:rPr>
              <a:t>⇒　</a:t>
            </a:r>
            <a:r>
              <a:rPr lang="en-US" altLang="ja-JP" sz="240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NG!</a:t>
            </a:r>
            <a:endParaRPr lang="en-US" altLang="ja-JP" sz="2400">
              <a:solidFill>
                <a:srgbClr val="FF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（２）ノイズ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5214" y="2133705"/>
            <a:ext cx="8418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/>
              <a:t>① 外来ノイズ</a:t>
            </a:r>
            <a:endParaRPr lang="en-US" altLang="ja-JP" sz="28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　信号伝送ラインの外部から空中伝播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　（モータなど動力系機器，近辺の配線，</a:t>
            </a:r>
            <a:r>
              <a:rPr lang="en-US" altLang="ja-JP" sz="2400" smtClean="0"/>
              <a:t>…</a:t>
            </a:r>
            <a:r>
              <a:rPr lang="ja-JP" altLang="en-US" sz="2400" smtClean="0"/>
              <a:t>）</a:t>
            </a:r>
            <a:endParaRPr lang="en-US" altLang="ja-JP" sz="2400" smtClean="0"/>
          </a:p>
          <a:p>
            <a:pPr defTabSz="1169988"/>
            <a:endParaRPr lang="en-US" altLang="ja-JP" sz="2800" smtClean="0"/>
          </a:p>
          <a:p>
            <a:pPr defTabSz="1169988"/>
            <a:r>
              <a:rPr lang="ja-JP" altLang="en-US" sz="2800" smtClean="0"/>
              <a:t>② 内部ノイズ</a:t>
            </a:r>
            <a:endParaRPr lang="en-US" altLang="ja-JP" sz="2800"/>
          </a:p>
          <a:p>
            <a:pPr defTabSz="1169988"/>
            <a:r>
              <a:rPr lang="ja-JP" altLang="en-US" sz="2400"/>
              <a:t>　　</a:t>
            </a:r>
            <a:r>
              <a:rPr lang="ja-JP" altLang="en-US" sz="2400" smtClean="0"/>
              <a:t>アナログ入出力回路の接続によるノイズ</a:t>
            </a:r>
            <a:endParaRPr lang="en-US" altLang="ja-JP" sz="2400"/>
          </a:p>
          <a:p>
            <a:pPr defTabSz="1169988"/>
            <a:r>
              <a:rPr lang="ja-JP" altLang="en-US" sz="2400"/>
              <a:t>　　</a:t>
            </a:r>
            <a:r>
              <a:rPr lang="ja-JP" altLang="en-US" sz="2400" smtClean="0"/>
              <a:t>（装置間のグラウンド電位差によるオフセット電圧，　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　　配線材料に起因するクロストーク，輻射ノイズ，</a:t>
            </a:r>
            <a:r>
              <a:rPr lang="en-US" altLang="ja-JP" sz="2400" smtClean="0"/>
              <a:t>…</a:t>
            </a:r>
            <a:r>
              <a:rPr lang="ja-JP" altLang="en-US" sz="2400" smtClean="0"/>
              <a:t>）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endParaRPr lang="en-US" altLang="ja-JP" sz="3200"/>
          </a:p>
          <a:p>
            <a:pPr defTabSz="1169988"/>
            <a:r>
              <a:rPr lang="ja-JP" altLang="en-US" sz="2800" smtClean="0"/>
              <a:t>　　</a:t>
            </a:r>
            <a:endParaRPr lang="en-US" altLang="ja-JP" sz="2800" smtClean="0"/>
          </a:p>
        </p:txBody>
      </p:sp>
    </p:spTree>
    <p:extLst>
      <p:ext uri="{BB962C8B-B14F-4D97-AF65-F5344CB8AC3E}">
        <p14:creationId xmlns:p14="http://schemas.microsoft.com/office/powerpoint/2010/main" val="37305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（３）その他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5214" y="2133705"/>
            <a:ext cx="84187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defTabSz="1169988">
              <a:buFont typeface="+mj-ea"/>
              <a:buAutoNum type="circleNumDbPlain"/>
            </a:pPr>
            <a:r>
              <a:rPr lang="ja-JP" altLang="en-US" sz="2800" smtClean="0"/>
              <a:t>市販の</a:t>
            </a:r>
            <a:r>
              <a:rPr lang="en-US" altLang="ja-JP" sz="2800" smtClean="0"/>
              <a:t>A/D</a:t>
            </a:r>
            <a:r>
              <a:rPr lang="ja-JP" altLang="en-US" sz="2800" smtClean="0"/>
              <a:t>または</a:t>
            </a:r>
            <a:r>
              <a:rPr lang="en-US" altLang="ja-JP" sz="2800" smtClean="0"/>
              <a:t>D/A</a:t>
            </a:r>
            <a:r>
              <a:rPr lang="ja-JP" altLang="en-US" sz="2800" smtClean="0"/>
              <a:t>コンバータの特性は，必ずしも教科書的な方針に従っているとは限らない。</a:t>
            </a:r>
            <a:endParaRPr lang="en-US" altLang="ja-JP" sz="28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800" smtClean="0"/>
              <a:t>実用的な範囲内なら，これでよいとしている場合も多い（特にオーディオ目的のコンバータ）</a:t>
            </a:r>
            <a:endParaRPr lang="en-US" altLang="ja-JP" sz="28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800"/>
              <a:t>ディジタル</a:t>
            </a:r>
            <a:r>
              <a:rPr lang="en-US" altLang="ja-JP" sz="2800" smtClean="0"/>
              <a:t>A/D</a:t>
            </a:r>
            <a:r>
              <a:rPr lang="ja-JP" altLang="en-US" sz="2800" smtClean="0"/>
              <a:t>コンバータといえど，入力直後に簡単なアナログフィルタ（</a:t>
            </a:r>
            <a:r>
              <a:rPr lang="en-US" altLang="ja-JP" sz="2800" smtClean="0"/>
              <a:t>RC</a:t>
            </a:r>
            <a:r>
              <a:rPr lang="ja-JP" altLang="en-US" sz="2800" smtClean="0"/>
              <a:t>回路）を通していることも多い。</a:t>
            </a:r>
            <a:endParaRPr lang="en-US" altLang="ja-JP" sz="28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800"/>
              <a:t>次</a:t>
            </a:r>
            <a:r>
              <a:rPr lang="ja-JP" altLang="en-US" sz="2800" smtClean="0"/>
              <a:t>章に示す信号処理プロセッサの利用も</a:t>
            </a:r>
            <a:r>
              <a:rPr lang="en-US" altLang="ja-JP" sz="280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205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5674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ノイズ対策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1337" y="1371599"/>
            <a:ext cx="8418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信号レベルの強化（微弱信号の増幅）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シールドケーブルの使用（飛来ノイズ除去）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ツイストケーブルの使用（クロストーク除去）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計測・制御系と動力系との配線分離</a:t>
            </a:r>
            <a:r>
              <a:rPr lang="en-US" altLang="ja-JP" sz="2400" smtClean="0"/>
              <a:t>(</a:t>
            </a:r>
            <a:r>
              <a:rPr lang="ja-JP" altLang="en-US" sz="2400" smtClean="0"/>
              <a:t>飛来ノイズ除去）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フィルタ回路挿入（ノイズ周波数が特定可能なとき）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差動入出力による接続（飛来ノイズ</a:t>
            </a:r>
            <a:r>
              <a:rPr lang="en-US" altLang="ja-JP" sz="2400" smtClean="0"/>
              <a:t>)</a:t>
            </a:r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各装置を同一アース線に接続（装置間電位差除去）　　ただし，接続によっては逆にノイズ原因になる場合も</a:t>
            </a:r>
            <a:r>
              <a:rPr lang="en-US" altLang="ja-JP" sz="2400" smtClean="0"/>
              <a:t>…</a:t>
            </a:r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移動平均によるノイズ平滑化（高周波ノイズ除去）　　　ただし，応答が悪くなる</a:t>
            </a:r>
            <a:endParaRPr lang="en-US" altLang="ja-JP" sz="2400" smtClean="0"/>
          </a:p>
          <a:p>
            <a:pPr marL="514350" indent="-514350" defTabSz="1169988">
              <a:buFont typeface="+mj-ea"/>
              <a:buAutoNum type="circleNumDbPlain"/>
            </a:pPr>
            <a:r>
              <a:rPr lang="ja-JP" altLang="en-US" sz="2400" smtClean="0"/>
              <a:t>ソフト的なフィルタ関数の使用（高周波ノイズ除去）　　リアルタイム処理には不向き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1084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2770</TotalTime>
  <Words>292</Words>
  <Application>Microsoft Office PowerPoint</Application>
  <PresentationFormat>画面に合わせる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HGｺﾞｼｯｸM</vt:lpstr>
      <vt:lpstr>ＭＳ Ｐゴシック</vt:lpstr>
      <vt:lpstr>Arial</vt:lpstr>
      <vt:lpstr>Calibri</vt:lpstr>
      <vt:lpstr>Century</vt:lpstr>
      <vt:lpstr>Corbel</vt:lpstr>
      <vt:lpstr>Times New Roman</vt:lpstr>
      <vt:lpstr>視差</vt:lpstr>
      <vt:lpstr>３．アナログ入出力インターフェースの基礎</vt:lpstr>
      <vt:lpstr>３．６　消費電力・ノイズ・その他 （１）消費電力 </vt:lpstr>
      <vt:lpstr>電源の供給</vt:lpstr>
      <vt:lpstr>定格電源容量を超えた場合</vt:lpstr>
      <vt:lpstr>【例】</vt:lpstr>
      <vt:lpstr>（２）ノイズ </vt:lpstr>
      <vt:lpstr>（３）その他 </vt:lpstr>
      <vt:lpstr>ノイズ対策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204</cp:revision>
  <dcterms:created xsi:type="dcterms:W3CDTF">2018-02-09T02:09:57Z</dcterms:created>
  <dcterms:modified xsi:type="dcterms:W3CDTF">2018-03-20T04:27:21Z</dcterms:modified>
</cp:coreProperties>
</file>