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85" r:id="rId2"/>
    <p:sldId id="324" r:id="rId3"/>
    <p:sldId id="331" r:id="rId4"/>
    <p:sldId id="333" r:id="rId5"/>
    <p:sldId id="334" r:id="rId6"/>
    <p:sldId id="335" r:id="rId7"/>
    <p:sldId id="336" r:id="rId8"/>
    <p:sldId id="33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004" autoAdjust="0"/>
  </p:normalViewPr>
  <p:slideViewPr>
    <p:cSldViewPr snapToGrid="0">
      <p:cViewPr varScale="1">
        <p:scale>
          <a:sx n="33" d="100"/>
          <a:sy n="33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DA3C-880C-4436-A750-3DACFA7C5C29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582E-C190-48D1-BE3C-94ECC5808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582E-C190-48D1-BE3C-94ECC58084A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93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582E-C190-48D1-BE3C-94ECC58084A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84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３．</a:t>
            </a:r>
            <a:r>
              <a:rPr lang="ja-JP" altLang="en-US" smtClean="0"/>
              <a:t>１</a:t>
            </a:r>
            <a:r>
              <a:rPr kumimoji="1" lang="ja-JP" altLang="en-US" smtClean="0"/>
              <a:t>　アナログ入出力インターフェースの種類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３．２　</a:t>
            </a:r>
            <a:r>
              <a:rPr lang="ja-JP" altLang="en-US" smtClean="0"/>
              <a:t>入出力チャネル</a:t>
            </a:r>
            <a:r>
              <a:rPr kumimoji="1" lang="ja-JP" altLang="en-US" smtClean="0"/>
              <a:t>の考え方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/>
              <a:t>３．３　</a:t>
            </a:r>
            <a:r>
              <a:rPr lang="ja-JP" altLang="en-US" smtClean="0"/>
              <a:t>変換の考え方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入出力・処理のタイミング</a:t>
            </a:r>
            <a:endParaRPr lang="en-US" altLang="ja-JP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３．５</a:t>
            </a:r>
            <a:r>
              <a:rPr lang="ja-JP" altLang="en-US" u="sng">
                <a:solidFill>
                  <a:srgbClr val="FF0000"/>
                </a:solidFill>
              </a:rPr>
              <a:t>　メモリ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３．６</a:t>
            </a:r>
            <a:r>
              <a:rPr lang="ja-JP" altLang="en-US"/>
              <a:t>　</a:t>
            </a:r>
            <a:r>
              <a:rPr lang="ja-JP" altLang="en-US" smtClean="0"/>
              <a:t>消費電力・ノイズ・その他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３．５　メモリ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（１）バッファメモリ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476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変換データを一時的に保管している場所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/>
              <a:t>通常</a:t>
            </a:r>
            <a:r>
              <a:rPr lang="ja-JP" altLang="en-US" sz="2400" smtClean="0"/>
              <a:t>のデバイスに以下のような形式がある．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論理的には両者とも待ち行列方式。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ソフトウェアとしての実装方法の相違である。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b="1" u="sng" smtClean="0"/>
              <a:t>① </a:t>
            </a:r>
            <a:r>
              <a:rPr lang="en-US" altLang="ja-JP" sz="2400" b="1" u="sng" smtClean="0"/>
              <a:t>FIFO</a:t>
            </a:r>
            <a:r>
              <a:rPr lang="ja-JP" altLang="en-US" sz="2400" b="1" u="sng" smtClean="0"/>
              <a:t>形式</a:t>
            </a:r>
            <a:endParaRPr lang="en-US" altLang="ja-JP" sz="2400" b="1" u="sng" smtClean="0"/>
          </a:p>
          <a:p>
            <a:pPr defTabSz="1169988"/>
            <a:endParaRPr lang="en-US" altLang="ja-JP" sz="2400" b="1" u="sng"/>
          </a:p>
          <a:p>
            <a:pPr defTabSz="1169988"/>
            <a:r>
              <a:rPr lang="ja-JP" altLang="en-US" sz="2400" b="1" u="sng" smtClean="0"/>
              <a:t>② </a:t>
            </a:r>
            <a:r>
              <a:rPr lang="en-US" altLang="ja-JP" sz="2400" b="1" u="sng" smtClean="0"/>
              <a:t>RING</a:t>
            </a:r>
            <a:r>
              <a:rPr lang="ja-JP" altLang="en-US" sz="2400" b="1" u="sng" smtClean="0"/>
              <a:t>形式</a:t>
            </a:r>
            <a:endParaRPr lang="en-US" altLang="ja-JP" sz="2400" b="1" u="sng" smtClean="0"/>
          </a:p>
        </p:txBody>
      </p:sp>
    </p:spTree>
    <p:extLst>
      <p:ext uri="{BB962C8B-B14F-4D97-AF65-F5344CB8AC3E}">
        <p14:creationId xmlns:p14="http://schemas.microsoft.com/office/powerpoint/2010/main" val="39080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7976" y="44143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ＦＩＦＯ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First In First Out</a:t>
            </a:r>
            <a:r>
              <a:rPr lang="ja-JP" altLang="en-US" sz="2800" smtClean="0"/>
              <a:t>（先入れ先出し）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834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① 変換されたデータを前詰めでバッファメモリに格納。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② ＰＣ側は先頭から古い順に読み出すことができる。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③ 読み出されたデータはバッファから破棄される。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ただし，</a:t>
            </a:r>
            <a:r>
              <a:rPr lang="en-US" altLang="ja-JP" sz="2400" smtClean="0"/>
              <a:t>FIFO</a:t>
            </a:r>
            <a:r>
              <a:rPr lang="ja-JP" altLang="en-US" sz="2400" smtClean="0"/>
              <a:t>メモリの容量を超えるデータは書き込まれず，破棄される。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まるで，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「ＰＣ側がさっさと取り込まないから悪いんだ」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という処理方式。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まっ，ワンボードだから仕方ないかも・・・。</a:t>
            </a:r>
            <a:endParaRPr lang="en-US" altLang="ja-JP" sz="2400" b="1" u="sng" smtClean="0"/>
          </a:p>
        </p:txBody>
      </p:sp>
    </p:spTree>
    <p:extLst>
      <p:ext uri="{BB962C8B-B14F-4D97-AF65-F5344CB8AC3E}">
        <p14:creationId xmlns:p14="http://schemas.microsoft.com/office/powerpoint/2010/main" val="30815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7976" y="44143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ＲＩＮＧ方式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834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/>
              <a:t>バッファ</a:t>
            </a:r>
            <a:r>
              <a:rPr lang="ja-JP" altLang="en-US" sz="2400" smtClean="0"/>
              <a:t>をリング上に構成。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ソフトウェア上は，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バッファの最大アドレスを超えたら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最小アドレスに戻すというだけの処理</a:t>
            </a:r>
            <a:endParaRPr lang="en-US" altLang="ja-JP" sz="240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059" y="4188479"/>
            <a:ext cx="40005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7976" y="44143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ＲＩＮＧ方式でも</a:t>
            </a:r>
            <a:r>
              <a:rPr lang="en-US" altLang="ja-JP" sz="2800" smtClean="0"/>
              <a:t>…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834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defTabSz="1169988"/>
            <a:r>
              <a:rPr lang="ja-JP" altLang="en-US" sz="2400" smtClean="0"/>
              <a:t>① オーバフローは起きる。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② </a:t>
            </a:r>
            <a:r>
              <a:rPr lang="en-US" altLang="ja-JP" sz="2400" smtClean="0"/>
              <a:t>RING</a:t>
            </a:r>
            <a:r>
              <a:rPr lang="ja-JP" altLang="en-US" sz="2400" smtClean="0"/>
              <a:t>方式ではオーバーフローしたら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　最も古い</a:t>
            </a:r>
            <a:r>
              <a:rPr lang="ja-JP" altLang="en-US" sz="2400"/>
              <a:t>データ</a:t>
            </a:r>
            <a:r>
              <a:rPr lang="ja-JP" altLang="en-US" sz="2400" smtClean="0"/>
              <a:t>に上書きする。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③上書きされていなければ再度読み込むことも可能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だが，上書きされてしまったら仕方がない。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ただし，現在の</a:t>
            </a:r>
            <a:r>
              <a:rPr lang="en-US" altLang="ja-JP" sz="2400" smtClean="0"/>
              <a:t>PC</a:t>
            </a:r>
            <a:r>
              <a:rPr lang="ja-JP" altLang="en-US" sz="2400" smtClean="0"/>
              <a:t>は，</a:t>
            </a:r>
            <a:r>
              <a:rPr lang="en-US" altLang="ja-JP" sz="2400" smtClean="0"/>
              <a:t>8bits</a:t>
            </a:r>
            <a:r>
              <a:rPr lang="ja-JP" altLang="en-US" sz="2400" smtClean="0"/>
              <a:t>ワンボードに比べて高速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27579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（２）バスマスタ転送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04093" y="1865691"/>
            <a:ext cx="74765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/>
              <a:t>【</a:t>
            </a:r>
            <a:r>
              <a:rPr lang="ja-JP" altLang="en-US" sz="2400" smtClean="0"/>
              <a:t>通常転送</a:t>
            </a:r>
            <a:r>
              <a:rPr lang="en-US" altLang="ja-JP" sz="2400" smtClean="0"/>
              <a:t>】</a:t>
            </a:r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① ＣＰＵはデバイスに操作コマンド送付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② デバイスは入出力処理を行った後，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 </a:t>
            </a:r>
            <a:r>
              <a:rPr lang="ja-JP" altLang="en-US" sz="2400" smtClean="0"/>
              <a:t>データをＣＰＵに送り，操作完了をＣＰＵに通知。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③ ＣＰＵはデータを取り出しながら，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      メモリに格納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この間，ＣＰＵは他の動作はできない。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5520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3041" y="95384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通常転送</a:t>
            </a:r>
            <a:endParaRPr kumimoji="1" lang="ja-JP" altLang="en-US" sz="2800"/>
          </a:p>
        </p:txBody>
      </p:sp>
      <p:grpSp>
        <p:nvGrpSpPr>
          <p:cNvPr id="23" name="グループ化 22"/>
          <p:cNvGrpSpPr/>
          <p:nvPr/>
        </p:nvGrpSpPr>
        <p:grpSpPr>
          <a:xfrm>
            <a:off x="1998037" y="1875771"/>
            <a:ext cx="5230210" cy="4633155"/>
            <a:chOff x="1998037" y="1970364"/>
            <a:chExt cx="5230210" cy="4633155"/>
          </a:xfrm>
        </p:grpSpPr>
        <p:sp>
          <p:nvSpPr>
            <p:cNvPr id="3" name="正方形/長方形 2"/>
            <p:cNvSpPr/>
            <p:nvPr/>
          </p:nvSpPr>
          <p:spPr>
            <a:xfrm>
              <a:off x="1998037" y="2266623"/>
              <a:ext cx="1529255" cy="2579145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261932" y="3205773"/>
              <a:ext cx="1197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/>
                <a:t>ＣＰＵ</a:t>
              </a:r>
              <a:endParaRPr lang="en-US" altLang="ja-JP" sz="2400" smtClean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98037" y="5736416"/>
              <a:ext cx="1529255" cy="86710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179821" y="5939136"/>
              <a:ext cx="1197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/>
                <a:t>メモリ</a:t>
              </a:r>
              <a:endParaRPr lang="en-US" altLang="ja-JP" sz="2400" smtClean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128806" y="2243638"/>
              <a:ext cx="2099441" cy="26463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273082" y="3222683"/>
              <a:ext cx="16811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smtClean="0"/>
                <a:t>デバイス</a:t>
              </a:r>
              <a:endParaRPr lang="en-US" altLang="ja-JP" sz="2400" smtClean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3531476" y="2438401"/>
              <a:ext cx="159231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3653417" y="1970364"/>
              <a:ext cx="1426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操作指示</a:t>
              </a:r>
              <a:endParaRPr lang="en-US" altLang="ja-JP" smtClean="0"/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flipH="1">
              <a:off x="3531476" y="3029208"/>
              <a:ext cx="159231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3503163" y="2566106"/>
              <a:ext cx="1537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操作完了</a:t>
              </a:r>
              <a:endParaRPr lang="en-US" altLang="ja-JP" smtClean="0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>
              <a:off x="3543058" y="3665531"/>
              <a:ext cx="159231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3664999" y="3197494"/>
              <a:ext cx="1426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転送指示</a:t>
              </a:r>
              <a:endParaRPr lang="en-US" altLang="ja-JP" smtClean="0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flipH="1">
              <a:off x="3543058" y="4335168"/>
              <a:ext cx="159231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3626067" y="3793236"/>
              <a:ext cx="1426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データ転送</a:t>
              </a:r>
              <a:endParaRPr lang="en-US" altLang="ja-JP" smtClean="0"/>
            </a:p>
          </p:txBody>
        </p:sp>
        <p:cxnSp>
          <p:nvCxnSpPr>
            <p:cNvPr id="19" name="直線矢印コネクタ 18"/>
            <p:cNvCxnSpPr>
              <a:stCxn id="3" idx="2"/>
              <a:endCxn id="6" idx="0"/>
            </p:cNvCxnSpPr>
            <p:nvPr/>
          </p:nvCxnSpPr>
          <p:spPr>
            <a:xfrm>
              <a:off x="2762665" y="4845768"/>
              <a:ext cx="0" cy="8906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/>
          <p:cNvSpPr txBox="1"/>
          <p:nvPr/>
        </p:nvSpPr>
        <p:spPr>
          <a:xfrm>
            <a:off x="2005436" y="838698"/>
            <a:ext cx="442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このやり取りの間，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ＣＰＵは他の処理ができない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9232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3041" y="95384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バスマスタ転送</a:t>
            </a:r>
            <a:endParaRPr kumimoji="1" lang="ja-JP" altLang="en-US" sz="2800"/>
          </a:p>
        </p:txBody>
      </p:sp>
      <p:sp>
        <p:nvSpPr>
          <p:cNvPr id="3" name="正方形/長方形 2"/>
          <p:cNvSpPr/>
          <p:nvPr/>
        </p:nvSpPr>
        <p:spPr>
          <a:xfrm>
            <a:off x="1511276" y="2349858"/>
            <a:ext cx="1529255" cy="267520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7465" y="3488380"/>
            <a:ext cx="11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ＣＰＵ</a:t>
            </a:r>
            <a:endParaRPr lang="en-US" altLang="ja-JP" sz="240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511276" y="5464898"/>
            <a:ext cx="1529255" cy="867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61578" y="5701918"/>
            <a:ext cx="11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メモリ</a:t>
            </a:r>
            <a:endParaRPr lang="en-US" altLang="ja-JP" sz="2400" smtClean="0"/>
          </a:p>
        </p:txBody>
      </p:sp>
      <p:sp>
        <p:nvSpPr>
          <p:cNvPr id="8" name="正方形/長方形 7"/>
          <p:cNvSpPr/>
          <p:nvPr/>
        </p:nvSpPr>
        <p:spPr>
          <a:xfrm>
            <a:off x="5651038" y="2349858"/>
            <a:ext cx="2099441" cy="2646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5314" y="3328903"/>
            <a:ext cx="1681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デバイス</a:t>
            </a:r>
            <a:endParaRPr lang="en-US" altLang="ja-JP" sz="2400" smtClean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040531" y="2672326"/>
            <a:ext cx="26054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070520" y="1983163"/>
            <a:ext cx="257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操作指示＋</a:t>
            </a:r>
            <a:endParaRPr lang="en-US" altLang="ja-JP" smtClean="0"/>
          </a:p>
          <a:p>
            <a:pPr algn="ctr" defTabSz="1169988"/>
            <a:r>
              <a:rPr lang="ja-JP" altLang="en-US" smtClean="0"/>
              <a:t>メモリアドレス</a:t>
            </a:r>
            <a:endParaRPr lang="en-US" altLang="ja-JP" smtClean="0"/>
          </a:p>
        </p:txBody>
      </p:sp>
      <p:cxnSp>
        <p:nvCxnSpPr>
          <p:cNvPr id="13" name="直線矢印コネクタ 12"/>
          <p:cNvCxnSpPr>
            <a:stCxn id="8" idx="1"/>
            <a:endCxn id="3" idx="3"/>
          </p:cNvCxnSpPr>
          <p:nvPr/>
        </p:nvCxnSpPr>
        <p:spPr>
          <a:xfrm flipH="1">
            <a:off x="3040531" y="3673046"/>
            <a:ext cx="2610507" cy="1441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597752" y="3790568"/>
            <a:ext cx="153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操作完了</a:t>
            </a:r>
            <a:endParaRPr lang="en-US" altLang="ja-JP" smtClean="0"/>
          </a:p>
        </p:txBody>
      </p:sp>
      <p:cxnSp>
        <p:nvCxnSpPr>
          <p:cNvPr id="17" name="直線矢印コネクタ 16"/>
          <p:cNvCxnSpPr>
            <a:endCxn id="6" idx="3"/>
          </p:cNvCxnSpPr>
          <p:nvPr/>
        </p:nvCxnSpPr>
        <p:spPr>
          <a:xfrm flipH="1">
            <a:off x="3040531" y="4996233"/>
            <a:ext cx="2605494" cy="90221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222267" y="4987793"/>
            <a:ext cx="1426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データ転送</a:t>
            </a:r>
            <a:endParaRPr lang="en-US" altLang="ja-JP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24759" y="838698"/>
            <a:ext cx="5404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デバイスがメモリにデータ転送して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いる間，ＣＰＵは他の処理ができる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21737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2710</TotalTime>
  <Words>259</Words>
  <Application>Microsoft Office PowerPoint</Application>
  <PresentationFormat>画面に合わせる (4:3)</PresentationFormat>
  <Paragraphs>77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HGｺﾞｼｯｸM</vt:lpstr>
      <vt:lpstr>ＭＳ Ｐゴシック</vt:lpstr>
      <vt:lpstr>Arial</vt:lpstr>
      <vt:lpstr>Calibri</vt:lpstr>
      <vt:lpstr>Corbel</vt:lpstr>
      <vt:lpstr>視差</vt:lpstr>
      <vt:lpstr>３．アナログ入出力インターフェースの基礎</vt:lpstr>
      <vt:lpstr>３．５　メモリ （１）バッファメモリ </vt:lpstr>
      <vt:lpstr>ＦＩＦＯ First In First Out（先入れ先出し） </vt:lpstr>
      <vt:lpstr>ＲＩＮＧ方式</vt:lpstr>
      <vt:lpstr>ＲＩＮＧ方式でも…</vt:lpstr>
      <vt:lpstr>（２）バスマスタ転送 </vt:lpstr>
      <vt:lpstr>通常転送</vt:lpstr>
      <vt:lpstr>バスマスタ転送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196</cp:revision>
  <dcterms:created xsi:type="dcterms:W3CDTF">2018-02-09T02:09:57Z</dcterms:created>
  <dcterms:modified xsi:type="dcterms:W3CDTF">2018-03-20T04:28:18Z</dcterms:modified>
</cp:coreProperties>
</file>