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0"/>
  </p:notesMasterIdLst>
  <p:sldIdLst>
    <p:sldId id="285" r:id="rId2"/>
    <p:sldId id="324" r:id="rId3"/>
    <p:sldId id="331" r:id="rId4"/>
    <p:sldId id="333" r:id="rId5"/>
    <p:sldId id="334" r:id="rId6"/>
    <p:sldId id="335" r:id="rId7"/>
    <p:sldId id="336" r:id="rId8"/>
    <p:sldId id="337" r:id="rId9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A488322-F2BA-4B5B-9748-0D474271808F}" styleName="中間スタイル 3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65" autoAdjust="0"/>
    <p:restoredTop sz="94004" autoAdjust="0"/>
  </p:normalViewPr>
  <p:slideViewPr>
    <p:cSldViewPr snapToGrid="0">
      <p:cViewPr varScale="1">
        <p:scale>
          <a:sx n="33" d="100"/>
          <a:sy n="33" d="100"/>
        </p:scale>
        <p:origin x="54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6EDA3C-880C-4436-A750-3DACFA7C5C29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77582E-C190-48D1-BE3C-94ECC58084A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8392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77582E-C190-48D1-BE3C-94ECC58084A5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29376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77582E-C190-48D1-BE3C-94ECC58084A5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28474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2343880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598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85462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82124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97996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7415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98961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5764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8206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2474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7670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3685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8772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0353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9072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1380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4412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287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ja-JP" altLang="en-US" sz="2800" smtClean="0"/>
              <a:t>３．アナログ入出力インターフェースの基礎</a:t>
            </a:r>
            <a:endParaRPr kumimoji="1" lang="ja-JP" altLang="en-US" sz="280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82132" y="2313038"/>
            <a:ext cx="7704667" cy="33328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mtClean="0"/>
              <a:t>３．</a:t>
            </a:r>
            <a:r>
              <a:rPr lang="ja-JP" altLang="en-US" smtClean="0"/>
              <a:t>１</a:t>
            </a:r>
            <a:r>
              <a:rPr kumimoji="1" lang="ja-JP" altLang="en-US" smtClean="0"/>
              <a:t>　アナログ入出力インターフェースの種類</a:t>
            </a:r>
            <a:endParaRPr lang="en-US" altLang="ja-JP"/>
          </a:p>
          <a:p>
            <a:pPr marL="0" indent="0">
              <a:buNone/>
            </a:pPr>
            <a:r>
              <a:rPr kumimoji="1" lang="ja-JP" altLang="en-US" smtClean="0"/>
              <a:t>３．２　</a:t>
            </a:r>
            <a:r>
              <a:rPr lang="ja-JP" altLang="en-US" smtClean="0"/>
              <a:t>入出力チャネル</a:t>
            </a:r>
            <a:r>
              <a:rPr kumimoji="1" lang="ja-JP" altLang="en-US" smtClean="0"/>
              <a:t>の考え方</a:t>
            </a:r>
            <a:endParaRPr kumimoji="1" lang="en-US" altLang="ja-JP" smtClean="0"/>
          </a:p>
          <a:p>
            <a:pPr marL="0" indent="0">
              <a:buNone/>
            </a:pPr>
            <a:r>
              <a:rPr lang="ja-JP" altLang="en-US"/>
              <a:t>３．３　</a:t>
            </a:r>
            <a:r>
              <a:rPr lang="ja-JP" altLang="en-US" smtClean="0"/>
              <a:t>変換の考え方</a:t>
            </a:r>
            <a:endParaRPr lang="en-US" altLang="ja-JP"/>
          </a:p>
          <a:p>
            <a:pPr marL="0" indent="0">
              <a:buNone/>
            </a:pPr>
            <a:r>
              <a:rPr lang="ja-JP" altLang="en-US" smtClean="0"/>
              <a:t>３．４</a:t>
            </a:r>
            <a:r>
              <a:rPr lang="ja-JP" altLang="en-US"/>
              <a:t>　入出力・処理のタイミング</a:t>
            </a:r>
            <a:endParaRPr lang="en-US" altLang="ja-JP"/>
          </a:p>
          <a:p>
            <a:pPr marL="0" indent="0">
              <a:buNone/>
            </a:pPr>
            <a:r>
              <a:rPr lang="ja-JP" altLang="en-US" u="sng" smtClean="0">
                <a:solidFill>
                  <a:srgbClr val="FF0000"/>
                </a:solidFill>
              </a:rPr>
              <a:t>３．５</a:t>
            </a:r>
            <a:r>
              <a:rPr lang="ja-JP" altLang="en-US" u="sng">
                <a:solidFill>
                  <a:srgbClr val="FF0000"/>
                </a:solidFill>
              </a:rPr>
              <a:t>　メモリ</a:t>
            </a:r>
            <a:endParaRPr lang="en-US" altLang="ja-JP" u="sng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ja-JP" altLang="en-US" smtClean="0"/>
              <a:t>３．６</a:t>
            </a:r>
            <a:r>
              <a:rPr lang="ja-JP" altLang="en-US"/>
              <a:t>　</a:t>
            </a:r>
            <a:r>
              <a:rPr lang="ja-JP" altLang="en-US" smtClean="0"/>
              <a:t>消費電力・ノイズ・その他</a:t>
            </a:r>
            <a:endParaRPr lang="en-US" altLang="ja-JP"/>
          </a:p>
          <a:p>
            <a:pPr marL="0" indent="0">
              <a:buNone/>
            </a:pPr>
            <a:endParaRPr lang="en-US" altLang="ja-JP" smtClean="0"/>
          </a:p>
        </p:txBody>
      </p:sp>
    </p:spTree>
    <p:extLst>
      <p:ext uri="{BB962C8B-B14F-4D97-AF65-F5344CB8AC3E}">
        <p14:creationId xmlns:p14="http://schemas.microsoft.com/office/powerpoint/2010/main" val="640921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ja-JP" altLang="en-US" sz="3600" smtClean="0"/>
              <a:t>３．５　メモリ</a:t>
            </a:r>
            <a:r>
              <a:rPr lang="en-US" altLang="ja-JP" sz="3600" smtClean="0"/>
              <a:t/>
            </a:r>
            <a:br>
              <a:rPr lang="en-US" altLang="ja-JP" sz="3600" smtClean="0"/>
            </a:br>
            <a:r>
              <a:rPr lang="ja-JP" altLang="en-US" sz="2800" smtClean="0"/>
              <a:t>（１）バッファメモリ</a:t>
            </a:r>
            <a:r>
              <a:rPr lang="en-US" altLang="ja-JP" sz="2800" smtClean="0"/>
              <a:t> 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136079" y="2133705"/>
            <a:ext cx="747656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/>
              <a:t>変換データを一時的に保管している場所</a:t>
            </a:r>
            <a:endParaRPr lang="en-US" altLang="ja-JP" sz="2400" smtClean="0"/>
          </a:p>
          <a:p>
            <a:pPr defTabSz="1169988"/>
            <a:endParaRPr lang="en-US" altLang="ja-JP" sz="2400" smtClean="0"/>
          </a:p>
          <a:p>
            <a:pPr defTabSz="1169988"/>
            <a:r>
              <a:rPr lang="ja-JP" altLang="en-US" sz="2400"/>
              <a:t>通常</a:t>
            </a:r>
            <a:r>
              <a:rPr lang="ja-JP" altLang="en-US" sz="2400" smtClean="0"/>
              <a:t>のデバイスに以下のような形式がある．</a:t>
            </a:r>
            <a:endParaRPr lang="en-US" altLang="ja-JP" sz="2400" smtClean="0"/>
          </a:p>
          <a:p>
            <a:pPr defTabSz="1169988"/>
            <a:r>
              <a:rPr lang="ja-JP" altLang="en-US" sz="2400" smtClean="0"/>
              <a:t>論理的には両者とも待ち行列方式。</a:t>
            </a:r>
            <a:endParaRPr lang="en-US" altLang="ja-JP" sz="2400" smtClean="0"/>
          </a:p>
          <a:p>
            <a:pPr defTabSz="1169988"/>
            <a:r>
              <a:rPr lang="ja-JP" altLang="en-US" sz="2400" smtClean="0"/>
              <a:t>ソフトウェアとしての実装方法の相違である。</a:t>
            </a:r>
            <a:endParaRPr lang="en-US" altLang="ja-JP" sz="2400" smtClean="0"/>
          </a:p>
          <a:p>
            <a:pPr defTabSz="1169988"/>
            <a:endParaRPr lang="en-US" altLang="ja-JP" sz="2400"/>
          </a:p>
          <a:p>
            <a:pPr defTabSz="1169988"/>
            <a:r>
              <a:rPr lang="ja-JP" altLang="en-US" sz="2400" b="1" u="sng" smtClean="0"/>
              <a:t>① </a:t>
            </a:r>
            <a:r>
              <a:rPr lang="en-US" altLang="ja-JP" sz="2400" b="1" u="sng" smtClean="0"/>
              <a:t>FIFO</a:t>
            </a:r>
            <a:r>
              <a:rPr lang="ja-JP" altLang="en-US" sz="2400" b="1" u="sng" smtClean="0"/>
              <a:t>形式</a:t>
            </a:r>
            <a:endParaRPr lang="en-US" altLang="ja-JP" sz="2400" b="1" u="sng" smtClean="0"/>
          </a:p>
          <a:p>
            <a:pPr defTabSz="1169988"/>
            <a:endParaRPr lang="en-US" altLang="ja-JP" sz="2400" b="1" u="sng"/>
          </a:p>
          <a:p>
            <a:pPr defTabSz="1169988"/>
            <a:r>
              <a:rPr lang="ja-JP" altLang="en-US" sz="2400" b="1" u="sng" smtClean="0"/>
              <a:t>② </a:t>
            </a:r>
            <a:r>
              <a:rPr lang="en-US" altLang="ja-JP" sz="2400" b="1" u="sng" smtClean="0"/>
              <a:t>RING</a:t>
            </a:r>
            <a:r>
              <a:rPr lang="ja-JP" altLang="en-US" sz="2400" b="1" u="sng" smtClean="0"/>
              <a:t>形式</a:t>
            </a:r>
            <a:endParaRPr lang="en-US" altLang="ja-JP" sz="2400" b="1" u="sng" smtClean="0"/>
          </a:p>
        </p:txBody>
      </p:sp>
    </p:spTree>
    <p:extLst>
      <p:ext uri="{BB962C8B-B14F-4D97-AF65-F5344CB8AC3E}">
        <p14:creationId xmlns:p14="http://schemas.microsoft.com/office/powerpoint/2010/main" val="3908041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07976" y="441436"/>
            <a:ext cx="7704667" cy="1981200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ＦＩＦＯ</a:t>
            </a:r>
            <a:r>
              <a:rPr lang="en-US" altLang="ja-JP" sz="2800" smtClean="0"/>
              <a:t/>
            </a:r>
            <a:br>
              <a:rPr lang="en-US" altLang="ja-JP" sz="2800" smtClean="0"/>
            </a:br>
            <a:r>
              <a:rPr lang="en-US" altLang="ja-JP" sz="2800" smtClean="0"/>
              <a:t>First In First Out</a:t>
            </a:r>
            <a:r>
              <a:rPr lang="ja-JP" altLang="en-US" sz="2800" smtClean="0"/>
              <a:t>（先入れ先出し）</a:t>
            </a:r>
            <a:r>
              <a:rPr lang="en-US" altLang="ja-JP" sz="2800" smtClean="0"/>
              <a:t> 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136079" y="2133705"/>
            <a:ext cx="78345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/>
              <a:t>① 変換されたデータを前詰めでバッファメモリに格納。</a:t>
            </a:r>
            <a:endParaRPr lang="en-US" altLang="ja-JP" sz="2400" smtClean="0"/>
          </a:p>
          <a:p>
            <a:pPr defTabSz="1169988"/>
            <a:r>
              <a:rPr lang="ja-JP" altLang="en-US" sz="2400" smtClean="0"/>
              <a:t>② ＰＣ側は先頭から古い順に読み出すことができる。</a:t>
            </a:r>
            <a:endParaRPr lang="en-US" altLang="ja-JP" sz="2400" smtClean="0"/>
          </a:p>
          <a:p>
            <a:pPr defTabSz="1169988"/>
            <a:r>
              <a:rPr lang="ja-JP" altLang="en-US" sz="2400" smtClean="0"/>
              <a:t>③ 読み出されたデータはバッファから破棄される。</a:t>
            </a:r>
            <a:endParaRPr lang="en-US" altLang="ja-JP" sz="2400" smtClean="0"/>
          </a:p>
          <a:p>
            <a:pPr defTabSz="1169988"/>
            <a:endParaRPr lang="en-US" altLang="ja-JP" sz="2400"/>
          </a:p>
          <a:p>
            <a:pPr defTabSz="1169988"/>
            <a:r>
              <a:rPr lang="ja-JP" altLang="en-US" sz="2400" smtClean="0"/>
              <a:t>ただし，</a:t>
            </a:r>
            <a:r>
              <a:rPr lang="en-US" altLang="ja-JP" sz="2400" smtClean="0"/>
              <a:t>FIFO</a:t>
            </a:r>
            <a:r>
              <a:rPr lang="ja-JP" altLang="en-US" sz="2400" smtClean="0"/>
              <a:t>メモリの容量を超えるデータは書き込まれず，破棄される。</a:t>
            </a:r>
            <a:endParaRPr lang="en-US" altLang="ja-JP" sz="2400" smtClean="0"/>
          </a:p>
          <a:p>
            <a:pPr defTabSz="1169988"/>
            <a:endParaRPr lang="en-US" altLang="ja-JP" sz="2400" smtClean="0"/>
          </a:p>
          <a:p>
            <a:pPr defTabSz="1169988"/>
            <a:r>
              <a:rPr lang="ja-JP" altLang="en-US" sz="2400" smtClean="0"/>
              <a:t>まるで，</a:t>
            </a:r>
            <a:endParaRPr lang="en-US" altLang="ja-JP" sz="2400" smtClean="0"/>
          </a:p>
          <a:p>
            <a:pPr defTabSz="1169988"/>
            <a:r>
              <a:rPr lang="ja-JP" altLang="en-US" sz="2400" smtClean="0"/>
              <a:t>「ＰＣ側がさっさと取り込まないから悪いんだ」</a:t>
            </a:r>
            <a:endParaRPr lang="en-US" altLang="ja-JP" sz="2400" smtClean="0"/>
          </a:p>
          <a:p>
            <a:pPr defTabSz="1169988"/>
            <a:r>
              <a:rPr lang="ja-JP" altLang="en-US" sz="2400" smtClean="0"/>
              <a:t>という処理方式。</a:t>
            </a:r>
            <a:endParaRPr lang="en-US" altLang="ja-JP" sz="2400" smtClean="0"/>
          </a:p>
          <a:p>
            <a:pPr defTabSz="1169988"/>
            <a:r>
              <a:rPr lang="ja-JP" altLang="en-US" sz="2400" smtClean="0"/>
              <a:t>まっ，ワンボードだから仕方ないかも・・・。</a:t>
            </a:r>
            <a:endParaRPr lang="en-US" altLang="ja-JP" sz="2400" b="1" u="sng" smtClean="0"/>
          </a:p>
        </p:txBody>
      </p:sp>
    </p:spTree>
    <p:extLst>
      <p:ext uri="{BB962C8B-B14F-4D97-AF65-F5344CB8AC3E}">
        <p14:creationId xmlns:p14="http://schemas.microsoft.com/office/powerpoint/2010/main" val="308158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07976" y="441436"/>
            <a:ext cx="7704667" cy="1981200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ＲＩＮＧ方式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136079" y="2133705"/>
            <a:ext cx="78345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/>
              <a:t>バッファ</a:t>
            </a:r>
            <a:r>
              <a:rPr lang="ja-JP" altLang="en-US" sz="2400" smtClean="0"/>
              <a:t>をリング上に構成。</a:t>
            </a:r>
            <a:endParaRPr lang="en-US" altLang="ja-JP" sz="2400" smtClean="0"/>
          </a:p>
          <a:p>
            <a:pPr defTabSz="1169988"/>
            <a:endParaRPr lang="en-US" altLang="ja-JP" sz="2400"/>
          </a:p>
          <a:p>
            <a:pPr defTabSz="1169988"/>
            <a:r>
              <a:rPr lang="ja-JP" altLang="en-US" sz="2400" smtClean="0"/>
              <a:t>ソフトウェア上は，</a:t>
            </a:r>
            <a:endParaRPr lang="en-US" altLang="ja-JP" sz="2400" smtClean="0"/>
          </a:p>
          <a:p>
            <a:pPr defTabSz="1169988"/>
            <a:r>
              <a:rPr lang="ja-JP" altLang="en-US" sz="2400" smtClean="0"/>
              <a:t>バッファの最大アドレスを超えたら</a:t>
            </a:r>
            <a:endParaRPr lang="en-US" altLang="ja-JP" sz="2400" smtClean="0"/>
          </a:p>
          <a:p>
            <a:pPr defTabSz="1169988"/>
            <a:r>
              <a:rPr lang="ja-JP" altLang="en-US" sz="2400" smtClean="0"/>
              <a:t>最小アドレスに戻すというだけの処理</a:t>
            </a:r>
            <a:endParaRPr lang="en-US" altLang="ja-JP" sz="2400" smtClean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0059" y="4188479"/>
            <a:ext cx="4000500" cy="240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5662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07976" y="441436"/>
            <a:ext cx="7704667" cy="1981200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ＲＩＮＧ方式でも</a:t>
            </a:r>
            <a:r>
              <a:rPr lang="en-US" altLang="ja-JP" sz="2800" smtClean="0"/>
              <a:t>…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136079" y="2133705"/>
            <a:ext cx="78345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 defTabSz="1169988"/>
            <a:r>
              <a:rPr lang="ja-JP" altLang="en-US" sz="2400" smtClean="0"/>
              <a:t>① オーバフローは起きる。</a:t>
            </a:r>
            <a:endParaRPr lang="en-US" altLang="ja-JP" sz="2400" smtClean="0"/>
          </a:p>
          <a:p>
            <a:pPr defTabSz="1169988"/>
            <a:r>
              <a:rPr lang="ja-JP" altLang="en-US" sz="2400" smtClean="0"/>
              <a:t>② </a:t>
            </a:r>
            <a:r>
              <a:rPr lang="en-US" altLang="ja-JP" sz="2400" smtClean="0"/>
              <a:t>RING</a:t>
            </a:r>
            <a:r>
              <a:rPr lang="ja-JP" altLang="en-US" sz="2400" smtClean="0"/>
              <a:t>方式ではオーバーフローしたら</a:t>
            </a:r>
            <a:endParaRPr lang="en-US" altLang="ja-JP" sz="2400" smtClean="0"/>
          </a:p>
          <a:p>
            <a:pPr defTabSz="1169988"/>
            <a:r>
              <a:rPr lang="ja-JP" altLang="en-US" sz="2400" smtClean="0"/>
              <a:t>　最も古い</a:t>
            </a:r>
            <a:r>
              <a:rPr lang="ja-JP" altLang="en-US" sz="2400"/>
              <a:t>データ</a:t>
            </a:r>
            <a:r>
              <a:rPr lang="ja-JP" altLang="en-US" sz="2400" smtClean="0"/>
              <a:t>に上書きする。</a:t>
            </a:r>
            <a:endParaRPr lang="en-US" altLang="ja-JP" sz="2400" smtClean="0"/>
          </a:p>
          <a:p>
            <a:pPr defTabSz="1169988"/>
            <a:r>
              <a:rPr lang="ja-JP" altLang="en-US" sz="2400" smtClean="0"/>
              <a:t>③上書きされていなければ再度読み込むことも可能</a:t>
            </a:r>
            <a:endParaRPr lang="en-US" altLang="ja-JP" sz="2400" smtClean="0"/>
          </a:p>
          <a:p>
            <a:pPr defTabSz="1169988"/>
            <a:endParaRPr lang="en-US" altLang="ja-JP" sz="2400" smtClean="0"/>
          </a:p>
          <a:p>
            <a:pPr defTabSz="1169988"/>
            <a:r>
              <a:rPr lang="ja-JP" altLang="en-US" sz="2400" smtClean="0"/>
              <a:t>だが，上書きされてしまったら仕方がない。</a:t>
            </a:r>
            <a:endParaRPr lang="en-US" altLang="ja-JP" sz="2400" smtClean="0"/>
          </a:p>
          <a:p>
            <a:pPr defTabSz="1169988"/>
            <a:endParaRPr lang="en-US" altLang="ja-JP" sz="2400"/>
          </a:p>
          <a:p>
            <a:pPr defTabSz="1169988"/>
            <a:r>
              <a:rPr lang="ja-JP" altLang="en-US" sz="2400" smtClean="0"/>
              <a:t>ただし，現在の</a:t>
            </a:r>
            <a:r>
              <a:rPr lang="en-US" altLang="ja-JP" sz="2400" smtClean="0"/>
              <a:t>PC</a:t>
            </a:r>
            <a:r>
              <a:rPr lang="ja-JP" altLang="en-US" sz="2400" smtClean="0"/>
              <a:t>は，</a:t>
            </a:r>
            <a:r>
              <a:rPr lang="en-US" altLang="ja-JP" sz="2400" smtClean="0"/>
              <a:t>8bits</a:t>
            </a:r>
            <a:r>
              <a:rPr lang="ja-JP" altLang="en-US" sz="2400" smtClean="0"/>
              <a:t>ワンボードに比べて高速</a:t>
            </a:r>
            <a:endParaRPr lang="en-US" altLang="ja-JP" sz="2400" smtClean="0"/>
          </a:p>
        </p:txBody>
      </p:sp>
    </p:spTree>
    <p:extLst>
      <p:ext uri="{BB962C8B-B14F-4D97-AF65-F5344CB8AC3E}">
        <p14:creationId xmlns:p14="http://schemas.microsoft.com/office/powerpoint/2010/main" val="2757995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ja-JP" altLang="en-US" sz="2800" smtClean="0"/>
              <a:t>（２）バスマスタ転送</a:t>
            </a:r>
            <a:r>
              <a:rPr lang="en-US" altLang="ja-JP" sz="2800" smtClean="0"/>
              <a:t> 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404093" y="1865691"/>
            <a:ext cx="747656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en-US" altLang="ja-JP" sz="2400" smtClean="0"/>
              <a:t>【</a:t>
            </a:r>
            <a:r>
              <a:rPr lang="ja-JP" altLang="en-US" sz="2400" smtClean="0"/>
              <a:t>通常転送</a:t>
            </a:r>
            <a:r>
              <a:rPr lang="en-US" altLang="ja-JP" sz="2400" smtClean="0"/>
              <a:t>】</a:t>
            </a:r>
          </a:p>
          <a:p>
            <a:pPr defTabSz="1169988"/>
            <a:endParaRPr lang="en-US" altLang="ja-JP" sz="2400" smtClean="0"/>
          </a:p>
          <a:p>
            <a:pPr defTabSz="1169988"/>
            <a:r>
              <a:rPr lang="ja-JP" altLang="en-US" sz="2400" smtClean="0"/>
              <a:t>① ＣＰＵはデバイスに操作コマンド送付</a:t>
            </a:r>
            <a:endParaRPr lang="en-US" altLang="ja-JP" sz="2400" smtClean="0"/>
          </a:p>
          <a:p>
            <a:pPr defTabSz="1169988"/>
            <a:endParaRPr lang="en-US" altLang="ja-JP" sz="2400"/>
          </a:p>
          <a:p>
            <a:pPr defTabSz="1169988"/>
            <a:r>
              <a:rPr lang="ja-JP" altLang="en-US" sz="2400" smtClean="0"/>
              <a:t>② デバイスは入出力処理を行った後，</a:t>
            </a:r>
            <a:endParaRPr lang="en-US" altLang="ja-JP" sz="2400" smtClean="0"/>
          </a:p>
          <a:p>
            <a:pPr defTabSz="1169988"/>
            <a:r>
              <a:rPr lang="ja-JP" altLang="en-US" sz="2400"/>
              <a:t>　 </a:t>
            </a:r>
            <a:r>
              <a:rPr lang="ja-JP" altLang="en-US" sz="2400" smtClean="0"/>
              <a:t>データをＣＰＵに送り，操作完了をＣＰＵに通知。</a:t>
            </a:r>
            <a:endParaRPr lang="en-US" altLang="ja-JP" sz="2400" smtClean="0"/>
          </a:p>
          <a:p>
            <a:pPr defTabSz="1169988"/>
            <a:endParaRPr lang="en-US" altLang="ja-JP" sz="2400" smtClean="0"/>
          </a:p>
          <a:p>
            <a:pPr defTabSz="1169988"/>
            <a:r>
              <a:rPr lang="ja-JP" altLang="en-US" sz="2400" smtClean="0"/>
              <a:t>③ ＣＰＵはデータを取り出しながら，</a:t>
            </a:r>
            <a:endParaRPr lang="en-US" altLang="ja-JP" sz="2400" smtClean="0"/>
          </a:p>
          <a:p>
            <a:pPr defTabSz="1169988"/>
            <a:r>
              <a:rPr lang="ja-JP" altLang="en-US" sz="2400" smtClean="0"/>
              <a:t>      メモリに格納</a:t>
            </a:r>
            <a:endParaRPr lang="en-US" altLang="ja-JP" sz="2400" smtClean="0"/>
          </a:p>
          <a:p>
            <a:pPr defTabSz="1169988"/>
            <a:endParaRPr lang="en-US" altLang="ja-JP" sz="2400"/>
          </a:p>
          <a:p>
            <a:pPr defTabSz="1169988"/>
            <a:r>
              <a:rPr lang="ja-JP" altLang="en-US" sz="2400" smtClean="0"/>
              <a:t>この間，ＣＰＵは他の動作はできない。</a:t>
            </a:r>
            <a:endParaRPr lang="en-US" altLang="ja-JP" sz="2400" smtClean="0"/>
          </a:p>
        </p:txBody>
      </p:sp>
    </p:spTree>
    <p:extLst>
      <p:ext uri="{BB962C8B-B14F-4D97-AF65-F5344CB8AC3E}">
        <p14:creationId xmlns:p14="http://schemas.microsoft.com/office/powerpoint/2010/main" val="552053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83041" y="95384"/>
            <a:ext cx="7704667" cy="1981200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通常転送</a:t>
            </a:r>
            <a:endParaRPr kumimoji="1" lang="ja-JP" altLang="en-US" sz="2800"/>
          </a:p>
        </p:txBody>
      </p:sp>
      <p:grpSp>
        <p:nvGrpSpPr>
          <p:cNvPr id="23" name="グループ化 22"/>
          <p:cNvGrpSpPr/>
          <p:nvPr/>
        </p:nvGrpSpPr>
        <p:grpSpPr>
          <a:xfrm>
            <a:off x="1998037" y="1875771"/>
            <a:ext cx="5230210" cy="4633155"/>
            <a:chOff x="1998037" y="1970364"/>
            <a:chExt cx="5230210" cy="4633155"/>
          </a:xfrm>
        </p:grpSpPr>
        <p:sp>
          <p:nvSpPr>
            <p:cNvPr id="3" name="正方形/長方形 2"/>
            <p:cNvSpPr/>
            <p:nvPr/>
          </p:nvSpPr>
          <p:spPr>
            <a:xfrm>
              <a:off x="1998037" y="2266623"/>
              <a:ext cx="1529255" cy="2579145"/>
            </a:xfrm>
            <a:prstGeom prst="rect">
              <a:avLst/>
            </a:prstGeom>
            <a:solidFill>
              <a:srgbClr val="FFFF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テキスト ボックス 4"/>
            <p:cNvSpPr txBox="1"/>
            <p:nvPr/>
          </p:nvSpPr>
          <p:spPr>
            <a:xfrm>
              <a:off x="2261932" y="3205773"/>
              <a:ext cx="119721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1169988"/>
              <a:r>
                <a:rPr lang="ja-JP" altLang="en-US" sz="2400" smtClean="0"/>
                <a:t>ＣＰＵ</a:t>
              </a:r>
              <a:endParaRPr lang="en-US" altLang="ja-JP" sz="2400" smtClean="0"/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1998037" y="5736416"/>
              <a:ext cx="1529255" cy="867103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2179821" y="5939136"/>
              <a:ext cx="119721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1169988"/>
              <a:r>
                <a:rPr lang="ja-JP" altLang="en-US" sz="2400" smtClean="0"/>
                <a:t>メモリ</a:t>
              </a:r>
              <a:endParaRPr lang="en-US" altLang="ja-JP" sz="2400" smtClean="0"/>
            </a:p>
          </p:txBody>
        </p:sp>
        <p:sp>
          <p:nvSpPr>
            <p:cNvPr id="8" name="正方形/長方形 7"/>
            <p:cNvSpPr/>
            <p:nvPr/>
          </p:nvSpPr>
          <p:spPr>
            <a:xfrm>
              <a:off x="5128806" y="2243638"/>
              <a:ext cx="2099441" cy="2646375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5273082" y="3222683"/>
              <a:ext cx="168117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1169988"/>
              <a:r>
                <a:rPr lang="ja-JP" altLang="en-US" sz="2400" smtClean="0"/>
                <a:t>デバイス</a:t>
              </a:r>
              <a:endParaRPr lang="en-US" altLang="ja-JP" sz="2400" smtClean="0"/>
            </a:p>
          </p:txBody>
        </p:sp>
        <p:cxnSp>
          <p:nvCxnSpPr>
            <p:cNvPr id="10" name="直線矢印コネクタ 9"/>
            <p:cNvCxnSpPr/>
            <p:nvPr/>
          </p:nvCxnSpPr>
          <p:spPr>
            <a:xfrm>
              <a:off x="3531476" y="2438401"/>
              <a:ext cx="1592317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テキスト ボックス 11"/>
            <p:cNvSpPr txBox="1"/>
            <p:nvPr/>
          </p:nvSpPr>
          <p:spPr>
            <a:xfrm>
              <a:off x="3653417" y="1970364"/>
              <a:ext cx="14262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1169988"/>
              <a:r>
                <a:rPr lang="ja-JP" altLang="en-US" smtClean="0"/>
                <a:t>操作指示</a:t>
              </a:r>
              <a:endParaRPr lang="en-US" altLang="ja-JP" smtClean="0"/>
            </a:p>
          </p:txBody>
        </p:sp>
        <p:cxnSp>
          <p:nvCxnSpPr>
            <p:cNvPr id="13" name="直線矢印コネクタ 12"/>
            <p:cNvCxnSpPr/>
            <p:nvPr/>
          </p:nvCxnSpPr>
          <p:spPr>
            <a:xfrm flipH="1">
              <a:off x="3531476" y="3029208"/>
              <a:ext cx="1592317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テキスト ボックス 13"/>
            <p:cNvSpPr txBox="1"/>
            <p:nvPr/>
          </p:nvSpPr>
          <p:spPr>
            <a:xfrm>
              <a:off x="3503163" y="2566106"/>
              <a:ext cx="15376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1169988"/>
              <a:r>
                <a:rPr lang="ja-JP" altLang="en-US" smtClean="0"/>
                <a:t>操作完了</a:t>
              </a:r>
              <a:endParaRPr lang="en-US" altLang="ja-JP" smtClean="0"/>
            </a:p>
          </p:txBody>
        </p:sp>
        <p:cxnSp>
          <p:nvCxnSpPr>
            <p:cNvPr id="15" name="直線矢印コネクタ 14"/>
            <p:cNvCxnSpPr/>
            <p:nvPr/>
          </p:nvCxnSpPr>
          <p:spPr>
            <a:xfrm>
              <a:off x="3543058" y="3665531"/>
              <a:ext cx="1592317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テキスト ボックス 15"/>
            <p:cNvSpPr txBox="1"/>
            <p:nvPr/>
          </p:nvSpPr>
          <p:spPr>
            <a:xfrm>
              <a:off x="3664999" y="3197494"/>
              <a:ext cx="14262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1169988"/>
              <a:r>
                <a:rPr lang="ja-JP" altLang="en-US" smtClean="0"/>
                <a:t>転送指示</a:t>
              </a:r>
              <a:endParaRPr lang="en-US" altLang="ja-JP" smtClean="0"/>
            </a:p>
          </p:txBody>
        </p:sp>
        <p:cxnSp>
          <p:nvCxnSpPr>
            <p:cNvPr id="17" name="直線矢印コネクタ 16"/>
            <p:cNvCxnSpPr/>
            <p:nvPr/>
          </p:nvCxnSpPr>
          <p:spPr>
            <a:xfrm flipH="1">
              <a:off x="3543058" y="4335168"/>
              <a:ext cx="1592317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テキスト ボックス 17"/>
            <p:cNvSpPr txBox="1"/>
            <p:nvPr/>
          </p:nvSpPr>
          <p:spPr>
            <a:xfrm>
              <a:off x="3626067" y="3793236"/>
              <a:ext cx="14262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1169988"/>
              <a:r>
                <a:rPr lang="ja-JP" altLang="en-US" smtClean="0"/>
                <a:t>データ転送</a:t>
              </a:r>
              <a:endParaRPr lang="en-US" altLang="ja-JP" smtClean="0"/>
            </a:p>
          </p:txBody>
        </p:sp>
        <p:cxnSp>
          <p:nvCxnSpPr>
            <p:cNvPr id="19" name="直線矢印コネクタ 18"/>
            <p:cNvCxnSpPr>
              <a:stCxn id="3" idx="2"/>
              <a:endCxn id="6" idx="0"/>
            </p:cNvCxnSpPr>
            <p:nvPr/>
          </p:nvCxnSpPr>
          <p:spPr>
            <a:xfrm>
              <a:off x="2762665" y="4845768"/>
              <a:ext cx="0" cy="89064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テキスト ボックス 25"/>
          <p:cNvSpPr txBox="1"/>
          <p:nvPr/>
        </p:nvSpPr>
        <p:spPr>
          <a:xfrm>
            <a:off x="2005436" y="838698"/>
            <a:ext cx="44240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/>
              <a:t>このやり取りの間，</a:t>
            </a:r>
            <a:endParaRPr lang="en-US" altLang="ja-JP" sz="2400" smtClean="0"/>
          </a:p>
          <a:p>
            <a:pPr defTabSz="1169988"/>
            <a:r>
              <a:rPr lang="ja-JP" altLang="en-US" sz="2400" smtClean="0"/>
              <a:t>ＣＰＵは他の処理ができない</a:t>
            </a:r>
            <a:endParaRPr lang="en-US" altLang="ja-JP" sz="2400" smtClean="0"/>
          </a:p>
        </p:txBody>
      </p:sp>
    </p:spTree>
    <p:extLst>
      <p:ext uri="{BB962C8B-B14F-4D97-AF65-F5344CB8AC3E}">
        <p14:creationId xmlns:p14="http://schemas.microsoft.com/office/powerpoint/2010/main" val="3923206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83041" y="95384"/>
            <a:ext cx="7704667" cy="1981200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バスマスタ転送</a:t>
            </a:r>
            <a:endParaRPr kumimoji="1" lang="ja-JP" altLang="en-US" sz="2800"/>
          </a:p>
        </p:txBody>
      </p:sp>
      <p:sp>
        <p:nvSpPr>
          <p:cNvPr id="3" name="正方形/長方形 2"/>
          <p:cNvSpPr/>
          <p:nvPr/>
        </p:nvSpPr>
        <p:spPr>
          <a:xfrm>
            <a:off x="1511276" y="2349858"/>
            <a:ext cx="1529255" cy="2675203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527465" y="3488380"/>
            <a:ext cx="11972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169988"/>
            <a:r>
              <a:rPr lang="ja-JP" altLang="en-US" sz="2400" smtClean="0"/>
              <a:t>ＣＰＵ</a:t>
            </a:r>
            <a:endParaRPr lang="en-US" altLang="ja-JP" sz="2400" smtClean="0"/>
          </a:p>
        </p:txBody>
      </p:sp>
      <p:sp>
        <p:nvSpPr>
          <p:cNvPr id="6" name="正方形/長方形 5"/>
          <p:cNvSpPr/>
          <p:nvPr/>
        </p:nvSpPr>
        <p:spPr>
          <a:xfrm>
            <a:off x="1511276" y="5464898"/>
            <a:ext cx="1529255" cy="86710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661578" y="5701918"/>
            <a:ext cx="11972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169988"/>
            <a:r>
              <a:rPr lang="ja-JP" altLang="en-US" sz="2400" smtClean="0"/>
              <a:t>メモリ</a:t>
            </a:r>
            <a:endParaRPr lang="en-US" altLang="ja-JP" sz="2400" smtClean="0"/>
          </a:p>
        </p:txBody>
      </p:sp>
      <p:sp>
        <p:nvSpPr>
          <p:cNvPr id="8" name="正方形/長方形 7"/>
          <p:cNvSpPr/>
          <p:nvPr/>
        </p:nvSpPr>
        <p:spPr>
          <a:xfrm>
            <a:off x="5651038" y="2349858"/>
            <a:ext cx="2099441" cy="26463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795314" y="3328903"/>
            <a:ext cx="16811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169988"/>
            <a:r>
              <a:rPr lang="ja-JP" altLang="en-US" sz="2400" smtClean="0"/>
              <a:t>デバイス</a:t>
            </a:r>
            <a:endParaRPr lang="en-US" altLang="ja-JP" sz="2400" smtClean="0"/>
          </a:p>
        </p:txBody>
      </p:sp>
      <p:cxnSp>
        <p:nvCxnSpPr>
          <p:cNvPr id="10" name="直線矢印コネクタ 9"/>
          <p:cNvCxnSpPr/>
          <p:nvPr/>
        </p:nvCxnSpPr>
        <p:spPr>
          <a:xfrm>
            <a:off x="3040531" y="2672326"/>
            <a:ext cx="2605494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3070520" y="1983163"/>
            <a:ext cx="25780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169988"/>
            <a:r>
              <a:rPr lang="ja-JP" altLang="en-US" smtClean="0"/>
              <a:t>操作指示＋</a:t>
            </a:r>
            <a:endParaRPr lang="en-US" altLang="ja-JP" smtClean="0"/>
          </a:p>
          <a:p>
            <a:pPr algn="ctr" defTabSz="1169988"/>
            <a:r>
              <a:rPr lang="ja-JP" altLang="en-US" smtClean="0"/>
              <a:t>メモリアドレス</a:t>
            </a:r>
            <a:endParaRPr lang="en-US" altLang="ja-JP" smtClean="0"/>
          </a:p>
        </p:txBody>
      </p:sp>
      <p:cxnSp>
        <p:nvCxnSpPr>
          <p:cNvPr id="13" name="直線矢印コネクタ 12"/>
          <p:cNvCxnSpPr>
            <a:stCxn id="8" idx="1"/>
            <a:endCxn id="3" idx="3"/>
          </p:cNvCxnSpPr>
          <p:nvPr/>
        </p:nvCxnSpPr>
        <p:spPr>
          <a:xfrm flipH="1">
            <a:off x="3040531" y="3673046"/>
            <a:ext cx="2610507" cy="14414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/>
          <p:cNvSpPr txBox="1"/>
          <p:nvPr/>
        </p:nvSpPr>
        <p:spPr>
          <a:xfrm>
            <a:off x="3597752" y="3790568"/>
            <a:ext cx="15376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169988"/>
            <a:r>
              <a:rPr lang="ja-JP" altLang="en-US" smtClean="0"/>
              <a:t>操作完了</a:t>
            </a:r>
            <a:endParaRPr lang="en-US" altLang="ja-JP" smtClean="0"/>
          </a:p>
        </p:txBody>
      </p:sp>
      <p:cxnSp>
        <p:nvCxnSpPr>
          <p:cNvPr id="17" name="直線矢印コネクタ 16"/>
          <p:cNvCxnSpPr>
            <a:endCxn id="6" idx="3"/>
          </p:cNvCxnSpPr>
          <p:nvPr/>
        </p:nvCxnSpPr>
        <p:spPr>
          <a:xfrm flipH="1">
            <a:off x="3040531" y="4996233"/>
            <a:ext cx="2605494" cy="902217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3222267" y="4987793"/>
            <a:ext cx="14262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169988"/>
            <a:r>
              <a:rPr lang="ja-JP" altLang="en-US" smtClean="0"/>
              <a:t>データ転送</a:t>
            </a:r>
            <a:endParaRPr lang="en-US" altLang="ja-JP" smtClean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1024759" y="838698"/>
            <a:ext cx="54047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/>
              <a:t>デバイスがメモリにデータ転送して</a:t>
            </a:r>
            <a:endParaRPr lang="en-US" altLang="ja-JP" sz="2400" smtClean="0"/>
          </a:p>
          <a:p>
            <a:pPr defTabSz="1169988"/>
            <a:r>
              <a:rPr lang="ja-JP" altLang="en-US" sz="2400" smtClean="0"/>
              <a:t>いる間，ＣＰＵは他の処理ができる</a:t>
            </a:r>
            <a:endParaRPr lang="en-US" altLang="ja-JP" sz="2400" smtClean="0"/>
          </a:p>
        </p:txBody>
      </p:sp>
    </p:spTree>
    <p:extLst>
      <p:ext uri="{BB962C8B-B14F-4D97-AF65-F5344CB8AC3E}">
        <p14:creationId xmlns:p14="http://schemas.microsoft.com/office/powerpoint/2010/main" val="2173787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視差">
  <a:themeElements>
    <a:clrScheme name="視差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視差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視差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視差</Template>
  <TotalTime>2710</TotalTime>
  <Words>259</Words>
  <Application>Microsoft Office PowerPoint</Application>
  <PresentationFormat>画面に合わせる (4:3)</PresentationFormat>
  <Paragraphs>77</Paragraphs>
  <Slides>8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4" baseType="lpstr">
      <vt:lpstr>HGｺﾞｼｯｸM</vt:lpstr>
      <vt:lpstr>ＭＳ Ｐゴシック</vt:lpstr>
      <vt:lpstr>Arial</vt:lpstr>
      <vt:lpstr>Calibri</vt:lpstr>
      <vt:lpstr>Corbel</vt:lpstr>
      <vt:lpstr>視差</vt:lpstr>
      <vt:lpstr>３．アナログ入出力インターフェースの基礎</vt:lpstr>
      <vt:lpstr>３．５　メモリ （１）バッファメモリ </vt:lpstr>
      <vt:lpstr>ＦＩＦＯ First In First Out（先入れ先出し） </vt:lpstr>
      <vt:lpstr>ＲＩＮＧ方式</vt:lpstr>
      <vt:lpstr>ＲＩＮＧ方式でも…</vt:lpstr>
      <vt:lpstr>（２）バスマスタ転送 </vt:lpstr>
      <vt:lpstr>通常転送</vt:lpstr>
      <vt:lpstr>バスマスタ転送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デジタル信号処理</dc:title>
  <dc:creator>白井豊</dc:creator>
  <cp:lastModifiedBy>白井豊</cp:lastModifiedBy>
  <cp:revision>196</cp:revision>
  <dcterms:created xsi:type="dcterms:W3CDTF">2018-02-09T02:09:57Z</dcterms:created>
  <dcterms:modified xsi:type="dcterms:W3CDTF">2018-03-20T04:28:18Z</dcterms:modified>
</cp:coreProperties>
</file>