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324" r:id="rId3"/>
    <p:sldId id="323" r:id="rId4"/>
    <p:sldId id="259" r:id="rId5"/>
    <p:sldId id="325" r:id="rId6"/>
    <p:sldId id="326" r:id="rId7"/>
    <p:sldId id="327" r:id="rId8"/>
    <p:sldId id="328" r:id="rId9"/>
    <p:sldId id="329" r:id="rId10"/>
    <p:sldId id="330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5" autoAdjust="0"/>
    <p:restoredTop sz="94004" autoAdjust="0"/>
  </p:normalViewPr>
  <p:slideViewPr>
    <p:cSldViewPr snapToGrid="0">
      <p:cViewPr varScale="1">
        <p:scale>
          <a:sx n="56" d="100"/>
          <a:sy n="56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３．アナログ入出力インターフェースの基礎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mtClean="0"/>
              <a:t>３．</a:t>
            </a:r>
            <a:r>
              <a:rPr lang="ja-JP" altLang="en-US" smtClean="0"/>
              <a:t>１</a:t>
            </a:r>
            <a:r>
              <a:rPr kumimoji="1" lang="ja-JP" altLang="en-US" smtClean="0"/>
              <a:t>　アナログ入出力インターフェースの種類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３．２　</a:t>
            </a:r>
            <a:r>
              <a:rPr lang="ja-JP" altLang="en-US" smtClean="0"/>
              <a:t>入出力チャネル</a:t>
            </a:r>
            <a:r>
              <a:rPr kumimoji="1" lang="ja-JP" altLang="en-US" smtClean="0"/>
              <a:t>の考え方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/>
              <a:t>３．３　</a:t>
            </a:r>
            <a:r>
              <a:rPr lang="ja-JP" altLang="en-US" smtClean="0"/>
              <a:t>変換の考え方</a:t>
            </a:r>
            <a:endParaRPr lang="en-US" altLang="ja-JP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３．４</a:t>
            </a:r>
            <a:r>
              <a:rPr lang="ja-JP" altLang="en-US" u="sng">
                <a:solidFill>
                  <a:srgbClr val="FF0000"/>
                </a:solidFill>
              </a:rPr>
              <a:t>　入出力・処理のタイミング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３．５</a:t>
            </a:r>
            <a:r>
              <a:rPr lang="ja-JP" altLang="en-US"/>
              <a:t>　メモリ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３．６</a:t>
            </a:r>
            <a:r>
              <a:rPr lang="ja-JP" altLang="en-US"/>
              <a:t>　</a:t>
            </a:r>
            <a:r>
              <a:rPr lang="ja-JP" altLang="en-US" smtClean="0"/>
              <a:t>消費電力・ノイズ・その他</a:t>
            </a:r>
            <a:endParaRPr lang="en-US" altLang="ja-JP"/>
          </a:p>
          <a:p>
            <a:pPr marL="0" indent="0">
              <a:buNone/>
            </a:pP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435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（５）割込み処理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74557" y="1300792"/>
            <a:ext cx="74765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特定の入力端子を</a:t>
            </a:r>
            <a:r>
              <a:rPr lang="en-US" altLang="ja-JP" sz="2400" smtClean="0">
                <a:latin typeface="Century" panose="02040604050505020304" pitchFamily="18" charset="0"/>
              </a:rPr>
              <a:t>CPU</a:t>
            </a:r>
            <a:r>
              <a:rPr lang="ja-JP" altLang="en-US" sz="2400" smtClean="0">
                <a:latin typeface="Century" panose="02040604050505020304" pitchFamily="18" charset="0"/>
              </a:rPr>
              <a:t>の</a:t>
            </a:r>
            <a:r>
              <a:rPr lang="en-US" altLang="ja-JP" sz="2400" smtClean="0">
                <a:latin typeface="Century" panose="02040604050505020304" pitchFamily="18" charset="0"/>
              </a:rPr>
              <a:t>IRQ</a:t>
            </a:r>
            <a:r>
              <a:rPr lang="ja-JP" altLang="en-US" sz="2400" smtClean="0">
                <a:latin typeface="Century" panose="02040604050505020304" pitchFamily="18" charset="0"/>
              </a:rPr>
              <a:t>（</a:t>
            </a:r>
            <a:r>
              <a:rPr lang="en-US" altLang="ja-JP" sz="2400" smtClean="0">
                <a:latin typeface="Century" panose="02040604050505020304" pitchFamily="18" charset="0"/>
              </a:rPr>
              <a:t>Interupt</a:t>
            </a:r>
            <a:r>
              <a:rPr lang="ja-JP" altLang="en-US" sz="2400">
                <a:latin typeface="Century" panose="02040604050505020304" pitchFamily="18" charset="0"/>
              </a:rPr>
              <a:t> </a:t>
            </a:r>
            <a:r>
              <a:rPr lang="en-US" altLang="ja-JP" sz="2400" smtClean="0">
                <a:latin typeface="Century" panose="02040604050505020304" pitchFamily="18" charset="0"/>
              </a:rPr>
              <a:t>Request </a:t>
            </a:r>
            <a:r>
              <a:rPr lang="ja-JP" altLang="en-US" sz="2400" smtClean="0">
                <a:latin typeface="Century" panose="02040604050505020304" pitchFamily="18" charset="0"/>
              </a:rPr>
              <a:t>）に接続し，外部から優先処理を発生させる機能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① 外部装置の変化による特定処理の実行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② 優先度の高い緊急処理を外部からの指令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等の必要性のために備わっている。</a:t>
            </a:r>
            <a:endParaRPr lang="en-US" altLang="ja-JP" sz="2400" smtClean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75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３．４　入出力・処理のタイミング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（１）サンプリング方式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36079" y="2133705"/>
            <a:ext cx="74765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複数チャネルのサンプリングを行うには，以下の２通りがある。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b="1" u="sng" smtClean="0">
                <a:solidFill>
                  <a:srgbClr val="FF0000"/>
                </a:solidFill>
              </a:rPr>
              <a:t>① マルチプレクサ（切替器）方式</a:t>
            </a:r>
            <a:endParaRPr lang="en-US" altLang="ja-JP" sz="2400" b="1" u="sng" smtClean="0">
              <a:solidFill>
                <a:srgbClr val="FF0000"/>
              </a:solidFill>
            </a:endParaRPr>
          </a:p>
          <a:p>
            <a:pPr defTabSz="1169988"/>
            <a:r>
              <a:rPr lang="ja-JP" altLang="en-US" sz="2400"/>
              <a:t>　</a:t>
            </a:r>
            <a:r>
              <a:rPr lang="ja-JP" altLang="en-US" sz="2400" smtClean="0"/>
              <a:t>　</a:t>
            </a:r>
            <a:r>
              <a:rPr lang="ja-JP" altLang="en-US" sz="2000" u="sng" smtClean="0">
                <a:solidFill>
                  <a:srgbClr val="0070C0"/>
                </a:solidFill>
              </a:rPr>
              <a:t>マルチプレクサの切替え</a:t>
            </a:r>
            <a:r>
              <a:rPr lang="ja-JP" altLang="en-US" sz="2000" smtClean="0"/>
              <a:t>によるサンプリング。</a:t>
            </a:r>
            <a:endParaRPr lang="en-US" altLang="ja-JP" sz="2000" smtClean="0"/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チャネル切替え時間が必要なため複数チャネルを</a:t>
            </a:r>
            <a:r>
              <a:rPr lang="ja-JP" altLang="en-US" sz="2000" u="sng" smtClean="0">
                <a:solidFill>
                  <a:srgbClr val="0070C0"/>
                </a:solidFill>
              </a:rPr>
              <a:t>同時に</a:t>
            </a:r>
            <a:endParaRPr lang="en-US" altLang="ja-JP" sz="2000" u="sng" smtClean="0">
              <a:solidFill>
                <a:srgbClr val="0070C0"/>
              </a:solidFill>
            </a:endParaRPr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</a:t>
            </a:r>
            <a:r>
              <a:rPr lang="ja-JP" altLang="en-US" sz="2000" u="sng" smtClean="0">
                <a:solidFill>
                  <a:srgbClr val="0070C0"/>
                </a:solidFill>
              </a:rPr>
              <a:t>変換することはできない</a:t>
            </a:r>
            <a:r>
              <a:rPr lang="ja-JP" altLang="en-US" sz="2000" smtClean="0"/>
              <a:t>。</a:t>
            </a:r>
            <a:endParaRPr lang="en-US" altLang="ja-JP" sz="2000" smtClean="0"/>
          </a:p>
          <a:p>
            <a:pPr defTabSz="1169988"/>
            <a:endParaRPr lang="en-US" altLang="ja-JP" sz="2000" smtClean="0"/>
          </a:p>
          <a:p>
            <a:pPr defTabSz="1169988"/>
            <a:r>
              <a:rPr lang="ja-JP" altLang="en-US" sz="2400" u="sng" smtClean="0">
                <a:solidFill>
                  <a:srgbClr val="FF0000"/>
                </a:solidFill>
              </a:rPr>
              <a:t>② 同時サンプリング方式</a:t>
            </a:r>
            <a:endParaRPr lang="en-US" altLang="ja-JP" sz="2400" u="sng" smtClean="0">
              <a:solidFill>
                <a:srgbClr val="FF0000"/>
              </a:solidFill>
            </a:endParaRPr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チャネルごとに</a:t>
            </a:r>
            <a:r>
              <a:rPr lang="en-US" altLang="ja-JP" sz="2000" u="sng" smtClean="0">
                <a:solidFill>
                  <a:srgbClr val="0070C0"/>
                </a:solidFill>
              </a:rPr>
              <a:t>A/D</a:t>
            </a:r>
            <a:r>
              <a:rPr lang="ja-JP" altLang="en-US" sz="2000" u="sng" smtClean="0">
                <a:solidFill>
                  <a:srgbClr val="0070C0"/>
                </a:solidFill>
              </a:rPr>
              <a:t>コンバータを装備</a:t>
            </a:r>
            <a:r>
              <a:rPr lang="ja-JP" altLang="en-US" sz="2000" smtClean="0"/>
              <a:t>しているタイプと，</a:t>
            </a:r>
            <a:endParaRPr lang="en-US" altLang="ja-JP" sz="2000" smtClean="0"/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</a:t>
            </a:r>
            <a:r>
              <a:rPr lang="ja-JP" altLang="en-US" sz="2000" u="sng" smtClean="0">
                <a:solidFill>
                  <a:srgbClr val="0070C0"/>
                </a:solidFill>
              </a:rPr>
              <a:t>サンプル／ホールドアンプを装備</a:t>
            </a:r>
            <a:r>
              <a:rPr lang="ja-JP" altLang="en-US" sz="2000" smtClean="0"/>
              <a:t>しているタイプがある。</a:t>
            </a:r>
            <a:endParaRPr lang="en-US" altLang="ja-JP" sz="2000" smtClean="0"/>
          </a:p>
          <a:p>
            <a:pPr defTabSz="1169988"/>
            <a:r>
              <a:rPr lang="ja-JP" altLang="en-US" sz="2000" smtClean="0"/>
              <a:t>　　どちらも</a:t>
            </a:r>
            <a:r>
              <a:rPr lang="ja-JP" altLang="en-US" sz="2000" u="sng" smtClean="0">
                <a:solidFill>
                  <a:srgbClr val="0070C0"/>
                </a:solidFill>
              </a:rPr>
              <a:t>複数チャネルの同時変換</a:t>
            </a:r>
            <a:r>
              <a:rPr lang="ja-JP" altLang="en-US" sz="2000" smtClean="0"/>
              <a:t>が可能。</a:t>
            </a:r>
            <a:endParaRPr lang="en-US" altLang="ja-JP" sz="2000" smtClean="0"/>
          </a:p>
        </p:txBody>
      </p:sp>
    </p:spTree>
    <p:extLst>
      <p:ext uri="{BB962C8B-B14F-4D97-AF65-F5344CB8AC3E}">
        <p14:creationId xmlns:p14="http://schemas.microsoft.com/office/powerpoint/2010/main" val="39080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マルチプレクサ方式のイメージ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grpSp>
        <p:nvGrpSpPr>
          <p:cNvPr id="81" name="グループ化 80"/>
          <p:cNvGrpSpPr/>
          <p:nvPr/>
        </p:nvGrpSpPr>
        <p:grpSpPr>
          <a:xfrm>
            <a:off x="1288734" y="2438401"/>
            <a:ext cx="7091463" cy="2918008"/>
            <a:chOff x="677917" y="2360811"/>
            <a:chExt cx="7091463" cy="2918008"/>
          </a:xfrm>
        </p:grpSpPr>
        <p:sp>
          <p:nvSpPr>
            <p:cNvPr id="75" name="角丸四角形 74"/>
            <p:cNvSpPr/>
            <p:nvPr/>
          </p:nvSpPr>
          <p:spPr>
            <a:xfrm>
              <a:off x="4653162" y="2754279"/>
              <a:ext cx="1532375" cy="1723064"/>
            </a:xfrm>
            <a:prstGeom prst="roundRect">
              <a:avLst>
                <a:gd name="adj" fmla="val 4235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7" name="直線コネクタ 36"/>
            <p:cNvCxnSpPr>
              <a:stCxn id="20" idx="6"/>
              <a:endCxn id="34" idx="2"/>
            </p:cNvCxnSpPr>
            <p:nvPr/>
          </p:nvCxnSpPr>
          <p:spPr>
            <a:xfrm>
              <a:off x="5734199" y="3154941"/>
              <a:ext cx="106314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>
              <a:stCxn id="22" idx="6"/>
              <a:endCxn id="35" idx="2"/>
            </p:cNvCxnSpPr>
            <p:nvPr/>
          </p:nvCxnSpPr>
          <p:spPr>
            <a:xfrm>
              <a:off x="5918027" y="3589200"/>
              <a:ext cx="88228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>
              <a:stCxn id="23" idx="6"/>
              <a:endCxn id="36" idx="2"/>
            </p:cNvCxnSpPr>
            <p:nvPr/>
          </p:nvCxnSpPr>
          <p:spPr>
            <a:xfrm>
              <a:off x="5823041" y="4047375"/>
              <a:ext cx="98141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>
              <a:stCxn id="8" idx="3"/>
              <a:endCxn id="54" idx="2"/>
            </p:cNvCxnSpPr>
            <p:nvPr/>
          </p:nvCxnSpPr>
          <p:spPr>
            <a:xfrm>
              <a:off x="3673361" y="4688009"/>
              <a:ext cx="3115105" cy="3788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>
              <a:stCxn id="16" idx="7"/>
              <a:endCxn id="20" idx="3"/>
            </p:cNvCxnSpPr>
            <p:nvPr/>
          </p:nvCxnSpPr>
          <p:spPr>
            <a:xfrm flipV="1">
              <a:off x="4996617" y="3222293"/>
              <a:ext cx="575431" cy="33699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正方形/長方形 2"/>
            <p:cNvSpPr/>
            <p:nvPr/>
          </p:nvSpPr>
          <p:spPr>
            <a:xfrm>
              <a:off x="677917" y="3400097"/>
              <a:ext cx="1513490" cy="15187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788276" y="3743970"/>
              <a:ext cx="12927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400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Ａ</a:t>
              </a:r>
              <a:r>
                <a:rPr lang="en-US" altLang="ja-JP" sz="2400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/</a:t>
              </a:r>
              <a:r>
                <a:rPr lang="ja-JP" altLang="en-US" sz="2400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Ｄ</a:t>
              </a:r>
              <a:endPara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 defTabSz="1169988"/>
              <a:r>
                <a:rPr lang="ja-JP" altLang="en-US" sz="2400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変換器</a:t>
              </a:r>
              <a:endParaRPr lang="en-US" altLang="ja-JP" sz="2400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2695902" y="3040116"/>
              <a:ext cx="977463" cy="2238703"/>
              <a:chOff x="3641833" y="2756337"/>
              <a:chExt cx="977463" cy="2238703"/>
            </a:xfrm>
          </p:grpSpPr>
          <p:sp>
            <p:nvSpPr>
              <p:cNvPr id="4" name="二等辺三角形 3"/>
              <p:cNvSpPr/>
              <p:nvPr/>
            </p:nvSpPr>
            <p:spPr>
              <a:xfrm rot="16200000">
                <a:off x="3011213" y="3386957"/>
                <a:ext cx="2238703" cy="977463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3972910" y="3116318"/>
                <a:ext cx="6463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1169988"/>
                <a:r>
                  <a:rPr lang="ja-JP" altLang="en-US" sz="2400" b="1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＋</a:t>
                </a:r>
                <a:endParaRPr lang="en-US" altLang="ja-JP" sz="2400" b="1" baseline="-2500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3972906" y="4173397"/>
                <a:ext cx="6463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1169988"/>
                <a:r>
                  <a:rPr lang="ja-JP" altLang="en-US" sz="2400" b="1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－</a:t>
                </a:r>
                <a:endParaRPr lang="en-US" altLang="ja-JP" sz="2400" b="1" baseline="-2500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cxnSp>
          <p:nvCxnSpPr>
            <p:cNvPr id="9" name="直線コネクタ 8"/>
            <p:cNvCxnSpPr>
              <a:stCxn id="3" idx="3"/>
              <a:endCxn id="4" idx="0"/>
            </p:cNvCxnSpPr>
            <p:nvPr/>
          </p:nvCxnSpPr>
          <p:spPr>
            <a:xfrm flipV="1">
              <a:off x="2191407" y="4159467"/>
              <a:ext cx="504495" cy="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>
              <a:stCxn id="7" idx="3"/>
              <a:endCxn id="16" idx="2"/>
            </p:cNvCxnSpPr>
            <p:nvPr/>
          </p:nvCxnSpPr>
          <p:spPr>
            <a:xfrm flipV="1">
              <a:off x="3673365" y="3626643"/>
              <a:ext cx="1161101" cy="42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円/楕円 15"/>
            <p:cNvSpPr/>
            <p:nvPr/>
          </p:nvSpPr>
          <p:spPr>
            <a:xfrm>
              <a:off x="4834466" y="3531393"/>
              <a:ext cx="189972" cy="1905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5544227" y="3059691"/>
              <a:ext cx="189972" cy="1905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5728055" y="3493950"/>
              <a:ext cx="189972" cy="1905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5633069" y="3952125"/>
              <a:ext cx="189972" cy="1905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弧 20"/>
            <p:cNvSpPr/>
            <p:nvPr/>
          </p:nvSpPr>
          <p:spPr>
            <a:xfrm>
              <a:off x="4383127" y="3080382"/>
              <a:ext cx="1092649" cy="1119351"/>
            </a:xfrm>
            <a:prstGeom prst="arc">
              <a:avLst>
                <a:gd name="adj1" fmla="val 19758610"/>
                <a:gd name="adj2" fmla="val 1683021"/>
              </a:avLst>
            </a:prstGeom>
            <a:ln w="28575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6797345" y="3059691"/>
              <a:ext cx="189972" cy="1905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6800313" y="3493950"/>
              <a:ext cx="189972" cy="1905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6804453" y="3952125"/>
              <a:ext cx="189972" cy="1905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6788466" y="4596547"/>
              <a:ext cx="189972" cy="1905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4458825" y="2360811"/>
              <a:ext cx="1921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マルチプレクサ</a:t>
              </a:r>
              <a:endParaRPr lang="en-US" altLang="ja-JP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6997488" y="2948974"/>
              <a:ext cx="763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0 CH</a:t>
              </a:r>
              <a:endParaRPr lang="en-US" altLang="ja-JP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7000666" y="3429418"/>
              <a:ext cx="763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 CH</a:t>
              </a:r>
              <a:endParaRPr lang="en-US" altLang="ja-JP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6997488" y="3854403"/>
              <a:ext cx="763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 CH</a:t>
              </a:r>
              <a:endParaRPr lang="en-US" altLang="ja-JP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7005503" y="4493989"/>
              <a:ext cx="763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GND</a:t>
              </a:r>
              <a:endParaRPr lang="en-US" altLang="ja-JP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8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435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（２）変換速度とチャネル数の関係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96184" y="1406921"/>
            <a:ext cx="7476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複数チャネルのサンプリングを行う際，次の関係を保つことが必要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smtClean="0"/>
              <a:t>　</a:t>
            </a:r>
            <a:r>
              <a:rPr lang="ja-JP" altLang="en-US" sz="2000" smtClean="0"/>
              <a:t>サンプリング周期≧チャネルあたりの変換時間</a:t>
            </a:r>
            <a:r>
              <a:rPr lang="en-US" altLang="ja-JP" sz="2000" smtClean="0"/>
              <a:t>×</a:t>
            </a:r>
            <a:r>
              <a:rPr lang="ja-JP" altLang="en-US" sz="2000" smtClean="0"/>
              <a:t>チャネル数</a:t>
            </a:r>
            <a:endParaRPr lang="en-US" altLang="ja-JP" sz="200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373681" y="3532037"/>
            <a:ext cx="2567149" cy="2475081"/>
            <a:chOff x="2333295" y="3120760"/>
            <a:chExt cx="2567149" cy="2475081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333295" y="3334034"/>
              <a:ext cx="851338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CH0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" name="直線コネクタ 4"/>
            <p:cNvCxnSpPr/>
            <p:nvPr/>
          </p:nvCxnSpPr>
          <p:spPr>
            <a:xfrm flipH="1">
              <a:off x="2343808" y="3121572"/>
              <a:ext cx="0" cy="24742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H="1">
              <a:off x="3195144" y="3703366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 flipH="1" flipV="1">
              <a:off x="2343808" y="4430106"/>
              <a:ext cx="851336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3195144" y="3703759"/>
              <a:ext cx="851338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CH1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046480" y="4064141"/>
              <a:ext cx="851338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CH2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直線コネクタ 14"/>
            <p:cNvCxnSpPr/>
            <p:nvPr/>
          </p:nvCxnSpPr>
          <p:spPr>
            <a:xfrm>
              <a:off x="4897817" y="3120760"/>
              <a:ext cx="2627" cy="12032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H="1">
              <a:off x="2343808" y="3231227"/>
              <a:ext cx="2554010" cy="0"/>
            </a:xfrm>
            <a:prstGeom prst="line">
              <a:avLst/>
            </a:prstGeom>
            <a:ln w="28575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テキスト ボックス 32"/>
          <p:cNvSpPr txBox="1"/>
          <p:nvPr/>
        </p:nvSpPr>
        <p:spPr>
          <a:xfrm>
            <a:off x="2206395" y="5251752"/>
            <a:ext cx="33676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１チャネルあたりの変換時間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 flipH="1">
            <a:off x="2809862" y="4841383"/>
            <a:ext cx="0" cy="3960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グループ化 35"/>
          <p:cNvGrpSpPr/>
          <p:nvPr/>
        </p:nvGrpSpPr>
        <p:grpSpPr>
          <a:xfrm>
            <a:off x="6209953" y="3580252"/>
            <a:ext cx="2554010" cy="2474269"/>
            <a:chOff x="2343808" y="3121572"/>
            <a:chExt cx="2554010" cy="2474269"/>
          </a:xfrm>
        </p:grpSpPr>
        <p:sp>
          <p:nvSpPr>
            <p:cNvPr id="37" name="テキスト ボックス 36"/>
            <p:cNvSpPr txBox="1"/>
            <p:nvPr/>
          </p:nvSpPr>
          <p:spPr>
            <a:xfrm>
              <a:off x="2349061" y="3334034"/>
              <a:ext cx="851338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CH0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8" name="直線コネクタ 37"/>
            <p:cNvCxnSpPr/>
            <p:nvPr/>
          </p:nvCxnSpPr>
          <p:spPr>
            <a:xfrm flipH="1">
              <a:off x="2343808" y="3121572"/>
              <a:ext cx="0" cy="24742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3195144" y="3703366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 flipV="1">
              <a:off x="2343808" y="4430106"/>
              <a:ext cx="851336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/>
            <p:cNvSpPr txBox="1"/>
            <p:nvPr/>
          </p:nvSpPr>
          <p:spPr>
            <a:xfrm>
              <a:off x="3195144" y="3703759"/>
              <a:ext cx="851338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CH1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046480" y="4064141"/>
              <a:ext cx="851338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CH2</a:t>
              </a:r>
              <a:endPara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2605352" y="3219752"/>
            <a:ext cx="20959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１周期の変換時間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366010" y="6021487"/>
            <a:ext cx="20959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開始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 flipH="1">
            <a:off x="2376313" y="5662271"/>
            <a:ext cx="3833640" cy="0"/>
          </a:xfrm>
          <a:prstGeom prst="line">
            <a:avLst/>
          </a:prstGeom>
          <a:ln w="28575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2499800" y="5687736"/>
            <a:ext cx="33676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サンプリング周期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177753" y="6079197"/>
            <a:ext cx="20959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開始</a:t>
            </a: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435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（３）クロック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11950" y="1300792"/>
            <a:ext cx="747656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u="sng" smtClean="0">
                <a:solidFill>
                  <a:srgbClr val="FF0000"/>
                </a:solidFill>
              </a:rPr>
              <a:t>① 内部クロック</a:t>
            </a:r>
            <a:endParaRPr lang="en-US" altLang="ja-JP" sz="2400" u="sng" smtClean="0">
              <a:solidFill>
                <a:srgbClr val="FF0000"/>
              </a:solidFill>
            </a:endParaRPr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周期設定可能なタイマ素子を内蔵し，</a:t>
            </a:r>
            <a:endParaRPr lang="en-US" altLang="ja-JP" sz="2000" smtClean="0"/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これをクロック源として周期的な変換を行う。</a:t>
            </a:r>
            <a:endParaRPr lang="en-US" altLang="ja-JP" sz="2000" smtClean="0"/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正確かつ短周期での処理に向いている。</a:t>
            </a:r>
            <a:endParaRPr lang="en-US" altLang="ja-JP" sz="2000" smtClean="0"/>
          </a:p>
          <a:p>
            <a:pPr defTabSz="1169988"/>
            <a:endParaRPr lang="en-US" altLang="ja-JP" sz="2000" u="sng" smtClean="0">
              <a:solidFill>
                <a:srgbClr val="FF0000"/>
              </a:solidFill>
            </a:endParaRPr>
          </a:p>
          <a:p>
            <a:pPr defTabSz="1169988"/>
            <a:r>
              <a:rPr lang="ja-JP" altLang="en-US" sz="2400" u="sng" smtClean="0">
                <a:solidFill>
                  <a:srgbClr val="FF0000"/>
                </a:solidFill>
              </a:rPr>
              <a:t>② 外部クロック</a:t>
            </a:r>
            <a:endParaRPr lang="en-US" altLang="ja-JP" sz="2400" u="sng" smtClean="0">
              <a:solidFill>
                <a:srgbClr val="FF0000"/>
              </a:solidFill>
            </a:endParaRPr>
          </a:p>
          <a:p>
            <a:pPr defTabSz="1169988"/>
            <a:r>
              <a:rPr lang="ja-JP" altLang="en-US" sz="2000" smtClean="0"/>
              <a:t>　　外部クロック入力端子を有したデバイスで使用可能。</a:t>
            </a:r>
            <a:endParaRPr lang="en-US" altLang="ja-JP" sz="2000" smtClean="0"/>
          </a:p>
          <a:p>
            <a:pPr defTabSz="1169988"/>
            <a:r>
              <a:rPr lang="ja-JP" altLang="en-US" sz="2000" smtClean="0"/>
              <a:t> 　　外部から供給されるパルス信号等に同期して変換する。</a:t>
            </a:r>
            <a:endParaRPr lang="en-US" altLang="ja-JP" sz="2000" smtClean="0"/>
          </a:p>
          <a:p>
            <a:pPr defTabSz="1169988"/>
            <a:r>
              <a:rPr lang="ja-JP" altLang="en-US" sz="2000" smtClean="0"/>
              <a:t>　　外部装置との同期処理に有効。</a:t>
            </a:r>
            <a:endParaRPr lang="en-US" altLang="ja-JP" sz="2000" smtClean="0"/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</a:t>
            </a:r>
            <a:endParaRPr lang="en-US" altLang="ja-JP" sz="2000" smtClean="0"/>
          </a:p>
          <a:p>
            <a:pPr defTabSz="1169988"/>
            <a:r>
              <a:rPr lang="ja-JP" altLang="en-US" sz="2400" u="sng" smtClean="0">
                <a:solidFill>
                  <a:srgbClr val="FF0000"/>
                </a:solidFill>
              </a:rPr>
              <a:t>③ ソフトウェアクロック</a:t>
            </a:r>
            <a:endParaRPr lang="en-US" altLang="ja-JP" sz="2400" u="sng" smtClean="0">
              <a:solidFill>
                <a:srgbClr val="FF0000"/>
              </a:solidFill>
            </a:endParaRPr>
          </a:p>
          <a:p>
            <a:pPr defTabSz="1169988"/>
            <a:r>
              <a:rPr lang="ja-JP" altLang="en-US" sz="2000"/>
              <a:t>　　</a:t>
            </a:r>
            <a:r>
              <a:rPr lang="ja-JP" altLang="en-US" sz="2000" smtClean="0"/>
              <a:t>ＰＣのシステムタイマによりソフトウェアから</a:t>
            </a:r>
            <a:endParaRPr lang="en-US" altLang="ja-JP" sz="2000" smtClean="0"/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スタート</a:t>
            </a:r>
            <a:r>
              <a:rPr lang="ja-JP" altLang="en-US" sz="2000"/>
              <a:t>コマンド</a:t>
            </a:r>
            <a:r>
              <a:rPr lang="ja-JP" altLang="en-US" sz="2000" smtClean="0"/>
              <a:t>を送信して周期的な変換を行う。</a:t>
            </a:r>
            <a:endParaRPr lang="en-US" altLang="ja-JP" sz="2000" smtClean="0"/>
          </a:p>
          <a:p>
            <a:pPr defTabSz="1169988"/>
            <a:r>
              <a:rPr lang="ja-JP" altLang="en-US" sz="2000" smtClean="0"/>
              <a:t>　　ただし，ＶＢのタイマーイベントによるコマンド送信は，</a:t>
            </a:r>
            <a:endParaRPr lang="en-US" altLang="ja-JP" sz="2000"/>
          </a:p>
          <a:p>
            <a:pPr defTabSz="1169988"/>
            <a:r>
              <a:rPr lang="ja-JP" altLang="en-US" sz="2000" smtClean="0"/>
              <a:t>　　誤差が大きいので，高速で正確な周期が必要なケースには</a:t>
            </a:r>
            <a:endParaRPr lang="en-US" altLang="ja-JP" sz="2000" smtClean="0"/>
          </a:p>
          <a:p>
            <a:pPr defTabSz="1169988"/>
            <a:r>
              <a:rPr lang="ja-JP" altLang="en-US" sz="2000" smtClean="0"/>
              <a:t>　　不適当。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19414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435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（４）トリガ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74557" y="1300792"/>
            <a:ext cx="747656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変換動作開始と停止を指示する方法。以下の３種類がある。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 smtClean="0"/>
              <a:t>① ソフトウェアトリガ</a:t>
            </a:r>
            <a:endParaRPr lang="en-US" altLang="ja-JP" sz="2400" smtClean="0"/>
          </a:p>
          <a:p>
            <a:pPr defTabSz="1169988"/>
            <a:endParaRPr lang="en-US" altLang="ja-JP" sz="2000" smtClean="0"/>
          </a:p>
          <a:p>
            <a:pPr defTabSz="1169988"/>
            <a:r>
              <a:rPr lang="ja-JP" altLang="en-US" sz="2400" smtClean="0"/>
              <a:t>② 外部トリガ</a:t>
            </a:r>
            <a:endParaRPr lang="en-US" altLang="ja-JP" sz="2400" smtClean="0"/>
          </a:p>
          <a:p>
            <a:pPr defTabSz="1169988"/>
            <a:r>
              <a:rPr lang="ja-JP" altLang="en-US" sz="2000"/>
              <a:t>　</a:t>
            </a:r>
            <a:r>
              <a:rPr lang="ja-JP" altLang="en-US" sz="2000" smtClean="0"/>
              <a:t>　</a:t>
            </a:r>
            <a:endParaRPr lang="en-US" altLang="ja-JP" sz="2000" smtClean="0"/>
          </a:p>
          <a:p>
            <a:pPr defTabSz="1169988"/>
            <a:r>
              <a:rPr lang="ja-JP" altLang="en-US" sz="2400" smtClean="0"/>
              <a:t>③ レベル比較トリガ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342694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435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ソフトウェアトリガ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74557" y="1300792"/>
            <a:ext cx="7476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変換動作の開始と停止を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ソフトウェアからのコマンドで指示</a:t>
            </a:r>
            <a:endParaRPr lang="en-US" altLang="ja-JP" sz="240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919" y="2975380"/>
            <a:ext cx="4877093" cy="2463948"/>
          </a:xfrm>
          <a:prstGeom prst="rect">
            <a:avLst/>
          </a:prstGeom>
        </p:spPr>
      </p:pic>
      <p:cxnSp>
        <p:nvCxnSpPr>
          <p:cNvPr id="7" name="直線コネクタ 6"/>
          <p:cNvCxnSpPr/>
          <p:nvPr/>
        </p:nvCxnSpPr>
        <p:spPr>
          <a:xfrm>
            <a:off x="2758966" y="4367048"/>
            <a:ext cx="0" cy="1686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616263" y="4367047"/>
            <a:ext cx="0" cy="1686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2758966" y="2975380"/>
            <a:ext cx="0" cy="1391668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6616263" y="2975380"/>
            <a:ext cx="0" cy="1391668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2758966" y="5738648"/>
            <a:ext cx="3857298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721535" y="2603421"/>
            <a:ext cx="2447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/>
              <a:t>開始コマンド発行</a:t>
            </a:r>
            <a:endParaRPr lang="en-US" altLang="ja-JP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98153" y="2606048"/>
            <a:ext cx="2447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/>
              <a:t>停止コマンド発行</a:t>
            </a:r>
            <a:endParaRPr lang="en-US" altLang="ja-JP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63917" y="5905810"/>
            <a:ext cx="3094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/>
              <a:t>この間のデータを</a:t>
            </a:r>
            <a:endParaRPr lang="en-US" altLang="ja-JP" smtClean="0"/>
          </a:p>
          <a:p>
            <a:pPr algn="ctr" defTabSz="1169988"/>
            <a:r>
              <a:rPr lang="ja-JP" altLang="en-US" smtClean="0"/>
              <a:t>サンプリング＆変換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34922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435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外部トリガ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74557" y="1300792"/>
            <a:ext cx="7476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予め設定したエッジ方向（立上り，立下り）の外部信号の入力で変換動作を開始または停止</a:t>
            </a:r>
            <a:endParaRPr lang="en-US" altLang="ja-JP" sz="240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919" y="2975380"/>
            <a:ext cx="4877093" cy="2463948"/>
          </a:xfrm>
          <a:prstGeom prst="rect">
            <a:avLst/>
          </a:prstGeom>
        </p:spPr>
      </p:pic>
      <p:cxnSp>
        <p:nvCxnSpPr>
          <p:cNvPr id="7" name="直線コネクタ 6"/>
          <p:cNvCxnSpPr/>
          <p:nvPr/>
        </p:nvCxnSpPr>
        <p:spPr>
          <a:xfrm>
            <a:off x="2758966" y="4367048"/>
            <a:ext cx="0" cy="1686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616263" y="4367047"/>
            <a:ext cx="0" cy="1686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2758966" y="2975380"/>
            <a:ext cx="0" cy="1391668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6616263" y="2975380"/>
            <a:ext cx="0" cy="1391668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2758966" y="5738648"/>
            <a:ext cx="3857298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963917" y="5905810"/>
            <a:ext cx="3094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/>
              <a:t>この間のデータを</a:t>
            </a:r>
            <a:endParaRPr lang="en-US" altLang="ja-JP" smtClean="0"/>
          </a:p>
          <a:p>
            <a:pPr algn="ctr" defTabSz="1169988"/>
            <a:r>
              <a:rPr lang="ja-JP" altLang="en-US" smtClean="0"/>
              <a:t>サンプリング＆変換</a:t>
            </a:r>
            <a:endParaRPr lang="en-US" altLang="ja-JP" smtClean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1797269" y="2532987"/>
            <a:ext cx="6138049" cy="375783"/>
            <a:chOff x="1797269" y="2532987"/>
            <a:chExt cx="6138049" cy="375783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1797269" y="2538248"/>
              <a:ext cx="5475743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グループ化 8"/>
            <p:cNvGrpSpPr/>
            <p:nvPr/>
          </p:nvGrpSpPr>
          <p:grpSpPr>
            <a:xfrm>
              <a:off x="2757638" y="2532987"/>
              <a:ext cx="360000" cy="365260"/>
              <a:chOff x="2757638" y="2532987"/>
              <a:chExt cx="360000" cy="365260"/>
            </a:xfrm>
          </p:grpSpPr>
          <p:cxnSp>
            <p:nvCxnSpPr>
              <p:cNvPr id="5" name="直線コネクタ 4"/>
              <p:cNvCxnSpPr/>
              <p:nvPr/>
            </p:nvCxnSpPr>
            <p:spPr>
              <a:xfrm>
                <a:off x="2758966" y="2538247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3116324" y="2532987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 rot="5400000">
                <a:off x="2937638" y="2716919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グループ化 21"/>
            <p:cNvGrpSpPr/>
            <p:nvPr/>
          </p:nvGrpSpPr>
          <p:grpSpPr>
            <a:xfrm>
              <a:off x="6616263" y="2543510"/>
              <a:ext cx="360000" cy="365260"/>
              <a:chOff x="2757638" y="2532987"/>
              <a:chExt cx="360000" cy="365260"/>
            </a:xfrm>
          </p:grpSpPr>
          <p:cxnSp>
            <p:nvCxnSpPr>
              <p:cNvPr id="23" name="直線コネクタ 22"/>
              <p:cNvCxnSpPr/>
              <p:nvPr/>
            </p:nvCxnSpPr>
            <p:spPr>
              <a:xfrm>
                <a:off x="2758966" y="2538247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3116324" y="2532987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 rot="5400000">
                <a:off x="2937638" y="2716919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直線コネクタ 12"/>
            <p:cNvCxnSpPr/>
            <p:nvPr/>
          </p:nvCxnSpPr>
          <p:spPr>
            <a:xfrm>
              <a:off x="1797269" y="2532987"/>
              <a:ext cx="96036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6974949" y="2532993"/>
              <a:ext cx="96036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3116323" y="2532999"/>
              <a:ext cx="3492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792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559" y="2457296"/>
            <a:ext cx="5542728" cy="31813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4359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レベル比較（変換データ比較）トリガ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74557" y="1300792"/>
            <a:ext cx="7476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予め設定した比較レベル</a:t>
            </a:r>
            <a:r>
              <a:rPr lang="ja-JP" altLang="en-US" sz="2400" smtClean="0"/>
              <a:t>の</a:t>
            </a:r>
            <a:r>
              <a:rPr lang="ja-JP" altLang="en-US" sz="2400" smtClean="0"/>
              <a:t>値</a:t>
            </a:r>
            <a:r>
              <a:rPr lang="ja-JP" altLang="en-US" sz="2400" smtClean="0"/>
              <a:t>と</a:t>
            </a:r>
            <a:r>
              <a:rPr lang="ja-JP" altLang="en-US" sz="2400" smtClean="0"/>
              <a:t>指定したチャネルのアナログ信号の大きさを比較し，条件に一致したら変換動作を開始／停止する</a:t>
            </a:r>
            <a:endParaRPr lang="en-US" altLang="ja-JP" sz="2400" smtClean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834774" y="4772278"/>
            <a:ext cx="1" cy="14044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758152" y="2906521"/>
            <a:ext cx="0" cy="33071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6769129" y="2906521"/>
            <a:ext cx="0" cy="959908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2834775" y="5779439"/>
            <a:ext cx="3923377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215421" y="5853595"/>
            <a:ext cx="3094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/>
              <a:t>この間のデータを</a:t>
            </a:r>
            <a:endParaRPr lang="en-US" altLang="ja-JP" smtClean="0"/>
          </a:p>
          <a:p>
            <a:pPr algn="ctr" defTabSz="1169988"/>
            <a:r>
              <a:rPr lang="ja-JP" altLang="en-US" smtClean="0"/>
              <a:t>サンプリング＆変換</a:t>
            </a:r>
            <a:endParaRPr lang="en-US" altLang="ja-JP" smtClean="0"/>
          </a:p>
        </p:txBody>
      </p:sp>
      <p:cxnSp>
        <p:nvCxnSpPr>
          <p:cNvPr id="28" name="直線コネクタ 27"/>
          <p:cNvCxnSpPr/>
          <p:nvPr/>
        </p:nvCxnSpPr>
        <p:spPr>
          <a:xfrm rot="5400000">
            <a:off x="2616409" y="4559800"/>
            <a:ext cx="0" cy="16869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>
            <a:off x="6053959" y="3866429"/>
            <a:ext cx="121732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2845021" y="4442775"/>
            <a:ext cx="0" cy="959908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851338" y="5233875"/>
            <a:ext cx="1602790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b="1" smtClean="0"/>
              <a:t>開始設定値</a:t>
            </a:r>
            <a:endParaRPr lang="en-US" altLang="ja-JP" b="1" smtClean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881552" y="3681763"/>
            <a:ext cx="1602790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b="1" smtClean="0"/>
              <a:t>停止設定値</a:t>
            </a:r>
            <a:endParaRPr lang="en-US" altLang="ja-JP" b="1" smtClean="0"/>
          </a:p>
        </p:txBody>
      </p:sp>
    </p:spTree>
    <p:extLst>
      <p:ext uri="{BB962C8B-B14F-4D97-AF65-F5344CB8AC3E}">
        <p14:creationId xmlns:p14="http://schemas.microsoft.com/office/powerpoint/2010/main" val="37027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2594</TotalTime>
  <Words>301</Words>
  <Application>Microsoft Office PowerPoint</Application>
  <PresentationFormat>画面に合わせる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HGｺﾞｼｯｸM</vt:lpstr>
      <vt:lpstr>ＭＳ ゴシック</vt:lpstr>
      <vt:lpstr>Arial</vt:lpstr>
      <vt:lpstr>Century</vt:lpstr>
      <vt:lpstr>Corbel</vt:lpstr>
      <vt:lpstr>Times New Roman</vt:lpstr>
      <vt:lpstr>視差</vt:lpstr>
      <vt:lpstr>３．アナログ入出力インターフェースの基礎</vt:lpstr>
      <vt:lpstr>３．４　入出力・処理のタイミング （１）サンプリング方式 </vt:lpstr>
      <vt:lpstr>マルチプレクサ方式のイメージ </vt:lpstr>
      <vt:lpstr>（２）変換速度とチャネル数の関係 </vt:lpstr>
      <vt:lpstr>（３）クロック </vt:lpstr>
      <vt:lpstr>（４）トリガ </vt:lpstr>
      <vt:lpstr>ソフトウェアトリガ </vt:lpstr>
      <vt:lpstr>外部トリガ </vt:lpstr>
      <vt:lpstr>レベル比較（変換データ比較）トリガ </vt:lpstr>
      <vt:lpstr>（５）割込み処理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184</cp:revision>
  <dcterms:created xsi:type="dcterms:W3CDTF">2018-02-09T02:09:57Z</dcterms:created>
  <dcterms:modified xsi:type="dcterms:W3CDTF">2018-03-21T20:24:21Z</dcterms:modified>
</cp:coreProperties>
</file>