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17" r:id="rId4"/>
    <p:sldId id="318" r:id="rId5"/>
    <p:sldId id="319" r:id="rId6"/>
    <p:sldId id="320" r:id="rId7"/>
    <p:sldId id="32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5" autoAdjust="0"/>
    <p:restoredTop sz="94004" autoAdjust="0"/>
  </p:normalViewPr>
  <p:slideViewPr>
    <p:cSldViewPr snapToGrid="0">
      <p:cViewPr varScale="1">
        <p:scale>
          <a:sx n="56" d="100"/>
          <a:sy n="56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３．アナログ入出力インターフェースの基礎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mtClean="0"/>
              <a:t>３．</a:t>
            </a:r>
            <a:r>
              <a:rPr lang="ja-JP" altLang="en-US" smtClean="0"/>
              <a:t>１</a:t>
            </a:r>
            <a:r>
              <a:rPr kumimoji="1" lang="ja-JP" altLang="en-US" smtClean="0"/>
              <a:t>　アナログ入出力インターフェースの種類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３．２　</a:t>
            </a:r>
            <a:r>
              <a:rPr lang="ja-JP" altLang="en-US" smtClean="0"/>
              <a:t>入出力チャネル</a:t>
            </a:r>
            <a:r>
              <a:rPr kumimoji="1" lang="ja-JP" altLang="en-US" smtClean="0"/>
              <a:t>の考え方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u="sng">
                <a:solidFill>
                  <a:srgbClr val="FF0000"/>
                </a:solidFill>
              </a:rPr>
              <a:t>３．３　</a:t>
            </a:r>
            <a:r>
              <a:rPr lang="ja-JP" altLang="en-US" u="sng" smtClean="0">
                <a:solidFill>
                  <a:srgbClr val="FF0000"/>
                </a:solidFill>
              </a:rPr>
              <a:t>変換の考え方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３．４</a:t>
            </a:r>
            <a:r>
              <a:rPr lang="ja-JP" altLang="en-US"/>
              <a:t>　入出力・処理のタイミング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３．５</a:t>
            </a:r>
            <a:r>
              <a:rPr lang="ja-JP" altLang="en-US"/>
              <a:t>　メモリ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３．６</a:t>
            </a:r>
            <a:r>
              <a:rPr lang="ja-JP" altLang="en-US"/>
              <a:t>　</a:t>
            </a:r>
            <a:r>
              <a:rPr lang="ja-JP" altLang="en-US" smtClean="0"/>
              <a:t>消費電力・ノイズ・その他</a:t>
            </a:r>
            <a:endParaRPr lang="en-US" altLang="ja-JP"/>
          </a:p>
          <a:p>
            <a:pPr marL="0" indent="0">
              <a:buNone/>
            </a:pP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３．３　変換の考え方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（１）変換速度（サンプリング周期）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36079" y="2133705"/>
            <a:ext cx="74765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アナログ信号をどの程度の時間間隔でサンプリングするか，逆にディジタルデータをどの程度の時間間隔でアナログ出力するかを示す。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●変換速度が速いほど再現性の高い変換が可能。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●入力／測定周波数の２倍以上のサンプリング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</a:t>
            </a:r>
            <a:r>
              <a:rPr lang="ja-JP" altLang="en-US" sz="2400" smtClean="0"/>
              <a:t>（ナイキストの標本化定理を思い出すこと）</a:t>
            </a:r>
            <a:endParaRPr lang="en-US" altLang="ja-JP" sz="2400" smtClean="0"/>
          </a:p>
          <a:p>
            <a:pPr marL="1976438" indent="-1976438" defTabSz="1169988">
              <a:tabLst>
                <a:tab pos="1608138" algn="l"/>
                <a:tab pos="1976438" algn="l"/>
              </a:tabLst>
            </a:pPr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2219" y="1323439"/>
            <a:ext cx="7704667" cy="66038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（２）変換精度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67436" y="1981201"/>
            <a:ext cx="74765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b="1" smtClean="0">
                <a:solidFill>
                  <a:srgbClr val="FF0000"/>
                </a:solidFill>
                <a:latin typeface="Century" panose="02040604050505020304" pitchFamily="18" charset="0"/>
              </a:rPr>
              <a:t>A/D</a:t>
            </a:r>
            <a:r>
              <a:rPr lang="ja-JP" altLang="en-US" sz="2400" b="1" smtClean="0">
                <a:solidFill>
                  <a:srgbClr val="FF0000"/>
                </a:solidFill>
                <a:latin typeface="Century" panose="02040604050505020304" pitchFamily="18" charset="0"/>
              </a:rPr>
              <a:t>変換または</a:t>
            </a:r>
            <a:r>
              <a:rPr lang="en-US" altLang="ja-JP" sz="2400" b="1" smtClean="0">
                <a:solidFill>
                  <a:srgbClr val="FF0000"/>
                </a:solidFill>
                <a:latin typeface="Century" panose="02040604050505020304" pitchFamily="18" charset="0"/>
              </a:rPr>
              <a:t>D/A</a:t>
            </a:r>
            <a:r>
              <a:rPr lang="ja-JP" altLang="en-US" sz="2400" b="1" smtClean="0">
                <a:solidFill>
                  <a:srgbClr val="FF0000"/>
                </a:solidFill>
                <a:latin typeface="Century" panose="02040604050505020304" pitchFamily="18" charset="0"/>
              </a:rPr>
              <a:t>変換の際の誤差範囲</a:t>
            </a:r>
            <a:endParaRPr lang="en-US" altLang="ja-JP" sz="2400" b="1" smtClean="0">
              <a:solidFill>
                <a:srgbClr val="FF0000"/>
              </a:solidFill>
              <a:latin typeface="Century" panose="020406040505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● 誤差は </a:t>
            </a:r>
            <a:r>
              <a:rPr lang="en-US" altLang="ja-JP" sz="2400" smtClean="0">
                <a:latin typeface="Century" panose="02040604050505020304" pitchFamily="18" charset="0"/>
              </a:rPr>
              <a:t>1</a:t>
            </a:r>
            <a:r>
              <a:rPr lang="ja-JP" altLang="en-US" sz="2400" smtClean="0">
                <a:latin typeface="Century" panose="02040604050505020304" pitchFamily="18" charset="0"/>
              </a:rPr>
              <a:t> </a:t>
            </a:r>
            <a:r>
              <a:rPr lang="en-US" altLang="ja-JP" sz="2400" smtClean="0">
                <a:latin typeface="Century" panose="02040604050505020304" pitchFamily="18" charset="0"/>
              </a:rPr>
              <a:t>LSB</a:t>
            </a:r>
            <a:r>
              <a:rPr lang="ja-JP" altLang="en-US" sz="2400" smtClean="0">
                <a:latin typeface="Century" panose="02040604050505020304" pitchFamily="18" charset="0"/>
              </a:rPr>
              <a:t>単位で表現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r>
              <a:rPr lang="en-US" altLang="ja-JP" sz="2400" smtClean="0">
                <a:latin typeface="Century" panose="02040604050505020304" pitchFamily="18" charset="0"/>
              </a:rPr>
              <a:t>【</a:t>
            </a:r>
            <a:r>
              <a:rPr lang="ja-JP" altLang="en-US" sz="2400" smtClean="0">
                <a:latin typeface="Century" panose="02040604050505020304" pitchFamily="18" charset="0"/>
              </a:rPr>
              <a:t>例</a:t>
            </a:r>
            <a:r>
              <a:rPr lang="en-US" altLang="ja-JP" sz="2400" smtClean="0">
                <a:latin typeface="Century" panose="02040604050505020304" pitchFamily="18" charset="0"/>
              </a:rPr>
              <a:t>】</a:t>
            </a:r>
            <a:r>
              <a:rPr lang="ja-JP" altLang="en-US" sz="2400" smtClean="0">
                <a:latin typeface="Century" panose="02040604050505020304" pitchFamily="18" charset="0"/>
              </a:rPr>
              <a:t>分解能</a:t>
            </a:r>
            <a:r>
              <a:rPr lang="en-US" altLang="ja-JP" sz="2400" smtClean="0">
                <a:latin typeface="Century" panose="02040604050505020304" pitchFamily="18" charset="0"/>
              </a:rPr>
              <a:t>12 bits</a:t>
            </a:r>
            <a:r>
              <a:rPr lang="ja-JP" altLang="en-US" sz="2400" smtClean="0">
                <a:latin typeface="Century" panose="02040604050505020304" pitchFamily="18" charset="0"/>
              </a:rPr>
              <a:t>の</a:t>
            </a:r>
            <a:r>
              <a:rPr lang="en-US" altLang="ja-JP" sz="2400" smtClean="0">
                <a:latin typeface="Century" panose="02040604050505020304" pitchFamily="18" charset="0"/>
              </a:rPr>
              <a:t>A/D</a:t>
            </a:r>
            <a:r>
              <a:rPr lang="ja-JP" altLang="en-US" sz="2400" smtClean="0">
                <a:latin typeface="Century" panose="02040604050505020304" pitchFamily="18" charset="0"/>
              </a:rPr>
              <a:t>変換器，入力レンジ</a:t>
            </a:r>
            <a:r>
              <a:rPr lang="en-US" altLang="ja-JP" sz="2400" smtClean="0">
                <a:latin typeface="Century" panose="02040604050505020304" pitchFamily="18" charset="0"/>
              </a:rPr>
              <a:t>±10V</a:t>
            </a: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分解最小単位は 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>
                <a:latin typeface="Century" panose="02040604050505020304" pitchFamily="18" charset="0"/>
              </a:rPr>
              <a:t>　</a:t>
            </a:r>
            <a:r>
              <a:rPr lang="ja-JP" altLang="en-US" sz="2400" smtClean="0">
                <a:latin typeface="Century" panose="02040604050505020304" pitchFamily="18" charset="0"/>
              </a:rPr>
              <a:t>　　　　　</a:t>
            </a:r>
            <a:r>
              <a:rPr lang="en-US" altLang="ja-JP" sz="2400" smtClean="0">
                <a:latin typeface="Century" panose="02040604050505020304" pitchFamily="18" charset="0"/>
              </a:rPr>
              <a:t>20 / 4,096 </a:t>
            </a:r>
            <a:r>
              <a:rPr lang="ja-JP" altLang="en-US" sz="2400" smtClean="0">
                <a:latin typeface="Century" panose="02040604050505020304" pitchFamily="18" charset="0"/>
              </a:rPr>
              <a:t>≒ </a:t>
            </a:r>
            <a:r>
              <a:rPr lang="en-US" altLang="ja-JP" sz="2400" smtClean="0">
                <a:latin typeface="Century" panose="02040604050505020304" pitchFamily="18" charset="0"/>
              </a:rPr>
              <a:t>4.88 mV (1 LSB)</a:t>
            </a:r>
          </a:p>
          <a:p>
            <a:pPr defTabSz="1169988"/>
            <a:r>
              <a:rPr lang="en-US" altLang="ja-JP" sz="2400" smtClean="0">
                <a:latin typeface="Century" panose="02040604050505020304" pitchFamily="18" charset="0"/>
              </a:rPr>
              <a:t>A/D</a:t>
            </a:r>
            <a:r>
              <a:rPr lang="ja-JP" altLang="en-US" sz="2400" smtClean="0">
                <a:latin typeface="Century" panose="02040604050505020304" pitchFamily="18" charset="0"/>
              </a:rPr>
              <a:t>変換器の変換精度が </a:t>
            </a:r>
            <a:r>
              <a:rPr lang="en-US" altLang="ja-JP" sz="2400" smtClean="0">
                <a:latin typeface="Century" panose="02040604050505020304" pitchFamily="18" charset="0"/>
              </a:rPr>
              <a:t>± 2</a:t>
            </a:r>
            <a:r>
              <a:rPr lang="ja-JP" altLang="en-US" sz="2400">
                <a:latin typeface="Century" panose="02040604050505020304" pitchFamily="18" charset="0"/>
              </a:rPr>
              <a:t> </a:t>
            </a:r>
            <a:r>
              <a:rPr lang="en-US" altLang="ja-JP" sz="2400" smtClean="0">
                <a:latin typeface="Century" panose="02040604050505020304" pitchFamily="18" charset="0"/>
              </a:rPr>
              <a:t>LSB</a:t>
            </a:r>
            <a:r>
              <a:rPr lang="ja-JP" altLang="en-US" sz="2400" smtClean="0">
                <a:latin typeface="Century" panose="02040604050505020304" pitchFamily="18" charset="0"/>
              </a:rPr>
              <a:t>とマニュアルに記載されていたら，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>
                <a:latin typeface="Century" panose="02040604050505020304" pitchFamily="18" charset="0"/>
              </a:rPr>
              <a:t>　</a:t>
            </a:r>
            <a:r>
              <a:rPr lang="ja-JP" altLang="en-US" sz="2400" smtClean="0">
                <a:latin typeface="Century" panose="02040604050505020304" pitchFamily="18" charset="0"/>
              </a:rPr>
              <a:t>　　　　　</a:t>
            </a:r>
            <a:r>
              <a:rPr lang="en-US" altLang="ja-JP" sz="2400" smtClean="0">
                <a:latin typeface="Century" panose="02040604050505020304" pitchFamily="18" charset="0"/>
              </a:rPr>
              <a:t>4.88×2</a:t>
            </a:r>
            <a:r>
              <a:rPr lang="ja-JP" altLang="en-US" sz="2400" smtClean="0">
                <a:latin typeface="Century" panose="02040604050505020304" pitchFamily="18" charset="0"/>
              </a:rPr>
              <a:t>≒</a:t>
            </a:r>
            <a:r>
              <a:rPr lang="en-US" altLang="ja-JP" sz="2400" smtClean="0">
                <a:latin typeface="Century" panose="02040604050505020304" pitchFamily="18" charset="0"/>
              </a:rPr>
              <a:t>±9.76 mV</a:t>
            </a: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の誤差が生じる可能性があるという意味。</a:t>
            </a:r>
            <a:endParaRPr lang="en-US" altLang="ja-JP" sz="2400" smtClean="0">
              <a:latin typeface="Century" panose="020406040505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133" y="0"/>
            <a:ext cx="74765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1600" smtClean="0">
                <a:latin typeface="Century" panose="02040604050505020304" pitchFamily="18" charset="0"/>
              </a:rPr>
              <a:t>【</a:t>
            </a:r>
            <a:r>
              <a:rPr lang="ja-JP" altLang="en-US" sz="1600" smtClean="0">
                <a:latin typeface="Century" panose="02040604050505020304" pitchFamily="18" charset="0"/>
              </a:rPr>
              <a:t>用語</a:t>
            </a:r>
            <a:r>
              <a:rPr lang="en-US" altLang="ja-JP" sz="1600" smtClean="0">
                <a:latin typeface="Century" panose="02040604050505020304" pitchFamily="18" charset="0"/>
              </a:rPr>
              <a:t>】</a:t>
            </a:r>
          </a:p>
          <a:p>
            <a:pPr marL="2868613" indent="-2868613" defTabSz="1169988">
              <a:tabLst>
                <a:tab pos="2601913" algn="l"/>
                <a:tab pos="2868613" algn="l"/>
              </a:tabLst>
            </a:pPr>
            <a:r>
              <a:rPr lang="en-US" altLang="ja-JP" sz="1600" smtClean="0">
                <a:latin typeface="Century" panose="02040604050505020304" pitchFamily="18" charset="0"/>
              </a:rPr>
              <a:t>LSB(Least Significant Bit)	</a:t>
            </a:r>
            <a:r>
              <a:rPr lang="ja-JP" altLang="en-US" sz="1600" smtClean="0">
                <a:latin typeface="Century" panose="02040604050505020304" pitchFamily="18" charset="0"/>
              </a:rPr>
              <a:t>：</a:t>
            </a:r>
            <a:r>
              <a:rPr lang="en-US" altLang="ja-JP" sz="1600" smtClean="0">
                <a:latin typeface="Century" panose="02040604050505020304" pitchFamily="18" charset="0"/>
              </a:rPr>
              <a:t>	2</a:t>
            </a:r>
            <a:r>
              <a:rPr lang="ja-JP" altLang="en-US" sz="1600" smtClean="0">
                <a:latin typeface="Century" panose="02040604050505020304" pitchFamily="18" charset="0"/>
              </a:rPr>
              <a:t>進数の最下位ビットを表す。</a:t>
            </a:r>
            <a:endParaRPr lang="en-US" altLang="ja-JP" sz="1600" smtClean="0">
              <a:latin typeface="Century" panose="02040604050505020304" pitchFamily="18" charset="0"/>
            </a:endParaRPr>
          </a:p>
          <a:p>
            <a:pPr marL="2868613" indent="-2868613" defTabSz="1876425">
              <a:tabLst>
                <a:tab pos="2601913" algn="l"/>
                <a:tab pos="2868613" algn="l"/>
              </a:tabLst>
            </a:pPr>
            <a:r>
              <a:rPr lang="en-US" altLang="ja-JP" sz="1600" smtClean="0">
                <a:latin typeface="Century" panose="02040604050505020304" pitchFamily="18" charset="0"/>
              </a:rPr>
              <a:t>MSB(Most Significant Bit) 	</a:t>
            </a:r>
            <a:r>
              <a:rPr lang="ja-JP" altLang="en-US" sz="1600" smtClean="0">
                <a:latin typeface="Century" panose="02040604050505020304" pitchFamily="18" charset="0"/>
              </a:rPr>
              <a:t>：</a:t>
            </a:r>
            <a:r>
              <a:rPr lang="en-US" altLang="ja-JP" sz="1600">
                <a:latin typeface="Century" panose="02040604050505020304" pitchFamily="18" charset="0"/>
              </a:rPr>
              <a:t>	</a:t>
            </a:r>
            <a:r>
              <a:rPr lang="en-US" altLang="ja-JP" sz="1600" smtClean="0">
                <a:latin typeface="Century" panose="02040604050505020304" pitchFamily="18" charset="0"/>
              </a:rPr>
              <a:t>2</a:t>
            </a:r>
            <a:r>
              <a:rPr lang="ja-JP" altLang="en-US" sz="1600" smtClean="0">
                <a:latin typeface="Century" panose="02040604050505020304" pitchFamily="18" charset="0"/>
              </a:rPr>
              <a:t>進数の最上位ビットを表す。</a:t>
            </a:r>
            <a:endParaRPr lang="en-US" altLang="ja-JP" sz="1600" smtClean="0">
              <a:latin typeface="Century" panose="02040604050505020304" pitchFamily="18" charset="0"/>
            </a:endParaRPr>
          </a:p>
          <a:p>
            <a:pPr marL="2868613" indent="-2868613" defTabSz="1876425">
              <a:tabLst>
                <a:tab pos="2601913" algn="l"/>
                <a:tab pos="2868613" algn="l"/>
              </a:tabLst>
            </a:pPr>
            <a:r>
              <a:rPr lang="en-US" altLang="ja-JP" sz="1600" smtClean="0">
                <a:latin typeface="Century" panose="02040604050505020304" pitchFamily="18" charset="0"/>
              </a:rPr>
              <a:t>FSR(Full Scale Range)	</a:t>
            </a:r>
            <a:r>
              <a:rPr lang="ja-JP" altLang="en-US" sz="1600" smtClean="0">
                <a:latin typeface="Century" panose="02040604050505020304" pitchFamily="18" charset="0"/>
              </a:rPr>
              <a:t>：</a:t>
            </a:r>
            <a:r>
              <a:rPr lang="en-US" altLang="ja-JP" sz="1600" smtClean="0">
                <a:latin typeface="Century" panose="02040604050505020304" pitchFamily="18" charset="0"/>
              </a:rPr>
              <a:t>	</a:t>
            </a:r>
            <a:r>
              <a:rPr lang="ja-JP" altLang="en-US" sz="1600" smtClean="0">
                <a:latin typeface="Century" panose="02040604050505020304" pitchFamily="18" charset="0"/>
              </a:rPr>
              <a:t>レンジの最大値と最小値に差。</a:t>
            </a:r>
            <a:endParaRPr lang="en-US" altLang="ja-JP" sz="1600" smtClean="0">
              <a:latin typeface="Century" panose="02040604050505020304" pitchFamily="18" charset="0"/>
            </a:endParaRPr>
          </a:p>
          <a:p>
            <a:pPr marL="2868613" indent="-2868613" defTabSz="1876425">
              <a:tabLst>
                <a:tab pos="2601913" algn="l"/>
                <a:tab pos="2868613" algn="l"/>
              </a:tabLst>
            </a:pPr>
            <a:r>
              <a:rPr lang="en-US" altLang="ja-JP" sz="1600">
                <a:latin typeface="Century" panose="02040604050505020304" pitchFamily="18" charset="0"/>
              </a:rPr>
              <a:t>	</a:t>
            </a:r>
            <a:r>
              <a:rPr lang="ja-JP" altLang="en-US" sz="1600" smtClean="0">
                <a:latin typeface="Century" panose="02040604050505020304" pitchFamily="18" charset="0"/>
              </a:rPr>
              <a:t>・例えば，</a:t>
            </a:r>
            <a:r>
              <a:rPr lang="en-US" altLang="ja-JP" sz="1600" smtClean="0">
                <a:latin typeface="Century" panose="02040604050505020304" pitchFamily="18" charset="0"/>
              </a:rPr>
              <a:t>±10 V </a:t>
            </a:r>
            <a:r>
              <a:rPr lang="ja-JP" altLang="en-US" sz="1600" smtClean="0">
                <a:latin typeface="Century" panose="02040604050505020304" pitchFamily="18" charset="0"/>
              </a:rPr>
              <a:t>のとき </a:t>
            </a:r>
            <a:r>
              <a:rPr lang="en-US" altLang="ja-JP" sz="1600" smtClean="0">
                <a:latin typeface="Century" panose="02040604050505020304" pitchFamily="18" charset="0"/>
              </a:rPr>
              <a:t>20 V </a:t>
            </a:r>
            <a:r>
              <a:rPr lang="ja-JP" altLang="en-US" sz="1600" smtClean="0">
                <a:latin typeface="Century" panose="02040604050505020304" pitchFamily="18" charset="0"/>
              </a:rPr>
              <a:t>が</a:t>
            </a:r>
            <a:r>
              <a:rPr lang="en-US" altLang="ja-JP" sz="1600" smtClean="0">
                <a:latin typeface="Century" panose="02040604050505020304" pitchFamily="18" charset="0"/>
              </a:rPr>
              <a:t>FSR</a:t>
            </a:r>
            <a:r>
              <a:rPr lang="ja-JP" altLang="en-US" sz="1600" smtClean="0">
                <a:latin typeface="Century" panose="02040604050505020304" pitchFamily="18" charset="0"/>
              </a:rPr>
              <a:t>となる。</a:t>
            </a:r>
            <a:endParaRPr lang="en-US" altLang="ja-JP" sz="1600" smtClean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55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2475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（３）２進数と最高電圧値との関係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分解能１６ビットの場合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53384" y="1024759"/>
            <a:ext cx="74765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分解能</a:t>
            </a:r>
            <a:r>
              <a:rPr lang="en-US" altLang="ja-JP" sz="2400" smtClean="0">
                <a:latin typeface="Century" panose="02040604050505020304" pitchFamily="18" charset="0"/>
              </a:rPr>
              <a:t>16</a:t>
            </a:r>
            <a:r>
              <a:rPr lang="ja-JP" altLang="en-US" sz="2400" smtClean="0">
                <a:latin typeface="Century" panose="02040604050505020304" pitchFamily="18" charset="0"/>
              </a:rPr>
              <a:t>ビットのアナログ入力デバイスから入力される</a:t>
            </a:r>
            <a:r>
              <a:rPr lang="en-US" altLang="ja-JP" sz="2400" smtClean="0">
                <a:latin typeface="Century" panose="02040604050505020304" pitchFamily="18" charset="0"/>
              </a:rPr>
              <a:t>A/D</a:t>
            </a:r>
            <a:r>
              <a:rPr lang="ja-JP" altLang="en-US" sz="2400" smtClean="0">
                <a:latin typeface="Century" panose="02040604050505020304" pitchFamily="18" charset="0"/>
              </a:rPr>
              <a:t>変換は，</a:t>
            </a:r>
            <a:r>
              <a:rPr lang="en-US" altLang="ja-JP" sz="2400" smtClean="0">
                <a:latin typeface="Century" panose="02040604050505020304" pitchFamily="18" charset="0"/>
              </a:rPr>
              <a:t>2</a:t>
            </a:r>
            <a:r>
              <a:rPr lang="ja-JP" altLang="en-US" sz="2400" smtClean="0">
                <a:latin typeface="Century" panose="02040604050505020304" pitchFamily="18" charset="0"/>
              </a:rPr>
              <a:t>進数</a:t>
            </a:r>
            <a:r>
              <a:rPr lang="en-US" altLang="ja-JP" sz="2400" smtClean="0">
                <a:latin typeface="Century" panose="02040604050505020304" pitchFamily="18" charset="0"/>
              </a:rPr>
              <a:t>16</a:t>
            </a:r>
            <a:r>
              <a:rPr lang="ja-JP" altLang="en-US" sz="2400" smtClean="0">
                <a:latin typeface="Century" panose="02040604050505020304" pitchFamily="18" charset="0"/>
              </a:rPr>
              <a:t>桁（</a:t>
            </a:r>
            <a:r>
              <a:rPr lang="en-US" altLang="ja-JP" sz="2400" smtClean="0">
                <a:latin typeface="Century" panose="02040604050505020304" pitchFamily="18" charset="0"/>
              </a:rPr>
              <a:t>16</a:t>
            </a:r>
            <a:r>
              <a:rPr lang="ja-JP" altLang="en-US" sz="2400" smtClean="0">
                <a:latin typeface="Century" panose="02040604050505020304" pitchFamily="18" charset="0"/>
              </a:rPr>
              <a:t>進数</a:t>
            </a:r>
            <a:r>
              <a:rPr lang="en-US" altLang="ja-JP" sz="2400" smtClean="0">
                <a:latin typeface="Century" panose="02040604050505020304" pitchFamily="18" charset="0"/>
              </a:rPr>
              <a:t>4</a:t>
            </a:r>
            <a:r>
              <a:rPr lang="ja-JP" altLang="en-US" sz="2400" smtClean="0">
                <a:latin typeface="Century" panose="02040604050505020304" pitchFamily="18" charset="0"/>
              </a:rPr>
              <a:t>桁）になる。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ただし，</a:t>
            </a:r>
            <a:r>
              <a:rPr lang="en-US" altLang="ja-JP" sz="2400" smtClean="0">
                <a:latin typeface="Century" panose="02040604050505020304" pitchFamily="18" charset="0"/>
              </a:rPr>
              <a:t>±10</a:t>
            </a:r>
            <a:r>
              <a:rPr lang="ja-JP" altLang="en-US" sz="2400">
                <a:latin typeface="Century" panose="02040604050505020304" pitchFamily="18" charset="0"/>
              </a:rPr>
              <a:t> </a:t>
            </a:r>
            <a:r>
              <a:rPr lang="en-US" altLang="ja-JP" sz="2400" smtClean="0">
                <a:latin typeface="Century" panose="02040604050505020304" pitchFamily="18" charset="0"/>
              </a:rPr>
              <a:t>V</a:t>
            </a:r>
            <a:r>
              <a:rPr lang="ja-JP" altLang="en-US" sz="2400" smtClean="0">
                <a:latin typeface="Century" panose="02040604050505020304" pitchFamily="18" charset="0"/>
              </a:rPr>
              <a:t>のデバイスでは，マイナス側は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en-US" altLang="ja-JP" sz="2400" smtClean="0">
                <a:latin typeface="Century" panose="02040604050505020304" pitchFamily="18" charset="0"/>
              </a:rPr>
              <a:t>     0000</a:t>
            </a:r>
            <a:r>
              <a:rPr lang="en-US" altLang="ja-JP" sz="2400" baseline="-25000" smtClean="0">
                <a:latin typeface="Century" panose="02040604050505020304" pitchFamily="18" charset="0"/>
              </a:rPr>
              <a:t>16  </a:t>
            </a:r>
            <a:r>
              <a:rPr lang="ja-JP" altLang="en-US" sz="2400" smtClean="0">
                <a:latin typeface="Century" panose="02040604050505020304" pitchFamily="18" charset="0"/>
              </a:rPr>
              <a:t>～</a:t>
            </a:r>
            <a:r>
              <a:rPr lang="en-US" altLang="ja-JP" sz="2400" smtClean="0">
                <a:latin typeface="Century" panose="02040604050505020304" pitchFamily="18" charset="0"/>
              </a:rPr>
              <a:t>8000</a:t>
            </a:r>
            <a:r>
              <a:rPr lang="en-US" altLang="ja-JP" sz="2400" baseline="-25000" smtClean="0">
                <a:latin typeface="Century" panose="02040604050505020304" pitchFamily="18" charset="0"/>
              </a:rPr>
              <a:t>16</a:t>
            </a:r>
            <a:r>
              <a:rPr lang="ja-JP" altLang="en-US" sz="2400" baseline="-25000" smtClean="0">
                <a:latin typeface="Century" panose="02040604050505020304" pitchFamily="18" charset="0"/>
              </a:rPr>
              <a:t>　</a:t>
            </a:r>
            <a:r>
              <a:rPr lang="ja-JP" altLang="en-US" sz="2400" smtClean="0">
                <a:latin typeface="Century" panose="02040604050505020304" pitchFamily="18" charset="0"/>
              </a:rPr>
              <a:t>→ ー</a:t>
            </a:r>
            <a:r>
              <a:rPr lang="en-US" altLang="ja-JP" sz="2400" smtClean="0">
                <a:latin typeface="Century" panose="02040604050505020304" pitchFamily="18" charset="0"/>
              </a:rPr>
              <a:t>10 V</a:t>
            </a:r>
            <a:r>
              <a:rPr lang="ja-JP" altLang="en-US" sz="2400">
                <a:latin typeface="Century" panose="02040604050505020304" pitchFamily="18" charset="0"/>
              </a:rPr>
              <a:t> </a:t>
            </a:r>
            <a:r>
              <a:rPr lang="ja-JP" altLang="en-US" sz="2400" smtClean="0">
                <a:latin typeface="Century" panose="02040604050505020304" pitchFamily="18" charset="0"/>
              </a:rPr>
              <a:t>～ </a:t>
            </a:r>
            <a:r>
              <a:rPr lang="en-US" altLang="ja-JP" sz="2400" smtClean="0">
                <a:latin typeface="Century" panose="02040604050505020304" pitchFamily="18" charset="0"/>
              </a:rPr>
              <a:t>0 V ( 32,768</a:t>
            </a:r>
            <a:r>
              <a:rPr lang="en-US" altLang="ja-JP" sz="2400" baseline="-25000" smtClean="0">
                <a:latin typeface="Century" panose="02040604050505020304" pitchFamily="18" charset="0"/>
              </a:rPr>
              <a:t>10</a:t>
            </a:r>
            <a:r>
              <a:rPr lang="en-US" altLang="ja-JP" sz="2400" smtClean="0">
                <a:latin typeface="Century" panose="02040604050505020304" pitchFamily="18" charset="0"/>
              </a:rPr>
              <a:t> )</a:t>
            </a: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だが，</a:t>
            </a:r>
            <a:r>
              <a:rPr lang="en-US" altLang="ja-JP" sz="2400" smtClean="0">
                <a:latin typeface="Century" panose="02040604050505020304" pitchFamily="18" charset="0"/>
              </a:rPr>
              <a:t>8000</a:t>
            </a:r>
            <a:r>
              <a:rPr lang="en-US" altLang="ja-JP" sz="2400" baseline="-25000" smtClean="0">
                <a:latin typeface="Century" panose="02040604050505020304" pitchFamily="18" charset="0"/>
              </a:rPr>
              <a:t>16</a:t>
            </a:r>
            <a:r>
              <a:rPr lang="ja-JP" altLang="en-US" sz="2400" smtClean="0">
                <a:latin typeface="Century" panose="02040604050505020304" pitchFamily="18" charset="0"/>
              </a:rPr>
              <a:t>～</a:t>
            </a:r>
            <a:r>
              <a:rPr lang="en-US" altLang="ja-JP" sz="2400" smtClean="0">
                <a:latin typeface="Century" panose="02040604050505020304" pitchFamily="18" charset="0"/>
              </a:rPr>
              <a:t>FFFF</a:t>
            </a:r>
            <a:r>
              <a:rPr lang="en-US" altLang="ja-JP" sz="2400" baseline="-25000" smtClean="0">
                <a:latin typeface="Century" panose="02040604050505020304" pitchFamily="18" charset="0"/>
              </a:rPr>
              <a:t>16</a:t>
            </a:r>
            <a:r>
              <a:rPr lang="ja-JP" altLang="en-US" sz="2400" smtClean="0">
                <a:latin typeface="Century" panose="02040604050505020304" pitchFamily="18" charset="0"/>
              </a:rPr>
              <a:t>は，</a:t>
            </a:r>
            <a:r>
              <a:rPr lang="en-US" altLang="ja-JP" sz="2400" smtClean="0">
                <a:latin typeface="Century" panose="02040604050505020304" pitchFamily="18" charset="0"/>
              </a:rPr>
              <a:t>32,767</a:t>
            </a:r>
            <a:r>
              <a:rPr lang="en-US" altLang="ja-JP" sz="2400" baseline="-25000" smtClean="0">
                <a:latin typeface="Century" panose="02040604050505020304" pitchFamily="18" charset="0"/>
              </a:rPr>
              <a:t>10</a:t>
            </a:r>
            <a:r>
              <a:rPr lang="ja-JP" altLang="en-US" sz="2400" smtClean="0">
                <a:latin typeface="Century" panose="02040604050505020304" pitchFamily="18" charset="0"/>
              </a:rPr>
              <a:t>通りなので，出力可能な電圧値は，</a:t>
            </a:r>
            <a:r>
              <a:rPr lang="en-US" altLang="ja-JP" sz="2400" smtClean="0">
                <a:latin typeface="Century" panose="02040604050505020304" pitchFamily="18" charset="0"/>
              </a:rPr>
              <a:t>10</a:t>
            </a:r>
            <a:r>
              <a:rPr lang="en-US" altLang="ja-JP" sz="2400">
                <a:latin typeface="Century" panose="02040604050505020304" pitchFamily="18" charset="0"/>
              </a:rPr>
              <a:t> </a:t>
            </a:r>
            <a:r>
              <a:rPr lang="en-US" altLang="ja-JP" sz="2400" smtClean="0">
                <a:latin typeface="Century" panose="02040604050505020304" pitchFamily="18" charset="0"/>
              </a:rPr>
              <a:t>〔V </a:t>
            </a:r>
            <a:r>
              <a:rPr lang="en-US" altLang="ja-JP" sz="2400">
                <a:latin typeface="Century" panose="02040604050505020304" pitchFamily="18" charset="0"/>
              </a:rPr>
              <a:t>〕</a:t>
            </a:r>
            <a:r>
              <a:rPr lang="en-US" altLang="ja-JP" sz="2400" smtClean="0">
                <a:latin typeface="Century" panose="02040604050505020304" pitchFamily="18" charset="0"/>
              </a:rPr>
              <a:t> </a:t>
            </a:r>
            <a:r>
              <a:rPr lang="ja-JP" altLang="en-US" sz="2400" smtClean="0">
                <a:latin typeface="Century" panose="02040604050505020304" pitchFamily="18" charset="0"/>
              </a:rPr>
              <a:t>ー </a:t>
            </a:r>
            <a:r>
              <a:rPr lang="en-US" altLang="ja-JP" sz="2400" smtClean="0">
                <a:latin typeface="Century" panose="02040604050505020304" pitchFamily="18" charset="0"/>
              </a:rPr>
              <a:t>1</a:t>
            </a:r>
            <a:r>
              <a:rPr lang="ja-JP" altLang="en-US" sz="2400" smtClean="0">
                <a:latin typeface="Century" panose="02040604050505020304" pitchFamily="18" charset="0"/>
              </a:rPr>
              <a:t> </a:t>
            </a:r>
            <a:r>
              <a:rPr lang="en-US" altLang="ja-JP" sz="2400" smtClean="0">
                <a:latin typeface="Century" panose="02040604050505020304" pitchFamily="18" charset="0"/>
              </a:rPr>
              <a:t>LSB</a:t>
            </a:r>
            <a:r>
              <a:rPr lang="ja-JP" altLang="en-US" sz="2400" smtClean="0">
                <a:latin typeface="Century" panose="02040604050505020304" pitchFamily="18" charset="0"/>
              </a:rPr>
              <a:t>にとなる。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r>
              <a:rPr lang="en-US" altLang="ja-JP" sz="2400" smtClean="0">
                <a:latin typeface="Century" panose="02040604050505020304" pitchFamily="18" charset="0"/>
              </a:rPr>
              <a:t>     1 LSB = 20 / 65,536 </a:t>
            </a:r>
            <a:r>
              <a:rPr lang="ja-JP" altLang="en-US" sz="2400" smtClean="0">
                <a:latin typeface="Century" panose="02040604050505020304" pitchFamily="18" charset="0"/>
              </a:rPr>
              <a:t>≒</a:t>
            </a:r>
            <a:r>
              <a:rPr lang="en-US" altLang="ja-JP" sz="2400" smtClean="0">
                <a:latin typeface="Century" panose="02040604050505020304" pitchFamily="18" charset="0"/>
              </a:rPr>
              <a:t> 0.0003052</a:t>
            </a:r>
          </a:p>
          <a:p>
            <a:pPr defTabSz="1169988"/>
            <a:endParaRPr lang="en-US" altLang="ja-JP" sz="240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だから，最大電圧値 ≒</a:t>
            </a:r>
            <a:r>
              <a:rPr lang="en-US" altLang="ja-JP" sz="2400" smtClean="0">
                <a:latin typeface="Century" panose="02040604050505020304" pitchFamily="18" charset="0"/>
              </a:rPr>
              <a:t> 9.9997048</a:t>
            </a:r>
            <a:r>
              <a:rPr lang="ja-JP" altLang="en-US" sz="2400">
                <a:latin typeface="Century" panose="02040604050505020304" pitchFamily="18" charset="0"/>
              </a:rPr>
              <a:t> </a:t>
            </a:r>
            <a:r>
              <a:rPr lang="en-US" altLang="ja-JP" sz="2400" smtClean="0">
                <a:latin typeface="Century" panose="02040604050505020304" pitchFamily="18" charset="0"/>
              </a:rPr>
              <a:t>〔V〕</a:t>
            </a:r>
            <a:r>
              <a:rPr lang="ja-JP" altLang="en-US" sz="2400" smtClean="0">
                <a:latin typeface="Century" panose="02040604050505020304" pitchFamily="18" charset="0"/>
              </a:rPr>
              <a:t>となる。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>
                <a:latin typeface="Century" panose="02040604050505020304" pitchFamily="18" charset="0"/>
              </a:rPr>
              <a:t>　</a:t>
            </a:r>
            <a:r>
              <a:rPr lang="ja-JP" altLang="en-US" sz="2400" smtClean="0">
                <a:latin typeface="Century" panose="02040604050505020304" pitchFamily="18" charset="0"/>
              </a:rPr>
              <a:t>　</a:t>
            </a:r>
            <a:endParaRPr lang="en-US" altLang="ja-JP" sz="2400" smtClean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2475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（４）アナログをディジタル値で表現する方法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(a) </a:t>
            </a:r>
            <a:r>
              <a:rPr lang="ja-JP" altLang="en-US" sz="2800" smtClean="0"/>
              <a:t>ストレート・バイナリ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53384" y="1024759"/>
            <a:ext cx="7476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● 電圧の </a:t>
            </a:r>
            <a:r>
              <a:rPr lang="en-US" altLang="ja-JP" sz="2400" smtClean="0">
                <a:latin typeface="Century" panose="02040604050505020304" pitchFamily="18" charset="0"/>
              </a:rPr>
              <a:t>0 V </a:t>
            </a:r>
            <a:r>
              <a:rPr lang="ja-JP" altLang="en-US" sz="2400" smtClean="0">
                <a:latin typeface="Century" panose="02040604050505020304" pitchFamily="18" charset="0"/>
              </a:rPr>
              <a:t>をディジタル値 </a:t>
            </a:r>
            <a:r>
              <a:rPr lang="en-US" altLang="ja-JP" sz="2400" smtClean="0">
                <a:latin typeface="Century" panose="02040604050505020304" pitchFamily="18" charset="0"/>
              </a:rPr>
              <a:t>0 </a:t>
            </a:r>
            <a:r>
              <a:rPr lang="ja-JP" altLang="en-US" sz="2400" smtClean="0">
                <a:latin typeface="Century" panose="02040604050505020304" pitchFamily="18" charset="0"/>
              </a:rPr>
              <a:t>とし，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en-US" altLang="ja-JP" sz="2400">
                <a:latin typeface="Century" panose="02040604050505020304" pitchFamily="18" charset="0"/>
              </a:rPr>
              <a:t> </a:t>
            </a:r>
            <a:r>
              <a:rPr lang="en-US" altLang="ja-JP" sz="2400" smtClean="0">
                <a:latin typeface="Century" panose="02040604050505020304" pitchFamily="18" charset="0"/>
              </a:rPr>
              <a:t>    </a:t>
            </a:r>
            <a:r>
              <a:rPr lang="ja-JP" altLang="en-US" sz="2400" smtClean="0">
                <a:latin typeface="Century" panose="02040604050505020304" pitchFamily="18" charset="0"/>
              </a:rPr>
              <a:t>電圧増加とともにディジタル値も増加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 smtClean="0">
                <a:latin typeface="Century" panose="02040604050505020304" pitchFamily="18" charset="0"/>
              </a:rPr>
              <a:t>　　　　　→ ユニポーラ</a:t>
            </a:r>
            <a:r>
              <a:rPr lang="en-US" altLang="ja-JP" sz="2400" smtClean="0">
                <a:latin typeface="Century" panose="02040604050505020304" pitchFamily="18" charset="0"/>
              </a:rPr>
              <a:t>(</a:t>
            </a:r>
            <a:r>
              <a:rPr lang="ja-JP" altLang="en-US" sz="2400" smtClean="0">
                <a:latin typeface="Century" panose="02040604050505020304" pitchFamily="18" charset="0"/>
              </a:rPr>
              <a:t>単極</a:t>
            </a:r>
            <a:r>
              <a:rPr lang="en-US" altLang="ja-JP" sz="2400" smtClean="0">
                <a:latin typeface="Century" panose="02040604050505020304" pitchFamily="18" charset="0"/>
              </a:rPr>
              <a:t>)</a:t>
            </a:r>
            <a:r>
              <a:rPr lang="ja-JP" altLang="en-US" sz="2400" smtClean="0">
                <a:latin typeface="Century" panose="02040604050505020304" pitchFamily="18" charset="0"/>
              </a:rPr>
              <a:t>型で用いられる。</a:t>
            </a:r>
            <a:endParaRPr lang="en-US" altLang="ja-JP" sz="2400" smtClean="0">
              <a:latin typeface="Century" panose="020406040505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86059" y="2837794"/>
            <a:ext cx="3011214" cy="29323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3783724" y="2837793"/>
            <a:ext cx="3026979" cy="2932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3783724" y="5770179"/>
            <a:ext cx="3013549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3783724" y="2837793"/>
            <a:ext cx="0" cy="29323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508684" y="5770178"/>
            <a:ext cx="883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0V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06436" y="5770178"/>
            <a:ext cx="1237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最大値</a:t>
            </a:r>
            <a:endParaRPr lang="en-US" altLang="ja-JP" sz="2400" b="1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73410" y="2606959"/>
            <a:ext cx="159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FFFF</a:t>
            </a:r>
            <a:r>
              <a: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85672" y="5394117"/>
            <a:ext cx="159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0000</a:t>
            </a:r>
            <a:r>
              <a: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12371" y="384304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ja-JP" altLang="en-US" sz="2400" b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ディジタル値</a:t>
            </a:r>
            <a:endParaRPr lang="en-US" altLang="ja-JP" sz="2400" b="1" baseline="-2500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49725" y="6231842"/>
            <a:ext cx="2041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b="1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電圧</a:t>
            </a:r>
            <a:endParaRPr lang="en-US" altLang="ja-JP" sz="2400" b="1" baseline="-2500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55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024759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(b) </a:t>
            </a:r>
            <a:r>
              <a:rPr lang="ja-JP" altLang="en-US" sz="2800" smtClean="0"/>
              <a:t>オフセット・バイナリ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53384" y="1024759"/>
            <a:ext cx="747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 defTabSz="1169988">
              <a:buFont typeface="Arial" panose="020B0604020202020204" pitchFamily="34" charset="0"/>
              <a:buChar char="•"/>
            </a:pPr>
            <a:r>
              <a:rPr lang="ja-JP" altLang="en-US" sz="2400" smtClean="0">
                <a:latin typeface="Century" panose="02040604050505020304" pitchFamily="18" charset="0"/>
              </a:rPr>
              <a:t>負電圧の最小（絶対値最大）をディジタル値の </a:t>
            </a:r>
            <a:r>
              <a:rPr lang="en-US" altLang="ja-JP" sz="2400" smtClean="0">
                <a:latin typeface="Century" panose="02040604050505020304" pitchFamily="18" charset="0"/>
              </a:rPr>
              <a:t>0</a:t>
            </a:r>
          </a:p>
          <a:p>
            <a:pPr marL="358775" indent="-358775" defTabSz="1169988">
              <a:buFont typeface="Arial" panose="020B0604020202020204" pitchFamily="34" charset="0"/>
              <a:buChar char="•"/>
            </a:pPr>
            <a:r>
              <a:rPr lang="ja-JP" altLang="en-US" sz="2400" smtClean="0">
                <a:latin typeface="Century" panose="02040604050505020304" pitchFamily="18" charset="0"/>
              </a:rPr>
              <a:t>正電圧の最大値をディジタル値の最大</a:t>
            </a:r>
            <a:r>
              <a:rPr lang="en-US" altLang="ja-JP" sz="2400" smtClean="0">
                <a:latin typeface="Century" panose="02040604050505020304" pitchFamily="18" charset="0"/>
              </a:rPr>
              <a:t>FFFF16</a:t>
            </a:r>
          </a:p>
          <a:p>
            <a:pPr marL="358775" indent="-358775" defTabSz="1169988">
              <a:buFont typeface="Arial" panose="020B0604020202020204" pitchFamily="34" charset="0"/>
              <a:buChar char="•"/>
            </a:pPr>
            <a:r>
              <a:rPr lang="ja-JP" altLang="en-US" sz="2400" smtClean="0">
                <a:latin typeface="Century" panose="02040604050505020304" pitchFamily="18" charset="0"/>
              </a:rPr>
              <a:t>電圧の </a:t>
            </a:r>
            <a:r>
              <a:rPr lang="en-US" altLang="ja-JP" sz="2400" smtClean="0">
                <a:latin typeface="Century" panose="02040604050505020304" pitchFamily="18" charset="0"/>
              </a:rPr>
              <a:t>0 V </a:t>
            </a:r>
            <a:r>
              <a:rPr lang="ja-JP" altLang="en-US" sz="2400" smtClean="0">
                <a:latin typeface="Century" panose="02040604050505020304" pitchFamily="18" charset="0"/>
              </a:rPr>
              <a:t>をディジタル</a:t>
            </a:r>
            <a:r>
              <a:rPr lang="ja-JP" altLang="en-US" sz="2400">
                <a:latin typeface="Century" panose="02040604050505020304" pitchFamily="18" charset="0"/>
              </a:rPr>
              <a:t>値</a:t>
            </a:r>
            <a:r>
              <a:rPr lang="ja-JP" altLang="en-US" sz="2400" smtClean="0">
                <a:latin typeface="Century" panose="02040604050505020304" pitchFamily="18" charset="0"/>
              </a:rPr>
              <a:t>の中間値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defTabSz="1169988"/>
            <a:r>
              <a:rPr lang="ja-JP" altLang="en-US" sz="2400">
                <a:latin typeface="Century" panose="02040604050505020304" pitchFamily="18" charset="0"/>
              </a:rPr>
              <a:t>　</a:t>
            </a:r>
            <a:r>
              <a:rPr lang="ja-JP" altLang="en-US" sz="2400" smtClean="0">
                <a:latin typeface="Century" panose="02040604050505020304" pitchFamily="18" charset="0"/>
              </a:rPr>
              <a:t>（下図は最大値と最小値の絶対値が等しい場合）</a:t>
            </a:r>
            <a:endParaRPr lang="en-US" altLang="ja-JP" sz="2400" smtClean="0">
              <a:latin typeface="Century" panose="020406040505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86059" y="2837794"/>
            <a:ext cx="3011214" cy="29323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3783724" y="2837793"/>
            <a:ext cx="3026979" cy="2932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3783724" y="5770179"/>
            <a:ext cx="3013549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3783724" y="2837793"/>
            <a:ext cx="0" cy="29323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508683" y="5770178"/>
            <a:ext cx="1161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最小値</a:t>
            </a:r>
            <a:endParaRPr lang="en-US" altLang="ja-JP" sz="2400" b="1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90438" y="5770177"/>
            <a:ext cx="2418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最大値－ </a:t>
            </a:r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LSB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72242" y="2594419"/>
            <a:ext cx="159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FFFF</a:t>
            </a:r>
            <a:r>
              <a: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85672" y="5394117"/>
            <a:ext cx="159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0000</a:t>
            </a:r>
            <a:r>
              <a: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60273" y="3489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ja-JP" altLang="en-US" sz="2400" b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ディジタル値</a:t>
            </a:r>
            <a:endParaRPr lang="en-US" altLang="ja-JP" sz="2400" b="1" baseline="-2500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49725" y="6231842"/>
            <a:ext cx="2041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b="1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電圧</a:t>
            </a:r>
            <a:endParaRPr lang="en-US" altLang="ja-JP" sz="2400" b="1" baseline="-2500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8" name="直線コネクタ 17"/>
          <p:cNvCxnSpPr>
            <a:stCxn id="3" idx="1"/>
            <a:endCxn id="3" idx="3"/>
          </p:cNvCxnSpPr>
          <p:nvPr/>
        </p:nvCxnSpPr>
        <p:spPr>
          <a:xfrm>
            <a:off x="3786059" y="4303987"/>
            <a:ext cx="3011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3" idx="2"/>
            <a:endCxn id="3" idx="0"/>
          </p:cNvCxnSpPr>
          <p:nvPr/>
        </p:nvCxnSpPr>
        <p:spPr>
          <a:xfrm flipV="1">
            <a:off x="5291666" y="2837794"/>
            <a:ext cx="0" cy="2932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2161283" y="3951465"/>
            <a:ext cx="159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8000</a:t>
            </a:r>
            <a:r>
              <a: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49583" y="5782720"/>
            <a:ext cx="891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0V</a:t>
            </a:r>
            <a:endParaRPr lang="en-US" altLang="ja-JP" sz="2400" b="1" baseline="-25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80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3771" y="0"/>
            <a:ext cx="8360229" cy="1024759"/>
          </a:xfrm>
        </p:spPr>
        <p:txBody>
          <a:bodyPr>
            <a:normAutofit/>
          </a:bodyPr>
          <a:lstStyle/>
          <a:p>
            <a:pPr algn="r"/>
            <a:r>
              <a:rPr lang="en-US" altLang="ja-JP" sz="2800" smtClean="0"/>
              <a:t>(c) </a:t>
            </a:r>
            <a:r>
              <a:rPr lang="ja-JP" altLang="en-US" sz="2800" smtClean="0"/>
              <a:t>コンプリメント・バイナリ（２の補数表現）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53384" y="1024759"/>
            <a:ext cx="74765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 defTabSz="1169988">
              <a:buFont typeface="Arial" panose="020B0604020202020204" pitchFamily="34" charset="0"/>
              <a:buChar char="•"/>
            </a:pPr>
            <a:r>
              <a:rPr lang="ja-JP" altLang="en-US" sz="2400" smtClean="0">
                <a:latin typeface="Century" panose="02040604050505020304" pitchFamily="18" charset="0"/>
              </a:rPr>
              <a:t>オフセット・バイナリの最上位ビットを反転させて得られる。</a:t>
            </a:r>
            <a:endParaRPr lang="en-US" altLang="ja-JP" sz="2400" smtClean="0">
              <a:latin typeface="Century" panose="02040604050505020304" pitchFamily="18" charset="0"/>
            </a:endParaRPr>
          </a:p>
          <a:p>
            <a:pPr marL="358775" indent="-358775" defTabSz="1169988">
              <a:buFont typeface="Arial" panose="020B0604020202020204" pitchFamily="34" charset="0"/>
              <a:buChar char="•"/>
            </a:pPr>
            <a:r>
              <a:rPr lang="ja-JP" altLang="en-US" sz="2400" smtClean="0">
                <a:latin typeface="Century" panose="02040604050505020304" pitchFamily="18" charset="0"/>
              </a:rPr>
              <a:t>結果的にコンピュータの整数表現（負の場合の２の補数表現）と同じになる。</a:t>
            </a:r>
            <a:endParaRPr lang="en-US" altLang="ja-JP" sz="2400" smtClean="0">
              <a:latin typeface="Century" panose="020406040505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86059" y="2837794"/>
            <a:ext cx="3011214" cy="29323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3783724" y="2837793"/>
            <a:ext cx="3026979" cy="2932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3783724" y="5770179"/>
            <a:ext cx="3013549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3783724" y="2837793"/>
            <a:ext cx="0" cy="29323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508683" y="5770178"/>
            <a:ext cx="1161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最小値</a:t>
            </a:r>
            <a:endParaRPr lang="en-US" altLang="ja-JP" sz="2400" b="1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90438" y="5770177"/>
            <a:ext cx="2418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最大値－ </a:t>
            </a:r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LSB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72242" y="2594419"/>
            <a:ext cx="159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7FFF</a:t>
            </a:r>
            <a:r>
              <a: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85672" y="5394117"/>
            <a:ext cx="159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8000</a:t>
            </a:r>
            <a:r>
              <a: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60273" y="3489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ja-JP" altLang="en-US" sz="2400" b="1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ディジタル値</a:t>
            </a:r>
            <a:endParaRPr lang="en-US" altLang="ja-JP" sz="2400" b="1" baseline="-2500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49725" y="6231842"/>
            <a:ext cx="2041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b="1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電圧</a:t>
            </a:r>
            <a:endParaRPr lang="en-US" altLang="ja-JP" sz="2400" b="1" baseline="-25000" smtClean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8" name="直線コネクタ 17"/>
          <p:cNvCxnSpPr>
            <a:stCxn id="3" idx="1"/>
            <a:endCxn id="3" idx="3"/>
          </p:cNvCxnSpPr>
          <p:nvPr/>
        </p:nvCxnSpPr>
        <p:spPr>
          <a:xfrm>
            <a:off x="3786059" y="4303987"/>
            <a:ext cx="3011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3" idx="2"/>
            <a:endCxn id="3" idx="0"/>
          </p:cNvCxnSpPr>
          <p:nvPr/>
        </p:nvCxnSpPr>
        <p:spPr>
          <a:xfrm flipV="1">
            <a:off x="5291666" y="2837794"/>
            <a:ext cx="0" cy="2932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2161283" y="3951465"/>
            <a:ext cx="1599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0000</a:t>
            </a:r>
            <a:r>
              <a:rPr lang="en-US" altLang="ja-JP" sz="2400" b="1" baseline="-25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49583" y="5782720"/>
            <a:ext cx="891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0V</a:t>
            </a:r>
            <a:endParaRPr lang="en-US" altLang="ja-JP" sz="2400" b="1" baseline="-250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22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2384</TotalTime>
  <Words>304</Words>
  <Application>Microsoft Office PowerPoint</Application>
  <PresentationFormat>画面に合わせる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HGｺﾞｼｯｸM</vt:lpstr>
      <vt:lpstr>ＭＳ ゴシック</vt:lpstr>
      <vt:lpstr>Arial</vt:lpstr>
      <vt:lpstr>Century</vt:lpstr>
      <vt:lpstr>Corbel</vt:lpstr>
      <vt:lpstr>視差</vt:lpstr>
      <vt:lpstr>３．アナログ入出力インターフェースの基礎</vt:lpstr>
      <vt:lpstr>３．３　変換の考え方 （１）変換速度（サンプリング周期） </vt:lpstr>
      <vt:lpstr>（２）変換精度 </vt:lpstr>
      <vt:lpstr>（３）２進数と最高電圧値との関係 分解能１６ビットの場合 </vt:lpstr>
      <vt:lpstr>（４）アナログをディジタル値で表現する方法 (a) ストレート・バイナリ </vt:lpstr>
      <vt:lpstr>(b) オフセット・バイナリ </vt:lpstr>
      <vt:lpstr>(c) コンプリメント・バイナリ（２の補数表現）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164</cp:revision>
  <dcterms:created xsi:type="dcterms:W3CDTF">2018-02-09T02:09:57Z</dcterms:created>
  <dcterms:modified xsi:type="dcterms:W3CDTF">2018-03-21T20:24:28Z</dcterms:modified>
</cp:coreProperties>
</file>