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85" r:id="rId2"/>
    <p:sldId id="259" r:id="rId3"/>
    <p:sldId id="309" r:id="rId4"/>
    <p:sldId id="310" r:id="rId5"/>
    <p:sldId id="311" r:id="rId6"/>
    <p:sldId id="312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31" d="100"/>
          <a:sy n="31" d="100"/>
        </p:scale>
        <p:origin x="72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34388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59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54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21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99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741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896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76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20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47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7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68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77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35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07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38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41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28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2800" smtClean="0"/>
              <a:t>３．アナログ入出力インターフェースの基礎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2132" y="2313038"/>
            <a:ext cx="7704667" cy="3332816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u="sng" smtClean="0">
                <a:solidFill>
                  <a:srgbClr val="FF0000"/>
                </a:solidFill>
              </a:rPr>
              <a:t>３．</a:t>
            </a:r>
            <a:r>
              <a:rPr lang="ja-JP" altLang="en-US" u="sng" smtClean="0">
                <a:solidFill>
                  <a:srgbClr val="FF0000"/>
                </a:solidFill>
              </a:rPr>
              <a:t>１</a:t>
            </a:r>
            <a:r>
              <a:rPr kumimoji="1" lang="ja-JP" altLang="en-US" u="sng" smtClean="0">
                <a:solidFill>
                  <a:srgbClr val="FF0000"/>
                </a:solidFill>
              </a:rPr>
              <a:t>　アナログ入出力インターフェースの種類</a:t>
            </a:r>
            <a:endParaRPr lang="en-US" altLang="ja-JP" u="sng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smtClean="0"/>
              <a:t>３．２　</a:t>
            </a:r>
            <a:r>
              <a:rPr lang="ja-JP" altLang="en-US" smtClean="0"/>
              <a:t>入出力チャネル</a:t>
            </a:r>
            <a:r>
              <a:rPr kumimoji="1" lang="ja-JP" altLang="en-US" smtClean="0"/>
              <a:t>の考え方</a:t>
            </a:r>
            <a:endParaRPr kumimoji="1" lang="en-US" altLang="ja-JP" smtClean="0"/>
          </a:p>
          <a:p>
            <a:pPr marL="0" indent="0">
              <a:buNone/>
            </a:pPr>
            <a:r>
              <a:rPr lang="ja-JP" altLang="en-US"/>
              <a:t>３．３　変換の考え方</a:t>
            </a:r>
            <a:endParaRPr lang="en-US" altLang="ja-JP"/>
          </a:p>
          <a:p>
            <a:pPr marL="0" indent="0">
              <a:buNone/>
            </a:pPr>
            <a:r>
              <a:rPr lang="ja-JP" altLang="en-US"/>
              <a:t>３．４　入出力・処理のタイミング</a:t>
            </a:r>
            <a:endParaRPr lang="en-US" altLang="ja-JP"/>
          </a:p>
          <a:p>
            <a:pPr marL="0" indent="0">
              <a:buNone/>
            </a:pPr>
            <a:r>
              <a:rPr lang="ja-JP" altLang="en-US"/>
              <a:t>３．５　メモリ</a:t>
            </a:r>
            <a:endParaRPr lang="en-US" altLang="ja-JP"/>
          </a:p>
          <a:p>
            <a:pPr marL="0" indent="0">
              <a:buNone/>
            </a:pPr>
            <a:r>
              <a:rPr lang="ja-JP" altLang="en-US"/>
              <a:t>３．６　消費電力・ノイズ・その他</a:t>
            </a:r>
            <a:endParaRPr lang="en-US" altLang="ja-JP"/>
          </a:p>
          <a:p>
            <a:pPr marL="0" indent="0">
              <a:buNone/>
            </a:pPr>
            <a:endParaRPr lang="en-US" altLang="ja-JP" smtClean="0"/>
          </a:p>
        </p:txBody>
      </p:sp>
    </p:spTree>
    <p:extLst>
      <p:ext uri="{BB962C8B-B14F-4D97-AF65-F5344CB8AC3E}">
        <p14:creationId xmlns:p14="http://schemas.microsoft.com/office/powerpoint/2010/main" val="640921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2400" smtClean="0"/>
              <a:t>３．１　アナログ入出力インターフェースの種類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z="2800" smtClean="0"/>
              <a:t>（１）アナログ入出力インターフェースとは</a:t>
            </a:r>
            <a:r>
              <a:rPr lang="en-US" altLang="ja-JP" sz="2800" smtClean="0"/>
              <a:t> 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210236" y="2057420"/>
            <a:ext cx="747656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defTabSz="1169988">
              <a:buFont typeface="+mj-ea"/>
              <a:buAutoNum type="circleNumDbPlain"/>
            </a:pPr>
            <a:r>
              <a:rPr lang="ja-JP" altLang="en-US" sz="2400" smtClean="0"/>
              <a:t>自然界の温度・圧力・湿度等を計測するセンサの信号は</a:t>
            </a:r>
            <a:r>
              <a:rPr lang="ja-JP" altLang="en-US" sz="2400" smtClean="0">
                <a:solidFill>
                  <a:srgbClr val="FF0000"/>
                </a:solidFill>
              </a:rPr>
              <a:t>アナログ信号</a:t>
            </a:r>
            <a:r>
              <a:rPr lang="ja-JP" altLang="en-US" sz="2400" smtClean="0"/>
              <a:t>。</a:t>
            </a:r>
            <a:endParaRPr lang="en-US" altLang="ja-JP" sz="2400"/>
          </a:p>
          <a:p>
            <a:pPr marL="457200" indent="-457200" defTabSz="1169988">
              <a:buFont typeface="+mj-ea"/>
              <a:buAutoNum type="circleNumDbPlain"/>
            </a:pPr>
            <a:r>
              <a:rPr lang="ja-JP" altLang="en-US" sz="2400" smtClean="0"/>
              <a:t>電動機やエンジン等を駆動あるいは制御するためのアクチュエータの多くは</a:t>
            </a:r>
            <a:r>
              <a:rPr lang="ja-JP" altLang="en-US" sz="2400" smtClean="0">
                <a:solidFill>
                  <a:srgbClr val="FF0000"/>
                </a:solidFill>
              </a:rPr>
              <a:t>アナログ信号</a:t>
            </a:r>
            <a:r>
              <a:rPr lang="ja-JP" altLang="en-US" sz="2400" smtClean="0"/>
              <a:t>で動作。</a:t>
            </a:r>
            <a:endParaRPr lang="en-US" altLang="ja-JP" sz="2400" smtClean="0"/>
          </a:p>
          <a:p>
            <a:pPr marL="457200" indent="-457200" defTabSz="1169988">
              <a:buFont typeface="+mj-ea"/>
              <a:buAutoNum type="circleNumDbPlain"/>
            </a:pPr>
            <a:r>
              <a:rPr lang="ja-JP" altLang="en-US" sz="2400" smtClean="0"/>
              <a:t>パソコンやワンボードコンピュータで扱えるのは</a:t>
            </a:r>
            <a:r>
              <a:rPr lang="ja-JP" altLang="en-US" sz="2400" smtClean="0">
                <a:solidFill>
                  <a:srgbClr val="FF0000"/>
                </a:solidFill>
              </a:rPr>
              <a:t>ディジタル信号</a:t>
            </a:r>
            <a:r>
              <a:rPr lang="ja-JP" altLang="en-US" sz="2400" smtClean="0"/>
              <a:t>のみ。</a:t>
            </a:r>
            <a:endParaRPr lang="en-US" altLang="ja-JP" sz="2400" smtClean="0"/>
          </a:p>
          <a:p>
            <a:pPr marL="457200" indent="-457200" defTabSz="1169988">
              <a:buFont typeface="+mj-ea"/>
              <a:buAutoNum type="circleNumDbPlain"/>
            </a:pPr>
            <a:endParaRPr lang="en-US" altLang="ja-JP" sz="2400"/>
          </a:p>
          <a:p>
            <a:pPr marL="457200" indent="-457200" defTabSz="1169988">
              <a:buFont typeface="+mj-ea"/>
              <a:buAutoNum type="circleNumDbPlain"/>
            </a:pPr>
            <a:r>
              <a:rPr lang="ja-JP" altLang="en-US" sz="2400" smtClean="0"/>
              <a:t>アナログ信号とディジタル信号の</a:t>
            </a:r>
            <a:r>
              <a:rPr lang="ja-JP" altLang="en-US" sz="2400" smtClean="0">
                <a:solidFill>
                  <a:srgbClr val="FF0000"/>
                </a:solidFill>
              </a:rPr>
              <a:t>仲介役</a:t>
            </a:r>
            <a:r>
              <a:rPr lang="ja-JP" altLang="en-US" sz="2400" smtClean="0"/>
              <a:t>が必要。</a:t>
            </a:r>
            <a:endParaRPr lang="en-US" altLang="ja-JP" sz="240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893577" y="5837923"/>
            <a:ext cx="5539610" cy="461665"/>
          </a:xfrm>
          <a:prstGeom prst="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sz="2400" smtClean="0"/>
              <a:t>アナログ入出力インターフェース</a:t>
            </a:r>
            <a:endParaRPr lang="en-US" altLang="ja-JP" sz="2400" smtClean="0"/>
          </a:p>
        </p:txBody>
      </p:sp>
      <p:sp>
        <p:nvSpPr>
          <p:cNvPr id="3" name="下矢印 2"/>
          <p:cNvSpPr/>
          <p:nvPr/>
        </p:nvSpPr>
        <p:spPr>
          <a:xfrm>
            <a:off x="4218039" y="5265174"/>
            <a:ext cx="445343" cy="442452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4324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2800" smtClean="0"/>
              <a:t>（２）アナログ入出力デバイスの分類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210236" y="2057420"/>
            <a:ext cx="74765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defTabSz="1169988">
              <a:buFont typeface="+mj-ea"/>
              <a:buAutoNum type="circleNumDbPlain"/>
            </a:pPr>
            <a:r>
              <a:rPr lang="ja-JP" altLang="en-US" sz="2400" smtClean="0"/>
              <a:t>アナログ入力デバイス（</a:t>
            </a:r>
            <a:r>
              <a:rPr lang="en-US" altLang="ja-JP" sz="2400" smtClean="0"/>
              <a:t>A/D</a:t>
            </a:r>
            <a:r>
              <a:rPr lang="ja-JP" altLang="en-US" sz="2400" smtClean="0"/>
              <a:t>変換）</a:t>
            </a:r>
            <a:endParaRPr lang="en-US" altLang="ja-JP" sz="2400"/>
          </a:p>
          <a:p>
            <a:pPr lvl="1" defTabSz="1169988"/>
            <a:endParaRPr lang="en-US" altLang="ja-JP" sz="2400" smtClean="0"/>
          </a:p>
          <a:p>
            <a:pPr marL="457200" indent="-457200" defTabSz="1169988">
              <a:buFont typeface="+mj-ea"/>
              <a:buAutoNum type="circleNumDbPlain"/>
            </a:pPr>
            <a:r>
              <a:rPr lang="ja-JP" altLang="en-US" sz="2400" smtClean="0"/>
              <a:t>アナログ出力デバイス（</a:t>
            </a:r>
            <a:r>
              <a:rPr lang="en-US" altLang="ja-JP" sz="2400" smtClean="0"/>
              <a:t>D/A</a:t>
            </a:r>
            <a:r>
              <a:rPr lang="ja-JP" altLang="en-US" sz="2400" smtClean="0"/>
              <a:t>変換</a:t>
            </a:r>
            <a:r>
              <a:rPr lang="en-US" altLang="ja-JP" sz="2400" smtClean="0"/>
              <a:t>)</a:t>
            </a:r>
          </a:p>
          <a:p>
            <a:pPr marL="457200" indent="-457200" defTabSz="1169988">
              <a:buFont typeface="+mj-ea"/>
              <a:buAutoNum type="circleNumDbPlain"/>
            </a:pPr>
            <a:endParaRPr lang="en-US" altLang="ja-JP" sz="2400" smtClean="0"/>
          </a:p>
          <a:p>
            <a:pPr marL="457200" indent="-457200" defTabSz="1169988">
              <a:buFont typeface="+mj-ea"/>
              <a:buAutoNum type="circleNumDbPlain"/>
            </a:pPr>
            <a:r>
              <a:rPr lang="ja-JP" altLang="en-US" sz="2400" smtClean="0"/>
              <a:t>アナログ入出力デバイス（</a:t>
            </a:r>
            <a:r>
              <a:rPr lang="en-US" altLang="ja-JP" sz="2400" smtClean="0"/>
              <a:t>A/D</a:t>
            </a:r>
            <a:r>
              <a:rPr lang="ja-JP" altLang="en-US" sz="2400" smtClean="0"/>
              <a:t>変換・</a:t>
            </a:r>
            <a:r>
              <a:rPr lang="en-US" altLang="ja-JP" sz="2400" smtClean="0"/>
              <a:t>D/A</a:t>
            </a:r>
            <a:r>
              <a:rPr lang="ja-JP" altLang="en-US" sz="2400"/>
              <a:t>変換</a:t>
            </a:r>
            <a:r>
              <a:rPr lang="en-US" altLang="ja-JP" sz="2400"/>
              <a:t>)</a:t>
            </a:r>
          </a:p>
          <a:p>
            <a:pPr defTabSz="1169988"/>
            <a:r>
              <a:rPr lang="ja-JP" altLang="en-US" sz="2400" smtClean="0"/>
              <a:t>　　（①と②の機能を併せ持ったデバイス）</a:t>
            </a:r>
            <a:endParaRPr lang="en-US" altLang="ja-JP" sz="2400" smtClean="0"/>
          </a:p>
        </p:txBody>
      </p:sp>
    </p:spTree>
    <p:extLst>
      <p:ext uri="{BB962C8B-B14F-4D97-AF65-F5344CB8AC3E}">
        <p14:creationId xmlns:p14="http://schemas.microsoft.com/office/powerpoint/2010/main" val="389924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2800" smtClean="0"/>
              <a:t>（３）アナログ入出力デバイスの絶縁タイプ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210236" y="2057420"/>
            <a:ext cx="747656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/>
              <a:t>①非絶縁型</a:t>
            </a:r>
            <a:endParaRPr lang="en-US" altLang="ja-JP" sz="2400" smtClean="0"/>
          </a:p>
          <a:p>
            <a:pPr marL="354013" defTabSz="1169988"/>
            <a:r>
              <a:rPr lang="ja-JP" altLang="en-US" sz="2400"/>
              <a:t>　</a:t>
            </a:r>
            <a:r>
              <a:rPr lang="ja-JP" altLang="en-US" sz="2400" smtClean="0"/>
              <a:t>ＰＣと入出力デバイスの間に絶縁素子が介在しないタイプ</a:t>
            </a:r>
            <a:endParaRPr lang="en-US" altLang="ja-JP" sz="2400" smtClean="0"/>
          </a:p>
          <a:p>
            <a:pPr marL="354013" defTabSz="1169988"/>
            <a:endParaRPr lang="en-US" altLang="ja-JP" sz="2400" smtClean="0"/>
          </a:p>
          <a:p>
            <a:pPr defTabSz="1169988"/>
            <a:r>
              <a:rPr lang="ja-JP" altLang="en-US" sz="2400" smtClean="0"/>
              <a:t>②絶縁型</a:t>
            </a:r>
            <a:endParaRPr lang="en-US" altLang="ja-JP" sz="2400" smtClean="0"/>
          </a:p>
          <a:p>
            <a:pPr marL="442913" defTabSz="1169988"/>
            <a:r>
              <a:rPr lang="ja-JP" altLang="en-US" sz="2400" smtClean="0"/>
              <a:t>　</a:t>
            </a:r>
            <a:r>
              <a:rPr lang="ja-JP" altLang="en-US" sz="2400"/>
              <a:t>ＰＣと入出力デバイスの間に絶縁</a:t>
            </a:r>
            <a:r>
              <a:rPr lang="ja-JP" altLang="en-US" sz="2400" smtClean="0"/>
              <a:t>素子を介在させて，電気的外乱の進入を防ぐタイプ。</a:t>
            </a:r>
            <a:endParaRPr lang="en-US" altLang="ja-JP" sz="2400" smtClean="0"/>
          </a:p>
        </p:txBody>
      </p:sp>
    </p:spTree>
    <p:extLst>
      <p:ext uri="{BB962C8B-B14F-4D97-AF65-F5344CB8AC3E}">
        <p14:creationId xmlns:p14="http://schemas.microsoft.com/office/powerpoint/2010/main" val="3191639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2800" smtClean="0"/>
              <a:t>絶縁素子の代表例＝フォトカプラ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210236" y="2057420"/>
            <a:ext cx="74765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/>
              <a:t>発光</a:t>
            </a:r>
            <a:r>
              <a:rPr lang="ja-JP" altLang="en-US" sz="2400"/>
              <a:t>ダイオード</a:t>
            </a:r>
            <a:r>
              <a:rPr lang="ja-JP" altLang="en-US" sz="2400" smtClean="0"/>
              <a:t>とフォトトランジスタを組み合わせた素子。</a:t>
            </a:r>
            <a:endParaRPr lang="en-US" altLang="ja-JP" sz="2400" smtClean="0"/>
          </a:p>
        </p:txBody>
      </p:sp>
      <p:grpSp>
        <p:nvGrpSpPr>
          <p:cNvPr id="61" name="グループ化 60"/>
          <p:cNvGrpSpPr/>
          <p:nvPr/>
        </p:nvGrpSpPr>
        <p:grpSpPr>
          <a:xfrm>
            <a:off x="2556288" y="3470753"/>
            <a:ext cx="4556355" cy="2401141"/>
            <a:chOff x="2436223" y="3102043"/>
            <a:chExt cx="4556355" cy="2401141"/>
          </a:xfrm>
        </p:grpSpPr>
        <p:sp>
          <p:nvSpPr>
            <p:cNvPr id="57" name="正方形/長方形 56"/>
            <p:cNvSpPr/>
            <p:nvPr/>
          </p:nvSpPr>
          <p:spPr>
            <a:xfrm>
              <a:off x="3097161" y="3102043"/>
              <a:ext cx="2610465" cy="196704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0" name="グループ化 19"/>
            <p:cNvGrpSpPr/>
            <p:nvPr/>
          </p:nvGrpSpPr>
          <p:grpSpPr>
            <a:xfrm>
              <a:off x="2589680" y="3549600"/>
              <a:ext cx="3684490" cy="1407384"/>
              <a:chOff x="1690029" y="3520103"/>
              <a:chExt cx="3684490" cy="1407384"/>
            </a:xfrm>
          </p:grpSpPr>
          <p:grpSp>
            <p:nvGrpSpPr>
              <p:cNvPr id="6" name="グループ化 5"/>
              <p:cNvGrpSpPr/>
              <p:nvPr/>
            </p:nvGrpSpPr>
            <p:grpSpPr>
              <a:xfrm>
                <a:off x="2802188" y="4038620"/>
                <a:ext cx="432000" cy="368709"/>
                <a:chOff x="2639956" y="3539613"/>
                <a:chExt cx="432000" cy="368709"/>
              </a:xfrm>
            </p:grpSpPr>
            <p:sp>
              <p:nvSpPr>
                <p:cNvPr id="3" name="二等辺三角形 2"/>
                <p:cNvSpPr/>
                <p:nvPr/>
              </p:nvSpPr>
              <p:spPr>
                <a:xfrm flipV="1">
                  <a:off x="2654709" y="3539613"/>
                  <a:ext cx="398207" cy="339213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ln>
                      <a:solidFill>
                        <a:sysClr val="windowText" lastClr="000000"/>
                      </a:solidFill>
                    </a:ln>
                    <a:solidFill>
                      <a:sysClr val="windowText" lastClr="000000"/>
                    </a:solidFill>
                  </a:endParaRPr>
                </a:p>
              </p:txBody>
            </p:sp>
            <p:cxnSp>
              <p:nvCxnSpPr>
                <p:cNvPr id="5" name="直線コネクタ 4"/>
                <p:cNvCxnSpPr/>
                <p:nvPr/>
              </p:nvCxnSpPr>
              <p:spPr>
                <a:xfrm flipV="1">
                  <a:off x="2639956" y="3908322"/>
                  <a:ext cx="432000" cy="0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" name="グループ化 9"/>
              <p:cNvGrpSpPr/>
              <p:nvPr/>
            </p:nvGrpSpPr>
            <p:grpSpPr>
              <a:xfrm>
                <a:off x="4129234" y="3987464"/>
                <a:ext cx="165285" cy="468000"/>
                <a:chOff x="4129234" y="3987464"/>
                <a:chExt cx="165285" cy="468000"/>
              </a:xfrm>
            </p:grpSpPr>
            <p:cxnSp>
              <p:nvCxnSpPr>
                <p:cNvPr id="8" name="直線コネクタ 7"/>
                <p:cNvCxnSpPr/>
                <p:nvPr/>
              </p:nvCxnSpPr>
              <p:spPr>
                <a:xfrm rot="5400000" flipV="1">
                  <a:off x="3895234" y="4221464"/>
                  <a:ext cx="468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直線コネクタ 8"/>
                <p:cNvCxnSpPr/>
                <p:nvPr/>
              </p:nvCxnSpPr>
              <p:spPr>
                <a:xfrm flipV="1">
                  <a:off x="4150519" y="3992226"/>
                  <a:ext cx="144000" cy="144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直線コネクタ 10"/>
                <p:cNvCxnSpPr/>
                <p:nvPr/>
              </p:nvCxnSpPr>
              <p:spPr>
                <a:xfrm>
                  <a:off x="4150519" y="4280226"/>
                  <a:ext cx="144000" cy="144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" name="右矢印 11"/>
              <p:cNvSpPr/>
              <p:nvPr/>
            </p:nvSpPr>
            <p:spPr>
              <a:xfrm>
                <a:off x="3362632" y="4136226"/>
                <a:ext cx="575187" cy="216000"/>
              </a:xfrm>
              <a:prstGeom prst="rightArrow">
                <a:avLst/>
              </a:prstGeom>
              <a:solidFill>
                <a:srgbClr val="FFFF99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テキスト ボックス 13"/>
              <p:cNvSpPr txBox="1"/>
              <p:nvPr/>
            </p:nvSpPr>
            <p:spPr>
              <a:xfrm>
                <a:off x="3204692" y="3696519"/>
                <a:ext cx="92454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1169988"/>
                <a:r>
                  <a:rPr lang="ja-JP" altLang="en-US" smtClean="0"/>
                  <a:t>光信号</a:t>
                </a:r>
                <a:endParaRPr lang="en-US" altLang="ja-JP" smtClean="0"/>
              </a:p>
            </p:txBody>
          </p:sp>
          <p:cxnSp>
            <p:nvCxnSpPr>
              <p:cNvPr id="15" name="直線コネクタ 14"/>
              <p:cNvCxnSpPr/>
              <p:nvPr/>
            </p:nvCxnSpPr>
            <p:spPr>
              <a:xfrm flipV="1">
                <a:off x="4294519" y="3524865"/>
                <a:ext cx="0" cy="46259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線コネクタ 16"/>
              <p:cNvCxnSpPr/>
              <p:nvPr/>
            </p:nvCxnSpPr>
            <p:spPr>
              <a:xfrm flipV="1">
                <a:off x="4294519" y="4425968"/>
                <a:ext cx="0" cy="46259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線コネクタ 17"/>
              <p:cNvCxnSpPr/>
              <p:nvPr/>
            </p:nvCxnSpPr>
            <p:spPr>
              <a:xfrm flipH="1">
                <a:off x="4294519" y="4888567"/>
                <a:ext cx="1080000" cy="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線コネクタ 20"/>
              <p:cNvCxnSpPr/>
              <p:nvPr/>
            </p:nvCxnSpPr>
            <p:spPr>
              <a:xfrm flipH="1">
                <a:off x="4296261" y="3520103"/>
                <a:ext cx="1044000" cy="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コネクタ 21"/>
              <p:cNvCxnSpPr/>
              <p:nvPr/>
            </p:nvCxnSpPr>
            <p:spPr>
              <a:xfrm flipH="1">
                <a:off x="1690029" y="4927486"/>
                <a:ext cx="1309868" cy="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線コネクタ 22"/>
              <p:cNvCxnSpPr/>
              <p:nvPr/>
            </p:nvCxnSpPr>
            <p:spPr>
              <a:xfrm flipH="1">
                <a:off x="1691770" y="3559021"/>
                <a:ext cx="1309868" cy="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線コネクタ 23"/>
              <p:cNvCxnSpPr/>
              <p:nvPr/>
            </p:nvCxnSpPr>
            <p:spPr>
              <a:xfrm rot="16200000" flipH="1">
                <a:off x="2330149" y="4238153"/>
                <a:ext cx="1368000" cy="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グループ化 24"/>
            <p:cNvGrpSpPr/>
            <p:nvPr/>
          </p:nvGrpSpPr>
          <p:grpSpPr>
            <a:xfrm>
              <a:off x="2586756" y="3806864"/>
              <a:ext cx="895046" cy="927367"/>
              <a:chOff x="2742080" y="3726170"/>
              <a:chExt cx="1324120" cy="1383214"/>
            </a:xfrm>
          </p:grpSpPr>
          <p:cxnSp>
            <p:nvCxnSpPr>
              <p:cNvPr id="44" name="直線コネクタ 43"/>
              <p:cNvCxnSpPr/>
              <p:nvPr/>
            </p:nvCxnSpPr>
            <p:spPr>
              <a:xfrm flipH="1">
                <a:off x="2742080" y="5109383"/>
                <a:ext cx="1309868" cy="1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コネクタ 44"/>
              <p:cNvCxnSpPr/>
              <p:nvPr/>
            </p:nvCxnSpPr>
            <p:spPr>
              <a:xfrm flipH="1">
                <a:off x="2743821" y="3726170"/>
                <a:ext cx="1309868" cy="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線コネクタ 45"/>
              <p:cNvCxnSpPr/>
              <p:nvPr/>
            </p:nvCxnSpPr>
            <p:spPr>
              <a:xfrm rot="16200000" flipH="1">
                <a:off x="3382200" y="4420050"/>
                <a:ext cx="1368000" cy="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グループ化 46"/>
            <p:cNvGrpSpPr/>
            <p:nvPr/>
          </p:nvGrpSpPr>
          <p:grpSpPr>
            <a:xfrm flipH="1">
              <a:off x="5342803" y="3780643"/>
              <a:ext cx="895046" cy="927367"/>
              <a:chOff x="2742080" y="3726170"/>
              <a:chExt cx="1324120" cy="1383214"/>
            </a:xfrm>
          </p:grpSpPr>
          <p:cxnSp>
            <p:nvCxnSpPr>
              <p:cNvPr id="48" name="直線コネクタ 47"/>
              <p:cNvCxnSpPr/>
              <p:nvPr/>
            </p:nvCxnSpPr>
            <p:spPr>
              <a:xfrm flipH="1">
                <a:off x="2742080" y="5109383"/>
                <a:ext cx="1309868" cy="1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線コネクタ 48"/>
              <p:cNvCxnSpPr/>
              <p:nvPr/>
            </p:nvCxnSpPr>
            <p:spPr>
              <a:xfrm flipH="1">
                <a:off x="2743821" y="3726170"/>
                <a:ext cx="1309868" cy="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線コネクタ 49"/>
              <p:cNvCxnSpPr/>
              <p:nvPr/>
            </p:nvCxnSpPr>
            <p:spPr>
              <a:xfrm rot="16200000" flipH="1">
                <a:off x="3382200" y="4420050"/>
                <a:ext cx="1368000" cy="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1" name="テキスト ボックス 50"/>
            <p:cNvSpPr txBox="1"/>
            <p:nvPr/>
          </p:nvSpPr>
          <p:spPr>
            <a:xfrm>
              <a:off x="2712116" y="5133852"/>
              <a:ext cx="18377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defTabSz="1169988"/>
              <a:r>
                <a:rPr lang="ja-JP" altLang="en-US" smtClean="0"/>
                <a:t>発光ダイオード</a:t>
              </a:r>
              <a:endParaRPr lang="en-US" altLang="ja-JP" smtClean="0"/>
            </a:p>
          </p:txBody>
        </p:sp>
        <p:sp>
          <p:nvSpPr>
            <p:cNvPr id="52" name="テキスト ボックス 51"/>
            <p:cNvSpPr txBox="1"/>
            <p:nvPr/>
          </p:nvSpPr>
          <p:spPr>
            <a:xfrm>
              <a:off x="4573987" y="5128734"/>
              <a:ext cx="24185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169988"/>
              <a:r>
                <a:rPr lang="ja-JP" altLang="en-US" smtClean="0"/>
                <a:t>フォトトランジスタ</a:t>
              </a:r>
              <a:endParaRPr lang="en-US" altLang="ja-JP" smtClean="0"/>
            </a:p>
          </p:txBody>
        </p:sp>
        <p:cxnSp>
          <p:nvCxnSpPr>
            <p:cNvPr id="54" name="直線矢印コネクタ 53"/>
            <p:cNvCxnSpPr/>
            <p:nvPr/>
          </p:nvCxnSpPr>
          <p:spPr>
            <a:xfrm flipV="1">
              <a:off x="4085303" y="4661937"/>
              <a:ext cx="0" cy="504000"/>
            </a:xfrm>
            <a:prstGeom prst="straightConnector1">
              <a:avLst/>
            </a:prstGeom>
            <a:ln w="127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矢印コネクタ 55"/>
            <p:cNvCxnSpPr/>
            <p:nvPr/>
          </p:nvCxnSpPr>
          <p:spPr>
            <a:xfrm flipV="1">
              <a:off x="5019052" y="4668326"/>
              <a:ext cx="0" cy="504000"/>
            </a:xfrm>
            <a:prstGeom prst="straightConnector1">
              <a:avLst/>
            </a:prstGeom>
            <a:ln w="127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テキスト ボックス 57"/>
            <p:cNvSpPr txBox="1"/>
            <p:nvPr/>
          </p:nvSpPr>
          <p:spPr>
            <a:xfrm>
              <a:off x="3244615" y="3113444"/>
              <a:ext cx="23302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mtClean="0"/>
                <a:t>フォトカプラ</a:t>
              </a:r>
              <a:endParaRPr lang="en-US" altLang="ja-JP" smtClean="0"/>
            </a:p>
          </p:txBody>
        </p:sp>
        <p:sp>
          <p:nvSpPr>
            <p:cNvPr id="59" name="テキスト ボックス 58"/>
            <p:cNvSpPr txBox="1"/>
            <p:nvPr/>
          </p:nvSpPr>
          <p:spPr>
            <a:xfrm>
              <a:off x="2436223" y="4061184"/>
              <a:ext cx="6807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mtClean="0"/>
                <a:t>電流</a:t>
              </a:r>
              <a:endParaRPr lang="en-US" altLang="ja-JP" smtClean="0"/>
            </a:p>
          </p:txBody>
        </p:sp>
        <p:sp>
          <p:nvSpPr>
            <p:cNvPr id="60" name="テキスト ボックス 59"/>
            <p:cNvSpPr txBox="1"/>
            <p:nvPr/>
          </p:nvSpPr>
          <p:spPr>
            <a:xfrm>
              <a:off x="5687807" y="4068117"/>
              <a:ext cx="6807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mtClean="0"/>
                <a:t>電流</a:t>
              </a:r>
              <a:endParaRPr lang="en-US" altLang="ja-JP" smtClean="0"/>
            </a:p>
          </p:txBody>
        </p:sp>
      </p:grpSp>
    </p:spTree>
    <p:extLst>
      <p:ext uri="{BB962C8B-B14F-4D97-AF65-F5344CB8AC3E}">
        <p14:creationId xmlns:p14="http://schemas.microsoft.com/office/powerpoint/2010/main" val="1752707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672854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絶縁型の２つのタイプ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240117" y="857247"/>
            <a:ext cx="7476564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/>
              <a:t>①バス絶縁型</a:t>
            </a:r>
            <a:endParaRPr lang="en-US" altLang="ja-JP" sz="2400" smtClean="0"/>
          </a:p>
          <a:p>
            <a:pPr defTabSz="1169988"/>
            <a:endParaRPr lang="en-US" altLang="ja-JP" sz="2400"/>
          </a:p>
          <a:p>
            <a:pPr defTabSz="1169988"/>
            <a:endParaRPr lang="en-US" altLang="ja-JP" sz="2400" smtClean="0"/>
          </a:p>
          <a:p>
            <a:pPr defTabSz="1169988"/>
            <a:endParaRPr lang="en-US" altLang="ja-JP" sz="2400"/>
          </a:p>
          <a:p>
            <a:pPr defTabSz="1169988"/>
            <a:endParaRPr lang="en-US" altLang="ja-JP" sz="2400" smtClean="0"/>
          </a:p>
          <a:p>
            <a:pPr defTabSz="1169988"/>
            <a:endParaRPr lang="en-US" altLang="ja-JP" sz="2400" smtClean="0"/>
          </a:p>
          <a:p>
            <a:pPr defTabSz="1169988"/>
            <a:endParaRPr lang="en-US" altLang="ja-JP" sz="2400"/>
          </a:p>
          <a:p>
            <a:pPr defTabSz="1169988"/>
            <a:r>
              <a:rPr lang="ja-JP" altLang="en-US" sz="2400" smtClean="0"/>
              <a:t>②独立絶縁（チャネル間絶縁）</a:t>
            </a:r>
            <a:endParaRPr lang="en-US" altLang="ja-JP" sz="2400" smtClean="0"/>
          </a:p>
          <a:p>
            <a:pPr defTabSz="1169988"/>
            <a:r>
              <a:rPr lang="ja-JP" altLang="en-US" sz="2400"/>
              <a:t>　</a:t>
            </a:r>
            <a:r>
              <a:rPr lang="ja-JP" altLang="en-US" sz="2000" smtClean="0"/>
              <a:t>フォトカプラやアイソレーションアンプ（絶縁アンプ）で各入出力チャネル間を絶縁して，チャネル間の干渉を防ぐ</a:t>
            </a:r>
            <a:endParaRPr lang="en-US" altLang="ja-JP" sz="2000" smtClean="0"/>
          </a:p>
        </p:txBody>
      </p:sp>
      <p:grpSp>
        <p:nvGrpSpPr>
          <p:cNvPr id="35" name="グループ化 34"/>
          <p:cNvGrpSpPr/>
          <p:nvPr/>
        </p:nvGrpSpPr>
        <p:grpSpPr>
          <a:xfrm>
            <a:off x="1509643" y="1449469"/>
            <a:ext cx="7240264" cy="1709402"/>
            <a:chOff x="1555712" y="1835202"/>
            <a:chExt cx="7240264" cy="1709402"/>
          </a:xfrm>
        </p:grpSpPr>
        <p:grpSp>
          <p:nvGrpSpPr>
            <p:cNvPr id="34" name="グループ化 33"/>
            <p:cNvGrpSpPr/>
            <p:nvPr/>
          </p:nvGrpSpPr>
          <p:grpSpPr>
            <a:xfrm>
              <a:off x="1555712" y="1835202"/>
              <a:ext cx="7240264" cy="1709402"/>
              <a:chOff x="1555712" y="1835202"/>
              <a:chExt cx="7240264" cy="1709402"/>
            </a:xfrm>
          </p:grpSpPr>
          <p:grpSp>
            <p:nvGrpSpPr>
              <p:cNvPr id="28" name="グループ化 27"/>
              <p:cNvGrpSpPr/>
              <p:nvPr/>
            </p:nvGrpSpPr>
            <p:grpSpPr>
              <a:xfrm>
                <a:off x="1555712" y="1835202"/>
                <a:ext cx="7240264" cy="1277300"/>
                <a:chOff x="1555712" y="1835202"/>
                <a:chExt cx="7240264" cy="1277300"/>
              </a:xfrm>
            </p:grpSpPr>
            <p:cxnSp>
              <p:nvCxnSpPr>
                <p:cNvPr id="72" name="直線コネクタ 71"/>
                <p:cNvCxnSpPr/>
                <p:nvPr/>
              </p:nvCxnSpPr>
              <p:spPr>
                <a:xfrm flipH="1">
                  <a:off x="1564817" y="2393082"/>
                  <a:ext cx="2328570" cy="0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直線コネクタ 72"/>
                <p:cNvCxnSpPr/>
                <p:nvPr/>
              </p:nvCxnSpPr>
              <p:spPr>
                <a:xfrm rot="16200000" flipH="1">
                  <a:off x="1797943" y="2663712"/>
                  <a:ext cx="252000" cy="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直線コネクタ 73"/>
                <p:cNvCxnSpPr/>
                <p:nvPr/>
              </p:nvCxnSpPr>
              <p:spPr>
                <a:xfrm flipH="1">
                  <a:off x="1564817" y="2469282"/>
                  <a:ext cx="2328570" cy="0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直線コネクタ 74"/>
                <p:cNvCxnSpPr/>
                <p:nvPr/>
              </p:nvCxnSpPr>
              <p:spPr>
                <a:xfrm flipH="1">
                  <a:off x="1561586" y="2818876"/>
                  <a:ext cx="2328570" cy="0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直線コネクタ 75"/>
                <p:cNvCxnSpPr/>
                <p:nvPr/>
              </p:nvCxnSpPr>
              <p:spPr>
                <a:xfrm flipH="1">
                  <a:off x="1555712" y="2943225"/>
                  <a:ext cx="6086259" cy="0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8" name="円/楕円 77"/>
                <p:cNvSpPr/>
                <p:nvPr/>
              </p:nvSpPr>
              <p:spPr>
                <a:xfrm>
                  <a:off x="7574717" y="2867346"/>
                  <a:ext cx="163154" cy="159030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71" name="直線コネクタ 70"/>
                <p:cNvCxnSpPr/>
                <p:nvPr/>
              </p:nvCxnSpPr>
              <p:spPr>
                <a:xfrm flipH="1">
                  <a:off x="4484272" y="2525852"/>
                  <a:ext cx="1044000" cy="1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3" name="グループ化 12"/>
                <p:cNvGrpSpPr/>
                <p:nvPr/>
              </p:nvGrpSpPr>
              <p:grpSpPr>
                <a:xfrm>
                  <a:off x="6570365" y="1934489"/>
                  <a:ext cx="1159529" cy="818733"/>
                  <a:chOff x="6589415" y="1382039"/>
                  <a:chExt cx="1159529" cy="818733"/>
                </a:xfrm>
              </p:grpSpPr>
              <p:grpSp>
                <p:nvGrpSpPr>
                  <p:cNvPr id="7" name="グループ化 6"/>
                  <p:cNvGrpSpPr/>
                  <p:nvPr/>
                </p:nvGrpSpPr>
                <p:grpSpPr>
                  <a:xfrm>
                    <a:off x="6590643" y="1382039"/>
                    <a:ext cx="1153183" cy="159030"/>
                    <a:chOff x="6590643" y="1458239"/>
                    <a:chExt cx="1153183" cy="159030"/>
                  </a:xfrm>
                </p:grpSpPr>
                <p:cxnSp>
                  <p:nvCxnSpPr>
                    <p:cNvPr id="53" name="直線コネクタ 52"/>
                    <p:cNvCxnSpPr/>
                    <p:nvPr/>
                  </p:nvCxnSpPr>
                  <p:spPr>
                    <a:xfrm flipH="1">
                      <a:off x="6590643" y="1537754"/>
                      <a:ext cx="1044000" cy="1"/>
                    </a:xfrm>
                    <a:prstGeom prst="line">
                      <a:avLst/>
                    </a:prstGeom>
                    <a:ln w="28575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4" name="円/楕円 3"/>
                    <p:cNvSpPr/>
                    <p:nvPr/>
                  </p:nvSpPr>
                  <p:spPr>
                    <a:xfrm>
                      <a:off x="7580672" y="1458239"/>
                      <a:ext cx="163154" cy="159030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28575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grpSp>
                <p:nvGrpSpPr>
                  <p:cNvPr id="55" name="グループ化 54"/>
                  <p:cNvGrpSpPr/>
                  <p:nvPr/>
                </p:nvGrpSpPr>
                <p:grpSpPr>
                  <a:xfrm>
                    <a:off x="6595761" y="1592708"/>
                    <a:ext cx="1153183" cy="159030"/>
                    <a:chOff x="6590643" y="1458239"/>
                    <a:chExt cx="1153183" cy="159030"/>
                  </a:xfrm>
                </p:grpSpPr>
                <p:cxnSp>
                  <p:nvCxnSpPr>
                    <p:cNvPr id="62" name="直線コネクタ 61"/>
                    <p:cNvCxnSpPr/>
                    <p:nvPr/>
                  </p:nvCxnSpPr>
                  <p:spPr>
                    <a:xfrm flipH="1">
                      <a:off x="6590643" y="1537754"/>
                      <a:ext cx="1044000" cy="1"/>
                    </a:xfrm>
                    <a:prstGeom prst="line">
                      <a:avLst/>
                    </a:prstGeom>
                    <a:ln w="28575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63" name="円/楕円 62"/>
                    <p:cNvSpPr/>
                    <p:nvPr/>
                  </p:nvSpPr>
                  <p:spPr>
                    <a:xfrm>
                      <a:off x="7580672" y="1458239"/>
                      <a:ext cx="163154" cy="159030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28575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grpSp>
                <p:nvGrpSpPr>
                  <p:cNvPr id="64" name="グループ化 63"/>
                  <p:cNvGrpSpPr/>
                  <p:nvPr/>
                </p:nvGrpSpPr>
                <p:grpSpPr>
                  <a:xfrm>
                    <a:off x="6589415" y="2041742"/>
                    <a:ext cx="1153183" cy="159030"/>
                    <a:chOff x="6590643" y="1458239"/>
                    <a:chExt cx="1153183" cy="159030"/>
                  </a:xfrm>
                </p:grpSpPr>
                <p:cxnSp>
                  <p:nvCxnSpPr>
                    <p:cNvPr id="65" name="直線コネクタ 64"/>
                    <p:cNvCxnSpPr/>
                    <p:nvPr/>
                  </p:nvCxnSpPr>
                  <p:spPr>
                    <a:xfrm flipH="1">
                      <a:off x="6590643" y="1537754"/>
                      <a:ext cx="1044000" cy="1"/>
                    </a:xfrm>
                    <a:prstGeom prst="line">
                      <a:avLst/>
                    </a:prstGeom>
                    <a:ln w="28575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66" name="円/楕円 65"/>
                    <p:cNvSpPr/>
                    <p:nvPr/>
                  </p:nvSpPr>
                  <p:spPr>
                    <a:xfrm>
                      <a:off x="7580672" y="1458239"/>
                      <a:ext cx="163154" cy="159030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28575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cxnSp>
                <p:nvCxnSpPr>
                  <p:cNvPr id="67" name="直線コネクタ 66"/>
                  <p:cNvCxnSpPr/>
                  <p:nvPr/>
                </p:nvCxnSpPr>
                <p:spPr>
                  <a:xfrm rot="16200000" flipH="1">
                    <a:off x="6967415" y="1926249"/>
                    <a:ext cx="288000" cy="1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0" name="正方形/長方形 39"/>
                <p:cNvSpPr/>
                <p:nvPr/>
              </p:nvSpPr>
              <p:spPr>
                <a:xfrm>
                  <a:off x="3732011" y="2351593"/>
                  <a:ext cx="1068046" cy="665853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rgbClr val="7030A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" name="正方形/長方形 37"/>
                <p:cNvSpPr/>
                <p:nvPr/>
              </p:nvSpPr>
              <p:spPr>
                <a:xfrm>
                  <a:off x="2277585" y="2346470"/>
                  <a:ext cx="1068046" cy="665853"/>
                </a:xfrm>
                <a:prstGeom prst="rect">
                  <a:avLst/>
                </a:prstGeom>
                <a:solidFill>
                  <a:srgbClr val="FFFF99"/>
                </a:solidFill>
                <a:ln>
                  <a:solidFill>
                    <a:srgbClr val="7030A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" name="テキスト ボックス 38"/>
                <p:cNvSpPr txBox="1"/>
                <p:nvPr/>
              </p:nvSpPr>
              <p:spPr>
                <a:xfrm>
                  <a:off x="3884410" y="2462626"/>
                  <a:ext cx="76648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defTabSz="1169988"/>
                  <a:r>
                    <a:rPr lang="en-US" altLang="ja-JP" smtClean="0"/>
                    <a:t>A/D</a:t>
                  </a:r>
                </a:p>
              </p:txBody>
            </p:sp>
            <p:sp>
              <p:nvSpPr>
                <p:cNvPr id="41" name="テキスト ボックス 40"/>
                <p:cNvSpPr txBox="1"/>
                <p:nvPr/>
              </p:nvSpPr>
              <p:spPr>
                <a:xfrm>
                  <a:off x="2278876" y="2365096"/>
                  <a:ext cx="1097094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defTabSz="1169988"/>
                  <a:r>
                    <a:rPr lang="ja-JP" altLang="en-US" smtClean="0"/>
                    <a:t>フォト</a:t>
                  </a:r>
                  <a:endParaRPr lang="en-US" altLang="ja-JP" smtClean="0"/>
                </a:p>
                <a:p>
                  <a:pPr algn="ctr" defTabSz="1169988"/>
                  <a:r>
                    <a:rPr lang="ja-JP" altLang="en-US" smtClean="0"/>
                    <a:t>カプラ</a:t>
                  </a:r>
                  <a:endParaRPr lang="en-US" altLang="ja-JP" smtClean="0"/>
                </a:p>
              </p:txBody>
            </p:sp>
            <p:sp>
              <p:nvSpPr>
                <p:cNvPr id="42" name="正方形/長方形 41"/>
                <p:cNvSpPr/>
                <p:nvPr/>
              </p:nvSpPr>
              <p:spPr>
                <a:xfrm>
                  <a:off x="5357338" y="1943687"/>
                  <a:ext cx="1416327" cy="840375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rgbClr val="7030A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3" name="テキスト ボックス 42"/>
                <p:cNvSpPr txBox="1"/>
                <p:nvPr/>
              </p:nvSpPr>
              <p:spPr>
                <a:xfrm>
                  <a:off x="5452275" y="1953065"/>
                  <a:ext cx="1210323" cy="8309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defTabSz="1169988"/>
                  <a:r>
                    <a:rPr lang="ja-JP" altLang="en-US" sz="1600" smtClean="0"/>
                    <a:t>マルチ</a:t>
                  </a:r>
                  <a:endParaRPr lang="en-US" altLang="ja-JP" sz="1600" smtClean="0"/>
                </a:p>
                <a:p>
                  <a:pPr algn="ctr" defTabSz="1169988"/>
                  <a:r>
                    <a:rPr lang="ja-JP" altLang="en-US" sz="1600" smtClean="0"/>
                    <a:t>プレクサ</a:t>
                  </a:r>
                  <a:endParaRPr lang="en-US" altLang="ja-JP" sz="1600" smtClean="0"/>
                </a:p>
                <a:p>
                  <a:pPr algn="ctr" defTabSz="1169988"/>
                  <a:r>
                    <a:rPr lang="ja-JP" altLang="en-US" sz="1600" smtClean="0"/>
                    <a:t>（切替器）</a:t>
                  </a:r>
                  <a:endParaRPr lang="en-US" altLang="ja-JP" sz="1600" smtClean="0"/>
                </a:p>
              </p:txBody>
            </p:sp>
            <p:sp>
              <p:nvSpPr>
                <p:cNvPr id="68" name="テキスト ボックス 67"/>
                <p:cNvSpPr txBox="1"/>
                <p:nvPr/>
              </p:nvSpPr>
              <p:spPr>
                <a:xfrm>
                  <a:off x="7781915" y="1835202"/>
                  <a:ext cx="100505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defTabSz="1169988"/>
                  <a:r>
                    <a:rPr lang="en-US" altLang="ja-JP" sz="1600">
                      <a:solidFill>
                        <a:srgbClr val="FF000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0</a:t>
                  </a:r>
                  <a:r>
                    <a:rPr lang="ja-JP" altLang="en-US" sz="1600" smtClean="0">
                      <a:solidFill>
                        <a:srgbClr val="FF000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 </a:t>
                  </a:r>
                  <a:r>
                    <a:rPr lang="en-US" altLang="ja-JP" sz="1600" smtClean="0">
                      <a:solidFill>
                        <a:srgbClr val="FF000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CH(+)</a:t>
                  </a:r>
                </a:p>
              </p:txBody>
            </p:sp>
            <p:sp>
              <p:nvSpPr>
                <p:cNvPr id="69" name="テキスト ボックス 68"/>
                <p:cNvSpPr txBox="1"/>
                <p:nvPr/>
              </p:nvSpPr>
              <p:spPr>
                <a:xfrm>
                  <a:off x="7790921" y="2055396"/>
                  <a:ext cx="100505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defTabSz="1169988"/>
                  <a:r>
                    <a:rPr lang="en-US" altLang="ja-JP" sz="1600" smtClean="0">
                      <a:solidFill>
                        <a:srgbClr val="FF000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1</a:t>
                  </a:r>
                  <a:r>
                    <a:rPr lang="ja-JP" altLang="en-US" sz="1600" smtClean="0">
                      <a:solidFill>
                        <a:srgbClr val="FF000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 </a:t>
                  </a:r>
                  <a:r>
                    <a:rPr lang="en-US" altLang="ja-JP" sz="1600" smtClean="0">
                      <a:solidFill>
                        <a:srgbClr val="FF000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CH(+)</a:t>
                  </a:r>
                </a:p>
              </p:txBody>
            </p:sp>
            <p:sp>
              <p:nvSpPr>
                <p:cNvPr id="70" name="テキスト ボックス 69"/>
                <p:cNvSpPr txBox="1"/>
                <p:nvPr/>
              </p:nvSpPr>
              <p:spPr>
                <a:xfrm>
                  <a:off x="7776500" y="2493404"/>
                  <a:ext cx="100505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defTabSz="1169988"/>
                  <a:r>
                    <a:rPr lang="en-US" altLang="ja-JP" sz="1600" smtClean="0">
                      <a:solidFill>
                        <a:srgbClr val="FF000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N</a:t>
                  </a:r>
                  <a:r>
                    <a:rPr lang="ja-JP" altLang="en-US" sz="1600" smtClean="0">
                      <a:solidFill>
                        <a:srgbClr val="FF000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 </a:t>
                  </a:r>
                  <a:r>
                    <a:rPr lang="en-US" altLang="ja-JP" sz="1600" smtClean="0">
                      <a:solidFill>
                        <a:srgbClr val="FF000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CH(+)</a:t>
                  </a:r>
                </a:p>
              </p:txBody>
            </p:sp>
            <p:sp>
              <p:nvSpPr>
                <p:cNvPr id="79" name="テキスト ボックス 78"/>
                <p:cNvSpPr txBox="1"/>
                <p:nvPr/>
              </p:nvSpPr>
              <p:spPr>
                <a:xfrm>
                  <a:off x="7776500" y="2773948"/>
                  <a:ext cx="100505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defTabSz="1169988"/>
                  <a:r>
                    <a:rPr lang="en-US" altLang="ja-JP" sz="1600" smtClean="0">
                      <a:solidFill>
                        <a:srgbClr val="0070C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GND (-)</a:t>
                  </a:r>
                </a:p>
              </p:txBody>
            </p:sp>
          </p:grpSp>
          <p:cxnSp>
            <p:nvCxnSpPr>
              <p:cNvPr id="31" name="直線コネクタ 30"/>
              <p:cNvCxnSpPr>
                <a:stCxn id="40" idx="2"/>
              </p:cNvCxnSpPr>
              <p:nvPr/>
            </p:nvCxnSpPr>
            <p:spPr>
              <a:xfrm>
                <a:off x="4266034" y="3017446"/>
                <a:ext cx="0" cy="448425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線矢印コネクタ 32"/>
              <p:cNvCxnSpPr/>
              <p:nvPr/>
            </p:nvCxnSpPr>
            <p:spPr>
              <a:xfrm>
                <a:off x="4266034" y="3141409"/>
                <a:ext cx="1080000" cy="0"/>
              </a:xfrm>
              <a:prstGeom prst="straightConnector1">
                <a:avLst/>
              </a:prstGeom>
              <a:ln>
                <a:solidFill>
                  <a:schemeClr val="tx2"/>
                </a:solidFill>
                <a:headEnd type="oval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線矢印コネクタ 79"/>
              <p:cNvCxnSpPr/>
              <p:nvPr/>
            </p:nvCxnSpPr>
            <p:spPr>
              <a:xfrm flipH="1">
                <a:off x="3179567" y="3138422"/>
                <a:ext cx="1080000" cy="0"/>
              </a:xfrm>
              <a:prstGeom prst="straightConnector1">
                <a:avLst/>
              </a:prstGeom>
              <a:ln>
                <a:solidFill>
                  <a:schemeClr val="tx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" name="テキスト ボックス 80"/>
              <p:cNvSpPr txBox="1"/>
              <p:nvPr/>
            </p:nvSpPr>
            <p:spPr>
              <a:xfrm>
                <a:off x="2139199" y="3175272"/>
                <a:ext cx="21471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1169988"/>
                <a:r>
                  <a:rPr lang="ja-JP" altLang="en-US" smtClean="0"/>
                  <a:t>ディジタルデータ</a:t>
                </a:r>
                <a:endParaRPr lang="en-US" altLang="ja-JP" smtClean="0"/>
              </a:p>
            </p:txBody>
          </p:sp>
          <p:sp>
            <p:nvSpPr>
              <p:cNvPr id="82" name="テキスト ボックス 81"/>
              <p:cNvSpPr txBox="1"/>
              <p:nvPr/>
            </p:nvSpPr>
            <p:spPr>
              <a:xfrm>
                <a:off x="4259567" y="3170759"/>
                <a:ext cx="21471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1169988"/>
                <a:r>
                  <a:rPr lang="ja-JP" altLang="en-US" smtClean="0"/>
                  <a:t>アナログデータ</a:t>
                </a:r>
                <a:endParaRPr lang="en-US" altLang="ja-JP" smtClean="0"/>
              </a:p>
            </p:txBody>
          </p:sp>
        </p:grpSp>
        <p:cxnSp>
          <p:nvCxnSpPr>
            <p:cNvPr id="118" name="直線コネクタ 117"/>
            <p:cNvCxnSpPr/>
            <p:nvPr/>
          </p:nvCxnSpPr>
          <p:spPr>
            <a:xfrm rot="16200000" flipH="1">
              <a:off x="3439712" y="2655443"/>
              <a:ext cx="252000" cy="1"/>
            </a:xfrm>
            <a:prstGeom prst="line">
              <a:avLst/>
            </a:prstGeom>
            <a:ln w="38100">
              <a:solidFill>
                <a:srgbClr val="FF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1" name="グループ化 140"/>
          <p:cNvGrpSpPr/>
          <p:nvPr/>
        </p:nvGrpSpPr>
        <p:grpSpPr>
          <a:xfrm>
            <a:off x="1267990" y="5088581"/>
            <a:ext cx="7194616" cy="1519519"/>
            <a:chOff x="1452410" y="4499582"/>
            <a:chExt cx="7194616" cy="1519519"/>
          </a:xfrm>
        </p:grpSpPr>
        <p:grpSp>
          <p:nvGrpSpPr>
            <p:cNvPr id="134" name="グループ化 133"/>
            <p:cNvGrpSpPr/>
            <p:nvPr/>
          </p:nvGrpSpPr>
          <p:grpSpPr>
            <a:xfrm>
              <a:off x="6788234" y="5118373"/>
              <a:ext cx="828601" cy="159030"/>
              <a:chOff x="6915225" y="1458239"/>
              <a:chExt cx="828601" cy="159030"/>
            </a:xfrm>
          </p:grpSpPr>
          <p:cxnSp>
            <p:nvCxnSpPr>
              <p:cNvPr id="135" name="直線コネクタ 134"/>
              <p:cNvCxnSpPr/>
              <p:nvPr/>
            </p:nvCxnSpPr>
            <p:spPr>
              <a:xfrm flipH="1">
                <a:off x="6915225" y="1535380"/>
                <a:ext cx="792000" cy="1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6" name="円/楕円 135"/>
              <p:cNvSpPr/>
              <p:nvPr/>
            </p:nvSpPr>
            <p:spPr>
              <a:xfrm>
                <a:off x="7580672" y="1458239"/>
                <a:ext cx="163154" cy="15903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37" name="グループ化 136"/>
            <p:cNvGrpSpPr/>
            <p:nvPr/>
          </p:nvGrpSpPr>
          <p:grpSpPr>
            <a:xfrm>
              <a:off x="6801568" y="5330354"/>
              <a:ext cx="828601" cy="159030"/>
              <a:chOff x="6915225" y="1458239"/>
              <a:chExt cx="828601" cy="159030"/>
            </a:xfrm>
          </p:grpSpPr>
          <p:cxnSp>
            <p:nvCxnSpPr>
              <p:cNvPr id="138" name="直線コネクタ 137"/>
              <p:cNvCxnSpPr/>
              <p:nvPr/>
            </p:nvCxnSpPr>
            <p:spPr>
              <a:xfrm flipH="1">
                <a:off x="6915225" y="1535380"/>
                <a:ext cx="792000" cy="1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9" name="円/楕円 138"/>
              <p:cNvSpPr/>
              <p:nvPr/>
            </p:nvSpPr>
            <p:spPr>
              <a:xfrm>
                <a:off x="7580672" y="1458239"/>
                <a:ext cx="163154" cy="15903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31" name="グループ化 130"/>
            <p:cNvGrpSpPr/>
            <p:nvPr/>
          </p:nvGrpSpPr>
          <p:grpSpPr>
            <a:xfrm>
              <a:off x="6773665" y="4593143"/>
              <a:ext cx="828601" cy="159030"/>
              <a:chOff x="6915225" y="1458239"/>
              <a:chExt cx="828601" cy="159030"/>
            </a:xfrm>
          </p:grpSpPr>
          <p:cxnSp>
            <p:nvCxnSpPr>
              <p:cNvPr id="132" name="直線コネクタ 131"/>
              <p:cNvCxnSpPr/>
              <p:nvPr/>
            </p:nvCxnSpPr>
            <p:spPr>
              <a:xfrm flipH="1">
                <a:off x="6915225" y="1535380"/>
                <a:ext cx="792000" cy="1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3" name="円/楕円 132"/>
              <p:cNvSpPr/>
              <p:nvPr/>
            </p:nvSpPr>
            <p:spPr>
              <a:xfrm>
                <a:off x="7580672" y="1458239"/>
                <a:ext cx="163154" cy="15903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90" name="直線コネクタ 89"/>
            <p:cNvCxnSpPr/>
            <p:nvPr/>
          </p:nvCxnSpPr>
          <p:spPr>
            <a:xfrm flipH="1">
              <a:off x="1455641" y="4763634"/>
              <a:ext cx="5040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コネクタ 90"/>
            <p:cNvCxnSpPr/>
            <p:nvPr/>
          </p:nvCxnSpPr>
          <p:spPr>
            <a:xfrm rot="16200000" flipH="1">
              <a:off x="1688768" y="5049013"/>
              <a:ext cx="252000" cy="1"/>
            </a:xfrm>
            <a:prstGeom prst="line">
              <a:avLst/>
            </a:prstGeom>
            <a:ln w="38100">
              <a:solidFill>
                <a:srgbClr val="FF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コネクタ 91"/>
            <p:cNvCxnSpPr/>
            <p:nvPr/>
          </p:nvCxnSpPr>
          <p:spPr>
            <a:xfrm flipH="1">
              <a:off x="1455641" y="4839834"/>
              <a:ext cx="232857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コネクタ 92"/>
            <p:cNvCxnSpPr/>
            <p:nvPr/>
          </p:nvCxnSpPr>
          <p:spPr>
            <a:xfrm flipH="1">
              <a:off x="1452410" y="5248420"/>
              <a:ext cx="232857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コネクタ 93"/>
            <p:cNvCxnSpPr/>
            <p:nvPr/>
          </p:nvCxnSpPr>
          <p:spPr>
            <a:xfrm flipH="1">
              <a:off x="1452410" y="5330354"/>
              <a:ext cx="5040000" cy="0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0" name="グループ化 109"/>
            <p:cNvGrpSpPr/>
            <p:nvPr/>
          </p:nvGrpSpPr>
          <p:grpSpPr>
            <a:xfrm>
              <a:off x="6786999" y="4805124"/>
              <a:ext cx="828601" cy="159030"/>
              <a:chOff x="6915225" y="1458239"/>
              <a:chExt cx="828601" cy="159030"/>
            </a:xfrm>
          </p:grpSpPr>
          <p:cxnSp>
            <p:nvCxnSpPr>
              <p:cNvPr id="112" name="直線コネクタ 111"/>
              <p:cNvCxnSpPr/>
              <p:nvPr/>
            </p:nvCxnSpPr>
            <p:spPr>
              <a:xfrm flipH="1">
                <a:off x="6915225" y="1535380"/>
                <a:ext cx="792000" cy="1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3" name="円/楕円 112"/>
              <p:cNvSpPr/>
              <p:nvPr/>
            </p:nvSpPr>
            <p:spPr>
              <a:xfrm>
                <a:off x="7580672" y="1458239"/>
                <a:ext cx="163154" cy="15903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111" name="直線コネクタ 110"/>
            <p:cNvCxnSpPr/>
            <p:nvPr/>
          </p:nvCxnSpPr>
          <p:spPr>
            <a:xfrm rot="16200000" flipH="1">
              <a:off x="6972652" y="5067013"/>
              <a:ext cx="216000" cy="1"/>
            </a:xfrm>
            <a:prstGeom prst="line">
              <a:avLst/>
            </a:prstGeom>
            <a:ln w="38100">
              <a:solidFill>
                <a:srgbClr val="FF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正方形/長方形 97"/>
            <p:cNvSpPr/>
            <p:nvPr/>
          </p:nvSpPr>
          <p:spPr>
            <a:xfrm>
              <a:off x="3622835" y="4722145"/>
              <a:ext cx="1068046" cy="665853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9" name="正方形/長方形 98"/>
            <p:cNvSpPr/>
            <p:nvPr/>
          </p:nvSpPr>
          <p:spPr>
            <a:xfrm>
              <a:off x="2168409" y="4717022"/>
              <a:ext cx="1068046" cy="665853"/>
            </a:xfrm>
            <a:prstGeom prst="rect">
              <a:avLst/>
            </a:prstGeom>
            <a:solidFill>
              <a:srgbClr val="FFFF99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0" name="テキスト ボックス 99"/>
            <p:cNvSpPr txBox="1"/>
            <p:nvPr/>
          </p:nvSpPr>
          <p:spPr>
            <a:xfrm>
              <a:off x="3775234" y="4833178"/>
              <a:ext cx="7664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en-US" altLang="ja-JP" smtClean="0"/>
                <a:t>A/D</a:t>
              </a:r>
            </a:p>
          </p:txBody>
        </p:sp>
        <p:sp>
          <p:nvSpPr>
            <p:cNvPr id="101" name="テキスト ボックス 100"/>
            <p:cNvSpPr txBox="1"/>
            <p:nvPr/>
          </p:nvSpPr>
          <p:spPr>
            <a:xfrm>
              <a:off x="2169700" y="4735648"/>
              <a:ext cx="109709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mtClean="0"/>
                <a:t>フォト</a:t>
              </a:r>
              <a:endParaRPr lang="en-US" altLang="ja-JP" smtClean="0"/>
            </a:p>
            <a:p>
              <a:pPr algn="ctr" defTabSz="1169988"/>
              <a:r>
                <a:rPr lang="ja-JP" altLang="en-US" smtClean="0"/>
                <a:t>カプラ</a:t>
              </a:r>
              <a:endParaRPr lang="en-US" altLang="ja-JP" smtClean="0"/>
            </a:p>
          </p:txBody>
        </p:sp>
        <p:sp>
          <p:nvSpPr>
            <p:cNvPr id="102" name="正方形/長方形 101"/>
            <p:cNvSpPr/>
            <p:nvPr/>
          </p:nvSpPr>
          <p:spPr>
            <a:xfrm>
              <a:off x="4864530" y="4624071"/>
              <a:ext cx="1416327" cy="84037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" name="テキスト ボックス 102"/>
            <p:cNvSpPr txBox="1"/>
            <p:nvPr/>
          </p:nvSpPr>
          <p:spPr>
            <a:xfrm>
              <a:off x="4960918" y="4652057"/>
              <a:ext cx="121032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z="1600" smtClean="0"/>
                <a:t>マルチ</a:t>
              </a:r>
              <a:endParaRPr lang="en-US" altLang="ja-JP" sz="1600" smtClean="0"/>
            </a:p>
            <a:p>
              <a:pPr algn="ctr" defTabSz="1169988"/>
              <a:r>
                <a:rPr lang="ja-JP" altLang="en-US" sz="1600" smtClean="0"/>
                <a:t>プレクサ</a:t>
              </a:r>
              <a:endParaRPr lang="en-US" altLang="ja-JP" sz="1600" smtClean="0"/>
            </a:p>
            <a:p>
              <a:pPr algn="ctr" defTabSz="1169988"/>
              <a:r>
                <a:rPr lang="ja-JP" altLang="en-US" sz="1600" smtClean="0"/>
                <a:t>（切替器）</a:t>
              </a:r>
              <a:endParaRPr lang="en-US" altLang="ja-JP" sz="1600" smtClean="0"/>
            </a:p>
          </p:txBody>
        </p:sp>
        <p:sp>
          <p:nvSpPr>
            <p:cNvPr id="104" name="テキスト ボックス 103"/>
            <p:cNvSpPr txBox="1"/>
            <p:nvPr/>
          </p:nvSpPr>
          <p:spPr>
            <a:xfrm>
              <a:off x="7598109" y="4499582"/>
              <a:ext cx="100505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169988"/>
              <a:r>
                <a:rPr lang="en-US" altLang="ja-JP" sz="1600">
                  <a:solidFill>
                    <a:srgbClr val="FF00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0</a:t>
              </a:r>
              <a:r>
                <a:rPr lang="ja-JP" altLang="en-US" sz="1600" smtClean="0">
                  <a:solidFill>
                    <a:srgbClr val="FF00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lang="en-US" altLang="ja-JP" sz="1600" smtClean="0">
                  <a:solidFill>
                    <a:srgbClr val="FF00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CH(+)</a:t>
              </a:r>
            </a:p>
          </p:txBody>
        </p:sp>
        <p:sp>
          <p:nvSpPr>
            <p:cNvPr id="106" name="テキスト ボックス 105"/>
            <p:cNvSpPr txBox="1"/>
            <p:nvPr/>
          </p:nvSpPr>
          <p:spPr>
            <a:xfrm>
              <a:off x="7641970" y="5026237"/>
              <a:ext cx="100505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169988"/>
              <a:r>
                <a:rPr lang="en-US" altLang="ja-JP" sz="1600" smtClean="0">
                  <a:solidFill>
                    <a:srgbClr val="FF00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N</a:t>
              </a:r>
              <a:r>
                <a:rPr lang="ja-JP" altLang="en-US" sz="1600" smtClean="0">
                  <a:solidFill>
                    <a:srgbClr val="FF00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lang="en-US" altLang="ja-JP" sz="1600" smtClean="0">
                  <a:solidFill>
                    <a:srgbClr val="FF00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CH(+)</a:t>
              </a:r>
            </a:p>
          </p:txBody>
        </p:sp>
        <p:sp>
          <p:nvSpPr>
            <p:cNvPr id="107" name="テキスト ボックス 106"/>
            <p:cNvSpPr txBox="1"/>
            <p:nvPr/>
          </p:nvSpPr>
          <p:spPr>
            <a:xfrm>
              <a:off x="7641971" y="5267815"/>
              <a:ext cx="100505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169988"/>
              <a:r>
                <a:rPr lang="en-US" altLang="ja-JP" sz="1600" smtClean="0">
                  <a:solidFill>
                    <a:srgbClr val="0070C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N CH(-)</a:t>
              </a:r>
            </a:p>
          </p:txBody>
        </p:sp>
        <p:cxnSp>
          <p:nvCxnSpPr>
            <p:cNvPr id="85" name="直線コネクタ 84"/>
            <p:cNvCxnSpPr>
              <a:stCxn id="98" idx="2"/>
            </p:cNvCxnSpPr>
            <p:nvPr/>
          </p:nvCxnSpPr>
          <p:spPr>
            <a:xfrm>
              <a:off x="4156858" y="5387998"/>
              <a:ext cx="0" cy="448425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矢印コネクタ 85"/>
            <p:cNvCxnSpPr/>
            <p:nvPr/>
          </p:nvCxnSpPr>
          <p:spPr>
            <a:xfrm>
              <a:off x="4154904" y="5615906"/>
              <a:ext cx="1080000" cy="0"/>
            </a:xfrm>
            <a:prstGeom prst="straightConnector1">
              <a:avLst/>
            </a:prstGeom>
            <a:ln>
              <a:solidFill>
                <a:schemeClr val="tx2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矢印コネクタ 86"/>
            <p:cNvCxnSpPr/>
            <p:nvPr/>
          </p:nvCxnSpPr>
          <p:spPr>
            <a:xfrm flipH="1">
              <a:off x="3070391" y="5612210"/>
              <a:ext cx="1080000" cy="0"/>
            </a:xfrm>
            <a:prstGeom prst="straightConnector1">
              <a:avLst/>
            </a:prstGeom>
            <a:ln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テキスト ボックス 87"/>
            <p:cNvSpPr txBox="1"/>
            <p:nvPr/>
          </p:nvSpPr>
          <p:spPr>
            <a:xfrm>
              <a:off x="2028069" y="5649769"/>
              <a:ext cx="2147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mtClean="0"/>
                <a:t>ディジタルデータ</a:t>
              </a:r>
              <a:endParaRPr lang="en-US" altLang="ja-JP" smtClean="0"/>
            </a:p>
          </p:txBody>
        </p:sp>
        <p:sp>
          <p:nvSpPr>
            <p:cNvPr id="89" name="テキスト ボックス 88"/>
            <p:cNvSpPr txBox="1"/>
            <p:nvPr/>
          </p:nvSpPr>
          <p:spPr>
            <a:xfrm>
              <a:off x="4148437" y="5645256"/>
              <a:ext cx="2147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mtClean="0"/>
                <a:t>アナログデータ</a:t>
              </a:r>
              <a:endParaRPr lang="en-US" altLang="ja-JP" smtClean="0"/>
            </a:p>
          </p:txBody>
        </p:sp>
        <p:cxnSp>
          <p:nvCxnSpPr>
            <p:cNvPr id="119" name="直線コネクタ 118"/>
            <p:cNvCxnSpPr/>
            <p:nvPr/>
          </p:nvCxnSpPr>
          <p:spPr>
            <a:xfrm rot="16200000" flipH="1">
              <a:off x="3296013" y="5030093"/>
              <a:ext cx="252000" cy="1"/>
            </a:xfrm>
            <a:prstGeom prst="line">
              <a:avLst/>
            </a:prstGeom>
            <a:ln w="38100">
              <a:solidFill>
                <a:srgbClr val="FF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7" name="グループ化 126"/>
            <p:cNvGrpSpPr/>
            <p:nvPr/>
          </p:nvGrpSpPr>
          <p:grpSpPr>
            <a:xfrm>
              <a:off x="6478716" y="5079219"/>
              <a:ext cx="396481" cy="470433"/>
              <a:chOff x="6483856" y="5008931"/>
              <a:chExt cx="540336" cy="576759"/>
            </a:xfrm>
          </p:grpSpPr>
          <p:sp>
            <p:nvSpPr>
              <p:cNvPr id="124" name="二等辺三角形 123"/>
              <p:cNvSpPr/>
              <p:nvPr/>
            </p:nvSpPr>
            <p:spPr>
              <a:xfrm rot="16200000">
                <a:off x="6483621" y="5175192"/>
                <a:ext cx="238821" cy="238352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5" name="台形 124"/>
              <p:cNvSpPr/>
              <p:nvPr/>
            </p:nvSpPr>
            <p:spPr>
              <a:xfrm rot="16200000">
                <a:off x="6615615" y="5177113"/>
                <a:ext cx="576759" cy="240395"/>
              </a:xfrm>
              <a:prstGeom prst="trapezoid">
                <a:avLst>
                  <a:gd name="adj" fmla="val 53672"/>
                </a:avLst>
              </a:prstGeom>
              <a:solidFill>
                <a:schemeClr val="bg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28" name="グループ化 127"/>
            <p:cNvGrpSpPr/>
            <p:nvPr/>
          </p:nvGrpSpPr>
          <p:grpSpPr>
            <a:xfrm>
              <a:off x="6471049" y="4530503"/>
              <a:ext cx="396481" cy="470433"/>
              <a:chOff x="6483856" y="5008931"/>
              <a:chExt cx="540336" cy="576759"/>
            </a:xfrm>
          </p:grpSpPr>
          <p:sp>
            <p:nvSpPr>
              <p:cNvPr id="129" name="二等辺三角形 128"/>
              <p:cNvSpPr/>
              <p:nvPr/>
            </p:nvSpPr>
            <p:spPr>
              <a:xfrm rot="16200000">
                <a:off x="6483621" y="5175192"/>
                <a:ext cx="238821" cy="238352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0" name="台形 129"/>
              <p:cNvSpPr/>
              <p:nvPr/>
            </p:nvSpPr>
            <p:spPr>
              <a:xfrm rot="16200000">
                <a:off x="6615615" y="5177113"/>
                <a:ext cx="576759" cy="240395"/>
              </a:xfrm>
              <a:prstGeom prst="trapezoid">
                <a:avLst>
                  <a:gd name="adj" fmla="val 53672"/>
                </a:avLst>
              </a:prstGeom>
              <a:solidFill>
                <a:schemeClr val="bg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40" name="テキスト ボックス 139"/>
            <p:cNvSpPr txBox="1"/>
            <p:nvPr/>
          </p:nvSpPr>
          <p:spPr>
            <a:xfrm>
              <a:off x="7614365" y="4726868"/>
              <a:ext cx="100505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169988"/>
              <a:r>
                <a:rPr lang="en-US" altLang="ja-JP" sz="1600" smtClean="0">
                  <a:solidFill>
                    <a:srgbClr val="0070C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0 CH(-)</a:t>
              </a:r>
            </a:p>
          </p:txBody>
        </p:sp>
      </p:grpSp>
      <p:sp>
        <p:nvSpPr>
          <p:cNvPr id="142" name="テキスト ボックス 141"/>
          <p:cNvSpPr txBox="1"/>
          <p:nvPr/>
        </p:nvSpPr>
        <p:spPr>
          <a:xfrm>
            <a:off x="5604446" y="4810678"/>
            <a:ext cx="24688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sz="1600" smtClean="0"/>
              <a:t>アイソレーションアンプ</a:t>
            </a:r>
            <a:endParaRPr lang="en-US" altLang="ja-JP" sz="1600" smtClean="0"/>
          </a:p>
        </p:txBody>
      </p:sp>
      <p:sp>
        <p:nvSpPr>
          <p:cNvPr id="143" name="上下矢印 142"/>
          <p:cNvSpPr/>
          <p:nvPr/>
        </p:nvSpPr>
        <p:spPr>
          <a:xfrm>
            <a:off x="8303342" y="5341172"/>
            <a:ext cx="335038" cy="484014"/>
          </a:xfrm>
          <a:prstGeom prst="upDownArrow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4" name="テキスト ボックス 143"/>
          <p:cNvSpPr txBox="1"/>
          <p:nvPr/>
        </p:nvSpPr>
        <p:spPr>
          <a:xfrm>
            <a:off x="8268452" y="5235895"/>
            <a:ext cx="403828" cy="694568"/>
          </a:xfrm>
          <a:prstGeom prst="rect">
            <a:avLst/>
          </a:prstGeom>
          <a:noFill/>
        </p:spPr>
        <p:txBody>
          <a:bodyPr vert="wordArtVertRtl" wrap="square" rtlCol="0">
            <a:spAutoFit/>
          </a:bodyPr>
          <a:lstStyle/>
          <a:p>
            <a:pPr algn="ctr" defTabSz="1169988"/>
            <a:r>
              <a:rPr lang="ja-JP" altLang="en-US" sz="1200" smtClean="0"/>
              <a:t>絶縁</a:t>
            </a:r>
            <a:endParaRPr lang="en-US" altLang="ja-JP" sz="1200" smtClean="0"/>
          </a:p>
        </p:txBody>
      </p:sp>
    </p:spTree>
    <p:extLst>
      <p:ext uri="{BB962C8B-B14F-4D97-AF65-F5344CB8AC3E}">
        <p14:creationId xmlns:p14="http://schemas.microsoft.com/office/powerpoint/2010/main" val="28016738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2061</TotalTime>
  <Words>196</Words>
  <Application>Microsoft Office PowerPoint</Application>
  <PresentationFormat>画面に合わせる (4:3)</PresentationFormat>
  <Paragraphs>71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HGｺﾞｼｯｸM</vt:lpstr>
      <vt:lpstr>ＭＳ ゴシック</vt:lpstr>
      <vt:lpstr>Arial</vt:lpstr>
      <vt:lpstr>Corbel</vt:lpstr>
      <vt:lpstr>視差</vt:lpstr>
      <vt:lpstr>３．アナログ入出力インターフェースの基礎</vt:lpstr>
      <vt:lpstr>３．１　アナログ入出力インターフェースの種類 （１）アナログ入出力インターフェースとは </vt:lpstr>
      <vt:lpstr>（２）アナログ入出力デバイスの分類</vt:lpstr>
      <vt:lpstr>（３）アナログ入出力デバイスの絶縁タイプ</vt:lpstr>
      <vt:lpstr>絶縁素子の代表例＝フォトカプラ</vt:lpstr>
      <vt:lpstr>絶縁型の２つのタイプ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デジタル信号処理</dc:title>
  <dc:creator>白井豊</dc:creator>
  <cp:lastModifiedBy>白井豊</cp:lastModifiedBy>
  <cp:revision>128</cp:revision>
  <dcterms:created xsi:type="dcterms:W3CDTF">2018-02-09T02:09:57Z</dcterms:created>
  <dcterms:modified xsi:type="dcterms:W3CDTF">2018-03-20T04:25:41Z</dcterms:modified>
</cp:coreProperties>
</file>