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1"/>
  </p:handoutMasterIdLst>
  <p:sldIdLst>
    <p:sldId id="285" r:id="rId2"/>
    <p:sldId id="259" r:id="rId3"/>
    <p:sldId id="337" r:id="rId4"/>
    <p:sldId id="338" r:id="rId5"/>
    <p:sldId id="340" r:id="rId6"/>
    <p:sldId id="339" r:id="rId7"/>
    <p:sldId id="341" r:id="rId8"/>
    <p:sldId id="342" r:id="rId9"/>
    <p:sldId id="343" r:id="rId10"/>
    <p:sldId id="345" r:id="rId11"/>
    <p:sldId id="344" r:id="rId12"/>
    <p:sldId id="347" r:id="rId13"/>
    <p:sldId id="346" r:id="rId14"/>
    <p:sldId id="348" r:id="rId15"/>
    <p:sldId id="349" r:id="rId16"/>
    <p:sldId id="350" r:id="rId17"/>
    <p:sldId id="351" r:id="rId18"/>
    <p:sldId id="352" r:id="rId19"/>
    <p:sldId id="353" r:id="rId2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CF7"/>
    <a:srgbClr val="FFFF99"/>
    <a:srgbClr val="003E1C"/>
    <a:srgbClr val="FF99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0222D-555F-4BD2-8D93-ECD3B43BE2C3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6F5EB-7DFB-4B74-8E96-DB42B0EE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60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２．ディジタル信号と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アナログ信号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２．</a:t>
            </a:r>
            <a:r>
              <a:rPr lang="ja-JP" altLang="en-US" smtClean="0"/>
              <a:t>１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２．２　標本化定理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２．３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２．４　昨今の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変換と</a:t>
            </a:r>
            <a:r>
              <a:rPr kumimoji="1" lang="en-US" altLang="ja-JP" smtClean="0"/>
              <a:t>D/A</a:t>
            </a:r>
            <a:r>
              <a:rPr kumimoji="1" lang="ja-JP" altLang="en-US" smtClean="0"/>
              <a:t>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b="1" smtClean="0">
                <a:solidFill>
                  <a:srgbClr val="FF0000"/>
                </a:solidFill>
              </a:rPr>
              <a:t>２．５　標本化定理についての留意点</a:t>
            </a:r>
            <a:endParaRPr lang="en-US" altLang="ja-JP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Sinc</a:t>
            </a:r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関数の特徴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051254"/>
            <a:ext cx="7617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中央に大きな値が集まり，中央から離れた部分の値は小さい。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4553338" y="3733935"/>
            <a:ext cx="410547" cy="615821"/>
          </a:xfrm>
          <a:prstGeom prst="downArrow">
            <a:avLst/>
          </a:prstGeom>
          <a:solidFill>
            <a:srgbClr val="FF0000"/>
          </a:solidFill>
          <a:ln>
            <a:solidFill>
              <a:srgbClr val="003E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616" y="2749859"/>
            <a:ext cx="7715056" cy="3199793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4348066" y="2744686"/>
            <a:ext cx="0" cy="2520000"/>
          </a:xfrm>
          <a:prstGeom prst="line">
            <a:avLst/>
          </a:prstGeom>
          <a:ln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097460" y="2743199"/>
            <a:ext cx="0" cy="2520000"/>
          </a:xfrm>
          <a:prstGeom prst="line">
            <a:avLst/>
          </a:prstGeom>
          <a:ln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343450" y="2917191"/>
            <a:ext cx="1728000" cy="0"/>
          </a:xfrm>
          <a:prstGeom prst="straightConnector1">
            <a:avLst/>
          </a:prstGeom>
          <a:ln>
            <a:solidFill>
              <a:srgbClr val="003E1C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6097460" y="4003199"/>
            <a:ext cx="864000" cy="0"/>
          </a:xfrm>
          <a:prstGeom prst="straightConnector1">
            <a:avLst/>
          </a:prstGeom>
          <a:ln>
            <a:solidFill>
              <a:srgbClr val="003E1C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3479450" y="4003199"/>
            <a:ext cx="864000" cy="0"/>
          </a:xfrm>
          <a:prstGeom prst="straightConnector1">
            <a:avLst/>
          </a:prstGeom>
          <a:ln>
            <a:solidFill>
              <a:srgbClr val="003E1C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761891" y="2266028"/>
            <a:ext cx="28911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中央に大きな値が集まる</a:t>
            </a:r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90671" y="3695815"/>
            <a:ext cx="289111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中央から離れた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部分の値は小さい</a:t>
            </a:r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13278" y="3689977"/>
            <a:ext cx="236379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中央から離れた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部分の値は小さい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4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どの範囲で計算するか？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051254"/>
            <a:ext cx="761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要はメモリ量と補間の品質のトレードオフ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378" y="1580362"/>
            <a:ext cx="4632810" cy="19214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726" y="4518890"/>
            <a:ext cx="3664075" cy="1559181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>
            <a:off x="2154780" y="1789626"/>
            <a:ext cx="0" cy="2520000"/>
          </a:xfrm>
          <a:prstGeom prst="line">
            <a:avLst/>
          </a:prstGeom>
          <a:ln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608449" y="1775011"/>
            <a:ext cx="0" cy="2520000"/>
          </a:xfrm>
          <a:prstGeom prst="line">
            <a:avLst/>
          </a:prstGeom>
          <a:ln>
            <a:solidFill>
              <a:srgbClr val="003E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95980" y="5316601"/>
            <a:ext cx="951566" cy="0"/>
          </a:xfrm>
          <a:prstGeom prst="line">
            <a:avLst/>
          </a:prstGeom>
          <a:ln>
            <a:solidFill>
              <a:srgbClr val="003E1C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98004" y="5006588"/>
            <a:ext cx="2016000" cy="0"/>
          </a:xfrm>
          <a:prstGeom prst="line">
            <a:avLst/>
          </a:prstGeom>
          <a:ln>
            <a:solidFill>
              <a:srgbClr val="003E1C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172889" y="3529338"/>
            <a:ext cx="4428000" cy="0"/>
          </a:xfrm>
          <a:prstGeom prst="line">
            <a:avLst/>
          </a:prstGeom>
          <a:ln>
            <a:solidFill>
              <a:srgbClr val="003E1C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208058" y="3546089"/>
            <a:ext cx="433799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全域でやれば品質は良くなるが，計算時間が多大となり，メモリも多く要する。リアルタイム処理はできない</a:t>
            </a:r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63325" y="4678683"/>
            <a:ext cx="467512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幅を狭めれればメモリも少なく高速になるが，狭めれば狭めるほど品質は悪くなる。特に信号の端付近で補間不良となる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57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1407440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幅を狭めると</a:t>
            </a:r>
            <a: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信号の端付近でおかしくなる</a:t>
            </a:r>
            <a: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（プログラム例 ①）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83814" y="2002977"/>
            <a:ext cx="76173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"stdio.h"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"math.h"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PI 3.14159265358979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  8 //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分割数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NW 13 //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窓の範囲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NUM 100 //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データ数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dt[NUM+NW+1];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void setDT(){</a:t>
            </a:r>
          </a:p>
          <a:p>
            <a:r>
              <a:rPr lang="nn-NO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for(int </a:t>
            </a:r>
            <a:r>
              <a:rPr lang="nn-NO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i=0;i&lt;(NUM+NW);i++) dt[i]=sin(i*PI/3);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sinc(double th){</a:t>
            </a:r>
          </a:p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if(abs(th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)&lt;1E-30)return 1;</a:t>
            </a:r>
          </a:p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sin(th)/(th);</a:t>
            </a:r>
          </a:p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402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1407440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幅を狭めると</a:t>
            </a:r>
            <a: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信号の端付近でおかしくなる</a:t>
            </a:r>
            <a: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（プログラム例 ②）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3055" y="1835025"/>
            <a:ext cx="76173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 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main(){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fr-FR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int </a:t>
            </a:r>
            <a:r>
              <a:rPr lang="fr-FR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k, i, ist, ied; double DT=PI/(double)N, T, R;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FILE 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*fp=fopen("D:\\test.csv","wt");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setDT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fr-FR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fprintf(fp</a:t>
            </a:r>
            <a:r>
              <a:rPr lang="fr-FR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,"t, y"); printf("t, y"); 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for(k=0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k&lt;=(N*NUM);k++){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de-DE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T=DT*k;R=0;if(k/N&lt;NW)ist=0</a:t>
            </a:r>
            <a:r>
              <a:rPr lang="de-DE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else ist=(int)(k/N)-NW+1;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ied=ist+NW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nn-NO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for(i=ist</a:t>
            </a:r>
            <a:r>
              <a:rPr lang="nn-NO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i&lt;ied; i++)R+=dt[i]*sinc(T-PI*(i-ist));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de-DE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fprintf(fp</a:t>
            </a:r>
            <a:r>
              <a:rPr lang="de-DE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,"\n%lf,%lf,%d, %d",T,R, ist,ied);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de-DE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printf</a:t>
            </a:r>
            <a:r>
              <a:rPr lang="de-DE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("\n%lf,%lf,%d, %d",T,R, ist,ied);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fclose(fp</a:t>
            </a: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pPr>
              <a:tabLst>
                <a:tab pos="354013" algn="l"/>
                <a:tab pos="801688" algn="l"/>
              </a:tabLst>
            </a:pPr>
            <a:r>
              <a:rPr lang="en-US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getchar();</a:t>
            </a:r>
          </a:p>
          <a:p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20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11" y="1681986"/>
            <a:ext cx="8546841" cy="525527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3785" y="-26501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実行結果例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7870" y="712863"/>
            <a:ext cx="761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出力を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Excel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で編集してグラフ化したもの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コネクタ 12"/>
          <p:cNvCxnSpPr>
            <a:stCxn id="21" idx="2"/>
          </p:cNvCxnSpPr>
          <p:nvPr/>
        </p:nvCxnSpPr>
        <p:spPr>
          <a:xfrm>
            <a:off x="3671399" y="2547752"/>
            <a:ext cx="1255165" cy="64331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399592" y="1312654"/>
            <a:ext cx="71285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8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で実行している。データ数 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13</a:t>
            </a:r>
            <a:endParaRPr kumimoji="1" lang="ja-JP" altLang="en-US" sz="28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84185" y="2024532"/>
            <a:ext cx="2174428" cy="523220"/>
          </a:xfrm>
          <a:prstGeom prst="rect">
            <a:avLst/>
          </a:prstGeom>
          <a:solidFill>
            <a:srgbClr val="FFFF99"/>
          </a:solidFill>
          <a:ln>
            <a:solidFill>
              <a:srgbClr val="003E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赤線 </a:t>
            </a:r>
            <a:r>
              <a:rPr lang="en-US" altLang="ja-JP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2800" b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NW=8</a:t>
            </a:r>
            <a:endParaRPr kumimoji="1" lang="ja-JP" altLang="en-US" sz="28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5" name="直線コネクタ 14"/>
          <p:cNvCxnSpPr>
            <a:stCxn id="16" idx="2"/>
          </p:cNvCxnSpPr>
          <p:nvPr/>
        </p:nvCxnSpPr>
        <p:spPr>
          <a:xfrm flipH="1">
            <a:off x="7240555" y="2564490"/>
            <a:ext cx="53237" cy="1429012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06578" y="2041270"/>
            <a:ext cx="2174428" cy="523220"/>
          </a:xfrm>
          <a:prstGeom prst="rect">
            <a:avLst/>
          </a:prstGeom>
          <a:solidFill>
            <a:srgbClr val="FFFF99"/>
          </a:solidFill>
          <a:ln>
            <a:solidFill>
              <a:srgbClr val="003E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青線 </a:t>
            </a:r>
            <a:r>
              <a:rPr lang="en-US" altLang="ja-JP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2800" b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NW=10</a:t>
            </a:r>
            <a:endParaRPr kumimoji="1" lang="ja-JP" altLang="en-US" sz="2800" b="1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8" name="直線コネクタ 17"/>
          <p:cNvCxnSpPr>
            <a:stCxn id="22" idx="0"/>
          </p:cNvCxnSpPr>
          <p:nvPr/>
        </p:nvCxnSpPr>
        <p:spPr>
          <a:xfrm flipV="1">
            <a:off x="5580070" y="5038531"/>
            <a:ext cx="1087214" cy="635001"/>
          </a:xfrm>
          <a:prstGeom prst="line">
            <a:avLst/>
          </a:prstGeom>
          <a:ln w="28575">
            <a:solidFill>
              <a:srgbClr val="003E1C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492856" y="5673532"/>
            <a:ext cx="2174428" cy="523220"/>
          </a:xfrm>
          <a:prstGeom prst="rect">
            <a:avLst/>
          </a:prstGeom>
          <a:solidFill>
            <a:srgbClr val="FFFF99"/>
          </a:solidFill>
          <a:ln>
            <a:solidFill>
              <a:srgbClr val="003E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緑線 </a:t>
            </a:r>
            <a:r>
              <a:rPr lang="en-US" altLang="ja-JP" sz="28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2800" b="1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NW=13</a:t>
            </a:r>
            <a:endParaRPr kumimoji="1" lang="ja-JP" altLang="en-US" sz="2800" b="1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371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3785" y="-26501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（４）グラフ化以外の補間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7870" y="712863"/>
            <a:ext cx="761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最大値や最小値を求める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12" y="2149940"/>
            <a:ext cx="7547910" cy="3876323"/>
          </a:xfrm>
          <a:prstGeom prst="rect">
            <a:avLst/>
          </a:prstGeom>
        </p:spPr>
      </p:pic>
      <p:grpSp>
        <p:nvGrpSpPr>
          <p:cNvPr id="50" name="グループ化 49"/>
          <p:cNvGrpSpPr/>
          <p:nvPr/>
        </p:nvGrpSpPr>
        <p:grpSpPr>
          <a:xfrm>
            <a:off x="1726007" y="2488379"/>
            <a:ext cx="6945506" cy="3201986"/>
            <a:chOff x="1726007" y="2824277"/>
            <a:chExt cx="6945506" cy="3201986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1870601" y="3193609"/>
              <a:ext cx="6800912" cy="2447033"/>
              <a:chOff x="1870601" y="3193609"/>
              <a:chExt cx="6800912" cy="2447033"/>
            </a:xfrm>
          </p:grpSpPr>
          <p:cxnSp>
            <p:nvCxnSpPr>
              <p:cNvPr id="60" name="直線矢印コネクタ 59"/>
              <p:cNvCxnSpPr/>
              <p:nvPr/>
            </p:nvCxnSpPr>
            <p:spPr>
              <a:xfrm>
                <a:off x="1870601" y="4426206"/>
                <a:ext cx="680091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グループ化 60"/>
              <p:cNvGrpSpPr/>
              <p:nvPr/>
            </p:nvGrpSpPr>
            <p:grpSpPr>
              <a:xfrm>
                <a:off x="271700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77" name="直線コネクタ 76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円/楕円 77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2" name="円/楕円 61"/>
              <p:cNvSpPr/>
              <p:nvPr/>
            </p:nvSpPr>
            <p:spPr>
              <a:xfrm>
                <a:off x="1870601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3" name="グループ化 62"/>
              <p:cNvGrpSpPr/>
              <p:nvPr/>
            </p:nvGrpSpPr>
            <p:grpSpPr>
              <a:xfrm>
                <a:off x="354542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円/楕円 75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4" name="円/楕円 63"/>
              <p:cNvSpPr/>
              <p:nvPr/>
            </p:nvSpPr>
            <p:spPr>
              <a:xfrm>
                <a:off x="437384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5" name="グループ化 64"/>
              <p:cNvGrpSpPr/>
              <p:nvPr/>
            </p:nvGrpSpPr>
            <p:grpSpPr>
              <a:xfrm flipV="1">
                <a:off x="5204694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73" name="直線コネクタ 72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円/楕円 73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" name="グループ化 65"/>
              <p:cNvGrpSpPr/>
              <p:nvPr/>
            </p:nvGrpSpPr>
            <p:grpSpPr>
              <a:xfrm flipV="1">
                <a:off x="6051100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71" name="直線コネクタ 70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円/楕円 71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7" name="円/楕円 66"/>
              <p:cNvSpPr/>
              <p:nvPr/>
            </p:nvSpPr>
            <p:spPr>
              <a:xfrm>
                <a:off x="689750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8" name="グループ化 67"/>
              <p:cNvGrpSpPr/>
              <p:nvPr/>
            </p:nvGrpSpPr>
            <p:grpSpPr>
              <a:xfrm>
                <a:off x="7707940" y="3193609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69" name="直線コネクタ 68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円/楕円 69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52" name="テキスト ボックス 51"/>
            <p:cNvSpPr txBox="1"/>
            <p:nvPr/>
          </p:nvSpPr>
          <p:spPr>
            <a:xfrm>
              <a:off x="2394065" y="2885836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287948" y="2835832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726007" y="4606161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4033025" y="464964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947216" y="561680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5793622" y="5656931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763574" y="4669000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(6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7533806" y="282427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(7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</p:grpSp>
      <p:cxnSp>
        <p:nvCxnSpPr>
          <p:cNvPr id="79" name="直線矢印コネクタ 78"/>
          <p:cNvCxnSpPr/>
          <p:nvPr/>
        </p:nvCxnSpPr>
        <p:spPr>
          <a:xfrm flipH="1">
            <a:off x="3180749" y="1795168"/>
            <a:ext cx="107200" cy="9504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1919964" y="1425836"/>
            <a:ext cx="37088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この点を最大値とする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x(2)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は最大値ではない）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325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3785" y="-26501"/>
            <a:ext cx="7704667" cy="906482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（５）Ｄ／Ａ変換器でのクリップ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33785" y="1291361"/>
            <a:ext cx="761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 Ｄ／Ａ変換器内で最大値や最小値を求める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612570" y="2927513"/>
            <a:ext cx="2127381" cy="119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486399" y="2948473"/>
            <a:ext cx="2127380" cy="119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12571" y="3237856"/>
            <a:ext cx="212738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補間フィルタ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（オーバサンプリング</a:t>
            </a:r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40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86399" y="3293839"/>
            <a:ext cx="21273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endParaRPr kumimoji="1" lang="ja-JP" altLang="en-US" sz="2400"/>
          </a:p>
        </p:txBody>
      </p:sp>
      <p:cxnSp>
        <p:nvCxnSpPr>
          <p:cNvPr id="5" name="直線矢印コネクタ 4"/>
          <p:cNvCxnSpPr>
            <a:endCxn id="38" idx="1"/>
          </p:cNvCxnSpPr>
          <p:nvPr/>
        </p:nvCxnSpPr>
        <p:spPr>
          <a:xfrm>
            <a:off x="1026368" y="3545632"/>
            <a:ext cx="1586203" cy="1"/>
          </a:xfrm>
          <a:prstGeom prst="straightConnector1">
            <a:avLst/>
          </a:prstGeom>
          <a:ln w="57150">
            <a:solidFill>
              <a:srgbClr val="0070C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4739951" y="3545632"/>
            <a:ext cx="746448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7613779" y="3548741"/>
            <a:ext cx="746448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92753" y="5021885"/>
            <a:ext cx="517742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ここの補間時に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フルスケールを超えてクリッピング</a:t>
            </a:r>
            <a:endParaRPr kumimoji="1" lang="ja-JP" altLang="en-US" sz="240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54832" y="2434130"/>
            <a:ext cx="212738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kumimoji="1" lang="ja-JP" altLang="en-US" sz="2400"/>
          </a:p>
        </p:txBody>
      </p:sp>
      <p:cxnSp>
        <p:nvCxnSpPr>
          <p:cNvPr id="10" name="直線矢印コネクタ 9"/>
          <p:cNvCxnSpPr>
            <a:stCxn id="47" idx="0"/>
            <a:endCxn id="3" idx="2"/>
          </p:cNvCxnSpPr>
          <p:nvPr/>
        </p:nvCxnSpPr>
        <p:spPr>
          <a:xfrm flipH="1" flipV="1">
            <a:off x="3676261" y="4121831"/>
            <a:ext cx="5202" cy="90005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6172" y="55148"/>
            <a:ext cx="7704667" cy="851230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（６）３次畳み込み</a:t>
            </a:r>
            <a:r>
              <a:rPr lang="en-US" altLang="ja-JP" sz="360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2400" smtClean="0"/>
              <a:t>(</a:t>
            </a:r>
            <a:r>
              <a:rPr lang="en-US" altLang="ja-JP" sz="2400"/>
              <a:t>Cubic Convolution Interpolation</a:t>
            </a:r>
            <a:r>
              <a:rPr lang="en-US" altLang="ja-JP" sz="2400" smtClean="0"/>
              <a:t>)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061" y="959081"/>
            <a:ext cx="7246163" cy="132533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下記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の補間関数を用いる３次補間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～　　　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程度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/>
          </p:nvPr>
        </p:nvGraphicFramePr>
        <p:xfrm>
          <a:off x="1737839" y="2557577"/>
          <a:ext cx="6034088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数式" r:id="rId3" imgW="2831760" imgH="698400" progId="Equation.3">
                  <p:embed/>
                </p:oleObj>
              </mc:Choice>
              <mc:Fallback>
                <p:oleObj name="数式" r:id="rId3" imgW="28317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39" y="2557577"/>
                        <a:ext cx="6034088" cy="157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/>
          </p:nvPr>
        </p:nvGraphicFramePr>
        <p:xfrm>
          <a:off x="1502528" y="1669873"/>
          <a:ext cx="1136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数式" r:id="rId5" imgW="533160" imgH="164880" progId="Equation.3">
                  <p:embed/>
                </p:oleObj>
              </mc:Choice>
              <mc:Fallback>
                <p:oleObj name="数式" r:id="rId5" imgW="533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528" y="1669873"/>
                        <a:ext cx="1136650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/>
          </p:nvPr>
        </p:nvGraphicFramePr>
        <p:xfrm>
          <a:off x="3070798" y="1644554"/>
          <a:ext cx="1136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数式" r:id="rId7" imgW="533160" imgH="164880" progId="Equation.3">
                  <p:embed/>
                </p:oleObj>
              </mc:Choice>
              <mc:Fallback>
                <p:oleObj name="数式" r:id="rId7" imgW="533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798" y="1644554"/>
                        <a:ext cx="1136650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4828" y="4543425"/>
            <a:ext cx="4514850" cy="23145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781397" y="4543425"/>
            <a:ext cx="3103556" cy="669985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がー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に近づくと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関数に近くなる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3934828" y="4056292"/>
            <a:ext cx="4313643" cy="41581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３次畳み込み補間関数と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8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6172" y="55148"/>
            <a:ext cx="7704667" cy="85123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Ｃ言語プログラム例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7837" y="906378"/>
            <a:ext cx="7246163" cy="1325333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"stdio.h"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"math.h"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PI 3.14159265358979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 8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NM 10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alfa -0.7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DT[N+1];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void setDT(){</a:t>
            </a:r>
          </a:p>
          <a:p>
            <a:pPr marL="0" indent="0">
              <a:lnSpc>
                <a:spcPts val="500"/>
              </a:lnSpc>
              <a:spcBef>
                <a:spcPts val="600"/>
              </a:spcBef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for(int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i=0;i&lt;=N;i++) DT[i]=sin(PI*i/3);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cubicF(double t){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double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t1=abs(t), t2=t1*t1, t3=t2*t1;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if(t1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&gt;= 2) return 0;</a:t>
            </a:r>
          </a:p>
          <a:p>
            <a:pPr marL="0" indent="0">
              <a:lnSpc>
                <a:spcPts val="500"/>
              </a:lnSpc>
              <a:buNone/>
            </a:pPr>
            <a:r>
              <a:rPr lang="de-DE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if(t1 </a:t>
            </a:r>
            <a:r>
              <a:rPr lang="de-DE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&gt;= 1) return alfa*t3 - 5*alfa*t2 + 8*alfa*t1 - 4*alfa;</a:t>
            </a:r>
          </a:p>
          <a:p>
            <a:pPr marL="0" indent="0">
              <a:lnSpc>
                <a:spcPts val="500"/>
              </a:lnSpc>
              <a:buNone/>
            </a:pPr>
            <a:r>
              <a:rPr lang="de-DE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</a:t>
            </a:r>
            <a:r>
              <a:rPr lang="de-DE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(alfa + 2)*t3 - (alfa + 3)*t2 + 1;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 main(){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setDT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printf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("t,dt");double t=0,V=0;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for(int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i=0;i&lt;=8;i++){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for(t=0.0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t&lt;0.95; t += 0.1){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V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 DT[i]*cubicF(t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if(i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&gt;=1) V+=DT[i-1]*cubicF(t+1);</a:t>
            </a:r>
            <a:endParaRPr lang="en-US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if(i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&lt;=6) V+=DT[i+2]*cubicF(t-2);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if(i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&lt;=7) V+=DT[i+1]*cubicF(t-1);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fr-FR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printf</a:t>
            </a:r>
            <a:r>
              <a:rPr lang="fr-FR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("\n %lf, %lf", (double)i+t,V);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}</a:t>
            </a:r>
            <a:endParaRPr lang="en-US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  <a:endParaRPr lang="en-US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getchar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0;</a:t>
            </a:r>
          </a:p>
          <a:p>
            <a:pPr marL="0" indent="0">
              <a:lnSpc>
                <a:spcPts val="500"/>
              </a:lnSpc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8179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488" y="2517325"/>
            <a:ext cx="3990019" cy="18461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42" y="2492319"/>
            <a:ext cx="4062787" cy="18711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847" y="4511267"/>
            <a:ext cx="4197304" cy="193721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6172" y="55148"/>
            <a:ext cx="7704667" cy="85123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補間結果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061" y="959081"/>
            <a:ext cx="7246163" cy="61304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この補間では，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=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程度が最も良好な結果である。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5421471" y="2337117"/>
            <a:ext cx="3157753" cy="41581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-0.6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標準偏差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0.024611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802567" y="2337117"/>
            <a:ext cx="3157753" cy="41581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-0.5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標準偏差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0.029137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711398" y="4511267"/>
            <a:ext cx="3157753" cy="41581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-0.7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標準偏差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0.025915</a:t>
            </a: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213812" y="1651089"/>
            <a:ext cx="5309936" cy="61304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黒色の線が正弦波の曲線，赤色の線が補間結果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272463" y="5000060"/>
            <a:ext cx="596688" cy="54922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851635" y="5009034"/>
            <a:ext cx="596688" cy="54922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28286" y="6039086"/>
            <a:ext cx="3658360" cy="646331"/>
          </a:xfrm>
          <a:prstGeom prst="rect">
            <a:avLst/>
          </a:prstGeom>
          <a:solidFill>
            <a:srgbClr val="A7DCF7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/>
              <a:t>最初</a:t>
            </a:r>
            <a:r>
              <a:rPr lang="ja-JP" altLang="en-US" smtClean="0"/>
              <a:t>と最後は加算する離散値が１個足りないので誤差が大きい</a:t>
            </a:r>
            <a:endParaRPr kumimoji="1" lang="ja-JP" altLang="en-US"/>
          </a:p>
        </p:txBody>
      </p:sp>
      <p:cxnSp>
        <p:nvCxnSpPr>
          <p:cNvPr id="11" name="直線矢印コネクタ 10"/>
          <p:cNvCxnSpPr>
            <a:stCxn id="9" idx="0"/>
            <a:endCxn id="8" idx="5"/>
          </p:cNvCxnSpPr>
          <p:nvPr/>
        </p:nvCxnSpPr>
        <p:spPr>
          <a:xfrm flipH="1" flipV="1">
            <a:off x="6781768" y="5468852"/>
            <a:ext cx="375698" cy="57023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9" idx="1"/>
            <a:endCxn id="14" idx="5"/>
          </p:cNvCxnSpPr>
          <p:nvPr/>
        </p:nvCxnSpPr>
        <p:spPr>
          <a:xfrm flipH="1" flipV="1">
            <a:off x="3360940" y="5477826"/>
            <a:ext cx="1967346" cy="88442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59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200" smtClean="0"/>
              <a:t>２．５　標本化定理についての留意点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2800" smtClean="0"/>
              <a:t>（１）ディジタル信号からアナログ信号を推定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2088301"/>
            <a:ext cx="76173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信号の周波数がサンプリング周波数の整数倍でない場合、意外と難しい！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defTabSz="1169988"/>
            <a:endParaRPr lang="en-US" altLang="ja-JP" sz="280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以下のグラフから元の波を推定できますか？</a:t>
            </a:r>
            <a:endParaRPr lang="ja-JP" altLang="en-US" sz="280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2858182" y="4240399"/>
            <a:ext cx="3952568" cy="2049865"/>
            <a:chOff x="5043948" y="3297882"/>
            <a:chExt cx="3952568" cy="2049865"/>
          </a:xfrm>
        </p:grpSpPr>
        <p:cxnSp>
          <p:nvCxnSpPr>
            <p:cNvPr id="42" name="直線矢印コネクタ 41"/>
            <p:cNvCxnSpPr/>
            <p:nvPr/>
          </p:nvCxnSpPr>
          <p:spPr>
            <a:xfrm>
              <a:off x="5043948" y="4344691"/>
              <a:ext cx="3952568" cy="0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 flipV="1">
              <a:off x="5344695" y="3297882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 flipV="1">
              <a:off x="6004841" y="332846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 flipH="1" flipV="1">
              <a:off x="6658681" y="333338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 flipV="1">
              <a:off x="7309258" y="334603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H="1" flipV="1">
              <a:off x="7963098" y="335095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H="1" flipV="1">
              <a:off x="8614909" y="3308826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グループ化 29"/>
            <p:cNvGrpSpPr/>
            <p:nvPr/>
          </p:nvGrpSpPr>
          <p:grpSpPr>
            <a:xfrm>
              <a:off x="5285703" y="3686175"/>
              <a:ext cx="3393500" cy="1226344"/>
              <a:chOff x="1166813" y="3636169"/>
              <a:chExt cx="3393500" cy="1226344"/>
            </a:xfrm>
          </p:grpSpPr>
          <p:cxnSp>
            <p:nvCxnSpPr>
              <p:cNvPr id="31" name="直線コネクタ 30"/>
              <p:cNvCxnSpPr>
                <a:stCxn id="39" idx="7"/>
                <a:endCxn id="40" idx="3"/>
              </p:cNvCxnSpPr>
              <p:nvPr/>
            </p:nvCxnSpPr>
            <p:spPr>
              <a:xfrm flipV="1">
                <a:off x="3248245" y="3928426"/>
                <a:ext cx="554392" cy="82636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stCxn id="41" idx="2"/>
                <a:endCxn id="40" idx="6"/>
              </p:cNvCxnSpPr>
              <p:nvPr/>
            </p:nvCxnSpPr>
            <p:spPr>
              <a:xfrm flipH="1" flipV="1">
                <a:off x="3912394" y="3883805"/>
                <a:ext cx="519331" cy="524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9" idx="2"/>
                <a:endCxn id="38" idx="5"/>
              </p:cNvCxnSpPr>
              <p:nvPr/>
            </p:nvCxnSpPr>
            <p:spPr>
              <a:xfrm flipH="1" flipV="1">
                <a:off x="2581495" y="4553518"/>
                <a:ext cx="556993" cy="24589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38" idx="1"/>
                <a:endCxn id="37" idx="5"/>
              </p:cNvCxnSpPr>
              <p:nvPr/>
            </p:nvCxnSpPr>
            <p:spPr>
              <a:xfrm flipH="1" flipV="1">
                <a:off x="1931414" y="3743893"/>
                <a:ext cx="559155" cy="72038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36" idx="7"/>
                <a:endCxn id="37" idx="3"/>
              </p:cNvCxnSpPr>
              <p:nvPr/>
            </p:nvCxnSpPr>
            <p:spPr>
              <a:xfrm flipV="1">
                <a:off x="1276570" y="3743893"/>
                <a:ext cx="563918" cy="5108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>
              <a:xfrm>
                <a:off x="1166813" y="423624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1821657" y="3636169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2471738" y="444579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3138488" y="473630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3783806" y="3820702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4431725" y="387310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 fontScale="90000"/>
          </a:bodyPr>
          <a:lstStyle/>
          <a:p>
            <a:r>
              <a:rPr lang="ja-JP" altLang="en-US" sz="2800"/>
              <a:t>正解</a:t>
            </a:r>
            <a:r>
              <a:rPr lang="ja-JP" altLang="en-US" sz="2800" smtClean="0"/>
              <a:t>は正弦</a:t>
            </a:r>
            <a:r>
              <a:rPr lang="en-US" altLang="ja-JP" sz="2800" smtClean="0"/>
              <a:t>(SIN)</a:t>
            </a:r>
            <a:r>
              <a:rPr lang="ja-JP" altLang="en-US" sz="2800" smtClean="0"/>
              <a:t>波でしたが・・・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イメージできましたか？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350361"/>
            <a:ext cx="7617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意外とむずかしいのは，波の先端部分の情報が失われているから</a:t>
            </a:r>
            <a:endParaRPr lang="ja-JP" altLang="en-US" sz="280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5043948" y="3297882"/>
            <a:ext cx="3952568" cy="2049865"/>
            <a:chOff x="5043948" y="3297882"/>
            <a:chExt cx="3952568" cy="2049865"/>
          </a:xfrm>
        </p:grpSpPr>
        <p:cxnSp>
          <p:nvCxnSpPr>
            <p:cNvPr id="42" name="直線矢印コネクタ 41"/>
            <p:cNvCxnSpPr/>
            <p:nvPr/>
          </p:nvCxnSpPr>
          <p:spPr>
            <a:xfrm>
              <a:off x="5043948" y="4344691"/>
              <a:ext cx="3952568" cy="0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 flipV="1">
              <a:off x="5344695" y="3297882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 flipV="1">
              <a:off x="6004841" y="332846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 flipH="1" flipV="1">
              <a:off x="6658681" y="333338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 flipV="1">
              <a:off x="7309258" y="334603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H="1" flipV="1">
              <a:off x="7963098" y="335095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H="1" flipV="1">
              <a:off x="8614909" y="3308826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グループ化 29"/>
            <p:cNvGrpSpPr/>
            <p:nvPr/>
          </p:nvGrpSpPr>
          <p:grpSpPr>
            <a:xfrm>
              <a:off x="5285703" y="3686175"/>
              <a:ext cx="3393500" cy="1226344"/>
              <a:chOff x="1166813" y="3636169"/>
              <a:chExt cx="3393500" cy="1226344"/>
            </a:xfrm>
          </p:grpSpPr>
          <p:cxnSp>
            <p:nvCxnSpPr>
              <p:cNvPr id="31" name="直線コネクタ 30"/>
              <p:cNvCxnSpPr>
                <a:stCxn id="39" idx="7"/>
                <a:endCxn id="40" idx="3"/>
              </p:cNvCxnSpPr>
              <p:nvPr/>
            </p:nvCxnSpPr>
            <p:spPr>
              <a:xfrm flipV="1">
                <a:off x="3248245" y="3928426"/>
                <a:ext cx="554392" cy="82636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stCxn id="41" idx="2"/>
                <a:endCxn id="40" idx="6"/>
              </p:cNvCxnSpPr>
              <p:nvPr/>
            </p:nvCxnSpPr>
            <p:spPr>
              <a:xfrm flipH="1" flipV="1">
                <a:off x="3912394" y="3883805"/>
                <a:ext cx="519331" cy="524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9" idx="2"/>
                <a:endCxn id="38" idx="5"/>
              </p:cNvCxnSpPr>
              <p:nvPr/>
            </p:nvCxnSpPr>
            <p:spPr>
              <a:xfrm flipH="1" flipV="1">
                <a:off x="2581495" y="4553518"/>
                <a:ext cx="556993" cy="24589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38" idx="1"/>
                <a:endCxn id="37" idx="5"/>
              </p:cNvCxnSpPr>
              <p:nvPr/>
            </p:nvCxnSpPr>
            <p:spPr>
              <a:xfrm flipH="1" flipV="1">
                <a:off x="1931414" y="3743893"/>
                <a:ext cx="559155" cy="72038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36" idx="7"/>
                <a:endCxn id="37" idx="3"/>
              </p:cNvCxnSpPr>
              <p:nvPr/>
            </p:nvCxnSpPr>
            <p:spPr>
              <a:xfrm flipV="1">
                <a:off x="1276570" y="3743893"/>
                <a:ext cx="563918" cy="5108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>
              <a:xfrm>
                <a:off x="1166813" y="423624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1821657" y="3636169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2471738" y="444579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3138488" y="473630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3783806" y="3820702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4431725" y="387310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" name="グループ化 16"/>
          <p:cNvGrpSpPr/>
          <p:nvPr/>
        </p:nvGrpSpPr>
        <p:grpSpPr>
          <a:xfrm>
            <a:off x="987682" y="2764062"/>
            <a:ext cx="3888447" cy="3296787"/>
            <a:chOff x="945416" y="2739426"/>
            <a:chExt cx="3888447" cy="3296787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945416" y="3297880"/>
              <a:ext cx="3888447" cy="2181527"/>
              <a:chOff x="945416" y="3297880"/>
              <a:chExt cx="3888447" cy="2181527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5416" y="3297880"/>
                <a:ext cx="3888447" cy="2181527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</p:pic>
          <p:grpSp>
            <p:nvGrpSpPr>
              <p:cNvPr id="26" name="グループ化 25"/>
              <p:cNvGrpSpPr/>
              <p:nvPr/>
            </p:nvGrpSpPr>
            <p:grpSpPr>
              <a:xfrm>
                <a:off x="1166813" y="3636169"/>
                <a:ext cx="3393500" cy="1226344"/>
                <a:chOff x="1166813" y="3636169"/>
                <a:chExt cx="3393500" cy="1226344"/>
              </a:xfrm>
            </p:grpSpPr>
            <p:cxnSp>
              <p:nvCxnSpPr>
                <p:cNvPr id="19" name="直線コネクタ 18"/>
                <p:cNvCxnSpPr>
                  <a:stCxn id="14" idx="7"/>
                  <a:endCxn id="18" idx="3"/>
                </p:cNvCxnSpPr>
                <p:nvPr/>
              </p:nvCxnSpPr>
              <p:spPr>
                <a:xfrm flipV="1">
                  <a:off x="3248245" y="3928426"/>
                  <a:ext cx="554392" cy="826363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>
                  <a:stCxn id="23" idx="2"/>
                  <a:endCxn id="18" idx="6"/>
                </p:cNvCxnSpPr>
                <p:nvPr/>
              </p:nvCxnSpPr>
              <p:spPr>
                <a:xfrm flipH="1" flipV="1">
                  <a:off x="3912394" y="3883805"/>
                  <a:ext cx="519331" cy="52401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>
                  <a:stCxn id="14" idx="2"/>
                  <a:endCxn id="10" idx="5"/>
                </p:cNvCxnSpPr>
                <p:nvPr/>
              </p:nvCxnSpPr>
              <p:spPr>
                <a:xfrm flipH="1" flipV="1">
                  <a:off x="2581495" y="4553518"/>
                  <a:ext cx="556993" cy="245892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/>
                <p:cNvCxnSpPr>
                  <a:stCxn id="10" idx="1"/>
                  <a:endCxn id="6" idx="5"/>
                </p:cNvCxnSpPr>
                <p:nvPr/>
              </p:nvCxnSpPr>
              <p:spPr>
                <a:xfrm flipH="1" flipV="1">
                  <a:off x="1931414" y="3743893"/>
                  <a:ext cx="559155" cy="720383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線コネクタ 6"/>
                <p:cNvCxnSpPr>
                  <a:stCxn id="4" idx="7"/>
                  <a:endCxn id="6" idx="3"/>
                </p:cNvCxnSpPr>
                <p:nvPr/>
              </p:nvCxnSpPr>
              <p:spPr>
                <a:xfrm flipV="1">
                  <a:off x="1276570" y="3743893"/>
                  <a:ext cx="563918" cy="510833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円/楕円 3"/>
                <p:cNvSpPr/>
                <p:nvPr/>
              </p:nvSpPr>
              <p:spPr>
                <a:xfrm>
                  <a:off x="1166813" y="4236244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1821657" y="3636169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円/楕円 9"/>
                <p:cNvSpPr/>
                <p:nvPr/>
              </p:nvSpPr>
              <p:spPr>
                <a:xfrm>
                  <a:off x="2471738" y="4445794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円/楕円 13"/>
                <p:cNvSpPr/>
                <p:nvPr/>
              </p:nvSpPr>
              <p:spPr>
                <a:xfrm>
                  <a:off x="3138488" y="4736307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/>
                <p:cNvSpPr/>
                <p:nvPr/>
              </p:nvSpPr>
              <p:spPr>
                <a:xfrm>
                  <a:off x="3783806" y="3820702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円/楕円 22"/>
                <p:cNvSpPr/>
                <p:nvPr/>
              </p:nvSpPr>
              <p:spPr>
                <a:xfrm>
                  <a:off x="4431725" y="3873103"/>
                  <a:ext cx="128588" cy="12620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44" name="テキスト ボックス 43"/>
            <p:cNvSpPr txBox="1"/>
            <p:nvPr/>
          </p:nvSpPr>
          <p:spPr>
            <a:xfrm>
              <a:off x="3600893" y="2739426"/>
              <a:ext cx="114996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この部分</a:t>
              </a:r>
              <a:endParaRPr kumimoji="1" lang="ja-JP" altLang="en-US"/>
            </a:p>
          </p:txBody>
        </p:sp>
        <p:cxnSp>
          <p:nvCxnSpPr>
            <p:cNvPr id="45" name="直線矢印コネクタ 44"/>
            <p:cNvCxnSpPr>
              <a:stCxn id="44" idx="2"/>
            </p:cNvCxnSpPr>
            <p:nvPr/>
          </p:nvCxnSpPr>
          <p:spPr>
            <a:xfrm flipH="1">
              <a:off x="4164206" y="3108758"/>
              <a:ext cx="0" cy="585925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2421428" y="5666881"/>
              <a:ext cx="1149969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この部分</a:t>
              </a:r>
              <a:endParaRPr kumimoji="1" lang="ja-JP" altLang="en-US"/>
            </a:p>
          </p:txBody>
        </p:sp>
        <p:cxnSp>
          <p:nvCxnSpPr>
            <p:cNvPr id="52" name="直線矢印コネクタ 51"/>
            <p:cNvCxnSpPr/>
            <p:nvPr/>
          </p:nvCxnSpPr>
          <p:spPr>
            <a:xfrm flipH="1" flipV="1">
              <a:off x="2964427" y="4959590"/>
              <a:ext cx="0" cy="715114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475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r>
              <a:rPr lang="ja-JP" altLang="en-US" sz="280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このくらいな</a:t>
            </a:r>
            <a:r>
              <a:rPr lang="ja-JP" altLang="en-US" sz="280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ら</a:t>
            </a:r>
            <a:r>
              <a:rPr lang="ja-JP" altLang="en-US" sz="280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イメージできる？</a:t>
            </a:r>
            <a:endParaRPr kumimoji="1" lang="ja-JP" altLang="en-US" sz="280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21" y="3776255"/>
            <a:ext cx="8266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 標本化周波数は，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大きければ大きい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ほど良い？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② 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細かくたくさん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サンプル点をとれば良い？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953519" y="1317408"/>
            <a:ext cx="3936458" cy="2183175"/>
            <a:chOff x="955756" y="3295498"/>
            <a:chExt cx="3936458" cy="2183175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756" y="3295498"/>
              <a:ext cx="3936458" cy="2183175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grpSp>
          <p:nvGrpSpPr>
            <p:cNvPr id="26" name="グループ化 25"/>
            <p:cNvGrpSpPr/>
            <p:nvPr/>
          </p:nvGrpSpPr>
          <p:grpSpPr>
            <a:xfrm>
              <a:off x="1195327" y="3603828"/>
              <a:ext cx="3431596" cy="1254192"/>
              <a:chOff x="1157289" y="3588537"/>
              <a:chExt cx="3431596" cy="1254192"/>
            </a:xfrm>
          </p:grpSpPr>
          <p:sp>
            <p:nvSpPr>
              <p:cNvPr id="4" name="円/楕円 3"/>
              <p:cNvSpPr/>
              <p:nvPr/>
            </p:nvSpPr>
            <p:spPr>
              <a:xfrm>
                <a:off x="1157289" y="4226720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1745669" y="358853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2459833" y="444341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3167734" y="471652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3762377" y="384213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4460297" y="386834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円/楕円 52"/>
            <p:cNvSpPr/>
            <p:nvPr/>
          </p:nvSpPr>
          <p:spPr>
            <a:xfrm>
              <a:off x="1310690" y="406561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1439278" y="38798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1551018" y="37492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1664534" y="364714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906993" y="365621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2028176" y="374450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2140846" y="386082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2251442" y="403708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2369587" y="42268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2611468" y="4600264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2721225" y="472321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842130" y="482963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967797" y="48580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3093464" y="484308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3323681" y="460103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3441514" y="443150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3557379" y="424162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3681729" y="403437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3909952" y="375026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4021875" y="36669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4144915" y="361334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4271698" y="36609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4392089" y="37490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4622160" y="404555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07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r>
              <a:rPr lang="ja-JP" altLang="en-US" sz="280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このくらいなイメージできる？</a:t>
            </a:r>
            <a:endParaRPr kumimoji="1" lang="ja-JP" altLang="en-US" sz="280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821" y="3776255"/>
            <a:ext cx="8266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 標本化周波数は，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大きければ大きい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ほど良い？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② 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細かくたくさん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サンプル点をとれば良い？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953519" y="1317408"/>
            <a:ext cx="3936458" cy="2183175"/>
            <a:chOff x="955756" y="3295498"/>
            <a:chExt cx="3936458" cy="2183175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756" y="3295498"/>
              <a:ext cx="3936458" cy="2183175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grpSp>
          <p:nvGrpSpPr>
            <p:cNvPr id="26" name="グループ化 25"/>
            <p:cNvGrpSpPr/>
            <p:nvPr/>
          </p:nvGrpSpPr>
          <p:grpSpPr>
            <a:xfrm>
              <a:off x="1195327" y="3603828"/>
              <a:ext cx="3431596" cy="1254192"/>
              <a:chOff x="1157289" y="3588537"/>
              <a:chExt cx="3431596" cy="1254192"/>
            </a:xfrm>
          </p:grpSpPr>
          <p:sp>
            <p:nvSpPr>
              <p:cNvPr id="4" name="円/楕円 3"/>
              <p:cNvSpPr/>
              <p:nvPr/>
            </p:nvSpPr>
            <p:spPr>
              <a:xfrm>
                <a:off x="1157289" y="4226720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1745669" y="358853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2459833" y="444341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3167734" y="471652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3762377" y="384213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>
              <a:xfrm>
                <a:off x="4460297" y="386834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円/楕円 52"/>
            <p:cNvSpPr/>
            <p:nvPr/>
          </p:nvSpPr>
          <p:spPr>
            <a:xfrm>
              <a:off x="1310690" y="406561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1439278" y="38798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1551018" y="37492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1664534" y="364714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906993" y="365621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2028176" y="374450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2140846" y="386082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2251442" y="403708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2369587" y="42268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2611468" y="4600264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2721225" y="472321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842130" y="482963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967797" y="48580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3093464" y="484308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3323681" y="460103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3441514" y="443150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3557379" y="424162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3681729" y="403437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3909952" y="375026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4021875" y="36669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4144915" y="361334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4271698" y="36609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4392089" y="37490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4622160" y="404555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1651436" y="5297829"/>
            <a:ext cx="6263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ＮＯ！</a:t>
            </a:r>
            <a:endParaRPr lang="en-US" altLang="ja-JP" sz="2800" smtClean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標本化定理</a:t>
            </a:r>
            <a:r>
              <a:rPr lang="ja-JP" altLang="en-US" sz="2800" smtClean="0">
                <a:solidFill>
                  <a:schemeClr val="accent6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を満たしていればよい</a:t>
            </a:r>
            <a:endParaRPr lang="ja-JP" altLang="en-US" sz="2800">
              <a:solidFill>
                <a:schemeClr val="accent6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537505" y="4759794"/>
            <a:ext cx="415932" cy="49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4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r>
              <a:rPr lang="ja-JP" altLang="en-US" sz="2800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（２）グラフ化</a:t>
            </a:r>
            <a:endParaRPr kumimoji="1" lang="ja-JP" altLang="en-US" sz="280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222342"/>
            <a:ext cx="8266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541338"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 ディジタル信号（数列）を擬似的なアナログ信号として表示し，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視覚的にイメージ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するのが目的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541338" indent="-541338" defTabSz="1169988"/>
            <a:endParaRPr lang="en-US" altLang="ja-JP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541338" indent="-541338"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② 表示前にＤ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/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Ａの原理に基づいた「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擬似的アナログ化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」の計算が必要。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651436" y="5297829"/>
            <a:ext cx="6263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補間の考え方</a:t>
            </a:r>
            <a:endParaRPr lang="ja-JP" altLang="en-US" sz="2800">
              <a:solidFill>
                <a:schemeClr val="accent6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537505" y="4759794"/>
            <a:ext cx="415932" cy="49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67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（３）補間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051254"/>
            <a:ext cx="7617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離散時間の間の値を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計算で求め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，標本化周波数を上げて，アナログ信号に近づける。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21711" y="2599397"/>
            <a:ext cx="3475539" cy="1953942"/>
            <a:chOff x="5043948" y="3297882"/>
            <a:chExt cx="3952568" cy="2049865"/>
          </a:xfrm>
        </p:grpSpPr>
        <p:cxnSp>
          <p:nvCxnSpPr>
            <p:cNvPr id="42" name="直線矢印コネクタ 41"/>
            <p:cNvCxnSpPr/>
            <p:nvPr/>
          </p:nvCxnSpPr>
          <p:spPr>
            <a:xfrm>
              <a:off x="5043948" y="4344691"/>
              <a:ext cx="3952568" cy="0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 flipV="1">
              <a:off x="5344695" y="3297882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 flipV="1">
              <a:off x="6004841" y="332846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 flipH="1" flipV="1">
              <a:off x="6658681" y="3333384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 flipV="1">
              <a:off x="7309258" y="334603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H="1" flipV="1">
              <a:off x="7963098" y="3350958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H="1" flipV="1">
              <a:off x="8614909" y="3308826"/>
              <a:ext cx="0" cy="1996789"/>
            </a:xfrm>
            <a:prstGeom prst="straightConnector1">
              <a:avLst/>
            </a:prstGeom>
            <a:ln>
              <a:solidFill>
                <a:srgbClr val="003E1C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グループ化 29"/>
            <p:cNvGrpSpPr/>
            <p:nvPr/>
          </p:nvGrpSpPr>
          <p:grpSpPr>
            <a:xfrm>
              <a:off x="5285703" y="3686175"/>
              <a:ext cx="3393500" cy="1226344"/>
              <a:chOff x="1166813" y="3636169"/>
              <a:chExt cx="3393500" cy="1226344"/>
            </a:xfrm>
          </p:grpSpPr>
          <p:cxnSp>
            <p:nvCxnSpPr>
              <p:cNvPr id="31" name="直線コネクタ 30"/>
              <p:cNvCxnSpPr>
                <a:stCxn id="39" idx="7"/>
                <a:endCxn id="40" idx="3"/>
              </p:cNvCxnSpPr>
              <p:nvPr/>
            </p:nvCxnSpPr>
            <p:spPr>
              <a:xfrm flipV="1">
                <a:off x="3248245" y="3928426"/>
                <a:ext cx="554392" cy="82636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stCxn id="41" idx="2"/>
                <a:endCxn id="40" idx="6"/>
              </p:cNvCxnSpPr>
              <p:nvPr/>
            </p:nvCxnSpPr>
            <p:spPr>
              <a:xfrm flipH="1" flipV="1">
                <a:off x="3912394" y="3883805"/>
                <a:ext cx="519331" cy="5240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9" idx="2"/>
                <a:endCxn id="38" idx="5"/>
              </p:cNvCxnSpPr>
              <p:nvPr/>
            </p:nvCxnSpPr>
            <p:spPr>
              <a:xfrm flipH="1" flipV="1">
                <a:off x="2581495" y="4553518"/>
                <a:ext cx="556993" cy="24589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38" idx="1"/>
                <a:endCxn id="37" idx="5"/>
              </p:cNvCxnSpPr>
              <p:nvPr/>
            </p:nvCxnSpPr>
            <p:spPr>
              <a:xfrm flipH="1" flipV="1">
                <a:off x="1931414" y="3743893"/>
                <a:ext cx="559155" cy="72038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36" idx="7"/>
                <a:endCxn id="37" idx="3"/>
              </p:cNvCxnSpPr>
              <p:nvPr/>
            </p:nvCxnSpPr>
            <p:spPr>
              <a:xfrm flipV="1">
                <a:off x="1276570" y="3743893"/>
                <a:ext cx="563918" cy="510833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円/楕円 35"/>
              <p:cNvSpPr/>
              <p:nvPr/>
            </p:nvSpPr>
            <p:spPr>
              <a:xfrm>
                <a:off x="1166813" y="423624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1821657" y="3636169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2471738" y="4445794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3138488" y="473630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3783806" y="3820702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4431725" y="387310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3" name="グループ化 52"/>
          <p:cNvGrpSpPr/>
          <p:nvPr/>
        </p:nvGrpSpPr>
        <p:grpSpPr>
          <a:xfrm>
            <a:off x="4820890" y="2533451"/>
            <a:ext cx="3936458" cy="2183175"/>
            <a:chOff x="955756" y="3295498"/>
            <a:chExt cx="3936458" cy="2183175"/>
          </a:xfrm>
        </p:grpSpPr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756" y="3295498"/>
              <a:ext cx="3936458" cy="2183175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</p:pic>
        <p:grpSp>
          <p:nvGrpSpPr>
            <p:cNvPr id="57" name="グループ化 56"/>
            <p:cNvGrpSpPr/>
            <p:nvPr/>
          </p:nvGrpSpPr>
          <p:grpSpPr>
            <a:xfrm>
              <a:off x="1195327" y="3603828"/>
              <a:ext cx="3431596" cy="1254192"/>
              <a:chOff x="1157289" y="3588537"/>
              <a:chExt cx="3431596" cy="1254192"/>
            </a:xfrm>
          </p:grpSpPr>
          <p:sp>
            <p:nvSpPr>
              <p:cNvPr id="82" name="円/楕円 81"/>
              <p:cNvSpPr/>
              <p:nvPr/>
            </p:nvSpPr>
            <p:spPr>
              <a:xfrm>
                <a:off x="1157289" y="4226720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円/楕円 82"/>
              <p:cNvSpPr/>
              <p:nvPr/>
            </p:nvSpPr>
            <p:spPr>
              <a:xfrm>
                <a:off x="1745669" y="3588537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円/楕円 83"/>
              <p:cNvSpPr/>
              <p:nvPr/>
            </p:nvSpPr>
            <p:spPr>
              <a:xfrm>
                <a:off x="2459833" y="444341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/楕円 84"/>
              <p:cNvSpPr/>
              <p:nvPr/>
            </p:nvSpPr>
            <p:spPr>
              <a:xfrm>
                <a:off x="3167734" y="4716523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円/楕円 85"/>
              <p:cNvSpPr/>
              <p:nvPr/>
            </p:nvSpPr>
            <p:spPr>
              <a:xfrm>
                <a:off x="3762377" y="384213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4460297" y="3868341"/>
                <a:ext cx="128588" cy="12620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" name="円/楕円 57"/>
            <p:cNvSpPr/>
            <p:nvPr/>
          </p:nvSpPr>
          <p:spPr>
            <a:xfrm>
              <a:off x="1310690" y="406561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1439278" y="38798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1551018" y="37492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1664534" y="364714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1906993" y="365621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2028176" y="374450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2140846" y="3860827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2251442" y="403708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369587" y="42268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611468" y="4600264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2721225" y="472321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2842130" y="4829632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2967797" y="48580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3093464" y="484308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3323681" y="460103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3441514" y="443150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3557379" y="4241629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3681729" y="4034371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3909952" y="3750263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4021875" y="366692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4144915" y="361334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4271698" y="3660978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4392089" y="3749090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4622160" y="4045556"/>
              <a:ext cx="128588" cy="12620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右矢印 4"/>
          <p:cNvSpPr/>
          <p:nvPr/>
        </p:nvSpPr>
        <p:spPr>
          <a:xfrm>
            <a:off x="4214666" y="3389497"/>
            <a:ext cx="522461" cy="424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069415" y="5082914"/>
            <a:ext cx="7617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内挿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</a:t>
            </a:r>
            <a:r>
              <a:rPr lang="en-US" altLang="ja-JP" sz="2800" smtClean="0">
                <a:solidFill>
                  <a:srgbClr val="0070C0"/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Interpolation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），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アップサンプリング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ともいう。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9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補間方法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051254"/>
            <a:ext cx="76173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アップサンプリングしたパルスと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sinc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関数を畳み込む。（２．３節 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D/A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変換の「波形の復元」参照）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928527" y="3159451"/>
            <a:ext cx="3940600" cy="1973519"/>
            <a:chOff x="1399931" y="2824277"/>
            <a:chExt cx="7537591" cy="3460145"/>
          </a:xfrm>
        </p:grpSpPr>
        <p:pic>
          <p:nvPicPr>
            <p:cNvPr id="122" name="図 1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9931" y="2824277"/>
              <a:ext cx="7537591" cy="3460145"/>
            </a:xfrm>
            <a:prstGeom prst="rect">
              <a:avLst/>
            </a:prstGeom>
          </p:spPr>
        </p:pic>
        <p:grpSp>
          <p:nvGrpSpPr>
            <p:cNvPr id="123" name="グループ化 122"/>
            <p:cNvGrpSpPr/>
            <p:nvPr/>
          </p:nvGrpSpPr>
          <p:grpSpPr>
            <a:xfrm>
              <a:off x="1744828" y="2824277"/>
              <a:ext cx="6926685" cy="3426236"/>
              <a:chOff x="1744828" y="2824277"/>
              <a:chExt cx="6926685" cy="3426236"/>
            </a:xfrm>
          </p:grpSpPr>
          <p:grpSp>
            <p:nvGrpSpPr>
              <p:cNvPr id="126" name="グループ化 125"/>
              <p:cNvGrpSpPr/>
              <p:nvPr/>
            </p:nvGrpSpPr>
            <p:grpSpPr>
              <a:xfrm>
                <a:off x="1870601" y="3193609"/>
                <a:ext cx="6800912" cy="2447033"/>
                <a:chOff x="1870601" y="3193609"/>
                <a:chExt cx="6800912" cy="2447033"/>
              </a:xfrm>
            </p:grpSpPr>
            <p:cxnSp>
              <p:nvCxnSpPr>
                <p:cNvPr id="135" name="直線矢印コネクタ 134"/>
                <p:cNvCxnSpPr/>
                <p:nvPr/>
              </p:nvCxnSpPr>
              <p:spPr>
                <a:xfrm>
                  <a:off x="1870601" y="4426206"/>
                  <a:ext cx="680091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6" name="グループ化 135"/>
                <p:cNvGrpSpPr/>
                <p:nvPr/>
              </p:nvGrpSpPr>
              <p:grpSpPr>
                <a:xfrm>
                  <a:off x="2717006" y="3205164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52" name="直線コネクタ 151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円/楕円 152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/>
                  </a:p>
                </p:txBody>
              </p:sp>
            </p:grpSp>
            <p:sp>
              <p:nvSpPr>
                <p:cNvPr id="137" name="円/楕円 136"/>
                <p:cNvSpPr/>
                <p:nvPr/>
              </p:nvSpPr>
              <p:spPr>
                <a:xfrm>
                  <a:off x="1870601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grpSp>
              <p:nvGrpSpPr>
                <p:cNvPr id="138" name="グループ化 137"/>
                <p:cNvGrpSpPr/>
                <p:nvPr/>
              </p:nvGrpSpPr>
              <p:grpSpPr>
                <a:xfrm>
                  <a:off x="3545426" y="3205164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50" name="直線コネクタ 149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円/楕円 150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/>
                  </a:p>
                </p:txBody>
              </p:sp>
            </p:grpSp>
            <p:sp>
              <p:nvSpPr>
                <p:cNvPr id="139" name="円/楕円 138"/>
                <p:cNvSpPr/>
                <p:nvPr/>
              </p:nvSpPr>
              <p:spPr>
                <a:xfrm>
                  <a:off x="4373847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grpSp>
              <p:nvGrpSpPr>
                <p:cNvPr id="140" name="グループ化 139"/>
                <p:cNvGrpSpPr/>
                <p:nvPr/>
              </p:nvGrpSpPr>
              <p:grpSpPr>
                <a:xfrm flipV="1">
                  <a:off x="5204694" y="4421443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48" name="直線コネクタ 147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9" name="円/楕円 148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/>
                  </a:p>
                </p:txBody>
              </p:sp>
            </p:grpSp>
            <p:grpSp>
              <p:nvGrpSpPr>
                <p:cNvPr id="141" name="グループ化 140"/>
                <p:cNvGrpSpPr/>
                <p:nvPr/>
              </p:nvGrpSpPr>
              <p:grpSpPr>
                <a:xfrm flipV="1">
                  <a:off x="6051100" y="4421443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46" name="直線コネクタ 145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7" name="円/楕円 146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/>
                  </a:p>
                </p:txBody>
              </p:sp>
            </p:grpSp>
            <p:sp>
              <p:nvSpPr>
                <p:cNvPr id="142" name="円/楕円 141"/>
                <p:cNvSpPr/>
                <p:nvPr/>
              </p:nvSpPr>
              <p:spPr>
                <a:xfrm>
                  <a:off x="6897507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grpSp>
              <p:nvGrpSpPr>
                <p:cNvPr id="143" name="グループ化 142"/>
                <p:cNvGrpSpPr/>
                <p:nvPr/>
              </p:nvGrpSpPr>
              <p:grpSpPr>
                <a:xfrm>
                  <a:off x="7707940" y="3193609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44" name="直線コネクタ 143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5" name="円/楕円 144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/>
                  </a:p>
                </p:txBody>
              </p:sp>
            </p:grpSp>
          </p:grpSp>
          <p:sp>
            <p:nvSpPr>
              <p:cNvPr id="127" name="テキスト ボックス 126"/>
              <p:cNvSpPr txBox="1"/>
              <p:nvPr/>
            </p:nvSpPr>
            <p:spPr>
              <a:xfrm>
                <a:off x="2394065" y="2885837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28" name="テキスト ボックス 127"/>
              <p:cNvSpPr txBox="1"/>
              <p:nvPr/>
            </p:nvSpPr>
            <p:spPr>
              <a:xfrm>
                <a:off x="3287948" y="2835831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29" name="テキスト ボックス 128"/>
              <p:cNvSpPr txBox="1"/>
              <p:nvPr/>
            </p:nvSpPr>
            <p:spPr>
              <a:xfrm>
                <a:off x="1744828" y="4473966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30" name="テキスト ボックス 129"/>
              <p:cNvSpPr txBox="1"/>
              <p:nvPr/>
            </p:nvSpPr>
            <p:spPr>
              <a:xfrm>
                <a:off x="4116368" y="4550837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4947215" y="5616807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32" name="テキスト ボックス 131"/>
              <p:cNvSpPr txBox="1"/>
              <p:nvPr/>
            </p:nvSpPr>
            <p:spPr>
              <a:xfrm>
                <a:off x="5793621" y="5656931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6640028" y="4500040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(6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  <p:sp>
            <p:nvSpPr>
              <p:cNvPr id="134" name="テキスト ボックス 133"/>
              <p:cNvSpPr txBox="1"/>
              <p:nvPr/>
            </p:nvSpPr>
            <p:spPr>
              <a:xfrm>
                <a:off x="7533805" y="2824277"/>
                <a:ext cx="681643" cy="59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z="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</a:t>
                </a:r>
                <a:r>
                  <a:rPr kumimoji="1" lang="en-US" altLang="ja-JP" sz="800" smtClean="0"/>
                  <a:t>)</a:t>
                </a:r>
                <a:endParaRPr kumimoji="1" lang="ja-JP" altLang="en-US" sz="800"/>
              </a:p>
            </p:txBody>
          </p:sp>
        </p:grpSp>
        <p:cxnSp>
          <p:nvCxnSpPr>
            <p:cNvPr id="124" name="直線矢印コネクタ 123"/>
            <p:cNvCxnSpPr>
              <a:stCxn id="125" idx="1"/>
            </p:cNvCxnSpPr>
            <p:nvPr/>
          </p:nvCxnSpPr>
          <p:spPr>
            <a:xfrm flipH="1" flipV="1">
              <a:off x="3759649" y="3246502"/>
              <a:ext cx="832277" cy="1508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テキスト ボックス 124"/>
            <p:cNvSpPr txBox="1"/>
            <p:nvPr/>
          </p:nvSpPr>
          <p:spPr>
            <a:xfrm>
              <a:off x="4591925" y="2964798"/>
              <a:ext cx="2403393" cy="59358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kumimoji="1" lang="en-US" altLang="ja-JP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1" lang="en-US" altLang="ja-JP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kumimoji="1" lang="ja-JP" altLang="en-US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の高さを持った</a:t>
              </a:r>
              <a:endParaRPr kumimoji="1" lang="en-US" altLang="ja-JP" sz="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kumimoji="1" lang="en-US" altLang="ja-JP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sinc</a:t>
              </a:r>
              <a:r>
                <a:rPr kumimoji="1" lang="ja-JP" altLang="en-US" sz="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関数</a:t>
              </a:r>
              <a:endParaRPr kumimoji="1" lang="ja-JP" altLang="en-US" sz="800"/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534" y="2983201"/>
            <a:ext cx="3435099" cy="1648847"/>
          </a:xfrm>
          <a:prstGeom prst="rect">
            <a:avLst/>
          </a:prstGeom>
        </p:spPr>
      </p:pic>
      <p:graphicFrame>
        <p:nvGraphicFramePr>
          <p:cNvPr id="154" name="オブジェクト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45358"/>
              </p:ext>
            </p:extLst>
          </p:nvPr>
        </p:nvGraphicFramePr>
        <p:xfrm>
          <a:off x="5781675" y="4605338"/>
          <a:ext cx="2076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数式" r:id="rId5" imgW="1193760" imgH="368280" progId="Equation.3">
                  <p:embed/>
                </p:oleObj>
              </mc:Choice>
              <mc:Fallback>
                <p:oleObj name="数式" r:id="rId5" imgW="11937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4605338"/>
                        <a:ext cx="2076450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872544" y="2799184"/>
            <a:ext cx="4049204" cy="248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5034082" y="2799184"/>
            <a:ext cx="3740000" cy="2463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67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415" y="178764"/>
            <a:ext cx="7704667" cy="906482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（３）標本化定理の再考</a:t>
            </a:r>
            <a:endParaRPr kumimoji="1" lang="ja-JP" altLang="en-US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9415" y="1051254"/>
            <a:ext cx="76173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補間により，すべての離散信号は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元のアナログ信号に戻る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はず・・・だが？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defTabSz="1169988"/>
            <a:endParaRPr lang="en-US" altLang="ja-JP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80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定義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どおりなら，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すべての信号が読み込まれて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からでないと補間できない</a:t>
            </a:r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endParaRPr lang="en-US" altLang="ja-JP" sz="2800" smtClean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endParaRPr lang="en-US" altLang="ja-JP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通常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CD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等のデータは膨大な量。</a:t>
            </a:r>
            <a:r>
              <a:rPr lang="en-US" altLang="ja-JP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D/A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変換器が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膨大なメモリ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を持つ必要がある。</a:t>
            </a:r>
            <a:r>
              <a:rPr lang="ja-JP" altLang="en-US" sz="280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読み込みながら処理</a:t>
            </a:r>
            <a:r>
              <a:rPr lang="ja-JP" altLang="en-US" sz="280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することもできない。</a:t>
            </a:r>
            <a:endParaRPr lang="ja-JP" altLang="en-US" sz="280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516016" y="2015412"/>
            <a:ext cx="410547" cy="615821"/>
          </a:xfrm>
          <a:prstGeom prst="downArrow">
            <a:avLst/>
          </a:prstGeom>
          <a:solidFill>
            <a:srgbClr val="00B050"/>
          </a:solidFill>
          <a:ln>
            <a:solidFill>
              <a:srgbClr val="003E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4553338" y="3733935"/>
            <a:ext cx="410547" cy="615821"/>
          </a:xfrm>
          <a:prstGeom prst="downArrow">
            <a:avLst/>
          </a:prstGeom>
          <a:solidFill>
            <a:srgbClr val="FF0000"/>
          </a:solidFill>
          <a:ln>
            <a:solidFill>
              <a:srgbClr val="003E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4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4999</TotalTime>
  <Words>751</Words>
  <Application>Microsoft Office PowerPoint</Application>
  <PresentationFormat>画面に合わせる (4:3)</PresentationFormat>
  <Paragraphs>163</Paragraphs>
  <Slides>19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30" baseType="lpstr">
      <vt:lpstr>HGP創英角ﾎﾟｯﾌﾟ体</vt:lpstr>
      <vt:lpstr>HGｺﾞｼｯｸM</vt:lpstr>
      <vt:lpstr>HG創英角ﾎﾟｯﾌﾟ体</vt:lpstr>
      <vt:lpstr>ＭＳ Ｐゴシック</vt:lpstr>
      <vt:lpstr>ＭＳ ゴシック</vt:lpstr>
      <vt:lpstr>Arial</vt:lpstr>
      <vt:lpstr>Calibri</vt:lpstr>
      <vt:lpstr>Corbel</vt:lpstr>
      <vt:lpstr>Times New Roman</vt:lpstr>
      <vt:lpstr>視差</vt:lpstr>
      <vt:lpstr>数式</vt:lpstr>
      <vt:lpstr>２．ディジタル信号と アナログ信号</vt:lpstr>
      <vt:lpstr>２．５　標本化定理についての留意点 （１）ディジタル信号からアナログ信号を推定 </vt:lpstr>
      <vt:lpstr>正解は正弦(SIN)波でしたが・・・ イメージできましたか？ </vt:lpstr>
      <vt:lpstr>このくらいならイメージできる？</vt:lpstr>
      <vt:lpstr>このくらいなイメージできる？</vt:lpstr>
      <vt:lpstr>（２）グラフ化</vt:lpstr>
      <vt:lpstr>（３）補間</vt:lpstr>
      <vt:lpstr>補間方法</vt:lpstr>
      <vt:lpstr>（３）標本化定理の再考</vt:lpstr>
      <vt:lpstr>Sinc関数の特徴</vt:lpstr>
      <vt:lpstr>どの範囲で計算するか？</vt:lpstr>
      <vt:lpstr>幅を狭めると 信号の端付近でおかしくなる （プログラム例 ①）</vt:lpstr>
      <vt:lpstr>幅を狭めると 信号の端付近でおかしくなる （プログラム例 ②）</vt:lpstr>
      <vt:lpstr>実行結果例</vt:lpstr>
      <vt:lpstr>（４）グラフ化以外の補間</vt:lpstr>
      <vt:lpstr>（５）Ｄ／Ａ変換器でのクリップ</vt:lpstr>
      <vt:lpstr>（６）３次畳み込み (Cubic Convolution Interpolation)</vt:lpstr>
      <vt:lpstr>Ｃ言語プログラム例</vt:lpstr>
      <vt:lpstr>補間結果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297</cp:revision>
  <cp:lastPrinted>2018-03-21T05:52:20Z</cp:lastPrinted>
  <dcterms:created xsi:type="dcterms:W3CDTF">2018-02-09T02:09:57Z</dcterms:created>
  <dcterms:modified xsi:type="dcterms:W3CDTF">2018-03-21T16:52:32Z</dcterms:modified>
</cp:coreProperties>
</file>