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5" r:id="rId2"/>
    <p:sldId id="259" r:id="rId3"/>
    <p:sldId id="262" r:id="rId4"/>
    <p:sldId id="321"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FFFF99"/>
    <a:srgbClr val="A7DCF7"/>
    <a:srgbClr val="003E1C"/>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36" autoAdjust="0"/>
    <p:restoredTop sz="94660"/>
  </p:normalViewPr>
  <p:slideViewPr>
    <p:cSldViewPr snapToGrid="0">
      <p:cViewPr varScale="1">
        <p:scale>
          <a:sx n="30" d="100"/>
          <a:sy n="30" d="100"/>
        </p:scale>
        <p:origin x="66" y="7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7325773" y="6117336"/>
            <a:ext cx="857473" cy="365125"/>
          </a:xfrm>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a:xfrm>
            <a:off x="3623733" y="6117336"/>
            <a:ext cx="3609438" cy="365125"/>
          </a:xfrm>
        </p:spPr>
        <p:txBody>
          <a:bodyPr/>
          <a:lstStyle/>
          <a:p>
            <a:endParaRPr kumimoji="1" lang="ja-JP" altLang="en-US"/>
          </a:p>
        </p:txBody>
      </p:sp>
      <p:sp>
        <p:nvSpPr>
          <p:cNvPr id="6" name="Slide Number Placeholder 5"/>
          <p:cNvSpPr>
            <a:spLocks noGrp="1"/>
          </p:cNvSpPr>
          <p:nvPr>
            <p:ph type="sldNum" sz="quarter" idx="12"/>
          </p:nvPr>
        </p:nvSpPr>
        <p:spPr>
          <a:xfrm>
            <a:off x="8275320" y="6117336"/>
            <a:ext cx="411480" cy="365125"/>
          </a:xfrm>
        </p:spPr>
        <p:txBody>
          <a:bodyPr/>
          <a:lstStyle/>
          <a:p>
            <a:fld id="{B522EE74-471A-4423-BE20-447C472005FE}" type="slidenum">
              <a:rPr kumimoji="1" lang="ja-JP" altLang="en-US" smtClean="0"/>
              <a:t>‹#›</a:t>
            </a:fld>
            <a:endParaRPr kumimoji="1" lang="ja-JP"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34388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27259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68546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578212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139799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671741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59896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47576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65820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7344329" y="6108173"/>
            <a:ext cx="857473" cy="365125"/>
          </a:xfrm>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a:xfrm>
            <a:off x="1972647" y="6108173"/>
            <a:ext cx="5314517" cy="365125"/>
          </a:xfrm>
        </p:spPr>
        <p:txBody>
          <a:bodyPr/>
          <a:lstStyle/>
          <a:p>
            <a:endParaRPr kumimoji="1" lang="ja-JP" altLang="en-US"/>
          </a:p>
        </p:txBody>
      </p:sp>
      <p:sp>
        <p:nvSpPr>
          <p:cNvPr id="6" name="Slide Number Placeholder 5"/>
          <p:cNvSpPr>
            <a:spLocks noGrp="1"/>
          </p:cNvSpPr>
          <p:nvPr>
            <p:ph type="sldNum" sz="quarter" idx="12"/>
          </p:nvPr>
        </p:nvSpPr>
        <p:spPr>
          <a:xfrm>
            <a:off x="8258967" y="6108173"/>
            <a:ext cx="42783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89247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273317" y="6116070"/>
            <a:ext cx="41348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29767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60368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22877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710353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172907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00138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31441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7762873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ja-JP" altLang="en-US" smtClean="0"/>
              <a:t>２．ディジタル信号と</a:t>
            </a:r>
            <a:r>
              <a:rPr lang="en-US" altLang="ja-JP" smtClean="0"/>
              <a:t/>
            </a:r>
            <a:br>
              <a:rPr lang="en-US" altLang="ja-JP" smtClean="0"/>
            </a:br>
            <a:r>
              <a:rPr lang="ja-JP" altLang="en-US" smtClean="0"/>
              <a:t>アナログ信号</a:t>
            </a:r>
            <a:endParaRPr kumimoji="1" lang="ja-JP" altLang="en-US"/>
          </a:p>
        </p:txBody>
      </p:sp>
      <p:sp>
        <p:nvSpPr>
          <p:cNvPr id="3" name="コンテンツ プレースホルダー 2"/>
          <p:cNvSpPr>
            <a:spLocks noGrp="1"/>
          </p:cNvSpPr>
          <p:nvPr>
            <p:ph idx="1"/>
          </p:nvPr>
        </p:nvSpPr>
        <p:spPr/>
        <p:txBody>
          <a:bodyPr/>
          <a:lstStyle/>
          <a:p>
            <a:pPr marL="0" indent="0">
              <a:buNone/>
            </a:pPr>
            <a:r>
              <a:rPr kumimoji="1" lang="ja-JP" altLang="en-US" smtClean="0"/>
              <a:t>２．</a:t>
            </a:r>
            <a:r>
              <a:rPr lang="ja-JP" altLang="en-US" smtClean="0"/>
              <a:t>１</a:t>
            </a:r>
            <a:r>
              <a:rPr kumimoji="1" lang="ja-JP" altLang="en-US" smtClean="0"/>
              <a:t>　</a:t>
            </a:r>
            <a:r>
              <a:rPr kumimoji="1" lang="en-US" altLang="ja-JP" smtClean="0"/>
              <a:t>A/D</a:t>
            </a:r>
            <a:r>
              <a:rPr kumimoji="1" lang="ja-JP" altLang="en-US" smtClean="0"/>
              <a:t>変換</a:t>
            </a:r>
            <a:endParaRPr lang="en-US" altLang="ja-JP"/>
          </a:p>
          <a:p>
            <a:pPr marL="0" indent="0">
              <a:buNone/>
            </a:pPr>
            <a:r>
              <a:rPr kumimoji="1" lang="ja-JP" altLang="en-US" smtClean="0"/>
              <a:t>２．２　標本化定理</a:t>
            </a:r>
            <a:endParaRPr kumimoji="1" lang="en-US" altLang="ja-JP" smtClean="0"/>
          </a:p>
          <a:p>
            <a:pPr marL="0" indent="0">
              <a:buNone/>
            </a:pPr>
            <a:r>
              <a:rPr lang="ja-JP" altLang="en-US" smtClean="0"/>
              <a:t>２．３　</a:t>
            </a:r>
            <a:r>
              <a:rPr lang="en-US" altLang="ja-JP" smtClean="0"/>
              <a:t>D/A</a:t>
            </a:r>
            <a:r>
              <a:rPr lang="ja-JP" altLang="en-US" smtClean="0"/>
              <a:t>変換</a:t>
            </a:r>
            <a:endParaRPr lang="en-US" altLang="ja-JP" smtClean="0"/>
          </a:p>
          <a:p>
            <a:pPr marL="0" indent="0">
              <a:buNone/>
            </a:pPr>
            <a:r>
              <a:rPr kumimoji="1" lang="ja-JP" altLang="en-US" b="1" u="sng" smtClean="0">
                <a:solidFill>
                  <a:srgbClr val="FF0000"/>
                </a:solidFill>
              </a:rPr>
              <a:t>２．４　昨今の</a:t>
            </a:r>
            <a:r>
              <a:rPr kumimoji="1" lang="en-US" altLang="ja-JP" b="1" u="sng" smtClean="0">
                <a:solidFill>
                  <a:srgbClr val="FF0000"/>
                </a:solidFill>
              </a:rPr>
              <a:t>A/D</a:t>
            </a:r>
            <a:r>
              <a:rPr kumimoji="1" lang="ja-JP" altLang="en-US" b="1" u="sng" smtClean="0">
                <a:solidFill>
                  <a:srgbClr val="FF0000"/>
                </a:solidFill>
              </a:rPr>
              <a:t>変換と</a:t>
            </a:r>
            <a:r>
              <a:rPr kumimoji="1" lang="en-US" altLang="ja-JP" b="1" u="sng" smtClean="0">
                <a:solidFill>
                  <a:srgbClr val="FF0000"/>
                </a:solidFill>
              </a:rPr>
              <a:t>D/A</a:t>
            </a:r>
            <a:r>
              <a:rPr kumimoji="1" lang="ja-JP" altLang="en-US" b="1" u="sng" smtClean="0">
                <a:solidFill>
                  <a:srgbClr val="FF0000"/>
                </a:solidFill>
              </a:rPr>
              <a:t>変換</a:t>
            </a:r>
            <a:endParaRPr kumimoji="1" lang="en-US" altLang="ja-JP" b="1" u="sng" smtClean="0">
              <a:solidFill>
                <a:srgbClr val="FF0000"/>
              </a:solidFill>
            </a:endParaRPr>
          </a:p>
          <a:p>
            <a:pPr marL="0" indent="0">
              <a:buNone/>
            </a:pPr>
            <a:r>
              <a:rPr lang="ja-JP" altLang="en-US" smtClean="0"/>
              <a:t>２．５　標本化定理についての留意点</a:t>
            </a:r>
            <a:endParaRPr lang="en-US" altLang="ja-JP" smtClean="0"/>
          </a:p>
        </p:txBody>
      </p:sp>
    </p:spTree>
    <p:extLst>
      <p:ext uri="{BB962C8B-B14F-4D97-AF65-F5344CB8AC3E}">
        <p14:creationId xmlns:p14="http://schemas.microsoft.com/office/powerpoint/2010/main" val="640921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4400" smtClean="0"/>
              <a:t>これまでの方式との違い</a:t>
            </a:r>
            <a:endParaRPr lang="ja-JP" altLang="en-US" sz="3200"/>
          </a:p>
        </p:txBody>
      </p:sp>
      <p:sp>
        <p:nvSpPr>
          <p:cNvPr id="159747" name="Rectangle 1027"/>
          <p:cNvSpPr>
            <a:spLocks noGrp="1" noChangeArrowheads="1"/>
          </p:cNvSpPr>
          <p:nvPr>
            <p:ph type="body" idx="1"/>
          </p:nvPr>
        </p:nvSpPr>
        <p:spPr>
          <a:xfrm>
            <a:off x="1104200" y="1608363"/>
            <a:ext cx="7847933" cy="5047931"/>
          </a:xfrm>
        </p:spPr>
        <p:txBody>
          <a:bodyPr anchor="t" anchorCtr="0">
            <a:noAutofit/>
          </a:bodyPr>
          <a:lstStyle/>
          <a:p>
            <a:pPr>
              <a:spcBef>
                <a:spcPts val="0"/>
              </a:spcBef>
              <a:buFont typeface="Wingdings" panose="05000000000000000000" pitchFamily="2" charset="2"/>
              <a:buChar char="l"/>
              <a:tabLst>
                <a:tab pos="2568575" algn="l"/>
              </a:tabLst>
            </a:pPr>
            <a:r>
              <a:rPr lang="ja-JP" altLang="en-US" sz="2800" smtClean="0">
                <a:latin typeface="Times New Roman" panose="02020603050405020304" pitchFamily="18" charset="0"/>
                <a:cs typeface="Times New Roman" panose="02020603050405020304" pitchFamily="18" charset="0"/>
              </a:rPr>
              <a:t>値そのものを量子化するのではなく，パルス密度に変換する。</a:t>
            </a:r>
            <a:endParaRPr lang="en-US" altLang="ja-JP" sz="28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28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ja-JP" altLang="en-US" sz="2800" smtClean="0">
                <a:latin typeface="Times New Roman" panose="02020603050405020304" pitchFamily="18" charset="0"/>
                <a:cs typeface="Times New Roman" panose="02020603050405020304" pitchFamily="18" charset="0"/>
              </a:rPr>
              <a:t>当時の技術（真空管の時代）では，高周波パルスを発生させることが困難だったので実用化は，精度の良い高周波パルス発生まで待たれることになった。</a:t>
            </a:r>
            <a:endParaRPr lang="en-US" altLang="ja-JP" sz="28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28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ja-JP" altLang="en-US" sz="2800" smtClean="0">
                <a:latin typeface="Times New Roman" panose="02020603050405020304" pitchFamily="18" charset="0"/>
                <a:cs typeface="Times New Roman" panose="02020603050405020304" pitchFamily="18" charset="0"/>
              </a:rPr>
              <a:t>現在，</a:t>
            </a:r>
            <a:r>
              <a:rPr lang="en-US" altLang="ja-JP" sz="2800" smtClean="0">
                <a:latin typeface="Times New Roman" panose="02020603050405020304" pitchFamily="18" charset="0"/>
                <a:cs typeface="Times New Roman" panose="02020603050405020304" pitchFamily="18" charset="0"/>
              </a:rPr>
              <a:t>MHz</a:t>
            </a:r>
            <a:r>
              <a:rPr lang="ja-JP" altLang="en-US" sz="2800" smtClean="0">
                <a:latin typeface="Times New Roman" panose="02020603050405020304" pitchFamily="18" charset="0"/>
                <a:cs typeface="Times New Roman" panose="02020603050405020304" pitchFamily="18" charset="0"/>
              </a:rPr>
              <a:t>単位のパルス発生が可能。</a:t>
            </a:r>
            <a:endParaRPr lang="en-US" altLang="ja-JP" sz="2800" smtClean="0">
              <a:latin typeface="Times New Roman" panose="02020603050405020304" pitchFamily="18" charset="0"/>
              <a:cs typeface="Times New Roman" panose="02020603050405020304" pitchFamily="18" charset="0"/>
            </a:endParaRPr>
          </a:p>
          <a:p>
            <a:pPr marL="0" indent="0">
              <a:spcBef>
                <a:spcPts val="0"/>
              </a:spcBef>
              <a:buNone/>
              <a:tabLst>
                <a:tab pos="2568575" algn="l"/>
              </a:tabLst>
            </a:pPr>
            <a:r>
              <a:rPr lang="ja-JP" altLang="en-US" sz="2800">
                <a:latin typeface="Times New Roman" panose="02020603050405020304" pitchFamily="18" charset="0"/>
                <a:cs typeface="Times New Roman" panose="02020603050405020304" pitchFamily="18" charset="0"/>
              </a:rPr>
              <a:t>　</a:t>
            </a:r>
            <a:r>
              <a:rPr lang="ja-JP" altLang="en-US" sz="2800" smtClean="0">
                <a:latin typeface="Times New Roman" panose="02020603050405020304" pitchFamily="18" charset="0"/>
                <a:cs typeface="Times New Roman" panose="02020603050405020304" pitchFamily="18" charset="0"/>
              </a:rPr>
              <a:t>　　　　　　⇒　実用化へ</a:t>
            </a:r>
            <a:endParaRPr lang="en-US" altLang="ja-JP"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8096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371600" y="0"/>
            <a:ext cx="7772400" cy="1025525"/>
          </a:xfrm>
        </p:spPr>
        <p:txBody>
          <a:bodyPr>
            <a:normAutofit/>
          </a:bodyPr>
          <a:lstStyle/>
          <a:p>
            <a:pPr algn="r"/>
            <a:r>
              <a:rPr lang="ja-JP" altLang="en-US" sz="4400" smtClean="0"/>
              <a:t>量子化表現</a:t>
            </a:r>
            <a:endParaRPr lang="ja-JP" altLang="en-US" sz="3200"/>
          </a:p>
        </p:txBody>
      </p:sp>
      <p:sp>
        <p:nvSpPr>
          <p:cNvPr id="159747" name="Rectangle 1027"/>
          <p:cNvSpPr>
            <a:spLocks noGrp="1" noChangeArrowheads="1"/>
          </p:cNvSpPr>
          <p:nvPr>
            <p:ph type="body" idx="1"/>
          </p:nvPr>
        </p:nvSpPr>
        <p:spPr>
          <a:xfrm>
            <a:off x="1144541" y="1025525"/>
            <a:ext cx="7847933" cy="5047931"/>
          </a:xfrm>
        </p:spPr>
        <p:txBody>
          <a:bodyPr anchor="t" anchorCtr="0">
            <a:noAutofit/>
          </a:bodyPr>
          <a:lstStyle/>
          <a:p>
            <a:pPr marL="0" indent="0">
              <a:spcBef>
                <a:spcPts val="0"/>
              </a:spcBef>
              <a:buNone/>
              <a:tabLst>
                <a:tab pos="2568575" algn="l"/>
              </a:tabLst>
            </a:pPr>
            <a:r>
              <a:rPr lang="ja-JP" altLang="en-US" sz="2800">
                <a:latin typeface="Times New Roman" panose="02020603050405020304" pitchFamily="18" charset="0"/>
                <a:cs typeface="Times New Roman" panose="02020603050405020304" pitchFamily="18" charset="0"/>
              </a:rPr>
              <a:t>■</a:t>
            </a:r>
            <a:r>
              <a:rPr lang="ja-JP" altLang="en-US" sz="2800" smtClean="0">
                <a:latin typeface="Times New Roman" panose="02020603050405020304" pitchFamily="18" charset="0"/>
                <a:cs typeface="Times New Roman" panose="02020603050405020304" pitchFamily="18" charset="0"/>
              </a:rPr>
              <a:t>量子化の例：</a:t>
            </a:r>
            <a:endParaRPr lang="en-US" altLang="ja-JP" sz="2800">
              <a:latin typeface="Times New Roman" panose="02020603050405020304" pitchFamily="18" charset="0"/>
              <a:cs typeface="Times New Roman" panose="02020603050405020304" pitchFamily="18" charset="0"/>
            </a:endParaRPr>
          </a:p>
          <a:p>
            <a:pPr marL="457200" lvl="1" indent="0">
              <a:spcBef>
                <a:spcPts val="0"/>
              </a:spcBef>
              <a:buNone/>
              <a:tabLst>
                <a:tab pos="1789113" algn="l"/>
              </a:tabLst>
            </a:pPr>
            <a:r>
              <a:rPr lang="en-US" altLang="ja-JP" sz="2800" smtClean="0">
                <a:latin typeface="Times New Roman" panose="02020603050405020304" pitchFamily="18" charset="0"/>
                <a:cs typeface="Times New Roman" panose="02020603050405020304" pitchFamily="18" charset="0"/>
              </a:rPr>
              <a:t> </a:t>
            </a:r>
            <a:r>
              <a:rPr lang="en-US" altLang="ja-JP" sz="2800" smtClean="0">
                <a:latin typeface="ＭＳ ゴシック" panose="020B0609070205080204" pitchFamily="49" charset="-128"/>
                <a:ea typeface="ＭＳ ゴシック" panose="020B0609070205080204" pitchFamily="49" charset="-128"/>
                <a:cs typeface="Times New Roman" panose="02020603050405020304" pitchFamily="18" charset="0"/>
              </a:rPr>
              <a:t>3.23	</a:t>
            </a:r>
            <a:r>
              <a:rPr lang="ja-JP" altLang="en-US" sz="280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800" smtClean="0">
                <a:latin typeface="ＭＳ ゴシック" panose="020B0609070205080204" pitchFamily="49" charset="-128"/>
                <a:ea typeface="ＭＳ ゴシック" panose="020B0609070205080204" pitchFamily="49" charset="-128"/>
                <a:cs typeface="Times New Roman" panose="02020603050405020304" pitchFamily="18" charset="0"/>
              </a:rPr>
              <a:t>	3</a:t>
            </a:r>
            <a:r>
              <a:rPr lang="en-US" altLang="ja-JP" sz="2800" smtClean="0">
                <a:latin typeface="Times New Roman" panose="02020603050405020304" pitchFamily="18" charset="0"/>
                <a:cs typeface="Times New Roman" panose="02020603050405020304" pitchFamily="18" charset="0"/>
              </a:rPr>
              <a:t>	</a:t>
            </a:r>
            <a:r>
              <a:rPr lang="ja-JP" altLang="en-US" sz="2800" smtClean="0">
                <a:latin typeface="Times New Roman" panose="02020603050405020304" pitchFamily="18" charset="0"/>
                <a:cs typeface="Times New Roman" panose="02020603050405020304" pitchFamily="18" charset="0"/>
              </a:rPr>
              <a:t>量子化誤差 </a:t>
            </a:r>
            <a:r>
              <a:rPr lang="en-US" altLang="ja-JP" sz="2800" smtClean="0">
                <a:latin typeface="ＭＳ ゴシック" panose="020B0609070205080204" pitchFamily="49" charset="-128"/>
                <a:ea typeface="ＭＳ ゴシック" panose="020B0609070205080204" pitchFamily="49" charset="-128"/>
                <a:cs typeface="Times New Roman" panose="02020603050405020304" pitchFamily="18" charset="0"/>
              </a:rPr>
              <a:t>-0.23</a:t>
            </a:r>
          </a:p>
          <a:p>
            <a:pPr marL="457200" lvl="1" indent="0">
              <a:spcBef>
                <a:spcPts val="0"/>
              </a:spcBef>
              <a:buNone/>
              <a:tabLst>
                <a:tab pos="1789113" algn="l"/>
              </a:tabLst>
            </a:pPr>
            <a:r>
              <a:rPr lang="en-US" altLang="ja-JP" sz="2800" smtClean="0">
                <a:latin typeface="Times New Roman" panose="02020603050405020304" pitchFamily="18" charset="0"/>
                <a:cs typeface="Times New Roman" panose="02020603050405020304" pitchFamily="18" charset="0"/>
              </a:rPr>
              <a:t> </a:t>
            </a:r>
            <a:r>
              <a:rPr lang="en-US" altLang="ja-JP" sz="2800" smtClean="0">
                <a:latin typeface="ＭＳ ゴシック" panose="020B0609070205080204" pitchFamily="49" charset="-128"/>
                <a:ea typeface="ＭＳ ゴシック" panose="020B0609070205080204" pitchFamily="49" charset="-128"/>
                <a:cs typeface="Times New Roman" panose="02020603050405020304" pitchFamily="18" charset="0"/>
              </a:rPr>
              <a:t>4.87	</a:t>
            </a:r>
            <a:r>
              <a:rPr lang="ja-JP" altLang="en-US" sz="280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800" smtClean="0">
                <a:latin typeface="ＭＳ ゴシック" panose="020B0609070205080204" pitchFamily="49" charset="-128"/>
                <a:ea typeface="ＭＳ ゴシック" panose="020B0609070205080204" pitchFamily="49" charset="-128"/>
                <a:cs typeface="Times New Roman" panose="02020603050405020304" pitchFamily="18" charset="0"/>
              </a:rPr>
              <a:t>	5</a:t>
            </a:r>
            <a:r>
              <a:rPr lang="en-US" altLang="ja-JP" sz="2800" smtClean="0">
                <a:latin typeface="Times New Roman" panose="02020603050405020304" pitchFamily="18" charset="0"/>
                <a:cs typeface="Times New Roman" panose="02020603050405020304" pitchFamily="18" charset="0"/>
              </a:rPr>
              <a:t>	</a:t>
            </a:r>
            <a:r>
              <a:rPr lang="ja-JP" altLang="en-US" sz="2800" smtClean="0">
                <a:latin typeface="Times New Roman" panose="02020603050405020304" pitchFamily="18" charset="0"/>
                <a:cs typeface="Times New Roman" panose="02020603050405020304" pitchFamily="18" charset="0"/>
              </a:rPr>
              <a:t>量子化誤差   </a:t>
            </a:r>
            <a:r>
              <a:rPr lang="en-US" altLang="ja-JP" sz="2800" smtClean="0">
                <a:latin typeface="ＭＳ ゴシック" panose="020B0609070205080204" pitchFamily="49" charset="-128"/>
                <a:ea typeface="ＭＳ ゴシック" panose="020B0609070205080204" pitchFamily="49" charset="-128"/>
                <a:cs typeface="Times New Roman" panose="02020603050405020304" pitchFamily="18" charset="0"/>
              </a:rPr>
              <a:t>0.13</a:t>
            </a:r>
            <a:r>
              <a:rPr lang="ja-JP" altLang="en-US" sz="280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800" smtClean="0">
                <a:latin typeface="Times New Roman" panose="02020603050405020304" pitchFamily="18" charset="0"/>
                <a:cs typeface="Times New Roman" panose="02020603050405020304" pitchFamily="18" charset="0"/>
              </a:rPr>
              <a:t> </a:t>
            </a:r>
            <a:endParaRPr lang="en-US" altLang="ja-JP" sz="2800" smtClean="0">
              <a:latin typeface="Times New Roman" panose="02020603050405020304" pitchFamily="18" charset="0"/>
              <a:cs typeface="Times New Roman" panose="02020603050405020304" pitchFamily="18" charset="0"/>
            </a:endParaRPr>
          </a:p>
          <a:p>
            <a:pPr marL="457200" lvl="1" indent="0">
              <a:spcBef>
                <a:spcPts val="0"/>
              </a:spcBef>
              <a:buNone/>
              <a:tabLst>
                <a:tab pos="1789113" algn="l"/>
              </a:tabLst>
            </a:pPr>
            <a:r>
              <a:rPr lang="ja-JP" altLang="en-US" sz="2800" smtClean="0">
                <a:latin typeface="Times New Roman" panose="02020603050405020304" pitchFamily="18" charset="0"/>
                <a:cs typeface="Times New Roman" panose="02020603050405020304" pitchFamily="18" charset="0"/>
              </a:rPr>
              <a:t>    </a:t>
            </a:r>
            <a:endParaRPr lang="en-US" altLang="ja-JP" sz="2800" smtClean="0">
              <a:latin typeface="Times New Roman" panose="02020603050405020304" pitchFamily="18" charset="0"/>
              <a:cs typeface="Times New Roman" panose="02020603050405020304" pitchFamily="18" charset="0"/>
            </a:endParaRPr>
          </a:p>
          <a:p>
            <a:pPr marL="0" indent="0">
              <a:spcBef>
                <a:spcPts val="0"/>
              </a:spcBef>
              <a:buNone/>
              <a:tabLst>
                <a:tab pos="2568575" algn="l"/>
              </a:tabLst>
            </a:pPr>
            <a:r>
              <a:rPr lang="ja-JP" altLang="en-US" sz="2800" smtClean="0">
                <a:latin typeface="Times New Roman" panose="02020603050405020304" pitchFamily="18" charset="0"/>
                <a:cs typeface="Times New Roman" panose="02020603050405020304" pitchFamily="18" charset="0"/>
              </a:rPr>
              <a:t>■量子化雑音（負符号</a:t>
            </a:r>
            <a:r>
              <a:rPr lang="en-US" altLang="ja-JP" sz="2800" smtClean="0">
                <a:latin typeface="Times New Roman" panose="02020603050405020304" pitchFamily="18" charset="0"/>
                <a:cs typeface="Times New Roman" panose="02020603050405020304" pitchFamily="18" charset="0"/>
              </a:rPr>
              <a:t>)</a:t>
            </a:r>
            <a:r>
              <a:rPr lang="ja-JP" altLang="en-US" sz="2800" smtClean="0">
                <a:latin typeface="Times New Roman" panose="02020603050405020304" pitchFamily="18" charset="0"/>
                <a:cs typeface="Times New Roman" panose="02020603050405020304" pitchFamily="18" charset="0"/>
              </a:rPr>
              <a:t>を加算しても同じ</a:t>
            </a:r>
            <a:endParaRPr lang="en-US" altLang="ja-JP" sz="2800" smtClean="0">
              <a:latin typeface="Times New Roman" panose="02020603050405020304" pitchFamily="18" charset="0"/>
              <a:cs typeface="Times New Roman" panose="02020603050405020304" pitchFamily="18" charset="0"/>
            </a:endParaRPr>
          </a:p>
          <a:p>
            <a:pPr marL="457200" lvl="1" indent="0">
              <a:spcBef>
                <a:spcPts val="0"/>
              </a:spcBef>
              <a:buNone/>
              <a:tabLst>
                <a:tab pos="1789113" algn="l"/>
              </a:tabLst>
            </a:pPr>
            <a:r>
              <a:rPr lang="en-US" altLang="ja-JP" sz="2800" smtClean="0">
                <a:latin typeface="ＭＳ ゴシック" panose="020B0609070205080204" pitchFamily="49" charset="-128"/>
                <a:ea typeface="ＭＳ ゴシック" panose="020B0609070205080204" pitchFamily="49" charset="-128"/>
                <a:cs typeface="Times New Roman" panose="02020603050405020304" pitchFamily="18" charset="0"/>
              </a:rPr>
              <a:t>3.23+(-0.23)</a:t>
            </a:r>
            <a:r>
              <a:rPr lang="en-US" altLang="ja-JP" sz="280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80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80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2800" smtClean="0">
                <a:latin typeface="ＭＳ ゴシック" panose="020B0609070205080204" pitchFamily="49" charset="-128"/>
                <a:ea typeface="ＭＳ ゴシック" panose="020B0609070205080204" pitchFamily="49" charset="-128"/>
                <a:cs typeface="Times New Roman" panose="02020603050405020304" pitchFamily="18" charset="0"/>
              </a:rPr>
              <a:t>3</a:t>
            </a:r>
            <a:endParaRPr lang="en-US" altLang="ja-JP" sz="2800">
              <a:latin typeface="ＭＳ ゴシック" panose="020B0609070205080204" pitchFamily="49" charset="-128"/>
              <a:ea typeface="ＭＳ ゴシック" panose="020B0609070205080204" pitchFamily="49" charset="-128"/>
              <a:cs typeface="Times New Roman" panose="02020603050405020304" pitchFamily="18" charset="0"/>
            </a:endParaRPr>
          </a:p>
          <a:p>
            <a:pPr marL="457200" lvl="1" indent="0">
              <a:spcBef>
                <a:spcPts val="0"/>
              </a:spcBef>
              <a:buNone/>
              <a:tabLst>
                <a:tab pos="1789113" algn="l"/>
              </a:tabLst>
            </a:pPr>
            <a:r>
              <a:rPr lang="en-US" altLang="ja-JP" sz="2800" smtClean="0">
                <a:latin typeface="ＭＳ ゴシック" panose="020B0609070205080204" pitchFamily="49" charset="-128"/>
                <a:ea typeface="ＭＳ ゴシック" panose="020B0609070205080204" pitchFamily="49" charset="-128"/>
                <a:cs typeface="Times New Roman" panose="02020603050405020304" pitchFamily="18" charset="0"/>
              </a:rPr>
              <a:t>4.87+  0.13</a:t>
            </a:r>
            <a:r>
              <a:rPr lang="en-US" altLang="ja-JP" sz="280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80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80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2800" smtClean="0">
                <a:latin typeface="ＭＳ ゴシック" panose="020B0609070205080204" pitchFamily="49" charset="-128"/>
                <a:ea typeface="ＭＳ ゴシック" panose="020B0609070205080204" pitchFamily="49" charset="-128"/>
                <a:cs typeface="Times New Roman" panose="02020603050405020304" pitchFamily="18" charset="0"/>
              </a:rPr>
              <a:t>5</a:t>
            </a:r>
            <a:r>
              <a:rPr lang="ja-JP" altLang="en-US" sz="280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800" smtClean="0">
                <a:latin typeface="Times New Roman" panose="02020603050405020304" pitchFamily="18" charset="0"/>
                <a:cs typeface="Times New Roman" panose="02020603050405020304" pitchFamily="18" charset="0"/>
              </a:rPr>
              <a:t>    </a:t>
            </a:r>
            <a:endParaRPr lang="en-US" altLang="ja-JP" sz="2800" smtClean="0">
              <a:latin typeface="Times New Roman" panose="02020603050405020304" pitchFamily="18" charset="0"/>
              <a:cs typeface="Times New Roman" panose="02020603050405020304" pitchFamily="18" charset="0"/>
            </a:endParaRPr>
          </a:p>
          <a:p>
            <a:pPr marL="457200" lvl="1" indent="0">
              <a:spcBef>
                <a:spcPts val="0"/>
              </a:spcBef>
              <a:buNone/>
              <a:tabLst>
                <a:tab pos="1789113" algn="l"/>
              </a:tabLst>
            </a:pPr>
            <a:r>
              <a:rPr lang="ja-JP" altLang="en-US" sz="2800" smtClean="0">
                <a:latin typeface="Times New Roman" panose="02020603050405020304" pitchFamily="18" charset="0"/>
                <a:cs typeface="Times New Roman" panose="02020603050405020304" pitchFamily="18" charset="0"/>
              </a:rPr>
              <a:t> </a:t>
            </a:r>
            <a:endParaRPr lang="en-US" altLang="ja-JP" sz="2800">
              <a:latin typeface="Times New Roman" panose="02020603050405020304" pitchFamily="18" charset="0"/>
              <a:cs typeface="Times New Roman" panose="02020603050405020304" pitchFamily="18" charset="0"/>
            </a:endParaRPr>
          </a:p>
          <a:p>
            <a:pPr marL="0" indent="0">
              <a:spcBef>
                <a:spcPts val="0"/>
              </a:spcBef>
              <a:buNone/>
              <a:tabLst>
                <a:tab pos="2568575" algn="l"/>
              </a:tabLst>
            </a:pPr>
            <a:r>
              <a:rPr lang="ja-JP" altLang="en-US" sz="2800">
                <a:latin typeface="Times New Roman" panose="02020603050405020304" pitchFamily="18" charset="0"/>
                <a:cs typeface="Times New Roman" panose="02020603050405020304" pitchFamily="18" charset="0"/>
              </a:rPr>
              <a:t>■</a:t>
            </a:r>
            <a:r>
              <a:rPr lang="ja-JP" altLang="en-US" sz="2800" smtClean="0">
                <a:latin typeface="Times New Roman" panose="02020603050405020304" pitchFamily="18" charset="0"/>
                <a:cs typeface="Times New Roman" panose="02020603050405020304" pitchFamily="18" charset="0"/>
              </a:rPr>
              <a:t>量子化の操作 ＝ 量子化雑音の付加</a:t>
            </a:r>
            <a:endParaRPr lang="en-US" altLang="ja-JP" sz="2800" smtClean="0">
              <a:latin typeface="Times New Roman" panose="02020603050405020304" pitchFamily="18" charset="0"/>
              <a:cs typeface="Times New Roman" panose="02020603050405020304" pitchFamily="18" charset="0"/>
            </a:endParaRPr>
          </a:p>
          <a:p>
            <a:pPr marL="0" indent="0">
              <a:spcBef>
                <a:spcPts val="0"/>
              </a:spcBef>
              <a:buNone/>
              <a:tabLst>
                <a:tab pos="2568575" algn="l"/>
              </a:tabLst>
            </a:pPr>
            <a:r>
              <a:rPr lang="ja-JP" altLang="en-US" sz="2800" smtClean="0">
                <a:latin typeface="Times New Roman" panose="02020603050405020304" pitchFamily="18" charset="0"/>
                <a:cs typeface="Times New Roman" panose="02020603050405020304" pitchFamily="18" charset="0"/>
              </a:rPr>
              <a:t>　（ここが安田晴彦のアイデアの種）</a:t>
            </a:r>
            <a:endParaRPr lang="en-US" altLang="ja-JP" sz="28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244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en-US" altLang="ja-JP" sz="4400" smtClean="0"/>
              <a:t>ΣΔ</a:t>
            </a:r>
            <a:r>
              <a:rPr lang="ja-JP" altLang="en-US" sz="4400" smtClean="0"/>
              <a:t>方式の基本（１ビット</a:t>
            </a:r>
            <a:r>
              <a:rPr lang="en-US" altLang="ja-JP" sz="4400" smtClean="0"/>
              <a:t>)</a:t>
            </a:r>
            <a:endParaRPr lang="ja-JP" altLang="en-US" sz="3200"/>
          </a:p>
        </p:txBody>
      </p:sp>
      <p:sp>
        <p:nvSpPr>
          <p:cNvPr id="159747" name="Rectangle 1027"/>
          <p:cNvSpPr>
            <a:spLocks noGrp="1" noChangeArrowheads="1"/>
          </p:cNvSpPr>
          <p:nvPr>
            <p:ph type="body" idx="1"/>
          </p:nvPr>
        </p:nvSpPr>
        <p:spPr>
          <a:xfrm>
            <a:off x="1104200" y="1608363"/>
            <a:ext cx="7847933" cy="5047931"/>
          </a:xfrm>
        </p:spPr>
        <p:txBody>
          <a:bodyPr anchor="t" anchorCtr="0">
            <a:noAutofit/>
          </a:bodyPr>
          <a:lstStyle/>
          <a:p>
            <a:pPr>
              <a:spcBef>
                <a:spcPts val="0"/>
              </a:spcBef>
              <a:buFont typeface="Wingdings" panose="05000000000000000000" pitchFamily="2" charset="2"/>
              <a:buChar char="l"/>
              <a:tabLst>
                <a:tab pos="2568575" algn="l"/>
              </a:tabLst>
            </a:pPr>
            <a:r>
              <a:rPr lang="ja-JP" altLang="en-US" sz="2800" smtClean="0">
                <a:latin typeface="Times New Roman" panose="02020603050405020304" pitchFamily="18" charset="0"/>
                <a:cs typeface="Times New Roman" panose="02020603050405020304" pitchFamily="18" charset="0"/>
              </a:rPr>
              <a:t>パルス密度というからには基本は１ビット。</a:t>
            </a:r>
            <a:endParaRPr lang="en-US" altLang="ja-JP" sz="28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en-US" altLang="ja-JP" sz="2800" smtClean="0">
                <a:latin typeface="Times New Roman" panose="02020603050405020304" pitchFamily="18" charset="0"/>
                <a:cs typeface="Times New Roman" panose="02020603050405020304" pitchFamily="18" charset="0"/>
              </a:rPr>
              <a:t>MHz</a:t>
            </a:r>
            <a:r>
              <a:rPr lang="ja-JP" altLang="en-US" sz="2800" smtClean="0">
                <a:latin typeface="Times New Roman" panose="02020603050405020304" pitchFamily="18" charset="0"/>
                <a:cs typeface="Times New Roman" panose="02020603050405020304" pitchFamily="18" charset="0"/>
              </a:rPr>
              <a:t>以上の高速オーバサンプリング。</a:t>
            </a:r>
            <a:endParaRPr lang="en-US" altLang="ja-JP" sz="28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ja-JP" altLang="en-US" sz="2800" smtClean="0">
                <a:latin typeface="Times New Roman" panose="02020603050405020304" pitchFamily="18" charset="0"/>
                <a:cs typeface="Times New Roman" panose="02020603050405020304" pitchFamily="18" charset="0"/>
              </a:rPr>
              <a:t>微分効果で量子化雑音を高周波領域に追い出す。⇒　量子化雑音を低減。</a:t>
            </a:r>
            <a:endParaRPr lang="en-US" altLang="ja-JP" sz="28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en-US" altLang="ja-JP" sz="2800" smtClean="0">
                <a:latin typeface="Times New Roman" panose="02020603050405020304" pitchFamily="18" charset="0"/>
                <a:cs typeface="Times New Roman" panose="02020603050405020304" pitchFamily="18" charset="0"/>
              </a:rPr>
              <a:t>A/D</a:t>
            </a:r>
            <a:r>
              <a:rPr lang="ja-JP" altLang="en-US" sz="2800" smtClean="0">
                <a:latin typeface="Times New Roman" panose="02020603050405020304" pitchFamily="18" charset="0"/>
                <a:cs typeface="Times New Roman" panose="02020603050405020304" pitchFamily="18" charset="0"/>
              </a:rPr>
              <a:t>変換は簡単な</a:t>
            </a:r>
            <a:r>
              <a:rPr lang="en-US" altLang="ja-JP" sz="2800" smtClean="0">
                <a:latin typeface="Times New Roman" panose="02020603050405020304" pitchFamily="18" charset="0"/>
                <a:cs typeface="Times New Roman" panose="02020603050405020304" pitchFamily="18" charset="0"/>
              </a:rPr>
              <a:t>1</a:t>
            </a:r>
            <a:r>
              <a:rPr lang="ja-JP" altLang="en-US" sz="2800" smtClean="0">
                <a:latin typeface="Times New Roman" panose="02020603050405020304" pitchFamily="18" charset="0"/>
                <a:cs typeface="Times New Roman" panose="02020603050405020304" pitchFamily="18" charset="0"/>
              </a:rPr>
              <a:t>ビット。</a:t>
            </a:r>
            <a:endParaRPr lang="en-US" altLang="ja-JP" sz="28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ja-JP" altLang="en-US" sz="2800" smtClean="0">
                <a:latin typeface="Times New Roman" panose="02020603050405020304" pitchFamily="18" charset="0"/>
                <a:cs typeface="Times New Roman" panose="02020603050405020304" pitchFamily="18" charset="0"/>
              </a:rPr>
              <a:t>ビット</a:t>
            </a:r>
            <a:r>
              <a:rPr lang="en-US" altLang="ja-JP" sz="2800" smtClean="0">
                <a:latin typeface="Times New Roman" panose="02020603050405020304" pitchFamily="18" charset="0"/>
                <a:cs typeface="Times New Roman" panose="02020603050405020304" pitchFamily="18" charset="0"/>
              </a:rPr>
              <a:t>1</a:t>
            </a:r>
            <a:r>
              <a:rPr lang="ja-JP" altLang="en-US" sz="2800" smtClean="0">
                <a:latin typeface="Times New Roman" panose="02020603050405020304" pitchFamily="18" charset="0"/>
                <a:cs typeface="Times New Roman" panose="02020603050405020304" pitchFamily="18" charset="0"/>
              </a:rPr>
              <a:t>をカウントしてディジタル値とする。</a:t>
            </a:r>
            <a:endParaRPr lang="en-US" altLang="ja-JP"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739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9757" name="グループ化 159756"/>
          <p:cNvGrpSpPr/>
          <p:nvPr/>
        </p:nvGrpSpPr>
        <p:grpSpPr>
          <a:xfrm>
            <a:off x="2622176" y="3976669"/>
            <a:ext cx="1189368" cy="998743"/>
            <a:chOff x="2622176" y="3976669"/>
            <a:chExt cx="1189368" cy="998743"/>
          </a:xfrm>
        </p:grpSpPr>
        <p:cxnSp>
          <p:nvCxnSpPr>
            <p:cNvPr id="37" name="直線矢印コネクタ 36"/>
            <p:cNvCxnSpPr>
              <a:endCxn id="2" idx="4"/>
            </p:cNvCxnSpPr>
            <p:nvPr/>
          </p:nvCxnSpPr>
          <p:spPr>
            <a:xfrm flipV="1">
              <a:off x="2622176" y="3976669"/>
              <a:ext cx="695" cy="98539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flipV="1">
              <a:off x="2623544" y="4975412"/>
              <a:ext cx="1188000" cy="0"/>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33" name="直線矢印コネクタ 32"/>
          <p:cNvCxnSpPr>
            <a:stCxn id="9" idx="1"/>
            <a:endCxn id="11" idx="3"/>
          </p:cNvCxnSpPr>
          <p:nvPr/>
        </p:nvCxnSpPr>
        <p:spPr>
          <a:xfrm flipH="1">
            <a:off x="4929888" y="4975412"/>
            <a:ext cx="84328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endCxn id="2" idx="2"/>
          </p:cNvCxnSpPr>
          <p:nvPr/>
        </p:nvCxnSpPr>
        <p:spPr>
          <a:xfrm flipV="1">
            <a:off x="1158683" y="3714461"/>
            <a:ext cx="1208694" cy="0"/>
          </a:xfrm>
          <a:prstGeom prst="straightConnector1">
            <a:avLst/>
          </a:prstGeom>
          <a:ln w="38100">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2888840" y="3711252"/>
            <a:ext cx="934852" cy="320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4" idx="3"/>
            <a:endCxn id="5" idx="1"/>
          </p:cNvCxnSpPr>
          <p:nvPr/>
        </p:nvCxnSpPr>
        <p:spPr>
          <a:xfrm>
            <a:off x="4931561" y="3717668"/>
            <a:ext cx="78688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5" idx="3"/>
          </p:cNvCxnSpPr>
          <p:nvPr/>
        </p:nvCxnSpPr>
        <p:spPr>
          <a:xfrm>
            <a:off x="6918353" y="3717668"/>
            <a:ext cx="134262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9746" name="Rectangle 1026"/>
          <p:cNvSpPr>
            <a:spLocks noGrp="1" noChangeArrowheads="1"/>
          </p:cNvSpPr>
          <p:nvPr>
            <p:ph type="title"/>
          </p:nvPr>
        </p:nvSpPr>
        <p:spPr>
          <a:xfrm>
            <a:off x="841375" y="417513"/>
            <a:ext cx="7772400" cy="1025525"/>
          </a:xfrm>
        </p:spPr>
        <p:txBody>
          <a:bodyPr>
            <a:normAutofit/>
          </a:bodyPr>
          <a:lstStyle/>
          <a:p>
            <a:pPr algn="r"/>
            <a:r>
              <a:rPr lang="en-US" altLang="ja-JP" sz="4400" smtClean="0"/>
              <a:t>ΣΔ</a:t>
            </a:r>
            <a:r>
              <a:rPr lang="ja-JP" altLang="en-US" sz="4400" smtClean="0"/>
              <a:t>方式の基本構成</a:t>
            </a:r>
            <a:endParaRPr lang="ja-JP" altLang="en-US" sz="3200"/>
          </a:p>
        </p:txBody>
      </p:sp>
      <p:sp>
        <p:nvSpPr>
          <p:cNvPr id="159747" name="Rectangle 1027"/>
          <p:cNvSpPr>
            <a:spLocks noGrp="1" noChangeArrowheads="1"/>
          </p:cNvSpPr>
          <p:nvPr>
            <p:ph type="body" idx="1"/>
          </p:nvPr>
        </p:nvSpPr>
        <p:spPr>
          <a:xfrm>
            <a:off x="1104200" y="1608363"/>
            <a:ext cx="7847933" cy="1081049"/>
          </a:xfrm>
        </p:spPr>
        <p:txBody>
          <a:bodyPr anchor="t" anchorCtr="0">
            <a:noAutofit/>
          </a:bodyPr>
          <a:lstStyle/>
          <a:p>
            <a:pPr>
              <a:spcBef>
                <a:spcPts val="0"/>
              </a:spcBef>
              <a:buFont typeface="Wingdings" panose="05000000000000000000" pitchFamily="2" charset="2"/>
              <a:buChar char="l"/>
              <a:tabLst>
                <a:tab pos="2568575" algn="l"/>
              </a:tabLst>
            </a:pPr>
            <a:r>
              <a:rPr lang="ja-JP" altLang="en-US" sz="2800" smtClean="0">
                <a:latin typeface="Times New Roman" panose="02020603050405020304" pitchFamily="18" charset="0"/>
                <a:cs typeface="Times New Roman" panose="02020603050405020304" pitchFamily="18" charset="0"/>
              </a:rPr>
              <a:t>アナログ信号は，目的周波数域内に収めるため，予めローパスフィルタにかけるのが通常</a:t>
            </a:r>
            <a:endParaRPr lang="en-US" altLang="ja-JP" sz="2800">
              <a:latin typeface="Times New Roman" panose="02020603050405020304" pitchFamily="18" charset="0"/>
              <a:cs typeface="Times New Roman" panose="02020603050405020304" pitchFamily="18" charset="0"/>
            </a:endParaRPr>
          </a:p>
        </p:txBody>
      </p:sp>
      <p:sp>
        <p:nvSpPr>
          <p:cNvPr id="4" name="正方形/長方形 3"/>
          <p:cNvSpPr/>
          <p:nvPr/>
        </p:nvSpPr>
        <p:spPr>
          <a:xfrm>
            <a:off x="3813217" y="3149855"/>
            <a:ext cx="1118344" cy="113562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718444" y="3149855"/>
            <a:ext cx="1199909" cy="1135626"/>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792267" y="3238005"/>
            <a:ext cx="1139294" cy="738664"/>
          </a:xfrm>
          <a:prstGeom prst="rect">
            <a:avLst/>
          </a:prstGeom>
          <a:noFill/>
        </p:spPr>
        <p:txBody>
          <a:bodyPr wrap="square" rtlCol="0">
            <a:spAutoFit/>
          </a:bodyPr>
          <a:lstStyle/>
          <a:p>
            <a:pPr algn="ctr"/>
            <a:r>
              <a:rPr lang="en-US" altLang="ja-JP" sz="2400" smtClean="0">
                <a:latin typeface="Times New Roman" panose="02020603050405020304" pitchFamily="18" charset="0"/>
                <a:cs typeface="Times New Roman" panose="02020603050405020304" pitchFamily="18" charset="0"/>
              </a:rPr>
              <a:t>Σ</a:t>
            </a:r>
          </a:p>
          <a:p>
            <a:pPr algn="ctr"/>
            <a:r>
              <a:rPr lang="ja-JP" altLang="en-US">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積分）</a:t>
            </a:r>
            <a:endParaRPr lang="en-US" altLang="ja-JP" smtClean="0">
              <a:latin typeface="Times New Roman" panose="02020603050405020304" pitchFamily="18" charset="0"/>
              <a:cs typeface="Times New Roman" panose="02020603050405020304" pitchFamily="18" charset="0"/>
            </a:endParaRPr>
          </a:p>
        </p:txBody>
      </p:sp>
      <p:sp>
        <p:nvSpPr>
          <p:cNvPr id="7" name="テキスト ボックス 6"/>
          <p:cNvSpPr txBox="1"/>
          <p:nvPr/>
        </p:nvSpPr>
        <p:spPr>
          <a:xfrm>
            <a:off x="5718444" y="3348336"/>
            <a:ext cx="1169396" cy="646331"/>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高速</a:t>
            </a:r>
            <a:endParaRPr lang="en-US" altLang="ja-JP" smtClean="0">
              <a:latin typeface="Times New Roman" panose="02020603050405020304" pitchFamily="18" charset="0"/>
              <a:cs typeface="Times New Roman" panose="02020603050405020304" pitchFamily="18" charset="0"/>
            </a:endParaRPr>
          </a:p>
          <a:p>
            <a:pPr algn="ctr"/>
            <a:r>
              <a:rPr lang="en-US" altLang="ja-JP" smtClean="0">
                <a:latin typeface="Times New Roman" panose="02020603050405020304" pitchFamily="18" charset="0"/>
                <a:cs typeface="Times New Roman" panose="02020603050405020304" pitchFamily="18" charset="0"/>
              </a:rPr>
              <a:t>1bit A/D</a:t>
            </a:r>
            <a:endParaRPr lang="en-US" altLang="ja-JP" baseline="-25000" smtClean="0">
              <a:latin typeface="Times New Roman" panose="02020603050405020304" pitchFamily="18" charset="0"/>
              <a:cs typeface="Times New Roman" panose="02020603050405020304" pitchFamily="18" charset="0"/>
            </a:endParaRPr>
          </a:p>
        </p:txBody>
      </p:sp>
      <p:sp>
        <p:nvSpPr>
          <p:cNvPr id="9" name="正方形/長方形 8"/>
          <p:cNvSpPr/>
          <p:nvPr/>
        </p:nvSpPr>
        <p:spPr>
          <a:xfrm>
            <a:off x="5773170" y="4598893"/>
            <a:ext cx="1118344" cy="753037"/>
          </a:xfrm>
          <a:prstGeom prst="rect">
            <a:avLst/>
          </a:prstGeom>
          <a:solidFill>
            <a:srgbClr val="A7DC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698406" y="4806826"/>
            <a:ext cx="1169396"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遅延</a:t>
            </a:r>
            <a:endParaRPr lang="en-US" altLang="ja-JP" smtClean="0">
              <a:latin typeface="Times New Roman" panose="02020603050405020304" pitchFamily="18" charset="0"/>
              <a:cs typeface="Times New Roman" panose="02020603050405020304" pitchFamily="18" charset="0"/>
            </a:endParaRPr>
          </a:p>
        </p:txBody>
      </p:sp>
      <p:sp>
        <p:nvSpPr>
          <p:cNvPr id="11" name="正方形/長方形 10"/>
          <p:cNvSpPr/>
          <p:nvPr/>
        </p:nvSpPr>
        <p:spPr>
          <a:xfrm>
            <a:off x="3811544" y="4598893"/>
            <a:ext cx="1118344" cy="75303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825257" y="4739120"/>
            <a:ext cx="1169396" cy="369332"/>
          </a:xfrm>
          <a:prstGeom prst="rect">
            <a:avLst/>
          </a:prstGeom>
          <a:noFill/>
        </p:spPr>
        <p:txBody>
          <a:bodyPr wrap="square" rtlCol="0">
            <a:spAutoFit/>
          </a:bodyPr>
          <a:lstStyle/>
          <a:p>
            <a:pPr algn="ctr"/>
            <a:r>
              <a:rPr lang="en-US" altLang="ja-JP" smtClean="0">
                <a:latin typeface="Times New Roman" panose="02020603050405020304" pitchFamily="18" charset="0"/>
                <a:cs typeface="Times New Roman" panose="02020603050405020304" pitchFamily="18" charset="0"/>
              </a:rPr>
              <a:t>1bit D/A</a:t>
            </a:r>
          </a:p>
        </p:txBody>
      </p:sp>
      <p:grpSp>
        <p:nvGrpSpPr>
          <p:cNvPr id="3" name="グループ化 2"/>
          <p:cNvGrpSpPr/>
          <p:nvPr/>
        </p:nvGrpSpPr>
        <p:grpSpPr>
          <a:xfrm>
            <a:off x="2367377" y="3452252"/>
            <a:ext cx="510988" cy="524417"/>
            <a:chOff x="2191871" y="3348336"/>
            <a:chExt cx="510988" cy="524417"/>
          </a:xfrm>
        </p:grpSpPr>
        <p:sp>
          <p:nvSpPr>
            <p:cNvPr id="2" name="円/楕円 1"/>
            <p:cNvSpPr/>
            <p:nvPr/>
          </p:nvSpPr>
          <p:spPr>
            <a:xfrm>
              <a:off x="2191871" y="3348336"/>
              <a:ext cx="510988" cy="524417"/>
            </a:xfrm>
            <a:prstGeom prst="ellipse">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212821" y="3379711"/>
              <a:ext cx="469087" cy="461665"/>
            </a:xfrm>
            <a:prstGeom prst="rect">
              <a:avLst/>
            </a:prstGeom>
            <a:noFill/>
          </p:spPr>
          <p:txBody>
            <a:bodyPr wrap="square" rtlCol="0">
              <a:spAutoFit/>
            </a:bodyPr>
            <a:lstStyle/>
            <a:p>
              <a:pPr algn="ctr"/>
              <a:r>
                <a:rPr lang="ja-JP" altLang="en-US" sz="2400" b="1" smtClean="0">
                  <a:latin typeface="Times New Roman" panose="02020603050405020304" pitchFamily="18" charset="0"/>
                  <a:cs typeface="Times New Roman" panose="02020603050405020304" pitchFamily="18" charset="0"/>
                </a:rPr>
                <a:t>＋</a:t>
              </a:r>
              <a:endParaRPr lang="en-US" altLang="ja-JP" b="1" smtClean="0">
                <a:latin typeface="Times New Roman" panose="02020603050405020304" pitchFamily="18" charset="0"/>
                <a:cs typeface="Times New Roman" panose="02020603050405020304" pitchFamily="18" charset="0"/>
              </a:endParaRPr>
            </a:p>
          </p:txBody>
        </p:sp>
      </p:grpSp>
      <p:cxnSp>
        <p:nvCxnSpPr>
          <p:cNvPr id="50" name="直線矢印コネクタ 49"/>
          <p:cNvCxnSpPr/>
          <p:nvPr/>
        </p:nvCxnSpPr>
        <p:spPr>
          <a:xfrm>
            <a:off x="7674723" y="3711252"/>
            <a:ext cx="0" cy="1260000"/>
          </a:xfrm>
          <a:prstGeom prst="straightConnector1">
            <a:avLst/>
          </a:prstGeom>
          <a:ln w="38100">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9" idx="3"/>
          </p:cNvCxnSpPr>
          <p:nvPr/>
        </p:nvCxnSpPr>
        <p:spPr>
          <a:xfrm flipV="1">
            <a:off x="6891514" y="4962066"/>
            <a:ext cx="792000" cy="0"/>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602836" y="2872198"/>
            <a:ext cx="1721224"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アナログ信号</a:t>
            </a:r>
            <a:endParaRPr lang="en-US" altLang="ja-JP" smtClean="0">
              <a:latin typeface="Times New Roman" panose="02020603050405020304" pitchFamily="18" charset="0"/>
              <a:cs typeface="Times New Roman" panose="02020603050405020304" pitchFamily="18" charset="0"/>
            </a:endParaRPr>
          </a:p>
        </p:txBody>
      </p:sp>
      <p:sp>
        <p:nvSpPr>
          <p:cNvPr id="61" name="テキスト ボックス 60"/>
          <p:cNvSpPr txBox="1"/>
          <p:nvPr/>
        </p:nvSpPr>
        <p:spPr>
          <a:xfrm>
            <a:off x="7230909" y="2818962"/>
            <a:ext cx="1721224"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パルス信号</a:t>
            </a:r>
            <a:endParaRPr lang="en-US" altLang="ja-JP" smtClean="0">
              <a:latin typeface="Times New Roman" panose="02020603050405020304" pitchFamily="18" charset="0"/>
              <a:cs typeface="Times New Roman" panose="02020603050405020304" pitchFamily="18" charset="0"/>
            </a:endParaRPr>
          </a:p>
        </p:txBody>
      </p:sp>
      <p:sp>
        <p:nvSpPr>
          <p:cNvPr id="62" name="テキスト ボックス 61"/>
          <p:cNvSpPr txBox="1"/>
          <p:nvPr/>
        </p:nvSpPr>
        <p:spPr>
          <a:xfrm>
            <a:off x="2600970" y="3993540"/>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ー</a:t>
            </a:r>
            <a:endParaRPr lang="en-US" altLang="ja-JP" smtClean="0">
              <a:latin typeface="Times New Roman" panose="02020603050405020304" pitchFamily="18" charset="0"/>
              <a:cs typeface="Times New Roman" panose="02020603050405020304" pitchFamily="18" charset="0"/>
            </a:endParaRPr>
          </a:p>
        </p:txBody>
      </p:sp>
      <p:sp>
        <p:nvSpPr>
          <p:cNvPr id="63" name="テキスト ボックス 62"/>
          <p:cNvSpPr txBox="1"/>
          <p:nvPr/>
        </p:nvSpPr>
        <p:spPr>
          <a:xfrm>
            <a:off x="1890492" y="3214025"/>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6919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fontScale="90000"/>
          </a:bodyPr>
          <a:lstStyle/>
          <a:p>
            <a:pPr algn="r"/>
            <a:r>
              <a:rPr lang="ja-JP" altLang="en-US" smtClean="0"/>
              <a:t>信号と雑音の流れを考えるために</a:t>
            </a:r>
            <a:r>
              <a:rPr lang="en-US" altLang="ja-JP" smtClean="0"/>
              <a:t/>
            </a:r>
            <a:br>
              <a:rPr lang="en-US" altLang="ja-JP" smtClean="0"/>
            </a:br>
            <a:r>
              <a:rPr lang="ja-JP" altLang="en-US" smtClean="0"/>
              <a:t>（単純化して考える）</a:t>
            </a:r>
            <a:endParaRPr lang="ja-JP" altLang="en-US" sz="3200"/>
          </a:p>
        </p:txBody>
      </p:sp>
      <p:sp>
        <p:nvSpPr>
          <p:cNvPr id="159747" name="Rectangle 1027"/>
          <p:cNvSpPr>
            <a:spLocks noGrp="1" noChangeArrowheads="1"/>
          </p:cNvSpPr>
          <p:nvPr>
            <p:ph type="body" idx="1"/>
          </p:nvPr>
        </p:nvSpPr>
        <p:spPr>
          <a:xfrm>
            <a:off x="1104200" y="1608363"/>
            <a:ext cx="7847933" cy="1081049"/>
          </a:xfrm>
        </p:spPr>
        <p:txBody>
          <a:bodyPr anchor="t" anchorCtr="0">
            <a:noAutofit/>
          </a:bodyPr>
          <a:lstStyle/>
          <a:p>
            <a:pPr>
              <a:spcBef>
                <a:spcPts val="0"/>
              </a:spcBef>
              <a:buFont typeface="Wingdings" panose="05000000000000000000" pitchFamily="2" charset="2"/>
              <a:buChar char="l"/>
              <a:tabLst>
                <a:tab pos="2568575" algn="l"/>
              </a:tabLst>
            </a:pPr>
            <a:r>
              <a:rPr lang="ja-JP" altLang="en-US" sz="2800" smtClean="0">
                <a:latin typeface="Times New Roman" panose="02020603050405020304" pitchFamily="18" charset="0"/>
                <a:cs typeface="Times New Roman" panose="02020603050405020304" pitchFamily="18" charset="0"/>
              </a:rPr>
              <a:t>等価回路</a:t>
            </a:r>
            <a:endParaRPr lang="en-US" altLang="ja-JP" sz="2800">
              <a:latin typeface="Times New Roman" panose="02020603050405020304" pitchFamily="18" charset="0"/>
              <a:cs typeface="Times New Roman" panose="02020603050405020304" pitchFamily="18" charset="0"/>
            </a:endParaRPr>
          </a:p>
        </p:txBody>
      </p:sp>
      <p:grpSp>
        <p:nvGrpSpPr>
          <p:cNvPr id="159759" name="グループ化 159758"/>
          <p:cNvGrpSpPr/>
          <p:nvPr/>
        </p:nvGrpSpPr>
        <p:grpSpPr>
          <a:xfrm>
            <a:off x="1266112" y="2619391"/>
            <a:ext cx="6994864" cy="1925473"/>
            <a:chOff x="1266112" y="2619391"/>
            <a:chExt cx="6994864" cy="1925473"/>
          </a:xfrm>
        </p:grpSpPr>
        <p:cxnSp>
          <p:nvCxnSpPr>
            <p:cNvPr id="37" name="直線矢印コネクタ 36"/>
            <p:cNvCxnSpPr>
              <a:endCxn id="2" idx="4"/>
            </p:cNvCxnSpPr>
            <p:nvPr/>
          </p:nvCxnSpPr>
          <p:spPr>
            <a:xfrm flipV="1">
              <a:off x="2905228" y="3990706"/>
              <a:ext cx="695" cy="36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a:endCxn id="9" idx="1"/>
            </p:cNvCxnSpPr>
            <p:nvPr/>
          </p:nvCxnSpPr>
          <p:spPr>
            <a:xfrm flipV="1">
              <a:off x="2933916" y="4344569"/>
              <a:ext cx="2542300" cy="0"/>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57" idx="3"/>
              <a:endCxn id="2" idx="2"/>
            </p:cNvCxnSpPr>
            <p:nvPr/>
          </p:nvCxnSpPr>
          <p:spPr>
            <a:xfrm>
              <a:off x="1915040" y="3727775"/>
              <a:ext cx="763382" cy="723"/>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2" idx="6"/>
              <a:endCxn id="4" idx="1"/>
            </p:cNvCxnSpPr>
            <p:nvPr/>
          </p:nvCxnSpPr>
          <p:spPr>
            <a:xfrm flipV="1">
              <a:off x="3189410" y="3722896"/>
              <a:ext cx="62380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4" idx="3"/>
              <a:endCxn id="32" idx="2"/>
            </p:cNvCxnSpPr>
            <p:nvPr/>
          </p:nvCxnSpPr>
          <p:spPr>
            <a:xfrm flipV="1">
              <a:off x="4931561" y="3717885"/>
              <a:ext cx="86384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32" idx="6"/>
            </p:cNvCxnSpPr>
            <p:nvPr/>
          </p:nvCxnSpPr>
          <p:spPr>
            <a:xfrm flipV="1">
              <a:off x="6306396" y="3717668"/>
              <a:ext cx="1954580" cy="2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3813217" y="3452251"/>
              <a:ext cx="1118344" cy="54128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792267" y="3543831"/>
              <a:ext cx="1139294"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（積分）</a:t>
              </a:r>
              <a:endParaRPr lang="en-US" altLang="ja-JP" smtClean="0">
                <a:latin typeface="Times New Roman" panose="02020603050405020304" pitchFamily="18" charset="0"/>
                <a:cs typeface="Times New Roman" panose="02020603050405020304" pitchFamily="18" charset="0"/>
              </a:endParaRPr>
            </a:p>
          </p:txBody>
        </p:sp>
        <p:sp>
          <p:nvSpPr>
            <p:cNvPr id="9" name="正方形/長方形 8"/>
            <p:cNvSpPr/>
            <p:nvPr/>
          </p:nvSpPr>
          <p:spPr>
            <a:xfrm>
              <a:off x="5476216" y="4144273"/>
              <a:ext cx="1118344" cy="400591"/>
            </a:xfrm>
            <a:prstGeom prst="rect">
              <a:avLst/>
            </a:prstGeom>
            <a:solidFill>
              <a:srgbClr val="A7DC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561895" y="4174586"/>
              <a:ext cx="883861"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遅延</a:t>
              </a:r>
              <a:endParaRPr lang="en-US" altLang="ja-JP" smtClean="0">
                <a:latin typeface="Times New Roman" panose="02020603050405020304" pitchFamily="18" charset="0"/>
                <a:cs typeface="Times New Roman" panose="02020603050405020304" pitchFamily="18" charset="0"/>
              </a:endParaRPr>
            </a:p>
          </p:txBody>
        </p:sp>
        <p:sp>
          <p:nvSpPr>
            <p:cNvPr id="2" name="円/楕円 1"/>
            <p:cNvSpPr/>
            <p:nvPr/>
          </p:nvSpPr>
          <p:spPr>
            <a:xfrm>
              <a:off x="2678422" y="3466289"/>
              <a:ext cx="510988" cy="524417"/>
            </a:xfrm>
            <a:prstGeom prst="ellipse">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0" name="直線矢印コネクタ 49"/>
            <p:cNvCxnSpPr/>
            <p:nvPr/>
          </p:nvCxnSpPr>
          <p:spPr>
            <a:xfrm>
              <a:off x="7674723" y="3711252"/>
              <a:ext cx="0" cy="648000"/>
            </a:xfrm>
            <a:prstGeom prst="straightConnector1">
              <a:avLst/>
            </a:prstGeom>
            <a:ln w="38100">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9" idx="3"/>
            </p:cNvCxnSpPr>
            <p:nvPr/>
          </p:nvCxnSpPr>
          <p:spPr>
            <a:xfrm>
              <a:off x="6594560" y="4344569"/>
              <a:ext cx="1080163" cy="0"/>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2875318" y="3877156"/>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ー</a:t>
              </a:r>
              <a:endParaRPr lang="en-US" altLang="ja-JP" smtClean="0">
                <a:latin typeface="Times New Roman" panose="02020603050405020304" pitchFamily="18" charset="0"/>
                <a:cs typeface="Times New Roman" panose="02020603050405020304" pitchFamily="18" charset="0"/>
              </a:endParaRPr>
            </a:p>
          </p:txBody>
        </p:sp>
        <p:sp>
          <p:nvSpPr>
            <p:cNvPr id="63" name="テキスト ボックス 62"/>
            <p:cNvSpPr txBox="1"/>
            <p:nvPr/>
          </p:nvSpPr>
          <p:spPr>
            <a:xfrm>
              <a:off x="2226667" y="3308154"/>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a:t>
              </a:r>
              <a:endParaRPr lang="en-US" altLang="ja-JP" smtClean="0">
                <a:latin typeface="Times New Roman" panose="02020603050405020304" pitchFamily="18" charset="0"/>
                <a:cs typeface="Times New Roman" panose="02020603050405020304" pitchFamily="18" charset="0"/>
              </a:endParaRPr>
            </a:p>
          </p:txBody>
        </p:sp>
        <p:sp>
          <p:nvSpPr>
            <p:cNvPr id="32" name="円/楕円 31"/>
            <p:cNvSpPr/>
            <p:nvPr/>
          </p:nvSpPr>
          <p:spPr>
            <a:xfrm>
              <a:off x="5795408" y="3455676"/>
              <a:ext cx="510988" cy="524417"/>
            </a:xfrm>
            <a:prstGeom prst="ellipse">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5266475" y="2654931"/>
              <a:ext cx="1578078" cy="400591"/>
            </a:xfrm>
            <a:prstGeom prst="rect">
              <a:avLst/>
            </a:prstGeom>
            <a:solidFill>
              <a:srgbClr val="A7DC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5266475" y="2619391"/>
              <a:ext cx="1422214"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量子化雑音</a:t>
              </a:r>
              <a:endParaRPr lang="en-US" altLang="ja-JP" smtClean="0">
                <a:latin typeface="Times New Roman" panose="02020603050405020304" pitchFamily="18" charset="0"/>
                <a:cs typeface="Times New Roman" panose="02020603050405020304" pitchFamily="18" charset="0"/>
              </a:endParaRPr>
            </a:p>
          </p:txBody>
        </p:sp>
        <p:cxnSp>
          <p:nvCxnSpPr>
            <p:cNvPr id="54" name="直線矢印コネクタ 53"/>
            <p:cNvCxnSpPr>
              <a:stCxn id="52" idx="2"/>
              <a:endCxn id="32" idx="0"/>
            </p:cNvCxnSpPr>
            <p:nvPr/>
          </p:nvCxnSpPr>
          <p:spPr>
            <a:xfrm flipH="1">
              <a:off x="6050902" y="3055522"/>
              <a:ext cx="4612" cy="40015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1266112" y="3042510"/>
              <a:ext cx="648928" cy="137052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1340132" y="3003628"/>
              <a:ext cx="461665" cy="1359341"/>
            </a:xfrm>
            <a:prstGeom prst="rect">
              <a:avLst/>
            </a:prstGeom>
            <a:noFill/>
          </p:spPr>
          <p:txBody>
            <a:bodyPr vert="eaVert" wrap="square" rtlCol="0">
              <a:spAutoFit/>
            </a:bodyPr>
            <a:lstStyle/>
            <a:p>
              <a:pPr algn="ctr"/>
              <a:r>
                <a:rPr lang="ja-JP" altLang="en-US" smtClean="0">
                  <a:latin typeface="Times New Roman" panose="02020603050405020304" pitchFamily="18" charset="0"/>
                  <a:cs typeface="Times New Roman" panose="02020603050405020304" pitchFamily="18" charset="0"/>
                </a:rPr>
                <a:t>時間離散化</a:t>
              </a:r>
              <a:endParaRPr lang="en-US" altLang="ja-JP" smtClean="0">
                <a:latin typeface="Times New Roman" panose="02020603050405020304" pitchFamily="18" charset="0"/>
                <a:cs typeface="Times New Roman" panose="02020603050405020304" pitchFamily="18" charset="0"/>
              </a:endParaRPr>
            </a:p>
          </p:txBody>
        </p:sp>
        <p:sp>
          <p:nvSpPr>
            <p:cNvPr id="64" name="テキスト ボックス 63"/>
            <p:cNvSpPr txBox="1"/>
            <p:nvPr/>
          </p:nvSpPr>
          <p:spPr>
            <a:xfrm>
              <a:off x="5972164" y="3154149"/>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ー</a:t>
              </a:r>
              <a:endParaRPr lang="en-US" altLang="ja-JP" smtClean="0">
                <a:latin typeface="Times New Roman" panose="02020603050405020304" pitchFamily="18" charset="0"/>
                <a:cs typeface="Times New Roman" panose="02020603050405020304" pitchFamily="18" charset="0"/>
              </a:endParaRPr>
            </a:p>
          </p:txBody>
        </p:sp>
        <p:sp>
          <p:nvSpPr>
            <p:cNvPr id="65" name="テキスト ボックス 64"/>
            <p:cNvSpPr txBox="1"/>
            <p:nvPr/>
          </p:nvSpPr>
          <p:spPr>
            <a:xfrm>
              <a:off x="5190647" y="3338815"/>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a:t>
              </a:r>
              <a:endParaRPr lang="en-US" altLang="ja-JP" smtClean="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014512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Autofit/>
          </a:bodyPr>
          <a:lstStyle/>
          <a:p>
            <a:pPr algn="r"/>
            <a:r>
              <a:rPr lang="ja-JP" altLang="en-US" sz="2800" smtClean="0"/>
              <a:t>信号は遅延信号との差をとる（微分）</a:t>
            </a:r>
            <a:r>
              <a:rPr lang="en-US" altLang="ja-JP" sz="2800"/>
              <a:t/>
            </a:r>
            <a:br>
              <a:rPr lang="en-US" altLang="ja-JP" sz="2800"/>
            </a:br>
            <a:r>
              <a:rPr lang="ja-JP" altLang="en-US" sz="2800" smtClean="0"/>
              <a:t>雑音は直前の雑音</a:t>
            </a:r>
            <a:r>
              <a:rPr lang="en-US" altLang="ja-JP" sz="2800" smtClean="0"/>
              <a:t>(</a:t>
            </a:r>
            <a:r>
              <a:rPr lang="ja-JP" altLang="en-US" sz="2800" smtClean="0"/>
              <a:t>負符号</a:t>
            </a:r>
            <a:r>
              <a:rPr lang="en-US" altLang="ja-JP" sz="2800" smtClean="0"/>
              <a:t>)</a:t>
            </a:r>
            <a:r>
              <a:rPr lang="ja-JP" altLang="en-US" sz="2800" smtClean="0"/>
              <a:t>を加算（微分）</a:t>
            </a:r>
            <a:endParaRPr lang="ja-JP" altLang="en-US" sz="2800"/>
          </a:p>
        </p:txBody>
      </p:sp>
      <p:sp>
        <p:nvSpPr>
          <p:cNvPr id="159747" name="Rectangle 1027"/>
          <p:cNvSpPr>
            <a:spLocks noGrp="1" noChangeArrowheads="1"/>
          </p:cNvSpPr>
          <p:nvPr>
            <p:ph type="body" idx="1"/>
          </p:nvPr>
        </p:nvSpPr>
        <p:spPr>
          <a:xfrm>
            <a:off x="1104200" y="1608363"/>
            <a:ext cx="7847933" cy="1081049"/>
          </a:xfrm>
        </p:spPr>
        <p:txBody>
          <a:bodyPr anchor="t" anchorCtr="0">
            <a:noAutofit/>
          </a:bodyPr>
          <a:lstStyle/>
          <a:p>
            <a:pPr>
              <a:spcBef>
                <a:spcPts val="0"/>
              </a:spcBef>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信号の流れ（量子化誤差は考えない）</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」は微分</a:t>
            </a:r>
            <a:endParaRPr lang="en-US" altLang="ja-JP"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ja-JP" altLang="en-US">
                <a:latin typeface="Times New Roman" panose="02020603050405020304" pitchFamily="18" charset="0"/>
                <a:cs typeface="Times New Roman" panose="02020603050405020304" pitchFamily="18" charset="0"/>
              </a:rPr>
              <a:t>雑音</a:t>
            </a:r>
            <a:r>
              <a:rPr lang="ja-JP" altLang="en-US" smtClean="0">
                <a:latin typeface="Times New Roman" panose="02020603050405020304" pitchFamily="18" charset="0"/>
                <a:cs typeface="Times New Roman" panose="02020603050405020304" pitchFamily="18" charset="0"/>
              </a:rPr>
              <a:t>の流れ</a:t>
            </a:r>
            <a:endParaRPr lang="en-US" altLang="ja-JP">
              <a:latin typeface="Times New Roman" panose="02020603050405020304" pitchFamily="18" charset="0"/>
              <a:cs typeface="Times New Roman" panose="02020603050405020304" pitchFamily="18" charset="0"/>
            </a:endParaRPr>
          </a:p>
        </p:txBody>
      </p:sp>
      <p:grpSp>
        <p:nvGrpSpPr>
          <p:cNvPr id="159759" name="グループ化 159758"/>
          <p:cNvGrpSpPr/>
          <p:nvPr/>
        </p:nvGrpSpPr>
        <p:grpSpPr>
          <a:xfrm>
            <a:off x="1530734" y="2250592"/>
            <a:ext cx="6994864" cy="1541236"/>
            <a:chOff x="1266112" y="3003628"/>
            <a:chExt cx="6994864" cy="1541236"/>
          </a:xfrm>
        </p:grpSpPr>
        <p:cxnSp>
          <p:nvCxnSpPr>
            <p:cNvPr id="37" name="直線矢印コネクタ 36"/>
            <p:cNvCxnSpPr>
              <a:endCxn id="2" idx="4"/>
            </p:cNvCxnSpPr>
            <p:nvPr/>
          </p:nvCxnSpPr>
          <p:spPr>
            <a:xfrm flipV="1">
              <a:off x="2905228" y="3990706"/>
              <a:ext cx="695" cy="36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a:endCxn id="9" idx="1"/>
            </p:cNvCxnSpPr>
            <p:nvPr/>
          </p:nvCxnSpPr>
          <p:spPr>
            <a:xfrm flipV="1">
              <a:off x="2933916" y="4344569"/>
              <a:ext cx="2542300" cy="0"/>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57" idx="3"/>
              <a:endCxn id="2" idx="2"/>
            </p:cNvCxnSpPr>
            <p:nvPr/>
          </p:nvCxnSpPr>
          <p:spPr>
            <a:xfrm>
              <a:off x="1915040" y="3727775"/>
              <a:ext cx="763382" cy="723"/>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2" idx="6"/>
              <a:endCxn id="4" idx="1"/>
            </p:cNvCxnSpPr>
            <p:nvPr/>
          </p:nvCxnSpPr>
          <p:spPr>
            <a:xfrm flipV="1">
              <a:off x="3189410" y="3722896"/>
              <a:ext cx="62380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4" idx="3"/>
              <a:endCxn id="32" idx="2"/>
            </p:cNvCxnSpPr>
            <p:nvPr/>
          </p:nvCxnSpPr>
          <p:spPr>
            <a:xfrm flipV="1">
              <a:off x="4931561" y="3717885"/>
              <a:ext cx="86384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32" idx="6"/>
            </p:cNvCxnSpPr>
            <p:nvPr/>
          </p:nvCxnSpPr>
          <p:spPr>
            <a:xfrm flipV="1">
              <a:off x="6306396" y="3717668"/>
              <a:ext cx="1954580" cy="2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3813217" y="3452251"/>
              <a:ext cx="1118344" cy="54128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792267" y="3543831"/>
              <a:ext cx="1139294"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（積分）</a:t>
              </a:r>
              <a:endParaRPr lang="en-US" altLang="ja-JP" smtClean="0">
                <a:latin typeface="Times New Roman" panose="02020603050405020304" pitchFamily="18" charset="0"/>
                <a:cs typeface="Times New Roman" panose="02020603050405020304" pitchFamily="18" charset="0"/>
              </a:endParaRPr>
            </a:p>
          </p:txBody>
        </p:sp>
        <p:sp>
          <p:nvSpPr>
            <p:cNvPr id="9" name="正方形/長方形 8"/>
            <p:cNvSpPr/>
            <p:nvPr/>
          </p:nvSpPr>
          <p:spPr>
            <a:xfrm>
              <a:off x="5476216" y="4144273"/>
              <a:ext cx="1118344" cy="400591"/>
            </a:xfrm>
            <a:prstGeom prst="rect">
              <a:avLst/>
            </a:prstGeom>
            <a:solidFill>
              <a:srgbClr val="A7DC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561895" y="4174586"/>
              <a:ext cx="883861"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遅延</a:t>
              </a:r>
              <a:endParaRPr lang="en-US" altLang="ja-JP" smtClean="0">
                <a:latin typeface="Times New Roman" panose="02020603050405020304" pitchFamily="18" charset="0"/>
                <a:cs typeface="Times New Roman" panose="02020603050405020304" pitchFamily="18" charset="0"/>
              </a:endParaRPr>
            </a:p>
          </p:txBody>
        </p:sp>
        <p:sp>
          <p:nvSpPr>
            <p:cNvPr id="2" name="円/楕円 1"/>
            <p:cNvSpPr/>
            <p:nvPr/>
          </p:nvSpPr>
          <p:spPr>
            <a:xfrm>
              <a:off x="2678422" y="3466289"/>
              <a:ext cx="510988" cy="524417"/>
            </a:xfrm>
            <a:prstGeom prst="ellipse">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0" name="直線矢印コネクタ 49"/>
            <p:cNvCxnSpPr/>
            <p:nvPr/>
          </p:nvCxnSpPr>
          <p:spPr>
            <a:xfrm>
              <a:off x="7674723" y="3711252"/>
              <a:ext cx="0" cy="648000"/>
            </a:xfrm>
            <a:prstGeom prst="straightConnector1">
              <a:avLst/>
            </a:prstGeom>
            <a:ln w="38100">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9" idx="3"/>
            </p:cNvCxnSpPr>
            <p:nvPr/>
          </p:nvCxnSpPr>
          <p:spPr>
            <a:xfrm>
              <a:off x="6594560" y="4344569"/>
              <a:ext cx="1080163" cy="0"/>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2875318" y="3877156"/>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ー</a:t>
              </a:r>
              <a:endParaRPr lang="en-US" altLang="ja-JP" smtClean="0">
                <a:latin typeface="Times New Roman" panose="02020603050405020304" pitchFamily="18" charset="0"/>
                <a:cs typeface="Times New Roman" panose="02020603050405020304" pitchFamily="18" charset="0"/>
              </a:endParaRPr>
            </a:p>
          </p:txBody>
        </p:sp>
        <p:sp>
          <p:nvSpPr>
            <p:cNvPr id="63" name="テキスト ボックス 62"/>
            <p:cNvSpPr txBox="1"/>
            <p:nvPr/>
          </p:nvSpPr>
          <p:spPr>
            <a:xfrm>
              <a:off x="2226667" y="3308154"/>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a:t>
              </a:r>
              <a:endParaRPr lang="en-US" altLang="ja-JP" smtClean="0">
                <a:latin typeface="Times New Roman" panose="02020603050405020304" pitchFamily="18" charset="0"/>
                <a:cs typeface="Times New Roman" panose="02020603050405020304" pitchFamily="18" charset="0"/>
              </a:endParaRPr>
            </a:p>
          </p:txBody>
        </p:sp>
        <p:sp>
          <p:nvSpPr>
            <p:cNvPr id="32" name="円/楕円 31"/>
            <p:cNvSpPr/>
            <p:nvPr/>
          </p:nvSpPr>
          <p:spPr>
            <a:xfrm>
              <a:off x="5795408" y="3455676"/>
              <a:ext cx="510988" cy="524417"/>
            </a:xfrm>
            <a:prstGeom prst="ellipse">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1266112" y="3042510"/>
              <a:ext cx="648928" cy="137052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1340132" y="3003628"/>
              <a:ext cx="461665" cy="1359341"/>
            </a:xfrm>
            <a:prstGeom prst="rect">
              <a:avLst/>
            </a:prstGeom>
            <a:noFill/>
          </p:spPr>
          <p:txBody>
            <a:bodyPr vert="eaVert" wrap="square" rtlCol="0">
              <a:spAutoFit/>
            </a:bodyPr>
            <a:lstStyle/>
            <a:p>
              <a:pPr algn="ctr"/>
              <a:r>
                <a:rPr lang="ja-JP" altLang="en-US" smtClean="0">
                  <a:latin typeface="Times New Roman" panose="02020603050405020304" pitchFamily="18" charset="0"/>
                  <a:cs typeface="Times New Roman" panose="02020603050405020304" pitchFamily="18" charset="0"/>
                </a:rPr>
                <a:t>時間離散化</a:t>
              </a:r>
              <a:endParaRPr lang="en-US" altLang="ja-JP" smtClean="0">
                <a:latin typeface="Times New Roman" panose="02020603050405020304" pitchFamily="18" charset="0"/>
                <a:cs typeface="Times New Roman" panose="02020603050405020304" pitchFamily="18" charset="0"/>
              </a:endParaRPr>
            </a:p>
          </p:txBody>
        </p:sp>
        <p:sp>
          <p:nvSpPr>
            <p:cNvPr id="65" name="テキスト ボックス 64"/>
            <p:cNvSpPr txBox="1"/>
            <p:nvPr/>
          </p:nvSpPr>
          <p:spPr>
            <a:xfrm>
              <a:off x="5190647" y="3338815"/>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a:t>
              </a:r>
              <a:endParaRPr lang="en-US" altLang="ja-JP" smtClean="0">
                <a:latin typeface="Times New Roman" panose="02020603050405020304" pitchFamily="18" charset="0"/>
                <a:cs typeface="Times New Roman" panose="02020603050405020304" pitchFamily="18" charset="0"/>
              </a:endParaRPr>
            </a:p>
          </p:txBody>
        </p:sp>
      </p:grpSp>
      <p:sp>
        <p:nvSpPr>
          <p:cNvPr id="28" name="テキスト ボックス 27"/>
          <p:cNvSpPr txBox="1"/>
          <p:nvPr/>
        </p:nvSpPr>
        <p:spPr>
          <a:xfrm>
            <a:off x="1250575" y="3669076"/>
            <a:ext cx="2806313" cy="369332"/>
          </a:xfrm>
          <a:prstGeom prst="rect">
            <a:avLst/>
          </a:prstGeom>
          <a:noFill/>
        </p:spPr>
        <p:txBody>
          <a:bodyPr wrap="square" rtlCol="0">
            <a:spAutoFit/>
          </a:bodyPr>
          <a:lstStyle/>
          <a:p>
            <a:pPr algn="ctr"/>
            <a:r>
              <a:rPr lang="ja-JP" altLang="en-US" i="1" smtClean="0">
                <a:latin typeface="Times New Roman" panose="02020603050405020304" pitchFamily="18" charset="0"/>
                <a:cs typeface="Times New Roman" panose="02020603050405020304" pitchFamily="18" charset="0"/>
              </a:rPr>
              <a:t>微分効果 </a:t>
            </a:r>
            <a:r>
              <a:rPr lang="en-US" altLang="ja-JP" i="1" smtClean="0">
                <a:latin typeface="Times New Roman" panose="02020603050405020304" pitchFamily="18" charset="0"/>
                <a:cs typeface="Times New Roman" panose="02020603050405020304" pitchFamily="18" charset="0"/>
              </a:rPr>
              <a:t>(S</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t</a:t>
            </a:r>
            <a:r>
              <a:rPr lang="en-US" altLang="ja-JP" smtClean="0">
                <a:latin typeface="Times New Roman" panose="02020603050405020304" pitchFamily="18" charset="0"/>
                <a:cs typeface="Times New Roman" panose="02020603050405020304" pitchFamily="18" charset="0"/>
              </a:rPr>
              <a:t>)</a:t>
            </a:r>
            <a:r>
              <a:rPr lang="ja-JP" altLang="en-US">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ー</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S</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t </a:t>
            </a:r>
            <a:r>
              <a:rPr lang="ja-JP" altLang="en-US"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Δt</a:t>
            </a:r>
            <a:r>
              <a:rPr lang="en-US" altLang="ja-JP" smtClean="0">
                <a:latin typeface="Times New Roman" panose="02020603050405020304" pitchFamily="18" charset="0"/>
                <a:cs typeface="Times New Roman" panose="02020603050405020304" pitchFamily="18" charset="0"/>
              </a:rPr>
              <a:t>))</a:t>
            </a:r>
          </a:p>
        </p:txBody>
      </p:sp>
      <p:cxnSp>
        <p:nvCxnSpPr>
          <p:cNvPr id="29" name="直線矢印コネクタ 28"/>
          <p:cNvCxnSpPr>
            <a:stCxn id="28" idx="0"/>
          </p:cNvCxnSpPr>
          <p:nvPr/>
        </p:nvCxnSpPr>
        <p:spPr>
          <a:xfrm flipV="1">
            <a:off x="2653732" y="2974738"/>
            <a:ext cx="516465" cy="694338"/>
          </a:xfrm>
          <a:prstGeom prst="straightConnector1">
            <a:avLst/>
          </a:prstGeom>
          <a:ln w="9525">
            <a:solidFill>
              <a:srgbClr val="FF0000"/>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2031225" y="2152615"/>
            <a:ext cx="786629" cy="523220"/>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S</a:t>
            </a:r>
            <a:r>
              <a:rPr lang="ja-JP" altLang="en-US" sz="2800" smtClean="0">
                <a:solidFill>
                  <a:srgbClr val="FF0000"/>
                </a:solidFill>
                <a:latin typeface="Times New Roman" panose="02020603050405020304" pitchFamily="18" charset="0"/>
                <a:cs typeface="Times New Roman" panose="02020603050405020304" pitchFamily="18" charset="0"/>
              </a:rPr>
              <a:t> </a:t>
            </a:r>
            <a:endParaRPr lang="en-US" altLang="ja-JP" sz="2800" smtClean="0">
              <a:solidFill>
                <a:srgbClr val="FF0000"/>
              </a:solidFill>
              <a:latin typeface="Times New Roman" panose="02020603050405020304" pitchFamily="18" charset="0"/>
              <a:cs typeface="Times New Roman" panose="02020603050405020304" pitchFamily="18" charset="0"/>
            </a:endParaRPr>
          </a:p>
        </p:txBody>
      </p:sp>
      <p:sp>
        <p:nvSpPr>
          <p:cNvPr id="35" name="テキスト ボックス 34"/>
          <p:cNvSpPr txBox="1"/>
          <p:nvPr/>
        </p:nvSpPr>
        <p:spPr>
          <a:xfrm>
            <a:off x="3291210" y="2127236"/>
            <a:ext cx="786629" cy="523220"/>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S</a:t>
            </a:r>
            <a:r>
              <a:rPr lang="en-US" altLang="ja-JP" sz="2800" smtClean="0">
                <a:solidFill>
                  <a:srgbClr val="FF0000"/>
                </a:solidFill>
                <a:latin typeface="Times New Roman" panose="02020603050405020304" pitchFamily="18" charset="0"/>
                <a:cs typeface="Times New Roman" panose="02020603050405020304" pitchFamily="18" charset="0"/>
              </a:rPr>
              <a:t>’</a:t>
            </a:r>
            <a:r>
              <a:rPr lang="ja-JP" altLang="en-US" sz="2800" smtClean="0">
                <a:solidFill>
                  <a:srgbClr val="FF0000"/>
                </a:solidFill>
                <a:latin typeface="Times New Roman" panose="02020603050405020304" pitchFamily="18" charset="0"/>
                <a:cs typeface="Times New Roman" panose="02020603050405020304" pitchFamily="18" charset="0"/>
              </a:rPr>
              <a:t> </a:t>
            </a:r>
            <a:endParaRPr lang="en-US" altLang="ja-JP" sz="2800" smtClean="0">
              <a:solidFill>
                <a:srgbClr val="FF0000"/>
              </a:solidFill>
              <a:latin typeface="Times New Roman" panose="02020603050405020304" pitchFamily="18" charset="0"/>
              <a:cs typeface="Times New Roman" panose="02020603050405020304" pitchFamily="18" charset="0"/>
            </a:endParaRPr>
          </a:p>
        </p:txBody>
      </p:sp>
      <p:sp>
        <p:nvSpPr>
          <p:cNvPr id="36" name="テキスト ボックス 35"/>
          <p:cNvSpPr txBox="1"/>
          <p:nvPr/>
        </p:nvSpPr>
        <p:spPr>
          <a:xfrm>
            <a:off x="5028968" y="2130812"/>
            <a:ext cx="786629" cy="523220"/>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S</a:t>
            </a:r>
            <a:r>
              <a:rPr lang="ja-JP" altLang="en-US" sz="2800" smtClean="0">
                <a:solidFill>
                  <a:srgbClr val="FF0000"/>
                </a:solidFill>
                <a:latin typeface="Times New Roman" panose="02020603050405020304" pitchFamily="18" charset="0"/>
                <a:cs typeface="Times New Roman" panose="02020603050405020304" pitchFamily="18" charset="0"/>
              </a:rPr>
              <a:t> </a:t>
            </a:r>
            <a:endParaRPr lang="en-US" altLang="ja-JP" sz="2800" smtClean="0">
              <a:solidFill>
                <a:srgbClr val="FF0000"/>
              </a:solidFill>
              <a:latin typeface="Times New Roman" panose="02020603050405020304" pitchFamily="18" charset="0"/>
              <a:cs typeface="Times New Roman" panose="02020603050405020304" pitchFamily="18" charset="0"/>
            </a:endParaRPr>
          </a:p>
        </p:txBody>
      </p:sp>
      <p:sp>
        <p:nvSpPr>
          <p:cNvPr id="38" name="テキスト ボックス 37"/>
          <p:cNvSpPr txBox="1"/>
          <p:nvPr/>
        </p:nvSpPr>
        <p:spPr>
          <a:xfrm>
            <a:off x="7551666" y="2121654"/>
            <a:ext cx="786629" cy="523220"/>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S</a:t>
            </a:r>
            <a:r>
              <a:rPr lang="ja-JP" altLang="en-US" sz="2800" smtClean="0">
                <a:solidFill>
                  <a:srgbClr val="FF0000"/>
                </a:solidFill>
                <a:latin typeface="Times New Roman" panose="02020603050405020304" pitchFamily="18" charset="0"/>
                <a:cs typeface="Times New Roman" panose="02020603050405020304" pitchFamily="18" charset="0"/>
              </a:rPr>
              <a:t> </a:t>
            </a:r>
            <a:endParaRPr lang="en-US" altLang="ja-JP" sz="2800" smtClean="0">
              <a:solidFill>
                <a:srgbClr val="FF0000"/>
              </a:solidFill>
              <a:latin typeface="Times New Roman" panose="02020603050405020304" pitchFamily="18" charset="0"/>
              <a:cs typeface="Times New Roman" panose="02020603050405020304" pitchFamily="18" charset="0"/>
            </a:endParaRPr>
          </a:p>
        </p:txBody>
      </p:sp>
      <p:sp>
        <p:nvSpPr>
          <p:cNvPr id="40" name="テキスト ボックス 39"/>
          <p:cNvSpPr txBox="1"/>
          <p:nvPr/>
        </p:nvSpPr>
        <p:spPr>
          <a:xfrm>
            <a:off x="4789381" y="3211861"/>
            <a:ext cx="1046304" cy="369332"/>
          </a:xfrm>
          <a:prstGeom prst="rect">
            <a:avLst/>
          </a:prstGeom>
          <a:noFill/>
        </p:spPr>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S</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t </a:t>
            </a:r>
            <a:r>
              <a:rPr lang="ja-JP" altLang="en-US"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Δt</a:t>
            </a:r>
            <a:r>
              <a:rPr lang="en-US" altLang="ja-JP" smtClean="0">
                <a:latin typeface="Times New Roman" panose="02020603050405020304" pitchFamily="18" charset="0"/>
                <a:cs typeface="Times New Roman" panose="02020603050405020304" pitchFamily="18" charset="0"/>
              </a:rPr>
              <a:t>)</a:t>
            </a:r>
          </a:p>
        </p:txBody>
      </p:sp>
      <p:sp>
        <p:nvSpPr>
          <p:cNvPr id="41" name="テキスト ボックス 40"/>
          <p:cNvSpPr txBox="1"/>
          <p:nvPr/>
        </p:nvSpPr>
        <p:spPr>
          <a:xfrm>
            <a:off x="4283323" y="3515188"/>
            <a:ext cx="1264578" cy="523220"/>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S</a:t>
            </a:r>
            <a:r>
              <a:rPr lang="ja-JP" altLang="en-US" sz="2800" i="1" smtClean="0">
                <a:solidFill>
                  <a:srgbClr val="FF0000"/>
                </a:solidFill>
                <a:latin typeface="Times New Roman" panose="02020603050405020304" pitchFamily="18" charset="0"/>
                <a:cs typeface="Times New Roman" panose="02020603050405020304" pitchFamily="18" charset="0"/>
              </a:rPr>
              <a:t>・</a:t>
            </a:r>
            <a:r>
              <a:rPr lang="en-US" altLang="ja-JP" sz="2800" i="1" smtClean="0">
                <a:solidFill>
                  <a:srgbClr val="FF0000"/>
                </a:solidFill>
                <a:latin typeface="Times New Roman" panose="02020603050405020304" pitchFamily="18" charset="0"/>
                <a:cs typeface="Times New Roman" panose="02020603050405020304" pitchFamily="18" charset="0"/>
              </a:rPr>
              <a:t>z</a:t>
            </a:r>
            <a:r>
              <a:rPr lang="ja-JP" altLang="en-US" sz="2800" baseline="30000" smtClean="0">
                <a:solidFill>
                  <a:srgbClr val="FF0000"/>
                </a:solidFill>
                <a:latin typeface="Times New Roman" panose="02020603050405020304" pitchFamily="18" charset="0"/>
                <a:cs typeface="Times New Roman" panose="02020603050405020304" pitchFamily="18" charset="0"/>
              </a:rPr>
              <a:t>－</a:t>
            </a:r>
            <a:r>
              <a:rPr lang="en-US" altLang="ja-JP" sz="2800" baseline="30000" smtClean="0">
                <a:solidFill>
                  <a:srgbClr val="FF0000"/>
                </a:solidFill>
                <a:latin typeface="Times New Roman" panose="02020603050405020304" pitchFamily="18" charset="0"/>
                <a:cs typeface="Times New Roman" panose="02020603050405020304" pitchFamily="18" charset="0"/>
              </a:rPr>
              <a:t>1</a:t>
            </a:r>
            <a:r>
              <a:rPr lang="ja-JP" altLang="en-US" sz="2800" baseline="30000" smtClean="0">
                <a:solidFill>
                  <a:srgbClr val="FF0000"/>
                </a:solidFill>
                <a:latin typeface="Times New Roman" panose="02020603050405020304" pitchFamily="18" charset="0"/>
                <a:cs typeface="Times New Roman" panose="02020603050405020304" pitchFamily="18" charset="0"/>
              </a:rPr>
              <a:t> </a:t>
            </a:r>
            <a:endParaRPr lang="en-US" altLang="ja-JP" sz="2800" baseline="30000" smtClean="0">
              <a:solidFill>
                <a:srgbClr val="FF0000"/>
              </a:solidFill>
              <a:latin typeface="Times New Roman" panose="02020603050405020304" pitchFamily="18" charset="0"/>
              <a:cs typeface="Times New Roman" panose="02020603050405020304" pitchFamily="18" charset="0"/>
            </a:endParaRPr>
          </a:p>
        </p:txBody>
      </p:sp>
      <p:grpSp>
        <p:nvGrpSpPr>
          <p:cNvPr id="42" name="グループ化 41"/>
          <p:cNvGrpSpPr/>
          <p:nvPr/>
        </p:nvGrpSpPr>
        <p:grpSpPr>
          <a:xfrm>
            <a:off x="1496011" y="4481506"/>
            <a:ext cx="6994864" cy="1928463"/>
            <a:chOff x="1266112" y="2616401"/>
            <a:chExt cx="6994864" cy="1928463"/>
          </a:xfrm>
        </p:grpSpPr>
        <p:cxnSp>
          <p:nvCxnSpPr>
            <p:cNvPr id="72" name="直線矢印コネクタ 71"/>
            <p:cNvCxnSpPr>
              <a:stCxn id="70" idx="2"/>
              <a:endCxn id="69" idx="0"/>
            </p:cNvCxnSpPr>
            <p:nvPr/>
          </p:nvCxnSpPr>
          <p:spPr>
            <a:xfrm flipH="1">
              <a:off x="6050902" y="3055522"/>
              <a:ext cx="4612" cy="40015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endCxn id="60" idx="4"/>
            </p:cNvCxnSpPr>
            <p:nvPr/>
          </p:nvCxnSpPr>
          <p:spPr>
            <a:xfrm flipV="1">
              <a:off x="2905228" y="3990706"/>
              <a:ext cx="695" cy="36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56" idx="1"/>
            </p:cNvCxnSpPr>
            <p:nvPr/>
          </p:nvCxnSpPr>
          <p:spPr>
            <a:xfrm flipV="1">
              <a:off x="2933916" y="4344569"/>
              <a:ext cx="2542300" cy="0"/>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a:stCxn id="73" idx="3"/>
              <a:endCxn id="60" idx="2"/>
            </p:cNvCxnSpPr>
            <p:nvPr/>
          </p:nvCxnSpPr>
          <p:spPr>
            <a:xfrm>
              <a:off x="1915040" y="3727775"/>
              <a:ext cx="763382" cy="723"/>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60" idx="6"/>
              <a:endCxn id="49" idx="1"/>
            </p:cNvCxnSpPr>
            <p:nvPr/>
          </p:nvCxnSpPr>
          <p:spPr>
            <a:xfrm flipV="1">
              <a:off x="3189410" y="3722896"/>
              <a:ext cx="62380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49" idx="3"/>
              <a:endCxn id="69" idx="2"/>
            </p:cNvCxnSpPr>
            <p:nvPr/>
          </p:nvCxnSpPr>
          <p:spPr>
            <a:xfrm flipV="1">
              <a:off x="4931561" y="3717885"/>
              <a:ext cx="86384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stCxn id="69" idx="6"/>
            </p:cNvCxnSpPr>
            <p:nvPr/>
          </p:nvCxnSpPr>
          <p:spPr>
            <a:xfrm flipV="1">
              <a:off x="6306396" y="3717668"/>
              <a:ext cx="1954580" cy="2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3813217" y="3452251"/>
              <a:ext cx="1118344" cy="54128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3792267" y="3543831"/>
              <a:ext cx="1139294"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（積分）</a:t>
              </a:r>
              <a:endParaRPr lang="en-US" altLang="ja-JP" smtClean="0">
                <a:latin typeface="Times New Roman" panose="02020603050405020304" pitchFamily="18" charset="0"/>
                <a:cs typeface="Times New Roman" panose="02020603050405020304" pitchFamily="18" charset="0"/>
              </a:endParaRPr>
            </a:p>
          </p:txBody>
        </p:sp>
        <p:sp>
          <p:nvSpPr>
            <p:cNvPr id="56" name="正方形/長方形 55"/>
            <p:cNvSpPr/>
            <p:nvPr/>
          </p:nvSpPr>
          <p:spPr>
            <a:xfrm>
              <a:off x="5476216" y="4144273"/>
              <a:ext cx="1118344" cy="400591"/>
            </a:xfrm>
            <a:prstGeom prst="rect">
              <a:avLst/>
            </a:prstGeom>
            <a:solidFill>
              <a:srgbClr val="A7DC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5561895" y="4174586"/>
              <a:ext cx="883861"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遅延</a:t>
              </a:r>
              <a:endParaRPr lang="en-US" altLang="ja-JP" smtClean="0">
                <a:latin typeface="Times New Roman" panose="02020603050405020304" pitchFamily="18" charset="0"/>
                <a:cs typeface="Times New Roman" panose="02020603050405020304" pitchFamily="18" charset="0"/>
              </a:endParaRPr>
            </a:p>
          </p:txBody>
        </p:sp>
        <p:sp>
          <p:nvSpPr>
            <p:cNvPr id="60" name="円/楕円 59"/>
            <p:cNvSpPr/>
            <p:nvPr/>
          </p:nvSpPr>
          <p:spPr>
            <a:xfrm>
              <a:off x="2678422" y="3466289"/>
              <a:ext cx="510988" cy="524417"/>
            </a:xfrm>
            <a:prstGeom prst="ellipse">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1" name="直線矢印コネクタ 60"/>
            <p:cNvCxnSpPr/>
            <p:nvPr/>
          </p:nvCxnSpPr>
          <p:spPr>
            <a:xfrm>
              <a:off x="7674723" y="3711252"/>
              <a:ext cx="0" cy="648000"/>
            </a:xfrm>
            <a:prstGeom prst="straightConnector1">
              <a:avLst/>
            </a:prstGeom>
            <a:ln w="38100">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stCxn id="56" idx="3"/>
            </p:cNvCxnSpPr>
            <p:nvPr/>
          </p:nvCxnSpPr>
          <p:spPr>
            <a:xfrm>
              <a:off x="6594560" y="4344569"/>
              <a:ext cx="1080163" cy="0"/>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2875318" y="3877156"/>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ー</a:t>
              </a:r>
              <a:endParaRPr lang="en-US" altLang="ja-JP" smtClean="0">
                <a:latin typeface="Times New Roman" panose="02020603050405020304" pitchFamily="18" charset="0"/>
                <a:cs typeface="Times New Roman" panose="02020603050405020304" pitchFamily="18" charset="0"/>
              </a:endParaRPr>
            </a:p>
          </p:txBody>
        </p:sp>
        <p:sp>
          <p:nvSpPr>
            <p:cNvPr id="68" name="テキスト ボックス 67"/>
            <p:cNvSpPr txBox="1"/>
            <p:nvPr/>
          </p:nvSpPr>
          <p:spPr>
            <a:xfrm>
              <a:off x="2226667" y="3308154"/>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a:t>
              </a:r>
              <a:endParaRPr lang="en-US" altLang="ja-JP" smtClean="0">
                <a:latin typeface="Times New Roman" panose="02020603050405020304" pitchFamily="18" charset="0"/>
                <a:cs typeface="Times New Roman" panose="02020603050405020304" pitchFamily="18" charset="0"/>
              </a:endParaRPr>
            </a:p>
          </p:txBody>
        </p:sp>
        <p:sp>
          <p:nvSpPr>
            <p:cNvPr id="69" name="円/楕円 68"/>
            <p:cNvSpPr/>
            <p:nvPr/>
          </p:nvSpPr>
          <p:spPr>
            <a:xfrm>
              <a:off x="5795408" y="3455676"/>
              <a:ext cx="510988" cy="524417"/>
            </a:xfrm>
            <a:prstGeom prst="ellipse">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5266475" y="2616401"/>
              <a:ext cx="1578078" cy="439121"/>
            </a:xfrm>
            <a:prstGeom prst="rect">
              <a:avLst/>
            </a:prstGeom>
            <a:solidFill>
              <a:srgbClr val="A7DC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5134971" y="2616401"/>
              <a:ext cx="1833969"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量子化雑音</a:t>
              </a:r>
              <a:endParaRPr lang="en-US" altLang="ja-JP" smtClean="0">
                <a:latin typeface="Times New Roman" panose="02020603050405020304" pitchFamily="18" charset="0"/>
                <a:cs typeface="Times New Roman" panose="02020603050405020304" pitchFamily="18" charset="0"/>
              </a:endParaRPr>
            </a:p>
          </p:txBody>
        </p:sp>
        <p:sp>
          <p:nvSpPr>
            <p:cNvPr id="73" name="正方形/長方形 72"/>
            <p:cNvSpPr/>
            <p:nvPr/>
          </p:nvSpPr>
          <p:spPr>
            <a:xfrm>
              <a:off x="1266112" y="3042510"/>
              <a:ext cx="648928" cy="137052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1340132" y="3003628"/>
              <a:ext cx="461665" cy="1359341"/>
            </a:xfrm>
            <a:prstGeom prst="rect">
              <a:avLst/>
            </a:prstGeom>
            <a:noFill/>
          </p:spPr>
          <p:txBody>
            <a:bodyPr vert="eaVert" wrap="square" rtlCol="0">
              <a:spAutoFit/>
            </a:bodyPr>
            <a:lstStyle/>
            <a:p>
              <a:pPr algn="ctr"/>
              <a:r>
                <a:rPr lang="ja-JP" altLang="en-US" smtClean="0">
                  <a:latin typeface="Times New Roman" panose="02020603050405020304" pitchFamily="18" charset="0"/>
                  <a:cs typeface="Times New Roman" panose="02020603050405020304" pitchFamily="18" charset="0"/>
                </a:rPr>
                <a:t>時間離散化</a:t>
              </a:r>
              <a:endParaRPr lang="en-US" altLang="ja-JP" smtClean="0">
                <a:latin typeface="Times New Roman" panose="02020603050405020304" pitchFamily="18" charset="0"/>
                <a:cs typeface="Times New Roman" panose="02020603050405020304" pitchFamily="18" charset="0"/>
              </a:endParaRPr>
            </a:p>
          </p:txBody>
        </p:sp>
        <p:sp>
          <p:nvSpPr>
            <p:cNvPr id="75" name="テキスト ボックス 74"/>
            <p:cNvSpPr txBox="1"/>
            <p:nvPr/>
          </p:nvSpPr>
          <p:spPr>
            <a:xfrm>
              <a:off x="5941097" y="3074041"/>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ー</a:t>
              </a:r>
              <a:endParaRPr lang="en-US" altLang="ja-JP" smtClean="0">
                <a:latin typeface="Times New Roman" panose="02020603050405020304" pitchFamily="18" charset="0"/>
                <a:cs typeface="Times New Roman" panose="02020603050405020304" pitchFamily="18" charset="0"/>
              </a:endParaRPr>
            </a:p>
          </p:txBody>
        </p:sp>
        <p:sp>
          <p:nvSpPr>
            <p:cNvPr id="76" name="テキスト ボックス 75"/>
            <p:cNvSpPr txBox="1"/>
            <p:nvPr/>
          </p:nvSpPr>
          <p:spPr>
            <a:xfrm>
              <a:off x="5190647" y="3338815"/>
              <a:ext cx="625995"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a:t>
              </a:r>
              <a:endParaRPr lang="en-US" altLang="ja-JP" smtClean="0">
                <a:latin typeface="Times New Roman" panose="02020603050405020304" pitchFamily="18" charset="0"/>
                <a:cs typeface="Times New Roman" panose="02020603050405020304" pitchFamily="18" charset="0"/>
              </a:endParaRPr>
            </a:p>
          </p:txBody>
        </p:sp>
      </p:grpSp>
      <p:sp>
        <p:nvSpPr>
          <p:cNvPr id="77" name="テキスト ボックス 76"/>
          <p:cNvSpPr txBox="1"/>
          <p:nvPr/>
        </p:nvSpPr>
        <p:spPr>
          <a:xfrm>
            <a:off x="3000444" y="4772400"/>
            <a:ext cx="1482480" cy="523220"/>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N’</a:t>
            </a:r>
            <a:r>
              <a:rPr lang="ja-JP" altLang="en-US" sz="2800" i="1" smtClean="0">
                <a:solidFill>
                  <a:srgbClr val="FF0000"/>
                </a:solidFill>
                <a:latin typeface="Times New Roman" panose="02020603050405020304" pitchFamily="18" charset="0"/>
                <a:cs typeface="Times New Roman" panose="02020603050405020304" pitchFamily="18" charset="0"/>
              </a:rPr>
              <a:t>・</a:t>
            </a:r>
            <a:r>
              <a:rPr lang="en-US" altLang="ja-JP" sz="2800" i="1" smtClean="0">
                <a:solidFill>
                  <a:srgbClr val="FF0000"/>
                </a:solidFill>
                <a:latin typeface="Times New Roman" panose="02020603050405020304" pitchFamily="18" charset="0"/>
                <a:cs typeface="Times New Roman" panose="02020603050405020304" pitchFamily="18" charset="0"/>
              </a:rPr>
              <a:t>z</a:t>
            </a:r>
            <a:r>
              <a:rPr lang="ja-JP" altLang="en-US" sz="2800" baseline="30000" smtClean="0">
                <a:solidFill>
                  <a:srgbClr val="FF0000"/>
                </a:solidFill>
                <a:latin typeface="Times New Roman" panose="02020603050405020304" pitchFamily="18" charset="0"/>
                <a:cs typeface="Times New Roman" panose="02020603050405020304" pitchFamily="18" charset="0"/>
              </a:rPr>
              <a:t>－</a:t>
            </a:r>
            <a:r>
              <a:rPr lang="en-US" altLang="ja-JP" sz="2800" baseline="30000" smtClean="0">
                <a:solidFill>
                  <a:srgbClr val="FF0000"/>
                </a:solidFill>
                <a:latin typeface="Times New Roman" panose="02020603050405020304" pitchFamily="18" charset="0"/>
                <a:cs typeface="Times New Roman" panose="02020603050405020304" pitchFamily="18" charset="0"/>
              </a:rPr>
              <a:t>1</a:t>
            </a:r>
            <a:r>
              <a:rPr lang="ja-JP" altLang="en-US" sz="2800" baseline="30000" smtClean="0">
                <a:solidFill>
                  <a:srgbClr val="FF0000"/>
                </a:solidFill>
                <a:latin typeface="Times New Roman" panose="02020603050405020304" pitchFamily="18" charset="0"/>
                <a:cs typeface="Times New Roman" panose="02020603050405020304" pitchFamily="18" charset="0"/>
              </a:rPr>
              <a:t> </a:t>
            </a:r>
            <a:endParaRPr lang="en-US" altLang="ja-JP" sz="2800" baseline="30000" smtClean="0">
              <a:solidFill>
                <a:srgbClr val="FF0000"/>
              </a:solidFill>
              <a:latin typeface="Times New Roman" panose="02020603050405020304" pitchFamily="18" charset="0"/>
              <a:cs typeface="Times New Roman" panose="02020603050405020304" pitchFamily="18" charset="0"/>
            </a:endParaRPr>
          </a:p>
        </p:txBody>
      </p:sp>
      <p:sp>
        <p:nvSpPr>
          <p:cNvPr id="78" name="テキスト ボックス 77"/>
          <p:cNvSpPr txBox="1"/>
          <p:nvPr/>
        </p:nvSpPr>
        <p:spPr>
          <a:xfrm>
            <a:off x="4623630" y="4831585"/>
            <a:ext cx="1482480" cy="523220"/>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N</a:t>
            </a:r>
            <a:r>
              <a:rPr lang="ja-JP" altLang="en-US" sz="2800" i="1" smtClean="0">
                <a:solidFill>
                  <a:srgbClr val="FF0000"/>
                </a:solidFill>
                <a:latin typeface="Times New Roman" panose="02020603050405020304" pitchFamily="18" charset="0"/>
                <a:cs typeface="Times New Roman" panose="02020603050405020304" pitchFamily="18" charset="0"/>
              </a:rPr>
              <a:t>・</a:t>
            </a:r>
            <a:r>
              <a:rPr lang="en-US" altLang="ja-JP" sz="2800" i="1" smtClean="0">
                <a:solidFill>
                  <a:srgbClr val="FF0000"/>
                </a:solidFill>
                <a:latin typeface="Times New Roman" panose="02020603050405020304" pitchFamily="18" charset="0"/>
                <a:cs typeface="Times New Roman" panose="02020603050405020304" pitchFamily="18" charset="0"/>
              </a:rPr>
              <a:t>z</a:t>
            </a:r>
            <a:r>
              <a:rPr lang="ja-JP" altLang="en-US" sz="2800" baseline="30000" smtClean="0">
                <a:solidFill>
                  <a:srgbClr val="FF0000"/>
                </a:solidFill>
                <a:latin typeface="Times New Roman" panose="02020603050405020304" pitchFamily="18" charset="0"/>
                <a:cs typeface="Times New Roman" panose="02020603050405020304" pitchFamily="18" charset="0"/>
              </a:rPr>
              <a:t>－</a:t>
            </a:r>
            <a:r>
              <a:rPr lang="en-US" altLang="ja-JP" sz="2800" baseline="30000" smtClean="0">
                <a:solidFill>
                  <a:srgbClr val="FF0000"/>
                </a:solidFill>
                <a:latin typeface="Times New Roman" panose="02020603050405020304" pitchFamily="18" charset="0"/>
                <a:cs typeface="Times New Roman" panose="02020603050405020304" pitchFamily="18" charset="0"/>
              </a:rPr>
              <a:t>1</a:t>
            </a:r>
            <a:r>
              <a:rPr lang="ja-JP" altLang="en-US" sz="2800" baseline="30000" smtClean="0">
                <a:solidFill>
                  <a:srgbClr val="FF0000"/>
                </a:solidFill>
                <a:latin typeface="Times New Roman" panose="02020603050405020304" pitchFamily="18" charset="0"/>
                <a:cs typeface="Times New Roman" panose="02020603050405020304" pitchFamily="18" charset="0"/>
              </a:rPr>
              <a:t> </a:t>
            </a:r>
            <a:endParaRPr lang="en-US" altLang="ja-JP" sz="2800" baseline="30000" smtClean="0">
              <a:solidFill>
                <a:srgbClr val="FF0000"/>
              </a:solidFill>
              <a:latin typeface="Times New Roman" panose="02020603050405020304" pitchFamily="18" charset="0"/>
              <a:cs typeface="Times New Roman" panose="02020603050405020304" pitchFamily="18" charset="0"/>
            </a:endParaRPr>
          </a:p>
        </p:txBody>
      </p:sp>
      <p:sp>
        <p:nvSpPr>
          <p:cNvPr id="79" name="テキスト ボックス 78"/>
          <p:cNvSpPr txBox="1"/>
          <p:nvPr/>
        </p:nvSpPr>
        <p:spPr>
          <a:xfrm>
            <a:off x="6571018" y="4810583"/>
            <a:ext cx="496395" cy="523220"/>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N</a:t>
            </a:r>
            <a:r>
              <a:rPr lang="ja-JP" altLang="en-US" sz="2800" baseline="30000" smtClean="0">
                <a:solidFill>
                  <a:srgbClr val="FF0000"/>
                </a:solidFill>
                <a:latin typeface="Times New Roman" panose="02020603050405020304" pitchFamily="18" charset="0"/>
                <a:cs typeface="Times New Roman" panose="02020603050405020304" pitchFamily="18" charset="0"/>
              </a:rPr>
              <a:t> </a:t>
            </a:r>
            <a:endParaRPr lang="en-US" altLang="ja-JP" sz="2800" baseline="30000" smtClean="0">
              <a:solidFill>
                <a:srgbClr val="FF0000"/>
              </a:solidFill>
              <a:latin typeface="Times New Roman" panose="02020603050405020304" pitchFamily="18" charset="0"/>
              <a:cs typeface="Times New Roman" panose="02020603050405020304" pitchFamily="18" charset="0"/>
            </a:endParaRPr>
          </a:p>
        </p:txBody>
      </p:sp>
      <p:sp>
        <p:nvSpPr>
          <p:cNvPr id="80" name="テキスト ボックス 79"/>
          <p:cNvSpPr txBox="1"/>
          <p:nvPr/>
        </p:nvSpPr>
        <p:spPr>
          <a:xfrm>
            <a:off x="7274164" y="5069784"/>
            <a:ext cx="921381" cy="523220"/>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N </a:t>
            </a:r>
            <a:r>
              <a:rPr lang="en-US" altLang="ja-JP" sz="2800" smtClean="0">
                <a:solidFill>
                  <a:srgbClr val="FF0000"/>
                </a:solidFill>
                <a:latin typeface="Times New Roman" panose="02020603050405020304" pitchFamily="18" charset="0"/>
                <a:cs typeface="Times New Roman" panose="02020603050405020304" pitchFamily="18" charset="0"/>
              </a:rPr>
              <a:t>’</a:t>
            </a:r>
            <a:r>
              <a:rPr lang="ja-JP" altLang="en-US" sz="2800" baseline="30000" smtClean="0">
                <a:solidFill>
                  <a:srgbClr val="FF0000"/>
                </a:solidFill>
                <a:latin typeface="Times New Roman" panose="02020603050405020304" pitchFamily="18" charset="0"/>
                <a:cs typeface="Times New Roman" panose="02020603050405020304" pitchFamily="18" charset="0"/>
              </a:rPr>
              <a:t> </a:t>
            </a:r>
            <a:endParaRPr lang="en-US" altLang="ja-JP" sz="2800" baseline="30000" smtClean="0">
              <a:solidFill>
                <a:srgbClr val="FF0000"/>
              </a:solidFill>
              <a:latin typeface="Times New Roman" panose="02020603050405020304" pitchFamily="18" charset="0"/>
              <a:cs typeface="Times New Roman" panose="02020603050405020304" pitchFamily="18" charset="0"/>
            </a:endParaRPr>
          </a:p>
        </p:txBody>
      </p:sp>
      <p:sp>
        <p:nvSpPr>
          <p:cNvPr id="81" name="テキスト ボックス 80"/>
          <p:cNvSpPr txBox="1"/>
          <p:nvPr/>
        </p:nvSpPr>
        <p:spPr>
          <a:xfrm>
            <a:off x="8026304" y="5034010"/>
            <a:ext cx="921381" cy="523220"/>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N </a:t>
            </a:r>
            <a:r>
              <a:rPr lang="en-US" altLang="ja-JP" sz="2800" smtClean="0">
                <a:solidFill>
                  <a:srgbClr val="FF0000"/>
                </a:solidFill>
                <a:latin typeface="Times New Roman" panose="02020603050405020304" pitchFamily="18" charset="0"/>
                <a:cs typeface="Times New Roman" panose="02020603050405020304" pitchFamily="18" charset="0"/>
              </a:rPr>
              <a:t>’</a:t>
            </a:r>
            <a:r>
              <a:rPr lang="ja-JP" altLang="en-US" sz="2800" baseline="30000" smtClean="0">
                <a:solidFill>
                  <a:srgbClr val="FF0000"/>
                </a:solidFill>
                <a:latin typeface="Times New Roman" panose="02020603050405020304" pitchFamily="18" charset="0"/>
                <a:cs typeface="Times New Roman" panose="02020603050405020304" pitchFamily="18" charset="0"/>
              </a:rPr>
              <a:t> </a:t>
            </a:r>
            <a:endParaRPr lang="en-US" altLang="ja-JP" sz="2800" baseline="30000" smtClean="0">
              <a:solidFill>
                <a:srgbClr val="FF0000"/>
              </a:solidFill>
              <a:latin typeface="Times New Roman" panose="02020603050405020304" pitchFamily="18" charset="0"/>
              <a:cs typeface="Times New Roman" panose="02020603050405020304" pitchFamily="18" charset="0"/>
            </a:endParaRPr>
          </a:p>
        </p:txBody>
      </p:sp>
      <p:sp>
        <p:nvSpPr>
          <p:cNvPr id="82" name="テキスト ボックス 81"/>
          <p:cNvSpPr txBox="1"/>
          <p:nvPr/>
        </p:nvSpPr>
        <p:spPr>
          <a:xfrm>
            <a:off x="6725952" y="5742169"/>
            <a:ext cx="921381" cy="523220"/>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N </a:t>
            </a:r>
            <a:r>
              <a:rPr lang="en-US" altLang="ja-JP" sz="2800" smtClean="0">
                <a:solidFill>
                  <a:srgbClr val="FF0000"/>
                </a:solidFill>
                <a:latin typeface="Times New Roman" panose="02020603050405020304" pitchFamily="18" charset="0"/>
                <a:cs typeface="Times New Roman" panose="02020603050405020304" pitchFamily="18" charset="0"/>
              </a:rPr>
              <a:t>’</a:t>
            </a:r>
            <a:r>
              <a:rPr lang="ja-JP" altLang="en-US" sz="2800" baseline="30000" smtClean="0">
                <a:solidFill>
                  <a:srgbClr val="FF0000"/>
                </a:solidFill>
                <a:latin typeface="Times New Roman" panose="02020603050405020304" pitchFamily="18" charset="0"/>
                <a:cs typeface="Times New Roman" panose="02020603050405020304" pitchFamily="18" charset="0"/>
              </a:rPr>
              <a:t> </a:t>
            </a:r>
            <a:endParaRPr lang="en-US" altLang="ja-JP" sz="2800" baseline="30000" smtClean="0">
              <a:solidFill>
                <a:srgbClr val="FF0000"/>
              </a:solidFill>
              <a:latin typeface="Times New Roman" panose="02020603050405020304" pitchFamily="18" charset="0"/>
              <a:cs typeface="Times New Roman" panose="02020603050405020304" pitchFamily="18" charset="0"/>
            </a:endParaRPr>
          </a:p>
        </p:txBody>
      </p:sp>
      <p:sp>
        <p:nvSpPr>
          <p:cNvPr id="83" name="テキスト ボックス 82"/>
          <p:cNvSpPr txBox="1"/>
          <p:nvPr/>
        </p:nvSpPr>
        <p:spPr>
          <a:xfrm>
            <a:off x="3872753" y="6158527"/>
            <a:ext cx="1748943" cy="810478"/>
          </a:xfrm>
          <a:prstGeom prst="rect">
            <a:avLst/>
          </a:prstGeom>
          <a:noFill/>
        </p:spPr>
        <p:txBody>
          <a:bodyPr wrap="square" rtlCol="0">
            <a:spAutoFit/>
          </a:bodyPr>
          <a:lstStyle/>
          <a:p>
            <a:pPr algn="ctr"/>
            <a:r>
              <a:rPr lang="en-US" altLang="ja-JP" sz="2800" i="1" smtClean="0">
                <a:solidFill>
                  <a:srgbClr val="FF0000"/>
                </a:solidFill>
                <a:latin typeface="Times New Roman" panose="02020603050405020304" pitchFamily="18" charset="0"/>
                <a:cs typeface="Times New Roman" panose="02020603050405020304" pitchFamily="18" charset="0"/>
              </a:rPr>
              <a:t>N </a:t>
            </a:r>
            <a:r>
              <a:rPr lang="en-US" altLang="ja-JP" sz="2800" smtClean="0">
                <a:solidFill>
                  <a:srgbClr val="FF0000"/>
                </a:solidFill>
                <a:latin typeface="Times New Roman" panose="02020603050405020304" pitchFamily="18" charset="0"/>
                <a:cs typeface="Times New Roman" panose="02020603050405020304" pitchFamily="18" charset="0"/>
              </a:rPr>
              <a:t>’</a:t>
            </a:r>
            <a:r>
              <a:rPr lang="ja-JP" altLang="en-US" sz="2800" smtClean="0">
                <a:solidFill>
                  <a:srgbClr val="FF0000"/>
                </a:solidFill>
                <a:latin typeface="Times New Roman" panose="02020603050405020304" pitchFamily="18" charset="0"/>
                <a:cs typeface="Times New Roman" panose="02020603050405020304" pitchFamily="18" charset="0"/>
              </a:rPr>
              <a:t>・</a:t>
            </a:r>
            <a:r>
              <a:rPr lang="en-US" altLang="ja-JP" sz="2800" i="1" smtClean="0">
                <a:solidFill>
                  <a:srgbClr val="FF0000"/>
                </a:solidFill>
                <a:latin typeface="Times New Roman" panose="02020603050405020304" pitchFamily="18" charset="0"/>
                <a:cs typeface="Times New Roman" panose="02020603050405020304" pitchFamily="18" charset="0"/>
              </a:rPr>
              <a:t>z</a:t>
            </a:r>
            <a:r>
              <a:rPr lang="ja-JP" altLang="en-US" sz="2800" baseline="30000">
                <a:solidFill>
                  <a:srgbClr val="FF0000"/>
                </a:solidFill>
                <a:latin typeface="Times New Roman" panose="02020603050405020304" pitchFamily="18" charset="0"/>
                <a:cs typeface="Times New Roman" panose="02020603050405020304" pitchFamily="18" charset="0"/>
              </a:rPr>
              <a:t>－</a:t>
            </a:r>
            <a:r>
              <a:rPr lang="en-US" altLang="ja-JP" sz="2800" baseline="30000">
                <a:solidFill>
                  <a:srgbClr val="FF0000"/>
                </a:solidFill>
                <a:latin typeface="Times New Roman" panose="02020603050405020304" pitchFamily="18" charset="0"/>
                <a:cs typeface="Times New Roman" panose="02020603050405020304" pitchFamily="18" charset="0"/>
              </a:rPr>
              <a:t>1</a:t>
            </a:r>
            <a:r>
              <a:rPr lang="ja-JP" altLang="en-US" sz="2800" baseline="30000">
                <a:solidFill>
                  <a:srgbClr val="FF0000"/>
                </a:solidFill>
                <a:latin typeface="Times New Roman" panose="02020603050405020304" pitchFamily="18" charset="0"/>
                <a:cs typeface="Times New Roman" panose="02020603050405020304" pitchFamily="18" charset="0"/>
              </a:rPr>
              <a:t> </a:t>
            </a:r>
            <a:endParaRPr lang="en-US" altLang="ja-JP" sz="2800" baseline="30000">
              <a:solidFill>
                <a:srgbClr val="FF0000"/>
              </a:solidFill>
              <a:latin typeface="Times New Roman" panose="02020603050405020304" pitchFamily="18" charset="0"/>
              <a:cs typeface="Times New Roman" panose="02020603050405020304" pitchFamily="18" charset="0"/>
            </a:endParaRPr>
          </a:p>
          <a:p>
            <a:pPr algn="ctr"/>
            <a:endParaRPr lang="en-US" altLang="ja-JP" sz="2800" baseline="30000" smtClean="0">
              <a:solidFill>
                <a:srgbClr val="FF0000"/>
              </a:solidFill>
              <a:latin typeface="Times New Roman" panose="02020603050405020304" pitchFamily="18" charset="0"/>
              <a:cs typeface="Times New Roman" panose="02020603050405020304" pitchFamily="18" charset="0"/>
            </a:endParaRPr>
          </a:p>
        </p:txBody>
      </p:sp>
      <p:sp>
        <p:nvSpPr>
          <p:cNvPr id="84" name="テキスト ボックス 83"/>
          <p:cNvSpPr txBox="1"/>
          <p:nvPr/>
        </p:nvSpPr>
        <p:spPr>
          <a:xfrm>
            <a:off x="7074452" y="4332199"/>
            <a:ext cx="2050388" cy="646331"/>
          </a:xfrm>
          <a:prstGeom prst="rect">
            <a:avLst/>
          </a:prstGeom>
          <a:noFill/>
        </p:spPr>
        <p:txBody>
          <a:bodyPr wrap="square" rtlCol="0">
            <a:spAutoFit/>
          </a:bodyPr>
          <a:lstStyle/>
          <a:p>
            <a:pPr algn="ctr"/>
            <a:r>
              <a:rPr lang="ja-JP" altLang="en-US" i="1" smtClean="0">
                <a:latin typeface="Times New Roman" panose="02020603050405020304" pitchFamily="18" charset="0"/>
                <a:cs typeface="Times New Roman" panose="02020603050405020304" pitchFamily="18" charset="0"/>
              </a:rPr>
              <a:t>微分効果 </a:t>
            </a:r>
            <a:endParaRPr lang="en-US" altLang="ja-JP" i="1" smtClean="0">
              <a:latin typeface="Times New Roman" panose="02020603050405020304" pitchFamily="18" charset="0"/>
              <a:cs typeface="Times New Roman" panose="02020603050405020304" pitchFamily="18" charset="0"/>
            </a:endParaRPr>
          </a:p>
          <a:p>
            <a:pPr algn="ct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N</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t</a:t>
            </a:r>
            <a:r>
              <a:rPr lang="en-US" altLang="ja-JP" smtClean="0">
                <a:latin typeface="Times New Roman" panose="02020603050405020304" pitchFamily="18" charset="0"/>
                <a:cs typeface="Times New Roman" panose="02020603050405020304" pitchFamily="18" charset="0"/>
              </a:rPr>
              <a:t>)</a:t>
            </a:r>
            <a:r>
              <a:rPr lang="ja-JP" altLang="en-US">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ー</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N</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t </a:t>
            </a:r>
            <a:r>
              <a:rPr lang="ja-JP" altLang="en-US"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Δt</a:t>
            </a:r>
            <a:r>
              <a:rPr lang="en-US" altLang="ja-JP" smtClean="0">
                <a:latin typeface="Times New Roman" panose="02020603050405020304" pitchFamily="18" charset="0"/>
                <a:cs typeface="Times New Roman" panose="02020603050405020304" pitchFamily="18" charset="0"/>
              </a:rPr>
              <a:t>))</a:t>
            </a:r>
          </a:p>
        </p:txBody>
      </p:sp>
      <p:cxnSp>
        <p:nvCxnSpPr>
          <p:cNvPr id="85" name="直線矢印コネクタ 84"/>
          <p:cNvCxnSpPr/>
          <p:nvPr/>
        </p:nvCxnSpPr>
        <p:spPr>
          <a:xfrm flipH="1">
            <a:off x="6300010" y="4920627"/>
            <a:ext cx="1114860" cy="676962"/>
          </a:xfrm>
          <a:prstGeom prst="straightConnector1">
            <a:avLst/>
          </a:prstGeom>
          <a:ln w="9525">
            <a:solidFill>
              <a:srgbClr val="FF0000"/>
            </a:solidFill>
            <a:prstDash val="dash"/>
            <a:headEnd type="triangle" w="med" len="med"/>
            <a:tail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741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Autofit/>
          </a:bodyPr>
          <a:lstStyle/>
          <a:p>
            <a:pPr algn="r"/>
            <a:r>
              <a:rPr lang="ja-JP" altLang="en-US" sz="2800" smtClean="0"/>
              <a:t>微分の効果</a:t>
            </a:r>
            <a:endParaRPr lang="ja-JP" altLang="en-US" sz="2800"/>
          </a:p>
        </p:txBody>
      </p:sp>
      <p:sp>
        <p:nvSpPr>
          <p:cNvPr id="159747" name="Rectangle 1027"/>
          <p:cNvSpPr>
            <a:spLocks noGrp="1" noChangeArrowheads="1"/>
          </p:cNvSpPr>
          <p:nvPr>
            <p:ph type="body" idx="1"/>
          </p:nvPr>
        </p:nvSpPr>
        <p:spPr>
          <a:xfrm>
            <a:off x="1077306" y="1608970"/>
            <a:ext cx="7847933" cy="1081049"/>
          </a:xfrm>
        </p:spPr>
        <p:txBody>
          <a:bodyPr anchor="t" anchorCtr="0">
            <a:noAutofit/>
          </a:bodyPr>
          <a:lstStyle/>
          <a:p>
            <a:pPr>
              <a:spcBef>
                <a:spcPts val="0"/>
              </a:spcBef>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微分結果は角周波数</a:t>
            </a:r>
            <a:r>
              <a:rPr lang="en-US" altLang="ja-JP" i="1" smtClean="0">
                <a:latin typeface="Times New Roman" panose="02020603050405020304" pitchFamily="18" charset="0"/>
                <a:cs typeface="Times New Roman" panose="02020603050405020304" pitchFamily="18" charset="0"/>
              </a:rPr>
              <a:t>ω</a:t>
            </a:r>
            <a:r>
              <a:rPr lang="ja-JP" altLang="en-US" smtClean="0">
                <a:latin typeface="Times New Roman" panose="02020603050405020304" pitchFamily="18" charset="0"/>
                <a:cs typeface="Times New Roman" panose="02020603050405020304" pitchFamily="18" charset="0"/>
              </a:rPr>
              <a:t>に比例すると考えてよい。</a:t>
            </a:r>
            <a:endParaRPr lang="en-US" altLang="ja-JP"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したがって，誤差は高周波領域に集中する</a:t>
            </a:r>
            <a:endParaRPr lang="en-US" altLang="ja-JP"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a:latin typeface="Times New Roman" panose="02020603050405020304" pitchFamily="18" charset="0"/>
              <a:cs typeface="Times New Roman" panose="02020603050405020304" pitchFamily="18" charset="0"/>
            </a:endParaRPr>
          </a:p>
        </p:txBody>
      </p:sp>
      <p:graphicFrame>
        <p:nvGraphicFramePr>
          <p:cNvPr id="86" name="オブジェクト 85"/>
          <p:cNvGraphicFramePr>
            <a:graphicFrameLocks noChangeAspect="1"/>
          </p:cNvGraphicFramePr>
          <p:nvPr>
            <p:extLst>
              <p:ext uri="{D42A27DB-BD31-4B8C-83A1-F6EECF244321}">
                <p14:modId xmlns:p14="http://schemas.microsoft.com/office/powerpoint/2010/main" val="2763949067"/>
              </p:ext>
            </p:extLst>
          </p:nvPr>
        </p:nvGraphicFramePr>
        <p:xfrm>
          <a:off x="2438681" y="2149494"/>
          <a:ext cx="2980401" cy="637309"/>
        </p:xfrm>
        <a:graphic>
          <a:graphicData uri="http://schemas.openxmlformats.org/presentationml/2006/ole">
            <mc:AlternateContent xmlns:mc="http://schemas.openxmlformats.org/markup-compatibility/2006">
              <mc:Choice xmlns:v="urn:schemas-microsoft-com:vml" Requires="v">
                <p:oleObj spid="_x0000_s12294" name="数式" r:id="rId3" imgW="1714320" imgH="368280" progId="Equation.3">
                  <p:embed/>
                </p:oleObj>
              </mc:Choice>
              <mc:Fallback>
                <p:oleObj name="数式" r:id="rId3" imgW="1714320" imgH="368280" progId="Equation.3">
                  <p:embed/>
                  <p:pic>
                    <p:nvPicPr>
                      <p:cNvPr id="0" name=""/>
                      <p:cNvPicPr>
                        <a:picLocks noChangeAspect="1" noChangeArrowheads="1"/>
                      </p:cNvPicPr>
                      <p:nvPr/>
                    </p:nvPicPr>
                    <p:blipFill>
                      <a:blip r:embed="rId4"/>
                      <a:srcRect/>
                      <a:stretch>
                        <a:fillRect/>
                      </a:stretch>
                    </p:blipFill>
                    <p:spPr bwMode="auto">
                      <a:xfrm>
                        <a:off x="2438681" y="2149494"/>
                        <a:ext cx="2980401" cy="637309"/>
                      </a:xfrm>
                      <a:prstGeom prst="rect">
                        <a:avLst/>
                      </a:prstGeom>
                      <a:noFill/>
                    </p:spPr>
                  </p:pic>
                </p:oleObj>
              </mc:Fallback>
            </mc:AlternateContent>
          </a:graphicData>
        </a:graphic>
      </p:graphicFrame>
      <p:grpSp>
        <p:nvGrpSpPr>
          <p:cNvPr id="87" name="グループ化 86"/>
          <p:cNvGrpSpPr/>
          <p:nvPr/>
        </p:nvGrpSpPr>
        <p:grpSpPr>
          <a:xfrm>
            <a:off x="841375" y="3845670"/>
            <a:ext cx="7819474" cy="2204945"/>
            <a:chOff x="605118" y="3348128"/>
            <a:chExt cx="7819474" cy="2204945"/>
          </a:xfrm>
        </p:grpSpPr>
        <p:sp>
          <p:nvSpPr>
            <p:cNvPr id="88" name="正方形/長方形 87"/>
            <p:cNvSpPr/>
            <p:nvPr/>
          </p:nvSpPr>
          <p:spPr>
            <a:xfrm>
              <a:off x="3737807" y="4155142"/>
              <a:ext cx="1684366" cy="1001142"/>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 name="直線矢印コネクタ 88"/>
            <p:cNvCxnSpPr/>
            <p:nvPr/>
          </p:nvCxnSpPr>
          <p:spPr>
            <a:xfrm>
              <a:off x="3719876" y="5156283"/>
              <a:ext cx="457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直線矢印コネクタ 89"/>
            <p:cNvCxnSpPr/>
            <p:nvPr/>
          </p:nvCxnSpPr>
          <p:spPr>
            <a:xfrm flipH="1" flipV="1">
              <a:off x="3737807" y="3348128"/>
              <a:ext cx="0" cy="180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テキスト ボックス 90"/>
            <p:cNvSpPr txBox="1"/>
            <p:nvPr/>
          </p:nvSpPr>
          <p:spPr>
            <a:xfrm>
              <a:off x="3841401" y="3426612"/>
              <a:ext cx="1149969"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目的帯域</a:t>
              </a:r>
              <a:endParaRPr kumimoji="1" lang="ja-JP" altLang="en-US"/>
            </a:p>
          </p:txBody>
        </p:sp>
        <p:cxnSp>
          <p:nvCxnSpPr>
            <p:cNvPr id="92" name="直線矢印コネクタ 91"/>
            <p:cNvCxnSpPr/>
            <p:nvPr/>
          </p:nvCxnSpPr>
          <p:spPr>
            <a:xfrm flipV="1">
              <a:off x="5422173" y="3352611"/>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3" name="テキスト ボックス 92"/>
            <p:cNvSpPr txBox="1"/>
            <p:nvPr/>
          </p:nvSpPr>
          <p:spPr>
            <a:xfrm>
              <a:off x="5094963" y="5170857"/>
              <a:ext cx="688432"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endParaRPr kumimoji="1" lang="ja-JP" altLang="en-US" baseline="-25000"/>
            </a:p>
          </p:txBody>
        </p:sp>
        <p:cxnSp>
          <p:nvCxnSpPr>
            <p:cNvPr id="94" name="直線矢印コネクタ 93"/>
            <p:cNvCxnSpPr/>
            <p:nvPr/>
          </p:nvCxnSpPr>
          <p:spPr>
            <a:xfrm flipV="1">
              <a:off x="7806785" y="3362702"/>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5" name="テキスト ボックス 94"/>
            <p:cNvSpPr txBox="1"/>
            <p:nvPr/>
          </p:nvSpPr>
          <p:spPr>
            <a:xfrm>
              <a:off x="7188977" y="5183741"/>
              <a:ext cx="1235615"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N</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endParaRPr kumimoji="1" lang="ja-JP" altLang="en-US" baseline="-25000"/>
            </a:p>
          </p:txBody>
        </p:sp>
        <p:cxnSp>
          <p:nvCxnSpPr>
            <p:cNvPr id="96" name="直線矢印コネクタ 95"/>
            <p:cNvCxnSpPr/>
            <p:nvPr/>
          </p:nvCxnSpPr>
          <p:spPr>
            <a:xfrm>
              <a:off x="3737807" y="3892728"/>
              <a:ext cx="1357155" cy="0"/>
            </a:xfrm>
            <a:prstGeom prst="straightConnector1">
              <a:avLst/>
            </a:prstGeom>
            <a:ln w="28575">
              <a:solidFill>
                <a:srgbClr val="00B05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a:off x="605118" y="3832021"/>
              <a:ext cx="2563739" cy="6463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ja-JP" altLang="en-US" smtClean="0">
                  <a:latin typeface="Times New Roman" panose="02020603050405020304" pitchFamily="18" charset="0"/>
                  <a:cs typeface="Times New Roman" panose="02020603050405020304" pitchFamily="18" charset="0"/>
                </a:rPr>
                <a:t>基本方式の</a:t>
              </a:r>
              <a:endParaRPr lang="en-US" altLang="ja-JP" smtClean="0">
                <a:latin typeface="Times New Roman" panose="02020603050405020304" pitchFamily="18" charset="0"/>
                <a:cs typeface="Times New Roman" panose="02020603050405020304" pitchFamily="18" charset="0"/>
              </a:endParaRPr>
            </a:p>
            <a:p>
              <a:pPr algn="r"/>
              <a:r>
                <a:rPr lang="ja-JP" altLang="en-US" smtClean="0">
                  <a:latin typeface="Times New Roman" panose="02020603050405020304" pitchFamily="18" charset="0"/>
                  <a:cs typeface="Times New Roman" panose="02020603050405020304" pitchFamily="18" charset="0"/>
                </a:rPr>
                <a:t>量子化誤差平均値</a:t>
              </a:r>
              <a:endParaRPr kumimoji="1" lang="ja-JP" altLang="en-US"/>
            </a:p>
          </p:txBody>
        </p:sp>
        <p:cxnSp>
          <p:nvCxnSpPr>
            <p:cNvPr id="98" name="直線矢印コネクタ 97"/>
            <p:cNvCxnSpPr>
              <a:stCxn id="97" idx="3"/>
            </p:cNvCxnSpPr>
            <p:nvPr/>
          </p:nvCxnSpPr>
          <p:spPr>
            <a:xfrm flipV="1">
              <a:off x="3168857" y="4155147"/>
              <a:ext cx="568950" cy="4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9" name="正方形/長方形 98"/>
            <p:cNvSpPr/>
            <p:nvPr/>
          </p:nvSpPr>
          <p:spPr>
            <a:xfrm>
              <a:off x="3737806" y="4808428"/>
              <a:ext cx="4068978" cy="365222"/>
            </a:xfrm>
            <a:prstGeom prst="rect">
              <a:avLst/>
            </a:prstGeom>
            <a:pattFill prst="ltDnDiag">
              <a:fgClr>
                <a:srgbClr val="FF00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p:cNvSpPr/>
            <p:nvPr/>
          </p:nvSpPr>
          <p:spPr>
            <a:xfrm>
              <a:off x="3737805" y="4808428"/>
              <a:ext cx="1684366" cy="347855"/>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テキスト ボックス 100"/>
            <p:cNvSpPr txBox="1"/>
            <p:nvPr/>
          </p:nvSpPr>
          <p:spPr>
            <a:xfrm>
              <a:off x="605118" y="4498747"/>
              <a:ext cx="2565327" cy="6463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オーバサンプリングの</a:t>
              </a:r>
              <a:endParaRPr lang="en-US" altLang="ja-JP" smtClean="0">
                <a:latin typeface="Times New Roman" panose="02020603050405020304" pitchFamily="18" charset="0"/>
                <a:cs typeface="Times New Roman" panose="02020603050405020304" pitchFamily="18" charset="0"/>
              </a:endParaRPr>
            </a:p>
            <a:p>
              <a:pPr algn="r"/>
              <a:r>
                <a:rPr lang="ja-JP" altLang="en-US" smtClean="0">
                  <a:latin typeface="Times New Roman" panose="02020603050405020304" pitchFamily="18" charset="0"/>
                  <a:cs typeface="Times New Roman" panose="02020603050405020304" pitchFamily="18" charset="0"/>
                </a:rPr>
                <a:t>量子化誤差平均値</a:t>
              </a:r>
              <a:endParaRPr kumimoji="1" lang="ja-JP" altLang="en-US"/>
            </a:p>
          </p:txBody>
        </p:sp>
        <p:cxnSp>
          <p:nvCxnSpPr>
            <p:cNvPr id="102" name="直線矢印コネクタ 101"/>
            <p:cNvCxnSpPr>
              <a:stCxn id="101" idx="3"/>
            </p:cNvCxnSpPr>
            <p:nvPr/>
          </p:nvCxnSpPr>
          <p:spPr>
            <a:xfrm flipV="1">
              <a:off x="3170445" y="4821874"/>
              <a:ext cx="568950" cy="3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V="1">
              <a:off x="5094962" y="3348128"/>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4" name="正方形/長方形 103"/>
            <p:cNvSpPr/>
            <p:nvPr/>
          </p:nvSpPr>
          <p:spPr>
            <a:xfrm>
              <a:off x="3737805" y="4155142"/>
              <a:ext cx="1684366" cy="1001141"/>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p:nvSpPr>
          <p:spPr>
            <a:xfrm>
              <a:off x="3727918" y="4808427"/>
              <a:ext cx="4051969" cy="3377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 name="フリーフォーム 2"/>
          <p:cNvSpPr/>
          <p:nvPr/>
        </p:nvSpPr>
        <p:spPr>
          <a:xfrm>
            <a:off x="3993776" y="3805518"/>
            <a:ext cx="4032255" cy="1855694"/>
          </a:xfrm>
          <a:custGeom>
            <a:avLst/>
            <a:gdLst>
              <a:gd name="connsiteX0" fmla="*/ 0 w 4034118"/>
              <a:gd name="connsiteY0" fmla="*/ 1828800 h 1869141"/>
              <a:gd name="connsiteX1" fmla="*/ 1653989 w 4034118"/>
              <a:gd name="connsiteY1" fmla="*/ 1775011 h 1869141"/>
              <a:gd name="connsiteX2" fmla="*/ 3254189 w 4034118"/>
              <a:gd name="connsiteY2" fmla="*/ 1250576 h 1869141"/>
              <a:gd name="connsiteX3" fmla="*/ 3738283 w 4034118"/>
              <a:gd name="connsiteY3" fmla="*/ 537882 h 1869141"/>
              <a:gd name="connsiteX4" fmla="*/ 4034118 w 4034118"/>
              <a:gd name="connsiteY4" fmla="*/ 0 h 1869141"/>
              <a:gd name="connsiteX5" fmla="*/ 4007224 w 4034118"/>
              <a:gd name="connsiteY5" fmla="*/ 1869141 h 1869141"/>
              <a:gd name="connsiteX6" fmla="*/ 0 w 4034118"/>
              <a:gd name="connsiteY6" fmla="*/ 1828800 h 1869141"/>
              <a:gd name="connsiteX0" fmla="*/ 0 w 4047565"/>
              <a:gd name="connsiteY0" fmla="*/ 1842247 h 1882588"/>
              <a:gd name="connsiteX1" fmla="*/ 1653989 w 4047565"/>
              <a:gd name="connsiteY1" fmla="*/ 1788458 h 1882588"/>
              <a:gd name="connsiteX2" fmla="*/ 3254189 w 4047565"/>
              <a:gd name="connsiteY2" fmla="*/ 1264023 h 1882588"/>
              <a:gd name="connsiteX3" fmla="*/ 3738283 w 4047565"/>
              <a:gd name="connsiteY3" fmla="*/ 551329 h 1882588"/>
              <a:gd name="connsiteX4" fmla="*/ 4047565 w 4047565"/>
              <a:gd name="connsiteY4" fmla="*/ 0 h 1882588"/>
              <a:gd name="connsiteX5" fmla="*/ 4007224 w 4047565"/>
              <a:gd name="connsiteY5" fmla="*/ 1882588 h 1882588"/>
              <a:gd name="connsiteX6" fmla="*/ 0 w 4047565"/>
              <a:gd name="connsiteY6" fmla="*/ 1842247 h 1882588"/>
              <a:gd name="connsiteX0" fmla="*/ 0 w 4047565"/>
              <a:gd name="connsiteY0" fmla="*/ 1842247 h 1896035"/>
              <a:gd name="connsiteX1" fmla="*/ 1653989 w 4047565"/>
              <a:gd name="connsiteY1" fmla="*/ 1788458 h 1896035"/>
              <a:gd name="connsiteX2" fmla="*/ 3254189 w 4047565"/>
              <a:gd name="connsiteY2" fmla="*/ 1264023 h 1896035"/>
              <a:gd name="connsiteX3" fmla="*/ 3738283 w 4047565"/>
              <a:gd name="connsiteY3" fmla="*/ 551329 h 1896035"/>
              <a:gd name="connsiteX4" fmla="*/ 4047565 w 4047565"/>
              <a:gd name="connsiteY4" fmla="*/ 0 h 1896035"/>
              <a:gd name="connsiteX5" fmla="*/ 4047565 w 4047565"/>
              <a:gd name="connsiteY5" fmla="*/ 1896035 h 1896035"/>
              <a:gd name="connsiteX6" fmla="*/ 0 w 4047565"/>
              <a:gd name="connsiteY6" fmla="*/ 1842247 h 1896035"/>
              <a:gd name="connsiteX0" fmla="*/ 0 w 4047565"/>
              <a:gd name="connsiteY0" fmla="*/ 1842247 h 1896035"/>
              <a:gd name="connsiteX1" fmla="*/ 1653989 w 4047565"/>
              <a:gd name="connsiteY1" fmla="*/ 1788458 h 1896035"/>
              <a:gd name="connsiteX2" fmla="*/ 3254189 w 4047565"/>
              <a:gd name="connsiteY2" fmla="*/ 1264023 h 1896035"/>
              <a:gd name="connsiteX3" fmla="*/ 3738283 w 4047565"/>
              <a:gd name="connsiteY3" fmla="*/ 551329 h 1896035"/>
              <a:gd name="connsiteX4" fmla="*/ 4047565 w 4047565"/>
              <a:gd name="connsiteY4" fmla="*/ 0 h 1896035"/>
              <a:gd name="connsiteX5" fmla="*/ 4047565 w 4047565"/>
              <a:gd name="connsiteY5" fmla="*/ 1896035 h 1896035"/>
              <a:gd name="connsiteX6" fmla="*/ 0 w 4047565"/>
              <a:gd name="connsiteY6" fmla="*/ 1842247 h 1896035"/>
              <a:gd name="connsiteX0" fmla="*/ 0 w 4047565"/>
              <a:gd name="connsiteY0" fmla="*/ 1842247 h 1896035"/>
              <a:gd name="connsiteX1" fmla="*/ 1653989 w 4047565"/>
              <a:gd name="connsiteY1" fmla="*/ 1788458 h 1896035"/>
              <a:gd name="connsiteX2" fmla="*/ 3254189 w 4047565"/>
              <a:gd name="connsiteY2" fmla="*/ 1264023 h 1896035"/>
              <a:gd name="connsiteX3" fmla="*/ 3765279 w 4047565"/>
              <a:gd name="connsiteY3" fmla="*/ 618564 h 1896035"/>
              <a:gd name="connsiteX4" fmla="*/ 4047565 w 4047565"/>
              <a:gd name="connsiteY4" fmla="*/ 0 h 1896035"/>
              <a:gd name="connsiteX5" fmla="*/ 4047565 w 4047565"/>
              <a:gd name="connsiteY5" fmla="*/ 1896035 h 1896035"/>
              <a:gd name="connsiteX6" fmla="*/ 0 w 4047565"/>
              <a:gd name="connsiteY6" fmla="*/ 1842247 h 1896035"/>
              <a:gd name="connsiteX0" fmla="*/ 0 w 4047565"/>
              <a:gd name="connsiteY0" fmla="*/ 1842247 h 1896035"/>
              <a:gd name="connsiteX1" fmla="*/ 1653989 w 4047565"/>
              <a:gd name="connsiteY1" fmla="*/ 1788458 h 1896035"/>
              <a:gd name="connsiteX2" fmla="*/ 2605137 w 4047565"/>
              <a:gd name="connsiteY2" fmla="*/ 1600200 h 1896035"/>
              <a:gd name="connsiteX3" fmla="*/ 3254189 w 4047565"/>
              <a:gd name="connsiteY3" fmla="*/ 1264023 h 1896035"/>
              <a:gd name="connsiteX4" fmla="*/ 3765279 w 4047565"/>
              <a:gd name="connsiteY4" fmla="*/ 618564 h 1896035"/>
              <a:gd name="connsiteX5" fmla="*/ 4047565 w 4047565"/>
              <a:gd name="connsiteY5" fmla="*/ 0 h 1896035"/>
              <a:gd name="connsiteX6" fmla="*/ 4047565 w 4047565"/>
              <a:gd name="connsiteY6" fmla="*/ 1896035 h 1896035"/>
              <a:gd name="connsiteX7" fmla="*/ 0 w 4047565"/>
              <a:gd name="connsiteY7" fmla="*/ 1842247 h 1896035"/>
              <a:gd name="connsiteX0" fmla="*/ 0 w 4047565"/>
              <a:gd name="connsiteY0" fmla="*/ 1842247 h 1855694"/>
              <a:gd name="connsiteX1" fmla="*/ 1653989 w 4047565"/>
              <a:gd name="connsiteY1" fmla="*/ 1788458 h 1855694"/>
              <a:gd name="connsiteX2" fmla="*/ 2605137 w 4047565"/>
              <a:gd name="connsiteY2" fmla="*/ 1600200 h 1855694"/>
              <a:gd name="connsiteX3" fmla="*/ 3254189 w 4047565"/>
              <a:gd name="connsiteY3" fmla="*/ 1264023 h 1855694"/>
              <a:gd name="connsiteX4" fmla="*/ 3765279 w 4047565"/>
              <a:gd name="connsiteY4" fmla="*/ 618564 h 1855694"/>
              <a:gd name="connsiteX5" fmla="*/ 4047565 w 4047565"/>
              <a:gd name="connsiteY5" fmla="*/ 0 h 1855694"/>
              <a:gd name="connsiteX6" fmla="*/ 4047565 w 4047565"/>
              <a:gd name="connsiteY6" fmla="*/ 1855694 h 1855694"/>
              <a:gd name="connsiteX7" fmla="*/ 0 w 4047565"/>
              <a:gd name="connsiteY7" fmla="*/ 1842247 h 1855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47565" h="1855694">
                <a:moveTo>
                  <a:pt x="0" y="1842247"/>
                </a:moveTo>
                <a:lnTo>
                  <a:pt x="1653989" y="1788458"/>
                </a:lnTo>
                <a:cubicBezTo>
                  <a:pt x="2088179" y="1739152"/>
                  <a:pt x="2338437" y="1687606"/>
                  <a:pt x="2605137" y="1600200"/>
                </a:cubicBezTo>
                <a:cubicBezTo>
                  <a:pt x="2871837" y="1512794"/>
                  <a:pt x="3060832" y="1427629"/>
                  <a:pt x="3254189" y="1264023"/>
                </a:cubicBezTo>
                <a:cubicBezTo>
                  <a:pt x="3447546" y="1100417"/>
                  <a:pt x="3633050" y="829234"/>
                  <a:pt x="3765279" y="618564"/>
                </a:cubicBezTo>
                <a:lnTo>
                  <a:pt x="4047565" y="0"/>
                </a:lnTo>
                <a:lnTo>
                  <a:pt x="4047565" y="1855694"/>
                </a:lnTo>
                <a:lnTo>
                  <a:pt x="0" y="1842247"/>
                </a:lnTo>
                <a:close/>
              </a:path>
            </a:pathLst>
          </a:custGeom>
          <a:pattFill prst="openDmnd">
            <a:fgClr>
              <a:schemeClr val="accent6">
                <a:lumMod val="75000"/>
              </a:schemeClr>
            </a:fgClr>
            <a:bgClr>
              <a:schemeClr val="bg1"/>
            </a:bgClr>
          </a:patt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テキスト ボックス 110"/>
          <p:cNvSpPr txBox="1"/>
          <p:nvPr/>
        </p:nvSpPr>
        <p:spPr>
          <a:xfrm>
            <a:off x="6068425" y="3802675"/>
            <a:ext cx="1537724" cy="6463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mtClean="0">
                <a:latin typeface="Times New Roman" panose="02020603050405020304" pitchFamily="18" charset="0"/>
                <a:cs typeface="Times New Roman" panose="02020603050405020304" pitchFamily="18" charset="0"/>
              </a:rPr>
              <a:t>ΣΔ</a:t>
            </a:r>
            <a:r>
              <a:rPr lang="ja-JP" altLang="en-US" smtClean="0">
                <a:latin typeface="Times New Roman" panose="02020603050405020304" pitchFamily="18" charset="0"/>
                <a:cs typeface="Times New Roman" panose="02020603050405020304" pitchFamily="18" charset="0"/>
              </a:rPr>
              <a:t>方式の</a:t>
            </a:r>
            <a:endParaRPr lang="en-US" altLang="ja-JP" smtClean="0">
              <a:latin typeface="Times New Roman" panose="02020603050405020304" pitchFamily="18" charset="0"/>
              <a:cs typeface="Times New Roman" panose="02020603050405020304" pitchFamily="18" charset="0"/>
            </a:endParaRPr>
          </a:p>
          <a:p>
            <a:pPr algn="ctr"/>
            <a:r>
              <a:rPr lang="ja-JP" altLang="en-US" smtClean="0">
                <a:latin typeface="Times New Roman" panose="02020603050405020304" pitchFamily="18" charset="0"/>
                <a:cs typeface="Times New Roman" panose="02020603050405020304" pitchFamily="18" charset="0"/>
              </a:rPr>
              <a:t>量子化雑音</a:t>
            </a:r>
            <a:endParaRPr kumimoji="1" lang="ja-JP" altLang="en-US"/>
          </a:p>
        </p:txBody>
      </p:sp>
      <p:cxnSp>
        <p:nvCxnSpPr>
          <p:cNvPr id="112" name="直線矢印コネクタ 111"/>
          <p:cNvCxnSpPr>
            <a:stCxn id="111" idx="2"/>
            <a:endCxn id="3" idx="3"/>
          </p:cNvCxnSpPr>
          <p:nvPr/>
        </p:nvCxnSpPr>
        <p:spPr>
          <a:xfrm>
            <a:off x="6837287" y="4449006"/>
            <a:ext cx="398369" cy="62053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521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Autofit/>
          </a:bodyPr>
          <a:lstStyle/>
          <a:p>
            <a:pPr algn="r"/>
            <a:r>
              <a:rPr lang="en-US" altLang="ja-JP" sz="2800" smtClean="0"/>
              <a:t>Σ</a:t>
            </a:r>
            <a:r>
              <a:rPr lang="ja-JP" altLang="en-US" sz="2800" smtClean="0"/>
              <a:t>方式の利点</a:t>
            </a:r>
            <a:endParaRPr lang="ja-JP" altLang="en-US" sz="2800"/>
          </a:p>
        </p:txBody>
      </p:sp>
      <p:sp>
        <p:nvSpPr>
          <p:cNvPr id="159747" name="Rectangle 1027"/>
          <p:cNvSpPr>
            <a:spLocks noGrp="1" noChangeArrowheads="1"/>
          </p:cNvSpPr>
          <p:nvPr>
            <p:ph type="body" idx="1"/>
          </p:nvPr>
        </p:nvSpPr>
        <p:spPr>
          <a:xfrm>
            <a:off x="1077306" y="1608970"/>
            <a:ext cx="7847933" cy="1081049"/>
          </a:xfrm>
        </p:spPr>
        <p:txBody>
          <a:bodyPr anchor="t" anchorCtr="0">
            <a:noAutofit/>
          </a:bodyPr>
          <a:lstStyle/>
          <a:p>
            <a:pPr>
              <a:spcBef>
                <a:spcPts val="0"/>
              </a:spcBef>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変換器が</a:t>
            </a:r>
            <a:r>
              <a:rPr lang="en-US" altLang="ja-JP" smtClean="0">
                <a:latin typeface="Times New Roman" panose="02020603050405020304" pitchFamily="18" charset="0"/>
                <a:cs typeface="Times New Roman" panose="02020603050405020304" pitchFamily="18" charset="0"/>
              </a:rPr>
              <a:t>1</a:t>
            </a:r>
            <a:r>
              <a:rPr lang="ja-JP" altLang="en-US" smtClean="0">
                <a:latin typeface="Times New Roman" panose="02020603050405020304" pitchFamily="18" charset="0"/>
                <a:cs typeface="Times New Roman" panose="02020603050405020304" pitchFamily="18" charset="0"/>
              </a:rPr>
              <a:t>ビットでできるため，高精度・低雑音の</a:t>
            </a:r>
            <a:r>
              <a:rPr lang="en-US" altLang="ja-JP" smtClean="0">
                <a:latin typeface="Times New Roman" panose="02020603050405020304" pitchFamily="18" charset="0"/>
                <a:cs typeface="Times New Roman" panose="02020603050405020304" pitchFamily="18" charset="0"/>
              </a:rPr>
              <a:t>A/D</a:t>
            </a:r>
            <a:r>
              <a:rPr lang="ja-JP" altLang="en-US" smtClean="0">
                <a:latin typeface="Times New Roman" panose="02020603050405020304" pitchFamily="18" charset="0"/>
                <a:cs typeface="Times New Roman" panose="02020603050405020304" pitchFamily="18" charset="0"/>
              </a:rPr>
              <a:t>変換器，</a:t>
            </a:r>
            <a:r>
              <a:rPr lang="en-US" altLang="ja-JP" smtClean="0">
                <a:latin typeface="Times New Roman" panose="02020603050405020304" pitchFamily="18" charset="0"/>
                <a:cs typeface="Times New Roman" panose="02020603050405020304" pitchFamily="18" charset="0"/>
              </a:rPr>
              <a:t>D/A</a:t>
            </a:r>
            <a:r>
              <a:rPr lang="ja-JP" altLang="en-US" smtClean="0">
                <a:latin typeface="Times New Roman" panose="02020603050405020304" pitchFamily="18" charset="0"/>
                <a:cs typeface="Times New Roman" panose="02020603050405020304" pitchFamily="18" charset="0"/>
              </a:rPr>
              <a:t>変換器を低コストで小さくできる。</a:t>
            </a:r>
            <a:endParaRPr lang="en-US" altLang="ja-JP"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振幅方向ではなく，時間方向のサンプリング周波数をあげることにより量子化雑音を低減できる。</a:t>
            </a:r>
            <a:endParaRPr lang="en-US" altLang="ja-JP" smtClean="0">
              <a:latin typeface="Times New Roman" panose="02020603050405020304" pitchFamily="18" charset="0"/>
              <a:cs typeface="Times New Roman" panose="02020603050405020304" pitchFamily="18" charset="0"/>
            </a:endParaRPr>
          </a:p>
          <a:p>
            <a:pPr marL="0" indent="0">
              <a:spcBef>
                <a:spcPts val="0"/>
              </a:spcBef>
              <a:buNone/>
              <a:tabLst>
                <a:tab pos="2568575" algn="l"/>
              </a:tabLst>
            </a:pPr>
            <a:endParaRPr lang="en-US" altLang="ja-JP" smtClean="0">
              <a:latin typeface="Times New Roman" panose="02020603050405020304" pitchFamily="18" charset="0"/>
              <a:cs typeface="Times New Roman" panose="02020603050405020304" pitchFamily="18" charset="0"/>
            </a:endParaRPr>
          </a:p>
          <a:p>
            <a:pPr marL="0" indent="0">
              <a:spcBef>
                <a:spcPts val="0"/>
              </a:spcBef>
              <a:buNone/>
              <a:tabLst>
                <a:tab pos="2568575" algn="l"/>
              </a:tabLst>
            </a:pP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注意</a:t>
            </a:r>
            <a:r>
              <a:rPr lang="en-US" altLang="ja-JP" smtClean="0">
                <a:latin typeface="Times New Roman" panose="02020603050405020304" pitchFamily="18" charset="0"/>
                <a:cs typeface="Times New Roman" panose="02020603050405020304" pitchFamily="18" charset="0"/>
              </a:rPr>
              <a:t>】</a:t>
            </a:r>
          </a:p>
          <a:p>
            <a:pPr marL="0" indent="0">
              <a:spcBef>
                <a:spcPts val="0"/>
              </a:spcBef>
              <a:buNone/>
              <a:tabLst>
                <a:tab pos="2568575" algn="l"/>
              </a:tabLst>
            </a:pPr>
            <a:r>
              <a:rPr lang="ja-JP" altLang="en-US" smtClean="0">
                <a:latin typeface="Times New Roman" panose="02020603050405020304" pitchFamily="18" charset="0"/>
                <a:cs typeface="Times New Roman" panose="02020603050405020304" pitchFamily="18" charset="0"/>
              </a:rPr>
              <a:t>市販の変換</a:t>
            </a:r>
            <a:r>
              <a:rPr lang="ja-JP" altLang="en-US">
                <a:latin typeface="Times New Roman" panose="02020603050405020304" pitchFamily="18" charset="0"/>
                <a:cs typeface="Times New Roman" panose="02020603050405020304" pitchFamily="18" charset="0"/>
              </a:rPr>
              <a:t>器</a:t>
            </a:r>
            <a:r>
              <a:rPr lang="ja-JP" altLang="en-US" smtClean="0">
                <a:latin typeface="Times New Roman" panose="02020603050405020304" pitchFamily="18" charset="0"/>
                <a:cs typeface="Times New Roman" panose="02020603050405020304" pitchFamily="18" charset="0"/>
              </a:rPr>
              <a:t>の出力は，</a:t>
            </a:r>
            <a:r>
              <a:rPr lang="en-US" altLang="ja-JP" smtClean="0">
                <a:latin typeface="Times New Roman" panose="02020603050405020304" pitchFamily="18" charset="0"/>
                <a:cs typeface="Times New Roman" panose="02020603050405020304" pitchFamily="18" charset="0"/>
              </a:rPr>
              <a:t>16</a:t>
            </a:r>
            <a:r>
              <a:rPr lang="ja-JP" altLang="en-US" smtClean="0">
                <a:latin typeface="Times New Roman" panose="02020603050405020304" pitchFamily="18" charset="0"/>
                <a:cs typeface="Times New Roman" panose="02020603050405020304" pitchFamily="18" charset="0"/>
              </a:rPr>
              <a:t>ビット</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現時点の標準</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に変換する場合が多い。</a:t>
            </a:r>
            <a:endParaRPr lang="en-US" altLang="ja-JP" smtClean="0">
              <a:latin typeface="Times New Roman" panose="02020603050405020304" pitchFamily="18" charset="0"/>
              <a:cs typeface="Times New Roman" panose="02020603050405020304" pitchFamily="18" charset="0"/>
            </a:endParaRPr>
          </a:p>
          <a:p>
            <a:pPr marL="0" indent="0">
              <a:spcBef>
                <a:spcPts val="0"/>
              </a:spcBef>
              <a:buNone/>
              <a:tabLst>
                <a:tab pos="2568575" algn="l"/>
              </a:tabLst>
            </a:pPr>
            <a:r>
              <a:rPr lang="ja-JP" altLang="en-US" smtClean="0">
                <a:latin typeface="Times New Roman" panose="02020603050405020304" pitchFamily="18" charset="0"/>
                <a:cs typeface="Times New Roman" panose="02020603050405020304" pitchFamily="18" charset="0"/>
              </a:rPr>
              <a:t>なお，出力を整数値に変換するには，ビット</a:t>
            </a:r>
            <a:r>
              <a:rPr lang="en-US" altLang="ja-JP" smtClean="0">
                <a:latin typeface="Times New Roman" panose="02020603050405020304" pitchFamily="18" charset="0"/>
                <a:cs typeface="Times New Roman" panose="02020603050405020304" pitchFamily="18" charset="0"/>
              </a:rPr>
              <a:t>1</a:t>
            </a:r>
            <a:r>
              <a:rPr lang="ja-JP" altLang="en-US" smtClean="0">
                <a:latin typeface="Times New Roman" panose="02020603050405020304" pitchFamily="18" charset="0"/>
                <a:cs typeface="Times New Roman" panose="02020603050405020304" pitchFamily="18" charset="0"/>
              </a:rPr>
              <a:t>を</a:t>
            </a:r>
            <a:r>
              <a:rPr lang="en-US" altLang="ja-JP" smtClean="0">
                <a:latin typeface="Times New Roman" panose="02020603050405020304" pitchFamily="18" charset="0"/>
                <a:cs typeface="Times New Roman" panose="02020603050405020304" pitchFamily="18" charset="0"/>
              </a:rPr>
              <a:t>1, </a:t>
            </a:r>
            <a:r>
              <a:rPr lang="ja-JP" altLang="en-US" smtClean="0">
                <a:latin typeface="Times New Roman" panose="02020603050405020304" pitchFamily="18" charset="0"/>
                <a:cs typeface="Times New Roman" panose="02020603050405020304" pitchFamily="18" charset="0"/>
              </a:rPr>
              <a:t>ビット</a:t>
            </a:r>
            <a:r>
              <a:rPr lang="en-US" altLang="ja-JP" smtClean="0">
                <a:latin typeface="Times New Roman" panose="02020603050405020304" pitchFamily="18" charset="0"/>
                <a:cs typeface="Times New Roman" panose="02020603050405020304" pitchFamily="18" charset="0"/>
              </a:rPr>
              <a:t>0</a:t>
            </a:r>
            <a:r>
              <a:rPr lang="ja-JP" altLang="en-US" smtClean="0">
                <a:latin typeface="Times New Roman" panose="02020603050405020304" pitchFamily="18" charset="0"/>
                <a:cs typeface="Times New Roman" panose="02020603050405020304" pitchFamily="18" charset="0"/>
              </a:rPr>
              <a:t>をー</a:t>
            </a:r>
            <a:r>
              <a:rPr lang="en-US" altLang="ja-JP" smtClean="0">
                <a:latin typeface="Times New Roman" panose="02020603050405020304" pitchFamily="18" charset="0"/>
                <a:cs typeface="Times New Roman" panose="02020603050405020304" pitchFamily="18" charset="0"/>
              </a:rPr>
              <a:t>1</a:t>
            </a:r>
            <a:r>
              <a:rPr lang="ja-JP" altLang="en-US" smtClean="0">
                <a:latin typeface="Times New Roman" panose="02020603050405020304" pitchFamily="18" charset="0"/>
                <a:cs typeface="Times New Roman" panose="02020603050405020304" pitchFamily="18" charset="0"/>
              </a:rPr>
              <a:t>として合計すればよい。</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0127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026367" y="18662"/>
            <a:ext cx="8117633" cy="877078"/>
          </a:xfrm>
        </p:spPr>
        <p:txBody>
          <a:bodyPr>
            <a:noAutofit/>
          </a:bodyPr>
          <a:lstStyle/>
          <a:p>
            <a:pPr algn="r"/>
            <a:r>
              <a:rPr lang="en-US" altLang="ja-JP" sz="2800" smtClean="0">
                <a:latin typeface="Times New Roman" panose="02020603050405020304" pitchFamily="18" charset="0"/>
                <a:cs typeface="Times New Roman" panose="02020603050405020304" pitchFamily="18" charset="0"/>
              </a:rPr>
              <a:t>Σ</a:t>
            </a:r>
            <a:r>
              <a:rPr lang="ja-JP" altLang="en-US" sz="2800" smtClean="0">
                <a:latin typeface="Times New Roman" panose="02020603050405020304" pitchFamily="18" charset="0"/>
                <a:cs typeface="Times New Roman" panose="02020603050405020304" pitchFamily="18" charset="0"/>
              </a:rPr>
              <a:t>方式のシミュレーションプログラム</a:t>
            </a:r>
            <a:r>
              <a:rPr lang="en-US" altLang="ja-JP" sz="2800" smtClean="0">
                <a:latin typeface="Times New Roman" panose="02020603050405020304" pitchFamily="18" charset="0"/>
                <a:cs typeface="Times New Roman" panose="02020603050405020304" pitchFamily="18" charset="0"/>
              </a:rPr>
              <a:t/>
            </a:r>
            <a:br>
              <a:rPr lang="en-US" altLang="ja-JP" sz="2800" smtClean="0">
                <a:latin typeface="Times New Roman" panose="02020603050405020304" pitchFamily="18" charset="0"/>
                <a:cs typeface="Times New Roman" panose="02020603050405020304" pitchFamily="18" charset="0"/>
              </a:rPr>
            </a:br>
            <a:r>
              <a:rPr lang="en-US" altLang="ja-JP" sz="2000" smtClean="0">
                <a:latin typeface="Times New Roman" panose="02020603050405020304" pitchFamily="18" charset="0"/>
                <a:cs typeface="Times New Roman" panose="02020603050405020304" pitchFamily="18" charset="0"/>
              </a:rPr>
              <a:t>(16</a:t>
            </a:r>
            <a:r>
              <a:rPr lang="ja-JP" altLang="en-US" sz="2000" smtClean="0">
                <a:latin typeface="Times New Roman" panose="02020603050405020304" pitchFamily="18" charset="0"/>
                <a:cs typeface="Times New Roman" panose="02020603050405020304" pitchFamily="18" charset="0"/>
              </a:rPr>
              <a:t>回ごとに分ける。すなわちパルス数</a:t>
            </a:r>
            <a:r>
              <a:rPr lang="en-US" altLang="ja-JP" sz="2000" smtClean="0">
                <a:latin typeface="Times New Roman" panose="02020603050405020304" pitchFamily="18" charset="0"/>
                <a:cs typeface="Times New Roman" panose="02020603050405020304" pitchFamily="18" charset="0"/>
              </a:rPr>
              <a:t>=16</a:t>
            </a:r>
            <a:r>
              <a:rPr lang="ja-JP" altLang="en-US" sz="2000" smtClean="0">
                <a:latin typeface="Times New Roman" panose="02020603050405020304" pitchFamily="18" charset="0"/>
                <a:cs typeface="Times New Roman" panose="02020603050405020304" pitchFamily="18" charset="0"/>
              </a:rPr>
              <a:t>個，ビット数</a:t>
            </a:r>
            <a:r>
              <a:rPr lang="en-US" altLang="ja-JP" sz="2000" smtClean="0">
                <a:latin typeface="Times New Roman" panose="02020603050405020304" pitchFamily="18" charset="0"/>
                <a:cs typeface="Times New Roman" panose="02020603050405020304" pitchFamily="18" charset="0"/>
              </a:rPr>
              <a:t>4</a:t>
            </a:r>
            <a:r>
              <a:rPr lang="ja-JP" altLang="en-US" sz="2000" smtClean="0">
                <a:latin typeface="Times New Roman" panose="02020603050405020304" pitchFamily="18" charset="0"/>
                <a:cs typeface="Times New Roman" panose="02020603050405020304" pitchFamily="18" charset="0"/>
              </a:rPr>
              <a:t>ビット</a:t>
            </a:r>
            <a:r>
              <a:rPr lang="en-US" altLang="ja-JP" sz="2000" smtClean="0">
                <a:latin typeface="Times New Roman" panose="02020603050405020304" pitchFamily="18" charset="0"/>
                <a:cs typeface="Times New Roman" panose="02020603050405020304" pitchFamily="18" charset="0"/>
              </a:rPr>
              <a:t>)</a:t>
            </a:r>
            <a:endParaRPr lang="ja-JP" altLang="en-US" sz="2000">
              <a:latin typeface="Times New Roman" panose="02020603050405020304" pitchFamily="18" charset="0"/>
              <a:cs typeface="Times New Roman" panose="02020603050405020304" pitchFamily="18" charset="0"/>
            </a:endParaRPr>
          </a:p>
        </p:txBody>
      </p:sp>
      <p:sp>
        <p:nvSpPr>
          <p:cNvPr id="159747" name="Rectangle 1027"/>
          <p:cNvSpPr>
            <a:spLocks noGrp="1" noChangeArrowheads="1"/>
          </p:cNvSpPr>
          <p:nvPr>
            <p:ph type="body" idx="1"/>
          </p:nvPr>
        </p:nvSpPr>
        <p:spPr>
          <a:xfrm>
            <a:off x="1511559" y="951723"/>
            <a:ext cx="7949682" cy="5318448"/>
          </a:xfrm>
        </p:spPr>
        <p:txBody>
          <a:bodyPr anchor="t" anchorCtr="0">
            <a:noAutofit/>
          </a:bodyPr>
          <a:lstStyle/>
          <a:p>
            <a:pPr marL="0" indent="0">
              <a:lnSpc>
                <a:spcPts val="900"/>
              </a:lnSpc>
              <a:buNone/>
            </a:pPr>
            <a:r>
              <a:rPr lang="en-US" altLang="ja-JP" sz="1800">
                <a:latin typeface="ＭＳ ゴシック" panose="020B0609070205080204" pitchFamily="49" charset="-128"/>
                <a:ea typeface="ＭＳ ゴシック" panose="020B0609070205080204" pitchFamily="49" charset="-128"/>
              </a:rPr>
              <a:t>#include "stdio.h"</a:t>
            </a:r>
          </a:p>
          <a:p>
            <a:pPr marL="0" indent="0">
              <a:lnSpc>
                <a:spcPts val="900"/>
              </a:lnSpc>
              <a:buNone/>
            </a:pPr>
            <a:r>
              <a:rPr lang="en-US" altLang="ja-JP" sz="1800">
                <a:latin typeface="ＭＳ ゴシック" panose="020B0609070205080204" pitchFamily="49" charset="-128"/>
                <a:ea typeface="ＭＳ ゴシック" panose="020B0609070205080204" pitchFamily="49" charset="-128"/>
              </a:rPr>
              <a:t>#include "math.h"</a:t>
            </a:r>
          </a:p>
          <a:p>
            <a:pPr marL="0" indent="0">
              <a:lnSpc>
                <a:spcPts val="900"/>
              </a:lnSpc>
              <a:buNone/>
            </a:pPr>
            <a:r>
              <a:rPr lang="en-US" altLang="ja-JP" sz="1800">
                <a:latin typeface="ＭＳ ゴシック" panose="020B0609070205080204" pitchFamily="49" charset="-128"/>
                <a:ea typeface="ＭＳ ゴシック" panose="020B0609070205080204" pitchFamily="49" charset="-128"/>
              </a:rPr>
              <a:t>#include "string.h"</a:t>
            </a:r>
          </a:p>
          <a:p>
            <a:pPr marL="0" indent="0">
              <a:lnSpc>
                <a:spcPts val="900"/>
              </a:lnSpc>
              <a:buNone/>
            </a:pPr>
            <a:r>
              <a:rPr lang="en-US" altLang="ja-JP" sz="1800">
                <a:latin typeface="ＭＳ ゴシック" panose="020B0609070205080204" pitchFamily="49" charset="-128"/>
                <a:ea typeface="ＭＳ ゴシック" panose="020B0609070205080204" pitchFamily="49" charset="-128"/>
              </a:rPr>
              <a:t>double Sigma=0;</a:t>
            </a:r>
          </a:p>
          <a:p>
            <a:pPr marL="0" indent="0">
              <a:lnSpc>
                <a:spcPts val="900"/>
              </a:lnSpc>
              <a:buNone/>
            </a:pPr>
            <a:r>
              <a:rPr lang="fr-FR" altLang="ja-JP" sz="1800">
                <a:latin typeface="ＭＳ ゴシック" panose="020B0609070205080204" pitchFamily="49" charset="-128"/>
                <a:ea typeface="ＭＳ ゴシック" panose="020B0609070205080204" pitchFamily="49" charset="-128"/>
              </a:rPr>
              <a:t>double Vin(double T){return (sin(T)+sin(2*T))/2;}</a:t>
            </a:r>
          </a:p>
          <a:p>
            <a:pPr marL="0" indent="0">
              <a:lnSpc>
                <a:spcPts val="900"/>
              </a:lnSpc>
              <a:buNone/>
            </a:pPr>
            <a:r>
              <a:rPr lang="en-US" altLang="ja-JP" sz="1800">
                <a:latin typeface="ＭＳ ゴシック" panose="020B0609070205080204" pitchFamily="49" charset="-128"/>
                <a:ea typeface="ＭＳ ゴシック" panose="020B0609070205080204" pitchFamily="49" charset="-128"/>
              </a:rPr>
              <a:t>int Comparator(){if(Sigma&gt;=0) return 1; else return -1;}</a:t>
            </a:r>
          </a:p>
          <a:p>
            <a:pPr marL="0" indent="0">
              <a:lnSpc>
                <a:spcPts val="900"/>
              </a:lnSpc>
              <a:buNone/>
            </a:pPr>
            <a:r>
              <a:rPr lang="en-US" altLang="ja-JP" sz="1800">
                <a:latin typeface="ＭＳ ゴシック" panose="020B0609070205080204" pitchFamily="49" charset="-128"/>
                <a:ea typeface="ＭＳ ゴシック" panose="020B0609070205080204" pitchFamily="49" charset="-128"/>
              </a:rPr>
              <a:t>void Simulate(FILE* fp){</a:t>
            </a:r>
          </a:p>
          <a:p>
            <a:pPr marL="0" indent="0">
              <a:lnSpc>
                <a:spcPts val="900"/>
              </a:lnSpc>
              <a:buNone/>
            </a:pPr>
            <a:r>
              <a:rPr lang="fr-FR" altLang="ja-JP" sz="1800" smtClean="0">
                <a:latin typeface="ＭＳ ゴシック" panose="020B0609070205080204" pitchFamily="49" charset="-128"/>
                <a:ea typeface="ＭＳ ゴシック" panose="020B0609070205080204" pitchFamily="49" charset="-128"/>
              </a:rPr>
              <a:t>	double </a:t>
            </a:r>
            <a:r>
              <a:rPr lang="fr-FR" altLang="ja-JP" sz="1800">
                <a:latin typeface="ＭＳ ゴシック" panose="020B0609070205080204" pitchFamily="49" charset="-128"/>
                <a:ea typeface="ＭＳ ゴシック" panose="020B0609070205080204" pitchFamily="49" charset="-128"/>
              </a:rPr>
              <a:t>T=0, DT=3.14159265358979/1024,V=0; int C;</a:t>
            </a: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	char </a:t>
            </a:r>
            <a:r>
              <a:rPr lang="en-US" altLang="ja-JP" sz="1800">
                <a:latin typeface="ＭＳ ゴシック" panose="020B0609070205080204" pitchFamily="49" charset="-128"/>
                <a:ea typeface="ＭＳ ゴシック" panose="020B0609070205080204" pitchFamily="49" charset="-128"/>
              </a:rPr>
              <a:t>str[512], sDT[10]; sprintf(str,"\n %7.4lf,%7.4lf",T, V);</a:t>
            </a: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	for(int </a:t>
            </a:r>
            <a:r>
              <a:rPr lang="en-US" altLang="ja-JP" sz="1800">
                <a:latin typeface="ＭＳ ゴシック" panose="020B0609070205080204" pitchFamily="49" charset="-128"/>
                <a:ea typeface="ＭＳ ゴシック" panose="020B0609070205080204" pitchFamily="49" charset="-128"/>
              </a:rPr>
              <a:t>i=1;i&lt;=5096;i++){</a:t>
            </a: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		C=Comparator</a:t>
            </a:r>
            <a:r>
              <a:rPr lang="en-US" altLang="ja-JP" sz="1800">
                <a:latin typeface="ＭＳ ゴシック" panose="020B0609070205080204" pitchFamily="49" charset="-128"/>
                <a:ea typeface="ＭＳ ゴシック" panose="020B0609070205080204" pitchFamily="49" charset="-128"/>
              </a:rPr>
              <a:t>();</a:t>
            </a: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		sprintf(sDT</a:t>
            </a:r>
            <a:r>
              <a:rPr lang="en-US" altLang="ja-JP" sz="1800">
                <a:latin typeface="ＭＳ ゴシック" panose="020B0609070205080204" pitchFamily="49" charset="-128"/>
                <a:ea typeface="ＭＳ ゴシック" panose="020B0609070205080204" pitchFamily="49" charset="-128"/>
              </a:rPr>
              <a:t>,", %d", C);strcat(str,sDT);</a:t>
            </a: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		if(i%16</a:t>
            </a:r>
            <a:r>
              <a:rPr lang="en-US" altLang="ja-JP" sz="1800">
                <a:latin typeface="ＭＳ ゴシック" panose="020B0609070205080204" pitchFamily="49" charset="-128"/>
                <a:ea typeface="ＭＳ ゴシック" panose="020B0609070205080204" pitchFamily="49" charset="-128"/>
              </a:rPr>
              <a:t>==0){</a:t>
            </a: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			fprintf(fp,str</a:t>
            </a:r>
            <a:r>
              <a:rPr lang="en-US" altLang="ja-JP" sz="1800">
                <a:latin typeface="ＭＳ ゴシック" panose="020B0609070205080204" pitchFamily="49" charset="-128"/>
                <a:ea typeface="ＭＳ ゴシック" panose="020B0609070205080204" pitchFamily="49" charset="-128"/>
              </a:rPr>
              <a:t>);printf(str);</a:t>
            </a:r>
          </a:p>
          <a:p>
            <a:pPr marL="0" indent="0">
              <a:lnSpc>
                <a:spcPts val="900"/>
              </a:lnSpc>
              <a:buNone/>
            </a:pPr>
            <a:r>
              <a:rPr lang="de-DE" altLang="ja-JP" sz="1800" smtClean="0">
                <a:latin typeface="ＭＳ ゴシック" panose="020B0609070205080204" pitchFamily="49" charset="-128"/>
                <a:ea typeface="ＭＳ ゴシック" panose="020B0609070205080204" pitchFamily="49" charset="-128"/>
              </a:rPr>
              <a:t>			sprintf(str</a:t>
            </a:r>
            <a:r>
              <a:rPr lang="de-DE" altLang="ja-JP" sz="1800">
                <a:latin typeface="ＭＳ ゴシック" panose="020B0609070205080204" pitchFamily="49" charset="-128"/>
                <a:ea typeface="ＭＳ ゴシック" panose="020B0609070205080204" pitchFamily="49" charset="-128"/>
              </a:rPr>
              <a:t>,"\n %7.4lf,%7.4lf",T,V);</a:t>
            </a: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		}</a:t>
            </a:r>
            <a:endParaRPr lang="en-US" altLang="ja-JP" sz="1800">
              <a:latin typeface="ＭＳ ゴシック" panose="020B0609070205080204" pitchFamily="49" charset="-128"/>
              <a:ea typeface="ＭＳ ゴシック" panose="020B0609070205080204" pitchFamily="49" charset="-128"/>
            </a:endParaRP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		T</a:t>
            </a:r>
            <a:r>
              <a:rPr lang="en-US" altLang="ja-JP" sz="1800">
                <a:latin typeface="ＭＳ ゴシック" panose="020B0609070205080204" pitchFamily="49" charset="-128"/>
                <a:ea typeface="ＭＳ ゴシック" panose="020B0609070205080204" pitchFamily="49" charset="-128"/>
              </a:rPr>
              <a:t>+=DT;V=Vin(T);Sigma+=(V-C);</a:t>
            </a: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	}</a:t>
            </a:r>
            <a:endParaRPr lang="en-US" altLang="ja-JP" sz="1800">
              <a:latin typeface="ＭＳ ゴシック" panose="020B0609070205080204" pitchFamily="49" charset="-128"/>
              <a:ea typeface="ＭＳ ゴシック" panose="020B0609070205080204" pitchFamily="49" charset="-128"/>
            </a:endParaRPr>
          </a:p>
          <a:p>
            <a:pPr marL="0" indent="0">
              <a:lnSpc>
                <a:spcPts val="900"/>
              </a:lnSpc>
              <a:buNone/>
            </a:pPr>
            <a:r>
              <a:rPr lang="en-US" altLang="ja-JP" sz="1800">
                <a:latin typeface="ＭＳ ゴシック" panose="020B0609070205080204" pitchFamily="49" charset="-128"/>
                <a:ea typeface="ＭＳ ゴシック" panose="020B0609070205080204" pitchFamily="49" charset="-128"/>
              </a:rPr>
              <a:t>}</a:t>
            </a:r>
          </a:p>
          <a:p>
            <a:pPr marL="0" indent="0">
              <a:lnSpc>
                <a:spcPts val="900"/>
              </a:lnSpc>
              <a:buNone/>
            </a:pPr>
            <a:r>
              <a:rPr lang="en-US" altLang="ja-JP" sz="1800">
                <a:latin typeface="ＭＳ ゴシック" panose="020B0609070205080204" pitchFamily="49" charset="-128"/>
                <a:ea typeface="ＭＳ ゴシック" panose="020B0609070205080204" pitchFamily="49" charset="-128"/>
              </a:rPr>
              <a:t>int main(void){</a:t>
            </a: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	FILE </a:t>
            </a:r>
            <a:r>
              <a:rPr lang="en-US" altLang="ja-JP" sz="1800">
                <a:latin typeface="ＭＳ ゴシック" panose="020B0609070205080204" pitchFamily="49" charset="-128"/>
                <a:ea typeface="ＭＳ ゴシック" panose="020B0609070205080204" pitchFamily="49" charset="-128"/>
              </a:rPr>
              <a:t>*fp=fopen("D:\\test.cv","wt");</a:t>
            </a: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	Simulate(fp</a:t>
            </a:r>
            <a:r>
              <a:rPr lang="en-US" altLang="ja-JP" sz="1800">
                <a:latin typeface="ＭＳ ゴシック" panose="020B0609070205080204" pitchFamily="49" charset="-128"/>
                <a:ea typeface="ＭＳ ゴシック" panose="020B0609070205080204" pitchFamily="49" charset="-128"/>
              </a:rPr>
              <a:t>);fclose(fp);getchar();</a:t>
            </a:r>
          </a:p>
          <a:p>
            <a:pPr marL="0" indent="0">
              <a:lnSpc>
                <a:spcPts val="900"/>
              </a:lnSpc>
              <a:buNone/>
            </a:pPr>
            <a:r>
              <a:rPr lang="en-US" altLang="ja-JP" sz="1800" smtClean="0">
                <a:latin typeface="ＭＳ ゴシック" panose="020B0609070205080204" pitchFamily="49" charset="-128"/>
                <a:ea typeface="ＭＳ ゴシック" panose="020B0609070205080204" pitchFamily="49" charset="-128"/>
              </a:rPr>
              <a:t>}</a:t>
            </a:r>
            <a:endParaRPr lang="en-US" altLang="ja-JP" sz="18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19990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026367" y="18662"/>
            <a:ext cx="8117633" cy="877078"/>
          </a:xfrm>
        </p:spPr>
        <p:txBody>
          <a:bodyPr>
            <a:noAutofit/>
          </a:bodyPr>
          <a:lstStyle/>
          <a:p>
            <a:pPr algn="r"/>
            <a:r>
              <a:rPr lang="en-US" altLang="ja-JP" sz="2800" smtClean="0">
                <a:latin typeface="Times New Roman" panose="02020603050405020304" pitchFamily="18" charset="0"/>
                <a:cs typeface="Times New Roman" panose="02020603050405020304" pitchFamily="18" charset="0"/>
              </a:rPr>
              <a:t>Σ</a:t>
            </a:r>
            <a:r>
              <a:rPr lang="ja-JP" altLang="en-US" sz="2800" smtClean="0">
                <a:latin typeface="Times New Roman" panose="02020603050405020304" pitchFamily="18" charset="0"/>
                <a:cs typeface="Times New Roman" panose="02020603050405020304" pitchFamily="18" charset="0"/>
              </a:rPr>
              <a:t>方式のシミュレーション実行結果</a:t>
            </a:r>
            <a:r>
              <a:rPr lang="en-US" altLang="ja-JP" sz="2800" smtClean="0">
                <a:latin typeface="Times New Roman" panose="02020603050405020304" pitchFamily="18" charset="0"/>
                <a:cs typeface="Times New Roman" panose="02020603050405020304" pitchFamily="18" charset="0"/>
              </a:rPr>
              <a:t/>
            </a:r>
            <a:br>
              <a:rPr lang="en-US" altLang="ja-JP" sz="2800" smtClean="0">
                <a:latin typeface="Times New Roman" panose="02020603050405020304" pitchFamily="18" charset="0"/>
                <a:cs typeface="Times New Roman" panose="02020603050405020304" pitchFamily="18" charset="0"/>
              </a:rPr>
            </a:br>
            <a:r>
              <a:rPr lang="en-US" altLang="ja-JP" sz="2000" smtClean="0">
                <a:latin typeface="Times New Roman" panose="02020603050405020304" pitchFamily="18" charset="0"/>
                <a:cs typeface="Times New Roman" panose="02020603050405020304" pitchFamily="18" charset="0"/>
              </a:rPr>
              <a:t>(</a:t>
            </a:r>
            <a:r>
              <a:rPr lang="ja-JP" altLang="en-US" sz="2000" smtClean="0">
                <a:latin typeface="Times New Roman" panose="02020603050405020304" pitchFamily="18" charset="0"/>
                <a:cs typeface="Times New Roman" panose="02020603050405020304" pitchFamily="18" charset="0"/>
              </a:rPr>
              <a:t>パルス数</a:t>
            </a:r>
            <a:r>
              <a:rPr lang="en-US" altLang="ja-JP" sz="2000" smtClean="0">
                <a:latin typeface="Times New Roman" panose="02020603050405020304" pitchFamily="18" charset="0"/>
                <a:cs typeface="Times New Roman" panose="02020603050405020304" pitchFamily="18" charset="0"/>
              </a:rPr>
              <a:t>=16</a:t>
            </a:r>
            <a:r>
              <a:rPr lang="ja-JP" altLang="en-US" sz="2000" smtClean="0">
                <a:latin typeface="Times New Roman" panose="02020603050405020304" pitchFamily="18" charset="0"/>
                <a:cs typeface="Times New Roman" panose="02020603050405020304" pitchFamily="18" charset="0"/>
              </a:rPr>
              <a:t>個，ビット数</a:t>
            </a:r>
            <a:r>
              <a:rPr lang="en-US" altLang="ja-JP" sz="2000" smtClean="0">
                <a:latin typeface="Times New Roman" panose="02020603050405020304" pitchFamily="18" charset="0"/>
                <a:cs typeface="Times New Roman" panose="02020603050405020304" pitchFamily="18" charset="0"/>
              </a:rPr>
              <a:t>4</a:t>
            </a:r>
            <a:r>
              <a:rPr lang="ja-JP" altLang="en-US" sz="2000" smtClean="0">
                <a:latin typeface="Times New Roman" panose="02020603050405020304" pitchFamily="18" charset="0"/>
                <a:cs typeface="Times New Roman" panose="02020603050405020304" pitchFamily="18" charset="0"/>
              </a:rPr>
              <a:t>ビット</a:t>
            </a:r>
            <a:r>
              <a:rPr lang="en-US" altLang="ja-JP" sz="2000" smtClean="0">
                <a:latin typeface="Times New Roman" panose="02020603050405020304" pitchFamily="18" charset="0"/>
                <a:cs typeface="Times New Roman" panose="02020603050405020304" pitchFamily="18" charset="0"/>
              </a:rPr>
              <a:t>)</a:t>
            </a:r>
            <a:endParaRPr lang="ja-JP" altLang="en-US" sz="2000">
              <a:latin typeface="Times New Roman" panose="02020603050405020304" pitchFamily="18" charset="0"/>
              <a:cs typeface="Times New Roman" panose="02020603050405020304" pitchFamily="18" charset="0"/>
            </a:endParaRPr>
          </a:p>
        </p:txBody>
      </p:sp>
      <p:pic>
        <p:nvPicPr>
          <p:cNvPr id="2" name="図 1"/>
          <p:cNvPicPr>
            <a:picLocks noChangeAspect="1"/>
          </p:cNvPicPr>
          <p:nvPr/>
        </p:nvPicPr>
        <p:blipFill>
          <a:blip r:embed="rId2"/>
          <a:stretch>
            <a:fillRect/>
          </a:stretch>
        </p:blipFill>
        <p:spPr>
          <a:xfrm>
            <a:off x="0" y="1755397"/>
            <a:ext cx="9144000" cy="5205241"/>
          </a:xfrm>
          <a:prstGeom prst="rect">
            <a:avLst/>
          </a:prstGeom>
          <a:ln>
            <a:solidFill>
              <a:srgbClr val="FF0000"/>
            </a:solidFill>
          </a:ln>
        </p:spPr>
      </p:pic>
      <p:sp>
        <p:nvSpPr>
          <p:cNvPr id="3" name="コンテンツ プレースホルダー 2"/>
          <p:cNvSpPr>
            <a:spLocks noGrp="1"/>
          </p:cNvSpPr>
          <p:nvPr>
            <p:ph idx="1"/>
          </p:nvPr>
        </p:nvSpPr>
        <p:spPr>
          <a:xfrm>
            <a:off x="870165" y="895740"/>
            <a:ext cx="7704667" cy="859657"/>
          </a:xfrm>
        </p:spPr>
        <p:txBody>
          <a:bodyPr anchor="t" anchorCtr="0">
            <a:normAutofit fontScale="92500" lnSpcReduction="10000"/>
          </a:bodyPr>
          <a:lstStyle/>
          <a:p>
            <a:pPr marL="0" indent="0">
              <a:buNone/>
            </a:pPr>
            <a:r>
              <a:rPr kumimoji="1" lang="ja-JP" altLang="en-US" smtClean="0"/>
              <a:t>プログラムの出力は</a:t>
            </a:r>
            <a:r>
              <a:rPr kumimoji="1" lang="en-US" altLang="ja-JP" smtClean="0"/>
              <a:t>R</a:t>
            </a:r>
            <a:r>
              <a:rPr kumimoji="1" lang="ja-JP" altLang="en-US" smtClean="0"/>
              <a:t>列まで</a:t>
            </a:r>
            <a:r>
              <a:rPr lang="ja-JP" altLang="en-US" smtClean="0"/>
              <a:t>，</a:t>
            </a:r>
            <a:r>
              <a:rPr lang="en-US" altLang="ja-JP" smtClean="0"/>
              <a:t>S</a:t>
            </a:r>
            <a:r>
              <a:rPr lang="ja-JP" altLang="en-US" smtClean="0"/>
              <a:t>列は</a:t>
            </a:r>
            <a:r>
              <a:rPr lang="en-US" altLang="ja-JP" smtClean="0"/>
              <a:t>C</a:t>
            </a:r>
            <a:r>
              <a:rPr lang="ja-JP" altLang="en-US" smtClean="0"/>
              <a:t>～</a:t>
            </a:r>
            <a:r>
              <a:rPr lang="en-US" altLang="ja-JP" smtClean="0"/>
              <a:t>R</a:t>
            </a:r>
            <a:r>
              <a:rPr lang="ja-JP" altLang="en-US" smtClean="0"/>
              <a:t>までの</a:t>
            </a:r>
            <a:r>
              <a:rPr kumimoji="1" lang="ja-JP" altLang="en-US" smtClean="0"/>
              <a:t>合計</a:t>
            </a:r>
            <a:endParaRPr kumimoji="1" lang="en-US" altLang="ja-JP" smtClean="0"/>
          </a:p>
          <a:p>
            <a:pPr marL="0" indent="0">
              <a:buNone/>
            </a:pPr>
            <a:r>
              <a:rPr lang="ja-JP" altLang="en-US"/>
              <a:t>誤差</a:t>
            </a:r>
            <a:r>
              <a:rPr lang="ja-JP" altLang="en-US" smtClean="0"/>
              <a:t>が大きいがビット数を上げると改善されるはず。</a:t>
            </a:r>
            <a:endParaRPr kumimoji="1" lang="ja-JP" altLang="en-US"/>
          </a:p>
        </p:txBody>
      </p:sp>
    </p:spTree>
    <p:extLst>
      <p:ext uri="{BB962C8B-B14F-4D97-AF65-F5344CB8AC3E}">
        <p14:creationId xmlns:p14="http://schemas.microsoft.com/office/powerpoint/2010/main" val="1061133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ja-JP" altLang="en-US" sz="3600" smtClean="0"/>
              <a:t>２．４　昨今の</a:t>
            </a:r>
            <a:r>
              <a:rPr lang="en-US" altLang="ja-JP" sz="3600" smtClean="0"/>
              <a:t>A/D</a:t>
            </a:r>
            <a:r>
              <a:rPr lang="ja-JP" altLang="en-US" sz="3600" smtClean="0"/>
              <a:t>変換と</a:t>
            </a:r>
            <a:r>
              <a:rPr lang="en-US" altLang="ja-JP" sz="3600" smtClean="0"/>
              <a:t>D/A</a:t>
            </a:r>
            <a:r>
              <a:rPr lang="ja-JP" altLang="en-US" sz="3600" smtClean="0"/>
              <a:t>変換</a:t>
            </a:r>
            <a:r>
              <a:rPr lang="en-US" altLang="ja-JP" sz="3600" smtClean="0"/>
              <a:t/>
            </a:r>
            <a:br>
              <a:rPr lang="en-US" altLang="ja-JP" sz="3600" smtClean="0"/>
            </a:br>
            <a:r>
              <a:rPr lang="ja-JP" altLang="en-US" sz="3600" smtClean="0"/>
              <a:t>取り上げるテーマ</a:t>
            </a:r>
            <a:r>
              <a:rPr lang="en-US" altLang="ja-JP" sz="3600" smtClean="0"/>
              <a:t> </a:t>
            </a:r>
            <a:endParaRPr kumimoji="1" lang="ja-JP" altLang="en-US" sz="3600"/>
          </a:p>
        </p:txBody>
      </p:sp>
      <p:sp>
        <p:nvSpPr>
          <p:cNvPr id="29" name="テキスト ボックス 28"/>
          <p:cNvSpPr txBox="1"/>
          <p:nvPr/>
        </p:nvSpPr>
        <p:spPr>
          <a:xfrm>
            <a:off x="1300710" y="2667614"/>
            <a:ext cx="7117149" cy="2308324"/>
          </a:xfrm>
          <a:prstGeom prst="rect">
            <a:avLst/>
          </a:prstGeom>
          <a:noFill/>
        </p:spPr>
        <p:txBody>
          <a:bodyPr wrap="square" rtlCol="0">
            <a:spAutoFit/>
          </a:bodyPr>
          <a:lstStyle/>
          <a:p>
            <a:pPr defTabSz="1169988"/>
            <a:r>
              <a:rPr lang="ja-JP" altLang="en-US" sz="4800" smtClean="0">
                <a:solidFill>
                  <a:srgbClr val="00B050"/>
                </a:solidFill>
                <a:latin typeface="HG創英角ﾎﾟｯﾌﾟ体" panose="040B0A09000000000000" pitchFamily="49" charset="-128"/>
                <a:ea typeface="HG創英角ﾎﾟｯﾌﾟ体" panose="040B0A09000000000000" pitchFamily="49" charset="-128"/>
              </a:rPr>
              <a:t>①オーバサンプリング</a:t>
            </a:r>
            <a:endParaRPr lang="en-US" altLang="ja-JP" sz="4800" smtClean="0">
              <a:solidFill>
                <a:srgbClr val="00B050"/>
              </a:solidFill>
              <a:latin typeface="HG創英角ﾎﾟｯﾌﾟ体" panose="040B0A09000000000000" pitchFamily="49" charset="-128"/>
              <a:ea typeface="HG創英角ﾎﾟｯﾌﾟ体" panose="040B0A09000000000000" pitchFamily="49" charset="-128"/>
            </a:endParaRPr>
          </a:p>
          <a:p>
            <a:pPr defTabSz="1169988"/>
            <a:endParaRPr lang="en-US" altLang="ja-JP" sz="4800" smtClean="0">
              <a:solidFill>
                <a:srgbClr val="00B050"/>
              </a:solidFill>
              <a:latin typeface="HG創英角ﾎﾟｯﾌﾟ体" panose="040B0A09000000000000" pitchFamily="49" charset="-128"/>
              <a:ea typeface="HG創英角ﾎﾟｯﾌﾟ体" panose="040B0A09000000000000" pitchFamily="49" charset="-128"/>
            </a:endParaRPr>
          </a:p>
          <a:p>
            <a:pPr defTabSz="1169988"/>
            <a:r>
              <a:rPr lang="ja-JP" altLang="en-US" sz="4800" smtClean="0">
                <a:solidFill>
                  <a:srgbClr val="00B050"/>
                </a:solidFill>
                <a:latin typeface="HG創英角ﾎﾟｯﾌﾟ体" panose="040B0A09000000000000" pitchFamily="49" charset="-128"/>
                <a:ea typeface="HG創英角ﾎﾟｯﾌﾟ体" panose="040B0A09000000000000" pitchFamily="49" charset="-128"/>
              </a:rPr>
              <a:t>②</a:t>
            </a:r>
            <a:r>
              <a:rPr lang="en-US" altLang="ja-JP" sz="4800" smtClean="0">
                <a:solidFill>
                  <a:srgbClr val="00B050"/>
                </a:solidFill>
                <a:latin typeface="HG創英角ﾎﾟｯﾌﾟ体" panose="040B0A09000000000000" pitchFamily="49" charset="-128"/>
                <a:ea typeface="HG創英角ﾎﾟｯﾌﾟ体" panose="040B0A09000000000000" pitchFamily="49" charset="-128"/>
              </a:rPr>
              <a:t>ΣΔ</a:t>
            </a:r>
            <a:r>
              <a:rPr lang="ja-JP" altLang="en-US" sz="4800" smtClean="0">
                <a:solidFill>
                  <a:srgbClr val="00B050"/>
                </a:solidFill>
                <a:latin typeface="HG創英角ﾎﾟｯﾌﾟ体" panose="040B0A09000000000000" pitchFamily="49" charset="-128"/>
                <a:ea typeface="HG創英角ﾎﾟｯﾌﾟ体" panose="040B0A09000000000000" pitchFamily="49" charset="-128"/>
              </a:rPr>
              <a:t>変換（</a:t>
            </a:r>
            <a:r>
              <a:rPr lang="en-US" altLang="ja-JP" sz="4800" smtClean="0">
                <a:solidFill>
                  <a:srgbClr val="00B050"/>
                </a:solidFill>
                <a:latin typeface="HG創英角ﾎﾟｯﾌﾟ体" panose="040B0A09000000000000" pitchFamily="49" charset="-128"/>
                <a:ea typeface="HG創英角ﾎﾟｯﾌﾟ体" panose="040B0A09000000000000" pitchFamily="49" charset="-128"/>
              </a:rPr>
              <a:t>ΔΣ</a:t>
            </a:r>
            <a:r>
              <a:rPr lang="ja-JP" altLang="en-US" sz="4800" smtClean="0">
                <a:solidFill>
                  <a:srgbClr val="00B050"/>
                </a:solidFill>
                <a:latin typeface="HG創英角ﾎﾟｯﾌﾟ体" panose="040B0A09000000000000" pitchFamily="49" charset="-128"/>
                <a:ea typeface="HG創英角ﾎﾟｯﾌﾟ体" panose="040B0A09000000000000" pitchFamily="49" charset="-128"/>
              </a:rPr>
              <a:t>変換）</a:t>
            </a:r>
            <a:endParaRPr lang="ja-JP" altLang="en-US" sz="4800">
              <a:solidFill>
                <a:srgbClr val="00B050"/>
              </a:solidFill>
              <a:latin typeface="HG創英角ﾎﾟｯﾌﾟ体" panose="040B0A09000000000000" pitchFamily="49" charset="-128"/>
              <a:ea typeface="HG創英角ﾎﾟｯﾌﾟ体" panose="040B0A09000000000000" pitchFamily="49" charset="-128"/>
              <a:cs typeface="Times New Roman" panose="02020603050405020304" pitchFamily="18" charset="0"/>
            </a:endParaRPr>
          </a:p>
        </p:txBody>
      </p:sp>
    </p:spTree>
    <p:extLst>
      <p:ext uri="{BB962C8B-B14F-4D97-AF65-F5344CB8AC3E}">
        <p14:creationId xmlns:p14="http://schemas.microsoft.com/office/powerpoint/2010/main" val="814324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4400" smtClean="0"/>
              <a:t>（１）オーバサンプリング</a:t>
            </a:r>
            <a:endParaRPr lang="ja-JP" altLang="en-US" sz="3200"/>
          </a:p>
        </p:txBody>
      </p:sp>
      <p:sp>
        <p:nvSpPr>
          <p:cNvPr id="159747" name="Rectangle 1027"/>
          <p:cNvSpPr>
            <a:spLocks noGrp="1" noChangeArrowheads="1"/>
          </p:cNvSpPr>
          <p:nvPr>
            <p:ph type="body" idx="1"/>
          </p:nvPr>
        </p:nvSpPr>
        <p:spPr>
          <a:xfrm>
            <a:off x="1116483" y="1443038"/>
            <a:ext cx="7847933" cy="599212"/>
          </a:xfrm>
        </p:spPr>
        <p:txBody>
          <a:bodyPr anchor="t" anchorCtr="0">
            <a:noAutofit/>
          </a:bodyPr>
          <a:lstStyle/>
          <a:p>
            <a:pPr marL="0" indent="0">
              <a:spcBef>
                <a:spcPct val="25000"/>
              </a:spcBef>
              <a:buFontTx/>
              <a:buNone/>
              <a:tabLst>
                <a:tab pos="2568575" algn="l"/>
              </a:tabLst>
            </a:pPr>
            <a:r>
              <a:rPr lang="ja-JP" altLang="en-US" smtClean="0">
                <a:latin typeface="Times New Roman" panose="02020603050405020304" pitchFamily="18" charset="0"/>
                <a:cs typeface="Times New Roman" panose="02020603050405020304" pitchFamily="18" charset="0"/>
              </a:rPr>
              <a:t>信号の上限周波数を</a:t>
            </a: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標本化周波数を</a:t>
            </a: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a:t>
            </a:r>
            <a:r>
              <a:rPr lang="ja-JP" altLang="en-US" smtClean="0">
                <a:latin typeface="Times New Roman" panose="02020603050405020304" pitchFamily="18" charset="0"/>
                <a:cs typeface="Times New Roman" panose="02020603050405020304" pitchFamily="18" charset="0"/>
              </a:rPr>
              <a:t>とすると</a:t>
            </a:r>
            <a:endParaRPr lang="en-US" altLang="ja-JP" smtClean="0">
              <a:latin typeface="Times New Roman" panose="02020603050405020304" pitchFamily="18" charset="0"/>
              <a:cs typeface="Times New Roman" panose="02020603050405020304" pitchFamily="18" charset="0"/>
            </a:endParaRPr>
          </a:p>
          <a:p>
            <a:pPr marL="0" indent="0">
              <a:spcBef>
                <a:spcPct val="25000"/>
              </a:spcBef>
              <a:buFontTx/>
              <a:buNone/>
              <a:tabLst>
                <a:tab pos="2568575" algn="l"/>
              </a:tabLst>
            </a:pPr>
            <a:endParaRPr lang="en-US" altLang="ja-JP">
              <a:latin typeface="Times New Roman" panose="02020603050405020304" pitchFamily="18" charset="0"/>
              <a:cs typeface="Times New Roman" panose="02020603050405020304" pitchFamily="18" charset="0"/>
            </a:endParaRPr>
          </a:p>
          <a:p>
            <a:pPr marL="0" indent="0">
              <a:spcBef>
                <a:spcPct val="25000"/>
              </a:spcBef>
              <a:buFontTx/>
              <a:buNone/>
              <a:tabLst>
                <a:tab pos="363538" algn="l"/>
                <a:tab pos="3940175" algn="l"/>
                <a:tab pos="4397375" algn="l"/>
              </a:tabLst>
            </a:pPr>
            <a:r>
              <a:rPr lang="ja-JP" altLang="en-US" smtClean="0">
                <a:latin typeface="Times New Roman" panose="02020603050405020304" pitchFamily="18" charset="0"/>
                <a:cs typeface="Times New Roman" panose="02020603050405020304" pitchFamily="18" charset="0"/>
              </a:rPr>
              <a:t>①基本方式</a:t>
            </a:r>
            <a:r>
              <a:rPr lang="en-US" altLang="ja-JP">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a:t>
            </a:r>
            <a:r>
              <a:rPr lang="en-US" altLang="ja-JP" smtClean="0">
                <a:latin typeface="Times New Roman" panose="02020603050405020304" pitchFamily="18" charset="0"/>
                <a:cs typeface="Times New Roman" panose="02020603050405020304" pitchFamily="18" charset="0"/>
              </a:rPr>
              <a:t> = 2×</a:t>
            </a:r>
            <a:r>
              <a:rPr lang="ja-JP" altLang="en-US">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p>
          <a:p>
            <a:pPr marL="0" indent="0">
              <a:spcBef>
                <a:spcPct val="25000"/>
              </a:spcBef>
              <a:buNone/>
              <a:tabLst>
                <a:tab pos="363538" algn="l"/>
                <a:tab pos="3940175" algn="l"/>
                <a:tab pos="4397375" algn="l"/>
              </a:tabLst>
            </a:pPr>
            <a:r>
              <a:rPr lang="ja-JP" altLang="en-US" smtClean="0">
                <a:latin typeface="Times New Roman" panose="02020603050405020304" pitchFamily="18" charset="0"/>
                <a:cs typeface="Times New Roman" panose="02020603050405020304" pitchFamily="18" charset="0"/>
              </a:rPr>
              <a:t>②オーバサンプリング方式</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a:t>
            </a:r>
            <a:r>
              <a:rPr lang="en-US" altLang="ja-JP">
                <a:latin typeface="Times New Roman" panose="02020603050405020304" pitchFamily="18" charset="0"/>
                <a:cs typeface="Times New Roman" panose="02020603050405020304" pitchFamily="18" charset="0"/>
              </a:rPr>
              <a:t>	</a:t>
            </a:r>
            <a:r>
              <a:rPr lang="en-US" altLang="ja-JP" i="1">
                <a:latin typeface="Times New Roman" panose="02020603050405020304" pitchFamily="18" charset="0"/>
                <a:cs typeface="Times New Roman" panose="02020603050405020304" pitchFamily="18" charset="0"/>
              </a:rPr>
              <a:t>f</a:t>
            </a:r>
            <a:r>
              <a:rPr lang="en-US" altLang="ja-JP" i="1" baseline="-25000">
                <a:latin typeface="Times New Roman" panose="02020603050405020304" pitchFamily="18" charset="0"/>
                <a:cs typeface="Times New Roman" panose="02020603050405020304" pitchFamily="18" charset="0"/>
              </a:rPr>
              <a:t>s</a:t>
            </a:r>
            <a:r>
              <a:rPr lang="en-US" altLang="ja-JP">
                <a:latin typeface="Times New Roman" panose="02020603050405020304" pitchFamily="18" charset="0"/>
                <a:cs typeface="Times New Roman" panose="02020603050405020304" pitchFamily="18" charset="0"/>
              </a:rPr>
              <a:t> = 2×</a:t>
            </a:r>
            <a:r>
              <a:rPr lang="ja-JP" altLang="en-US">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N</a:t>
            </a:r>
            <a:r>
              <a:rPr lang="ja-JP" altLang="en-US"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N</a:t>
            </a:r>
            <a:r>
              <a:rPr lang="ja-JP" altLang="en-US" smtClean="0">
                <a:latin typeface="Times New Roman" panose="02020603050405020304" pitchFamily="18" charset="0"/>
                <a:cs typeface="Times New Roman" panose="02020603050405020304" pitchFamily="18" charset="0"/>
              </a:rPr>
              <a:t>≧</a:t>
            </a:r>
            <a:r>
              <a:rPr lang="en-US" altLang="ja-JP" smtClean="0">
                <a:latin typeface="Times New Roman" panose="02020603050405020304" pitchFamily="18" charset="0"/>
                <a:cs typeface="Times New Roman" panose="02020603050405020304" pitchFamily="18" charset="0"/>
              </a:rPr>
              <a:t>2)</a:t>
            </a:r>
          </a:p>
          <a:p>
            <a:pPr marL="1169988" indent="-1169988">
              <a:spcBef>
                <a:spcPct val="25000"/>
              </a:spcBef>
              <a:buNone/>
              <a:tabLst>
                <a:tab pos="363538" algn="l"/>
                <a:tab pos="1169988" algn="l"/>
                <a:tab pos="3940175" algn="l"/>
                <a:tab pos="4397375" algn="l"/>
              </a:tabLst>
            </a:pP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意味</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ナイキスト</a:t>
            </a:r>
            <a:r>
              <a:rPr lang="ja-JP" altLang="en-US">
                <a:latin typeface="Times New Roman" panose="02020603050405020304" pitchFamily="18" charset="0"/>
                <a:cs typeface="Times New Roman" panose="02020603050405020304" pitchFamily="18" charset="0"/>
              </a:rPr>
              <a:t>の標本化定理で必要とされている周波数を上回る周波数でサンプリングする。</a:t>
            </a:r>
            <a:endParaRPr lang="en-US" altLang="ja-JP">
              <a:latin typeface="Times New Roman" panose="02020603050405020304" pitchFamily="18" charset="0"/>
              <a:cs typeface="Times New Roman" panose="02020603050405020304" pitchFamily="18" charset="0"/>
            </a:endParaRPr>
          </a:p>
          <a:p>
            <a:pPr marL="0" indent="0">
              <a:spcBef>
                <a:spcPct val="25000"/>
              </a:spcBef>
              <a:buNone/>
              <a:tabLst>
                <a:tab pos="363538" algn="l"/>
                <a:tab pos="3940175" algn="l"/>
                <a:tab pos="4397375" algn="l"/>
              </a:tabLst>
            </a:pPr>
            <a:endParaRPr lang="en-US" altLang="ja-JP" smtClean="0">
              <a:latin typeface="Times New Roman" panose="02020603050405020304" pitchFamily="18" charset="0"/>
              <a:cs typeface="Times New Roman" panose="02020603050405020304" pitchFamily="18" charset="0"/>
            </a:endParaRPr>
          </a:p>
          <a:p>
            <a:pPr marL="0" indent="0">
              <a:spcBef>
                <a:spcPct val="25000"/>
              </a:spcBef>
              <a:buNone/>
              <a:tabLst>
                <a:tab pos="363538" algn="l"/>
                <a:tab pos="3940175" algn="l"/>
                <a:tab pos="4397375" algn="l"/>
              </a:tabLst>
            </a:pPr>
            <a:r>
              <a:rPr lang="ja-JP" altLang="en-US" smtClean="0">
                <a:latin typeface="Times New Roman" panose="02020603050405020304" pitchFamily="18" charset="0"/>
                <a:cs typeface="Times New Roman" panose="02020603050405020304" pitchFamily="18" charset="0"/>
              </a:rPr>
              <a:t>電話音声の信号は</a:t>
            </a:r>
            <a:r>
              <a:rPr lang="en-US" altLang="ja-JP" smtClean="0">
                <a:latin typeface="Times New Roman" panose="02020603050405020304" pitchFamily="18" charset="0"/>
                <a:cs typeface="Times New Roman" panose="02020603050405020304" pitchFamily="18" charset="0"/>
              </a:rPr>
              <a:t> 3.4 kHz</a:t>
            </a:r>
            <a:r>
              <a:rPr lang="ja-JP" altLang="en-US" smtClean="0">
                <a:latin typeface="Times New Roman" panose="02020603050405020304" pitchFamily="18" charset="0"/>
                <a:cs typeface="Times New Roman" panose="02020603050405020304" pitchFamily="18" charset="0"/>
              </a:rPr>
              <a:t>が上限だが，</a:t>
            </a: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 </a:t>
            </a:r>
            <a:r>
              <a:rPr lang="en-US" altLang="ja-JP" smtClean="0">
                <a:latin typeface="Times New Roman" panose="02020603050405020304" pitchFamily="18" charset="0"/>
                <a:cs typeface="Times New Roman" panose="02020603050405020304" pitchFamily="18" charset="0"/>
              </a:rPr>
              <a:t>= 4 kHz</a:t>
            </a:r>
            <a:r>
              <a:rPr lang="ja-JP" altLang="en-US" smtClean="0">
                <a:latin typeface="Times New Roman" panose="02020603050405020304" pitchFamily="18" charset="0"/>
                <a:cs typeface="Times New Roman" panose="02020603050405020304" pitchFamily="18" charset="0"/>
              </a:rPr>
              <a:t>としていることに注意</a:t>
            </a:r>
            <a:endParaRPr lang="en-US" altLang="ja-JP" smtClean="0">
              <a:latin typeface="Times New Roman" panose="02020603050405020304" pitchFamily="18" charset="0"/>
              <a:cs typeface="Times New Roman" panose="02020603050405020304" pitchFamily="18" charset="0"/>
            </a:endParaRPr>
          </a:p>
          <a:p>
            <a:pPr>
              <a:spcBef>
                <a:spcPct val="25000"/>
              </a:spcBef>
              <a:buFontTx/>
              <a:buNone/>
              <a:tabLst>
                <a:tab pos="3940175" algn="l"/>
                <a:tab pos="4397375" algn="l"/>
              </a:tabLst>
            </a:pPr>
            <a:r>
              <a:rPr lang="en-US" altLang="ja-JP" smtClean="0">
                <a:latin typeface="Times New Roman" panose="02020603050405020304" pitchFamily="18" charset="0"/>
                <a:cs typeface="Times New Roman" panose="02020603050405020304" pitchFamily="18" charset="0"/>
              </a:rPr>
              <a:t>		</a:t>
            </a:r>
            <a:endParaRPr lang="ja-JP" alt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2521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4400" smtClean="0"/>
              <a:t>オーバサンプリングの効果</a:t>
            </a:r>
            <a:endParaRPr lang="ja-JP" altLang="en-US" sz="3200"/>
          </a:p>
        </p:txBody>
      </p:sp>
      <p:sp>
        <p:nvSpPr>
          <p:cNvPr id="159747" name="Rectangle 1027"/>
          <p:cNvSpPr>
            <a:spLocks noGrp="1" noChangeArrowheads="1"/>
          </p:cNvSpPr>
          <p:nvPr>
            <p:ph type="body" idx="1"/>
          </p:nvPr>
        </p:nvSpPr>
        <p:spPr>
          <a:xfrm>
            <a:off x="1116483" y="1443038"/>
            <a:ext cx="7847933" cy="599212"/>
          </a:xfrm>
        </p:spPr>
        <p:txBody>
          <a:bodyPr anchor="t" anchorCtr="0">
            <a:noAutofit/>
          </a:bodyPr>
          <a:lstStyle/>
          <a:p>
            <a:pPr marL="0" indent="0">
              <a:spcBef>
                <a:spcPct val="25000"/>
              </a:spcBef>
              <a:buFontTx/>
              <a:buNone/>
              <a:tabLst>
                <a:tab pos="2568575" algn="l"/>
              </a:tabLst>
            </a:pPr>
            <a:r>
              <a:rPr lang="ja-JP" altLang="en-US" smtClean="0">
                <a:latin typeface="Times New Roman" panose="02020603050405020304" pitchFamily="18" charset="0"/>
                <a:cs typeface="Times New Roman" panose="02020603050405020304" pitchFamily="18" charset="0"/>
              </a:rPr>
              <a:t>標本化周波数を </a:t>
            </a: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 </a:t>
            </a:r>
            <a:r>
              <a:rPr lang="ja-JP" altLang="en-US" smtClean="0">
                <a:latin typeface="Times New Roman" panose="02020603050405020304" pitchFamily="18" charset="0"/>
                <a:cs typeface="Times New Roman" panose="02020603050405020304" pitchFamily="18" charset="0"/>
              </a:rPr>
              <a:t>とすると</a:t>
            </a:r>
            <a:endParaRPr lang="en-US" altLang="ja-JP" smtClean="0">
              <a:latin typeface="Times New Roman" panose="02020603050405020304" pitchFamily="18" charset="0"/>
              <a:cs typeface="Times New Roman" panose="02020603050405020304" pitchFamily="18" charset="0"/>
            </a:endParaRPr>
          </a:p>
          <a:p>
            <a:pPr marL="0" indent="0">
              <a:spcBef>
                <a:spcPct val="25000"/>
              </a:spcBef>
              <a:buFontTx/>
              <a:buNone/>
              <a:tabLst>
                <a:tab pos="2568575" algn="l"/>
              </a:tabLst>
            </a:pPr>
            <a:r>
              <a:rPr lang="ja-JP" altLang="en-US" smtClean="0">
                <a:latin typeface="Times New Roman" panose="02020603050405020304" pitchFamily="18" charset="0"/>
                <a:cs typeface="Times New Roman" panose="02020603050405020304" pitchFamily="18" charset="0"/>
              </a:rPr>
              <a:t>ディジタル化可能周波数帯域 </a:t>
            </a: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 </a:t>
            </a:r>
            <a:r>
              <a:rPr lang="en-US" altLang="ja-JP" smtClean="0">
                <a:latin typeface="Times New Roman" panose="02020603050405020304" pitchFamily="18" charset="0"/>
                <a:cs typeface="Times New Roman" panose="02020603050405020304" pitchFamily="18" charset="0"/>
              </a:rPr>
              <a:t>/ 2</a:t>
            </a:r>
            <a:r>
              <a:rPr lang="ja-JP" altLang="en-US" smtClean="0">
                <a:latin typeface="Times New Roman" panose="02020603050405020304" pitchFamily="18" charset="0"/>
                <a:cs typeface="Times New Roman" panose="02020603050405020304" pitchFamily="18" charset="0"/>
              </a:rPr>
              <a:t>も増加</a:t>
            </a:r>
            <a:endParaRPr lang="en-US" altLang="ja-JP" smtClean="0">
              <a:latin typeface="Times New Roman" panose="02020603050405020304" pitchFamily="18" charset="0"/>
              <a:cs typeface="Times New Roman" panose="02020603050405020304" pitchFamily="18" charset="0"/>
            </a:endParaRPr>
          </a:p>
        </p:txBody>
      </p:sp>
      <p:cxnSp>
        <p:nvCxnSpPr>
          <p:cNvPr id="5" name="直線矢印コネクタ 4"/>
          <p:cNvCxnSpPr/>
          <p:nvPr/>
        </p:nvCxnSpPr>
        <p:spPr>
          <a:xfrm flipV="1">
            <a:off x="1540295" y="4578059"/>
            <a:ext cx="6948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flipH="1" flipV="1">
            <a:off x="1867507" y="2769904"/>
            <a:ext cx="0" cy="22324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1971101" y="2848388"/>
            <a:ext cx="1149969"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目的帯域</a:t>
            </a:r>
            <a:endParaRPr kumimoji="1" lang="ja-JP" altLang="en-US"/>
          </a:p>
        </p:txBody>
      </p:sp>
      <p:cxnSp>
        <p:nvCxnSpPr>
          <p:cNvPr id="65" name="直線矢印コネクタ 64"/>
          <p:cNvCxnSpPr/>
          <p:nvPr/>
        </p:nvCxnSpPr>
        <p:spPr>
          <a:xfrm flipV="1">
            <a:off x="3224662" y="2769904"/>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9744" name="直線矢印コネクタ 159743"/>
          <p:cNvCxnSpPr/>
          <p:nvPr/>
        </p:nvCxnSpPr>
        <p:spPr>
          <a:xfrm>
            <a:off x="1867507" y="3865834"/>
            <a:ext cx="1357155" cy="0"/>
          </a:xfrm>
          <a:prstGeom prst="straightConnector1">
            <a:avLst/>
          </a:prstGeom>
          <a:ln w="28575">
            <a:solidFill>
              <a:srgbClr val="00B05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flipV="1">
            <a:off x="3551873" y="2774387"/>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a:off x="2986599" y="4898075"/>
            <a:ext cx="1149969"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fs</a:t>
            </a:r>
            <a:r>
              <a:rPr lang="en-US" altLang="ja-JP" smtClean="0">
                <a:latin typeface="Times New Roman" panose="02020603050405020304" pitchFamily="18" charset="0"/>
                <a:cs typeface="Times New Roman" panose="02020603050405020304" pitchFamily="18" charset="0"/>
              </a:rPr>
              <a:t> / 2</a:t>
            </a:r>
            <a:r>
              <a:rPr lang="ja-JP" altLang="en-US" smtClean="0">
                <a:latin typeface="Times New Roman" panose="02020603050405020304" pitchFamily="18" charset="0"/>
                <a:cs typeface="Times New Roman" panose="02020603050405020304" pitchFamily="18" charset="0"/>
              </a:rPr>
              <a:t>）</a:t>
            </a:r>
            <a:endParaRPr kumimoji="1" lang="ja-JP" altLang="en-US"/>
          </a:p>
        </p:txBody>
      </p:sp>
      <p:sp>
        <p:nvSpPr>
          <p:cNvPr id="71" name="テキスト ボックス 70"/>
          <p:cNvSpPr txBox="1"/>
          <p:nvPr/>
        </p:nvSpPr>
        <p:spPr>
          <a:xfrm>
            <a:off x="3224663" y="4592633"/>
            <a:ext cx="688432"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endParaRPr kumimoji="1" lang="ja-JP" altLang="en-US" baseline="-25000"/>
          </a:p>
        </p:txBody>
      </p:sp>
      <p:cxnSp>
        <p:nvCxnSpPr>
          <p:cNvPr id="72" name="直線矢印コネクタ 71"/>
          <p:cNvCxnSpPr/>
          <p:nvPr/>
        </p:nvCxnSpPr>
        <p:spPr>
          <a:xfrm flipV="1">
            <a:off x="7092932" y="2769904"/>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a:off x="6747573" y="4898075"/>
            <a:ext cx="769333"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fs</a:t>
            </a:r>
            <a:r>
              <a:rPr lang="en-US" altLang="ja-JP" smtClean="0">
                <a:latin typeface="Times New Roman" panose="02020603050405020304" pitchFamily="18" charset="0"/>
                <a:cs typeface="Times New Roman" panose="02020603050405020304" pitchFamily="18" charset="0"/>
              </a:rPr>
              <a:t> / 2</a:t>
            </a:r>
            <a:endParaRPr kumimoji="1" lang="ja-JP" altLang="en-US"/>
          </a:p>
        </p:txBody>
      </p:sp>
      <p:sp>
        <p:nvSpPr>
          <p:cNvPr id="74" name="テキスト ボックス 73"/>
          <p:cNvSpPr txBox="1"/>
          <p:nvPr/>
        </p:nvSpPr>
        <p:spPr>
          <a:xfrm>
            <a:off x="6524100" y="4592633"/>
            <a:ext cx="1149968"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N</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endParaRPr kumimoji="1" lang="ja-JP" altLang="en-US" baseline="-25000"/>
          </a:p>
        </p:txBody>
      </p:sp>
      <p:sp>
        <p:nvSpPr>
          <p:cNvPr id="75" name="テキスト ボックス 74"/>
          <p:cNvSpPr txBox="1"/>
          <p:nvPr/>
        </p:nvSpPr>
        <p:spPr>
          <a:xfrm>
            <a:off x="1867506" y="3256509"/>
            <a:ext cx="1357155"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f &lt; </a:t>
            </a:r>
            <a:r>
              <a:rPr lang="en-US" altLang="ja-JP" smtClean="0">
                <a:latin typeface="Times New Roman" panose="02020603050405020304" pitchFamily="18" charset="0"/>
                <a:cs typeface="Times New Roman" panose="02020603050405020304" pitchFamily="18" charset="0"/>
              </a:rPr>
              <a:t>0.9</a:t>
            </a:r>
            <a:r>
              <a:rPr lang="en-US" altLang="ja-JP" i="1" smtClean="0">
                <a:latin typeface="Times New Roman" panose="02020603050405020304" pitchFamily="18" charset="0"/>
                <a:cs typeface="Times New Roman" panose="02020603050405020304" pitchFamily="18" charset="0"/>
              </a:rPr>
              <a:t> f</a:t>
            </a:r>
            <a:r>
              <a:rPr lang="en-US" altLang="ja-JP" baseline="-25000" smtClean="0">
                <a:latin typeface="Times New Roman" panose="02020603050405020304" pitchFamily="18" charset="0"/>
                <a:cs typeface="Times New Roman" panose="02020603050405020304" pitchFamily="18" charset="0"/>
              </a:rPr>
              <a:t>max</a:t>
            </a:r>
            <a:endParaRPr kumimoji="1" lang="ja-JP" altLang="en-US" baseline="-25000"/>
          </a:p>
        </p:txBody>
      </p:sp>
      <p:cxnSp>
        <p:nvCxnSpPr>
          <p:cNvPr id="76" name="直線矢印コネクタ 75"/>
          <p:cNvCxnSpPr/>
          <p:nvPr/>
        </p:nvCxnSpPr>
        <p:spPr>
          <a:xfrm flipV="1">
            <a:off x="1867506" y="4249270"/>
            <a:ext cx="5225426" cy="0"/>
          </a:xfrm>
          <a:prstGeom prst="straightConnector1">
            <a:avLst/>
          </a:prstGeom>
          <a:ln w="28575">
            <a:solidFill>
              <a:srgbClr val="FF000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70" idx="3"/>
          </p:cNvCxnSpPr>
          <p:nvPr/>
        </p:nvCxnSpPr>
        <p:spPr>
          <a:xfrm>
            <a:off x="4136568" y="5082741"/>
            <a:ext cx="2627303" cy="0"/>
          </a:xfrm>
          <a:prstGeom prst="straightConnector1">
            <a:avLst/>
          </a:prstGeom>
          <a:ln w="28575">
            <a:solidFill>
              <a:srgbClr val="7030A0"/>
            </a:solidFill>
            <a:headEnd type="oval" w="lg" len="lg"/>
            <a:tailEnd type="triangle" w="lg" len="lg"/>
          </a:ln>
        </p:spPr>
        <p:style>
          <a:lnRef idx="1">
            <a:schemeClr val="accent1"/>
          </a:lnRef>
          <a:fillRef idx="0">
            <a:schemeClr val="accent1"/>
          </a:fillRef>
          <a:effectRef idx="0">
            <a:schemeClr val="accent1"/>
          </a:effectRef>
          <a:fontRef idx="minor">
            <a:schemeClr val="tx1"/>
          </a:fontRef>
        </p:style>
      </p:cxnSp>
      <p:sp>
        <p:nvSpPr>
          <p:cNvPr id="81" name="テキスト ボックス 80"/>
          <p:cNvSpPr txBox="1"/>
          <p:nvPr/>
        </p:nvSpPr>
        <p:spPr>
          <a:xfrm>
            <a:off x="3742696" y="2849291"/>
            <a:ext cx="3331739" cy="6463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ディジタル化可能</a:t>
            </a:r>
            <a:endParaRPr lang="en-US" altLang="ja-JP" smtClean="0">
              <a:latin typeface="Times New Roman" panose="02020603050405020304" pitchFamily="18" charset="0"/>
              <a:cs typeface="Times New Roman" panose="02020603050405020304" pitchFamily="18" charset="0"/>
            </a:endParaRPr>
          </a:p>
          <a:p>
            <a:pPr algn="ctr"/>
            <a:r>
              <a:rPr lang="ja-JP" altLang="en-US" smtClean="0">
                <a:latin typeface="Times New Roman" panose="02020603050405020304" pitchFamily="18" charset="0"/>
                <a:cs typeface="Times New Roman" panose="02020603050405020304" pitchFamily="18" charset="0"/>
              </a:rPr>
              <a:t>周波数帯域の増加</a:t>
            </a:r>
            <a:endParaRPr kumimoji="1" lang="ja-JP" altLang="en-US"/>
          </a:p>
        </p:txBody>
      </p:sp>
      <p:sp>
        <p:nvSpPr>
          <p:cNvPr id="82" name="テキスト ボックス 81"/>
          <p:cNvSpPr txBox="1"/>
          <p:nvPr/>
        </p:nvSpPr>
        <p:spPr>
          <a:xfrm>
            <a:off x="4128636" y="3463293"/>
            <a:ext cx="2387532" cy="646331"/>
          </a:xfrm>
          <a:prstGeom prst="rect">
            <a:avLst/>
          </a:prstGeom>
          <a:solidFill>
            <a:srgbClr val="00B050"/>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b="1" i="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altLang="ja-JP" b="1" baseline="-2500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max</a:t>
            </a:r>
            <a:r>
              <a:rPr lang="ja-JP" altLang="en-US" b="1" baseline="-2500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ja-JP" altLang="en-US" b="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の </a:t>
            </a:r>
            <a:r>
              <a:rPr lang="en-US" altLang="ja-JP" b="1" i="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 </a:t>
            </a:r>
            <a:r>
              <a:rPr lang="ja-JP" altLang="en-US" b="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倍。</a:t>
            </a:r>
            <a:endParaRPr lang="en-US" altLang="ja-JP" b="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ja-JP" altLang="en-US" b="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折り返しも心配無用</a:t>
            </a:r>
            <a:endParaRPr kumimoji="1" lang="ja-JP" altLang="en-US" b="1">
              <a:solidFill>
                <a:srgbClr val="FFFF00"/>
              </a:solidFill>
              <a:effectLst>
                <a:outerShdw blurRad="38100" dist="38100" dir="2700000" algn="tl">
                  <a:srgbClr val="000000">
                    <a:alpha val="43137"/>
                  </a:srgbClr>
                </a:outerShdw>
              </a:effectLst>
            </a:endParaRPr>
          </a:p>
        </p:txBody>
      </p:sp>
      <p:sp>
        <p:nvSpPr>
          <p:cNvPr id="83" name="テキスト ボックス 82"/>
          <p:cNvSpPr txBox="1"/>
          <p:nvPr/>
        </p:nvSpPr>
        <p:spPr>
          <a:xfrm>
            <a:off x="4576914" y="4653021"/>
            <a:ext cx="1149969"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N</a:t>
            </a:r>
            <a:r>
              <a:rPr lang="ja-JP" altLang="en-US" i="1">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倍</a:t>
            </a:r>
            <a:endParaRPr kumimoji="1" lang="ja-JP" altLang="en-US"/>
          </a:p>
        </p:txBody>
      </p:sp>
    </p:spTree>
    <p:extLst>
      <p:ext uri="{BB962C8B-B14F-4D97-AF65-F5344CB8AC3E}">
        <p14:creationId xmlns:p14="http://schemas.microsoft.com/office/powerpoint/2010/main" val="1711923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4400" smtClean="0"/>
              <a:t>利点（その１）</a:t>
            </a:r>
            <a:endParaRPr lang="ja-JP" altLang="en-US" sz="3200"/>
          </a:p>
        </p:txBody>
      </p:sp>
      <p:sp>
        <p:nvSpPr>
          <p:cNvPr id="159747" name="Rectangle 1027"/>
          <p:cNvSpPr>
            <a:spLocks noGrp="1" noChangeArrowheads="1"/>
          </p:cNvSpPr>
          <p:nvPr>
            <p:ph type="body" idx="1"/>
          </p:nvPr>
        </p:nvSpPr>
        <p:spPr>
          <a:xfrm>
            <a:off x="1116483" y="1443037"/>
            <a:ext cx="7847933" cy="822185"/>
          </a:xfrm>
        </p:spPr>
        <p:txBody>
          <a:bodyPr anchor="t" anchorCtr="0">
            <a:noAutofit/>
          </a:bodyPr>
          <a:lstStyle/>
          <a:p>
            <a:pPr marL="0" indent="0">
              <a:spcBef>
                <a:spcPct val="25000"/>
              </a:spcBef>
              <a:buFontTx/>
              <a:buNone/>
              <a:tabLst>
                <a:tab pos="2568575" algn="l"/>
              </a:tabLst>
            </a:pPr>
            <a:r>
              <a:rPr lang="ja-JP" altLang="en-US" sz="2000" smtClean="0">
                <a:latin typeface="Times New Roman" panose="02020603050405020304" pitchFamily="18" charset="0"/>
                <a:cs typeface="Times New Roman" panose="02020603050405020304" pitchFamily="18" charset="0"/>
              </a:rPr>
              <a:t>サンプリング周波数を</a:t>
            </a:r>
            <a:r>
              <a:rPr lang="en-US" altLang="ja-JP" sz="2000" smtClean="0">
                <a:latin typeface="Times New Roman" panose="02020603050405020304" pitchFamily="18" charset="0"/>
                <a:cs typeface="Times New Roman" panose="02020603050405020304" pitchFamily="18" charset="0"/>
              </a:rPr>
              <a:t>2</a:t>
            </a:r>
            <a:r>
              <a:rPr lang="ja-JP" altLang="en-US" sz="2000" smtClean="0">
                <a:latin typeface="Times New Roman" panose="02020603050405020304" pitchFamily="18" charset="0"/>
                <a:cs typeface="Times New Roman" panose="02020603050405020304" pitchFamily="18" charset="0"/>
              </a:rPr>
              <a:t>倍にしても量子化雑音の総パワーは同じ（パーセパルの定理を思い出すこと）。</a:t>
            </a:r>
            <a:endParaRPr lang="en-US" altLang="ja-JP" sz="2000" smtClean="0">
              <a:latin typeface="Times New Roman" panose="02020603050405020304" pitchFamily="18" charset="0"/>
              <a:cs typeface="Times New Roman" panose="02020603050405020304" pitchFamily="18" charset="0"/>
            </a:endParaRPr>
          </a:p>
          <a:p>
            <a:pPr marL="0" indent="0">
              <a:spcBef>
                <a:spcPct val="25000"/>
              </a:spcBef>
              <a:buFontTx/>
              <a:buNone/>
              <a:tabLst>
                <a:tab pos="2568575" algn="l"/>
              </a:tabLst>
            </a:pPr>
            <a:r>
              <a:rPr lang="ja-JP" altLang="en-US" sz="2000" smtClean="0">
                <a:latin typeface="Times New Roman" panose="02020603050405020304" pitchFamily="18" charset="0"/>
                <a:cs typeface="Times New Roman" panose="02020603050405020304" pitchFamily="18" charset="0"/>
              </a:rPr>
              <a:t>　→　量子化雑音は，</a:t>
            </a:r>
            <a:r>
              <a:rPr lang="en-US" altLang="ja-JP" sz="2000" smtClean="0">
                <a:latin typeface="Times New Roman" panose="02020603050405020304" pitchFamily="18" charset="0"/>
                <a:cs typeface="Times New Roman" panose="02020603050405020304" pitchFamily="18" charset="0"/>
              </a:rPr>
              <a:t>2</a:t>
            </a:r>
            <a:r>
              <a:rPr lang="ja-JP" altLang="en-US" sz="2000" smtClean="0">
                <a:latin typeface="Times New Roman" panose="02020603050405020304" pitchFamily="18" charset="0"/>
                <a:cs typeface="Times New Roman" panose="02020603050405020304" pitchFamily="18" charset="0"/>
              </a:rPr>
              <a:t>倍の周波数帯域に分散される。</a:t>
            </a:r>
            <a:endParaRPr lang="en-US" altLang="ja-JP" sz="2000" smtClean="0">
              <a:latin typeface="Times New Roman" panose="02020603050405020304" pitchFamily="18" charset="0"/>
              <a:cs typeface="Times New Roman" panose="02020603050405020304" pitchFamily="18" charset="0"/>
            </a:endParaRPr>
          </a:p>
          <a:p>
            <a:pPr marL="0" indent="0">
              <a:spcBef>
                <a:spcPct val="25000"/>
              </a:spcBef>
              <a:buFontTx/>
              <a:buNone/>
              <a:tabLst>
                <a:tab pos="2568575" algn="l"/>
              </a:tabLst>
            </a:pPr>
            <a:endParaRPr lang="en-US" altLang="ja-JP" sz="2000">
              <a:latin typeface="Times New Roman" panose="02020603050405020304" pitchFamily="18" charset="0"/>
              <a:cs typeface="Times New Roman" panose="02020603050405020304" pitchFamily="18" charset="0"/>
            </a:endParaRPr>
          </a:p>
          <a:p>
            <a:pPr marL="0" indent="0">
              <a:spcBef>
                <a:spcPct val="25000"/>
              </a:spcBef>
              <a:buFontTx/>
              <a:buNone/>
              <a:tabLst>
                <a:tab pos="2568575" algn="l"/>
              </a:tabLst>
            </a:pPr>
            <a:endParaRPr lang="en-US" altLang="ja-JP" sz="2000" smtClean="0">
              <a:latin typeface="Times New Roman" panose="02020603050405020304" pitchFamily="18" charset="0"/>
              <a:cs typeface="Times New Roman" panose="02020603050405020304" pitchFamily="18" charset="0"/>
            </a:endParaRPr>
          </a:p>
          <a:p>
            <a:pPr marL="0" indent="0">
              <a:spcBef>
                <a:spcPct val="25000"/>
              </a:spcBef>
              <a:buFontTx/>
              <a:buNone/>
              <a:tabLst>
                <a:tab pos="2568575" algn="l"/>
              </a:tabLst>
            </a:pPr>
            <a:endParaRPr lang="en-US" altLang="ja-JP" sz="2000">
              <a:latin typeface="Times New Roman" panose="02020603050405020304" pitchFamily="18" charset="0"/>
              <a:cs typeface="Times New Roman" panose="02020603050405020304" pitchFamily="18" charset="0"/>
            </a:endParaRPr>
          </a:p>
          <a:p>
            <a:pPr marL="0" indent="0">
              <a:spcBef>
                <a:spcPct val="25000"/>
              </a:spcBef>
              <a:buFontTx/>
              <a:buNone/>
              <a:tabLst>
                <a:tab pos="2568575" algn="l"/>
              </a:tabLst>
            </a:pPr>
            <a:endParaRPr lang="en-US" altLang="ja-JP" sz="2000" smtClean="0">
              <a:latin typeface="Times New Roman" panose="02020603050405020304" pitchFamily="18" charset="0"/>
              <a:cs typeface="Times New Roman" panose="02020603050405020304" pitchFamily="18" charset="0"/>
            </a:endParaRPr>
          </a:p>
          <a:p>
            <a:pPr marL="0" indent="0">
              <a:spcBef>
                <a:spcPct val="25000"/>
              </a:spcBef>
              <a:buFontTx/>
              <a:buNone/>
              <a:tabLst>
                <a:tab pos="2568575" algn="l"/>
              </a:tabLst>
            </a:pPr>
            <a:endParaRPr lang="en-US" altLang="ja-JP" sz="2000">
              <a:latin typeface="Times New Roman" panose="02020603050405020304" pitchFamily="18" charset="0"/>
              <a:cs typeface="Times New Roman" panose="02020603050405020304" pitchFamily="18" charset="0"/>
            </a:endParaRPr>
          </a:p>
          <a:p>
            <a:pPr marL="0" indent="0">
              <a:spcBef>
                <a:spcPct val="25000"/>
              </a:spcBef>
              <a:buFontTx/>
              <a:buNone/>
              <a:tabLst>
                <a:tab pos="2568575" algn="l"/>
              </a:tabLst>
            </a:pPr>
            <a:endParaRPr lang="en-US" altLang="ja-JP" sz="2000" smtClean="0">
              <a:latin typeface="Times New Roman" panose="02020603050405020304" pitchFamily="18" charset="0"/>
              <a:cs typeface="Times New Roman" panose="02020603050405020304" pitchFamily="18" charset="0"/>
            </a:endParaRPr>
          </a:p>
          <a:p>
            <a:pPr marL="0" indent="0">
              <a:spcBef>
                <a:spcPct val="25000"/>
              </a:spcBef>
              <a:buFontTx/>
              <a:buNone/>
              <a:tabLst>
                <a:tab pos="2568575" algn="l"/>
              </a:tabLst>
            </a:pPr>
            <a:r>
              <a:rPr lang="ja-JP" altLang="en-US" sz="2000" smtClean="0">
                <a:latin typeface="Times New Roman" panose="02020603050405020304" pitchFamily="18" charset="0"/>
                <a:cs typeface="Times New Roman" panose="02020603050405020304" pitchFamily="18" charset="0"/>
              </a:rPr>
              <a:t>いわば，</a:t>
            </a:r>
            <a:r>
              <a:rPr lang="ja-JP" altLang="en-US" sz="2000" b="1" u="sng" smtClean="0">
                <a:solidFill>
                  <a:srgbClr val="FF0000"/>
                </a:solidFill>
                <a:latin typeface="Times New Roman" panose="02020603050405020304" pitchFamily="18" charset="0"/>
                <a:cs typeface="Times New Roman" panose="02020603050405020304" pitchFamily="18" charset="0"/>
              </a:rPr>
              <a:t>量子化誤差の一部を目的帯域外に追い出す</a:t>
            </a:r>
            <a:r>
              <a:rPr lang="ja-JP" altLang="en-US" sz="2000" smtClean="0">
                <a:latin typeface="Times New Roman" panose="02020603050405020304" pitchFamily="18" charset="0"/>
                <a:cs typeface="Times New Roman" panose="02020603050405020304" pitchFamily="18" charset="0"/>
              </a:rPr>
              <a:t>効果を持つ。</a:t>
            </a:r>
            <a:endParaRPr lang="en-US" altLang="ja-JP" sz="2000">
              <a:latin typeface="Times New Roman" panose="02020603050405020304" pitchFamily="18" charset="0"/>
              <a:cs typeface="Times New Roman" panose="02020603050405020304" pitchFamily="18" charset="0"/>
            </a:endParaRPr>
          </a:p>
          <a:p>
            <a:pPr marL="0" indent="0">
              <a:spcBef>
                <a:spcPct val="25000"/>
              </a:spcBef>
              <a:buFontTx/>
              <a:buNone/>
              <a:tabLst>
                <a:tab pos="2568575" algn="l"/>
              </a:tabLst>
            </a:pPr>
            <a:endParaRPr lang="en-US" altLang="ja-JP" sz="2000" smtClean="0">
              <a:latin typeface="Times New Roman" panose="02020603050405020304" pitchFamily="18" charset="0"/>
              <a:cs typeface="Times New Roman" panose="02020603050405020304" pitchFamily="18" charset="0"/>
            </a:endParaRPr>
          </a:p>
        </p:txBody>
      </p:sp>
      <p:grpSp>
        <p:nvGrpSpPr>
          <p:cNvPr id="13" name="グループ化 12"/>
          <p:cNvGrpSpPr/>
          <p:nvPr/>
        </p:nvGrpSpPr>
        <p:grpSpPr>
          <a:xfrm>
            <a:off x="841375" y="2904376"/>
            <a:ext cx="7819474" cy="2204945"/>
            <a:chOff x="605118" y="3348128"/>
            <a:chExt cx="7819474" cy="2204945"/>
          </a:xfrm>
        </p:grpSpPr>
        <p:sp>
          <p:nvSpPr>
            <p:cNvPr id="2" name="正方形/長方形 1"/>
            <p:cNvSpPr/>
            <p:nvPr/>
          </p:nvSpPr>
          <p:spPr>
            <a:xfrm>
              <a:off x="3737807" y="4155142"/>
              <a:ext cx="1684366" cy="1001142"/>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矢印コネクタ 4"/>
            <p:cNvCxnSpPr/>
            <p:nvPr/>
          </p:nvCxnSpPr>
          <p:spPr>
            <a:xfrm>
              <a:off x="3719876" y="5156283"/>
              <a:ext cx="457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flipH="1" flipV="1">
              <a:off x="3737807" y="3348128"/>
              <a:ext cx="0" cy="180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3841401" y="3426612"/>
              <a:ext cx="1149969"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目的帯域</a:t>
              </a:r>
              <a:endParaRPr kumimoji="1" lang="ja-JP" altLang="en-US"/>
            </a:p>
          </p:txBody>
        </p:sp>
        <p:cxnSp>
          <p:nvCxnSpPr>
            <p:cNvPr id="69" name="直線矢印コネクタ 68"/>
            <p:cNvCxnSpPr/>
            <p:nvPr/>
          </p:nvCxnSpPr>
          <p:spPr>
            <a:xfrm flipV="1">
              <a:off x="5422173" y="3352611"/>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5094963" y="5170857"/>
              <a:ext cx="688432"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endParaRPr kumimoji="1" lang="ja-JP" altLang="en-US" baseline="-25000"/>
            </a:p>
          </p:txBody>
        </p:sp>
        <p:cxnSp>
          <p:nvCxnSpPr>
            <p:cNvPr id="72" name="直線矢印コネクタ 71"/>
            <p:cNvCxnSpPr/>
            <p:nvPr/>
          </p:nvCxnSpPr>
          <p:spPr>
            <a:xfrm flipV="1">
              <a:off x="7806785" y="3362702"/>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7188977" y="5183741"/>
              <a:ext cx="1235615"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N</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endParaRPr kumimoji="1" lang="ja-JP" altLang="en-US" baseline="-25000"/>
            </a:p>
          </p:txBody>
        </p:sp>
        <p:cxnSp>
          <p:nvCxnSpPr>
            <p:cNvPr id="22" name="直線矢印コネクタ 21"/>
            <p:cNvCxnSpPr/>
            <p:nvPr/>
          </p:nvCxnSpPr>
          <p:spPr>
            <a:xfrm>
              <a:off x="3737807" y="3892728"/>
              <a:ext cx="1357155" cy="0"/>
            </a:xfrm>
            <a:prstGeom prst="straightConnector1">
              <a:avLst/>
            </a:prstGeom>
            <a:ln w="28575">
              <a:solidFill>
                <a:srgbClr val="00B05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605118" y="3832021"/>
              <a:ext cx="2563739" cy="6463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ja-JP" altLang="en-US" smtClean="0">
                  <a:latin typeface="Times New Roman" panose="02020603050405020304" pitchFamily="18" charset="0"/>
                  <a:cs typeface="Times New Roman" panose="02020603050405020304" pitchFamily="18" charset="0"/>
                </a:rPr>
                <a:t>基本方式の</a:t>
              </a:r>
              <a:endParaRPr lang="en-US" altLang="ja-JP" smtClean="0">
                <a:latin typeface="Times New Roman" panose="02020603050405020304" pitchFamily="18" charset="0"/>
                <a:cs typeface="Times New Roman" panose="02020603050405020304" pitchFamily="18" charset="0"/>
              </a:endParaRPr>
            </a:p>
            <a:p>
              <a:pPr algn="r"/>
              <a:r>
                <a:rPr lang="ja-JP" altLang="en-US" smtClean="0">
                  <a:latin typeface="Times New Roman" panose="02020603050405020304" pitchFamily="18" charset="0"/>
                  <a:cs typeface="Times New Roman" panose="02020603050405020304" pitchFamily="18" charset="0"/>
                </a:rPr>
                <a:t>量子化誤差平均値</a:t>
              </a:r>
              <a:endParaRPr kumimoji="1" lang="ja-JP" altLang="en-US"/>
            </a:p>
          </p:txBody>
        </p:sp>
        <p:cxnSp>
          <p:nvCxnSpPr>
            <p:cNvPr id="6" name="直線矢印コネクタ 5"/>
            <p:cNvCxnSpPr>
              <a:stCxn id="23" idx="3"/>
            </p:cNvCxnSpPr>
            <p:nvPr/>
          </p:nvCxnSpPr>
          <p:spPr>
            <a:xfrm flipV="1">
              <a:off x="3168857" y="4155147"/>
              <a:ext cx="568950" cy="4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3737806" y="4808428"/>
              <a:ext cx="4068978" cy="365222"/>
            </a:xfrm>
            <a:prstGeom prst="rect">
              <a:avLst/>
            </a:prstGeom>
            <a:pattFill prst="ltDnDiag">
              <a:fgClr>
                <a:srgbClr val="FF00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3737805" y="4808428"/>
              <a:ext cx="1684366" cy="347855"/>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05118" y="4498747"/>
              <a:ext cx="2565327" cy="6463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オーバサンプリングの</a:t>
              </a:r>
              <a:endParaRPr lang="en-US" altLang="ja-JP" smtClean="0">
                <a:latin typeface="Times New Roman" panose="02020603050405020304" pitchFamily="18" charset="0"/>
                <a:cs typeface="Times New Roman" panose="02020603050405020304" pitchFamily="18" charset="0"/>
              </a:endParaRPr>
            </a:p>
            <a:p>
              <a:pPr algn="r"/>
              <a:r>
                <a:rPr lang="ja-JP" altLang="en-US" smtClean="0">
                  <a:latin typeface="Times New Roman" panose="02020603050405020304" pitchFamily="18" charset="0"/>
                  <a:cs typeface="Times New Roman" panose="02020603050405020304" pitchFamily="18" charset="0"/>
                </a:rPr>
                <a:t>量子化誤差平均値</a:t>
              </a:r>
              <a:endParaRPr kumimoji="1" lang="ja-JP" altLang="en-US"/>
            </a:p>
          </p:txBody>
        </p:sp>
        <p:cxnSp>
          <p:nvCxnSpPr>
            <p:cNvPr id="33" name="直線矢印コネクタ 32"/>
            <p:cNvCxnSpPr>
              <a:stCxn id="32" idx="3"/>
            </p:cNvCxnSpPr>
            <p:nvPr/>
          </p:nvCxnSpPr>
          <p:spPr>
            <a:xfrm flipV="1">
              <a:off x="3170445" y="4821874"/>
              <a:ext cx="568950" cy="3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V="1">
              <a:off x="5094962" y="3348128"/>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3737805" y="4155142"/>
              <a:ext cx="1684366" cy="1001141"/>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3727918" y="4808427"/>
              <a:ext cx="4051969" cy="3377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5616798" y="3525659"/>
              <a:ext cx="166598" cy="18529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5749384" y="3433638"/>
              <a:ext cx="1149969"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枠内と</a:t>
              </a:r>
              <a:endParaRPr kumimoji="1" lang="ja-JP" altLang="en-US"/>
            </a:p>
          </p:txBody>
        </p:sp>
        <p:sp>
          <p:nvSpPr>
            <p:cNvPr id="40" name="正方形/長方形 39"/>
            <p:cNvSpPr/>
            <p:nvPr/>
          </p:nvSpPr>
          <p:spPr>
            <a:xfrm>
              <a:off x="6543149" y="3515568"/>
              <a:ext cx="166598" cy="18529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6675735" y="3423547"/>
              <a:ext cx="1149969"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枠内の</a:t>
              </a:r>
              <a:endParaRPr kumimoji="1" lang="ja-JP" altLang="en-US"/>
            </a:p>
          </p:txBody>
        </p:sp>
        <p:sp>
          <p:nvSpPr>
            <p:cNvPr id="42" name="テキスト ボックス 41"/>
            <p:cNvSpPr txBox="1"/>
            <p:nvPr/>
          </p:nvSpPr>
          <p:spPr>
            <a:xfrm>
              <a:off x="5488095" y="3790198"/>
              <a:ext cx="1700882"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面積は同じ</a:t>
              </a:r>
              <a:endParaRPr kumimoji="1" lang="ja-JP" altLang="en-US"/>
            </a:p>
          </p:txBody>
        </p:sp>
      </p:grpSp>
    </p:spTree>
    <p:extLst>
      <p:ext uri="{BB962C8B-B14F-4D97-AF65-F5344CB8AC3E}">
        <p14:creationId xmlns:p14="http://schemas.microsoft.com/office/powerpoint/2010/main" val="1147248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4400" smtClean="0"/>
              <a:t>利点（その２）</a:t>
            </a:r>
            <a:endParaRPr lang="ja-JP" altLang="en-US" sz="3200"/>
          </a:p>
        </p:txBody>
      </p:sp>
      <p:sp>
        <p:nvSpPr>
          <p:cNvPr id="159747" name="Rectangle 1027"/>
          <p:cNvSpPr>
            <a:spLocks noGrp="1" noChangeArrowheads="1"/>
          </p:cNvSpPr>
          <p:nvPr>
            <p:ph type="body" idx="1"/>
          </p:nvPr>
        </p:nvSpPr>
        <p:spPr>
          <a:xfrm>
            <a:off x="1116483" y="1443037"/>
            <a:ext cx="7847933" cy="822185"/>
          </a:xfrm>
        </p:spPr>
        <p:txBody>
          <a:bodyPr anchor="t" anchorCtr="0">
            <a:noAutofit/>
          </a:bodyPr>
          <a:lstStyle/>
          <a:p>
            <a:pPr>
              <a:spcBef>
                <a:spcPts val="0"/>
              </a:spcBef>
              <a:buFont typeface="Wingdings" panose="05000000000000000000" pitchFamily="2" charset="2"/>
              <a:buChar char="l"/>
              <a:tabLst>
                <a:tab pos="2568575" algn="l"/>
              </a:tabLst>
            </a:pPr>
            <a:r>
              <a:rPr lang="ja-JP" altLang="en-US" sz="2000" smtClean="0">
                <a:latin typeface="Times New Roman" panose="02020603050405020304" pitchFamily="18" charset="0"/>
                <a:cs typeface="Times New Roman" panose="02020603050405020304" pitchFamily="18" charset="0"/>
              </a:rPr>
              <a:t>基本方式では目標帯域と </a:t>
            </a:r>
            <a:r>
              <a:rPr lang="en-US" altLang="ja-JP" sz="2000" smtClean="0">
                <a:latin typeface="Times New Roman" panose="02020603050405020304" pitchFamily="18" charset="0"/>
                <a:cs typeface="Times New Roman" panose="02020603050405020304" pitchFamily="18" charset="0"/>
              </a:rPr>
              <a:t>fs</a:t>
            </a:r>
            <a:r>
              <a:rPr lang="ja-JP" altLang="en-US" sz="2000" smtClean="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 2</a:t>
            </a:r>
            <a:r>
              <a:rPr lang="ja-JP" altLang="en-US" sz="200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が近いので急峻なフィルタ（高価）が必要。</a:t>
            </a:r>
            <a:endParaRPr lang="en-US" altLang="ja-JP" sz="20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ja-JP" altLang="en-US" sz="2000" smtClean="0">
                <a:latin typeface="Times New Roman" panose="02020603050405020304" pitchFamily="18" charset="0"/>
                <a:cs typeface="Times New Roman" panose="02020603050405020304" pitchFamily="18" charset="0"/>
              </a:rPr>
              <a:t>目的帯域を超える部分は緩やかな傾斜の低次数のフィルタでよい。　　→　低コスト</a:t>
            </a:r>
            <a:endParaRPr lang="en-US" altLang="ja-JP" sz="20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200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20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200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20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200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20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200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ja-JP" altLang="en-US" sz="2000" smtClean="0">
                <a:latin typeface="Times New Roman" panose="02020603050405020304" pitchFamily="18" charset="0"/>
                <a:cs typeface="Times New Roman" panose="02020603050405020304" pitchFamily="18" charset="0"/>
              </a:rPr>
              <a:t>どうせ最後に</a:t>
            </a:r>
            <a:r>
              <a:rPr lang="ja-JP" altLang="en-US" sz="2000" b="1" smtClean="0">
                <a:solidFill>
                  <a:srgbClr val="FF0000"/>
                </a:solidFill>
                <a:latin typeface="Times New Roman" panose="02020603050405020304" pitchFamily="18" charset="0"/>
                <a:cs typeface="Times New Roman" panose="02020603050405020304" pitchFamily="18" charset="0"/>
              </a:rPr>
              <a:t>捨てるのなら</a:t>
            </a:r>
            <a:r>
              <a:rPr lang="ja-JP" altLang="en-US" sz="2000" smtClean="0">
                <a:latin typeface="Times New Roman" panose="02020603050405020304" pitchFamily="18" charset="0"/>
                <a:cs typeface="Times New Roman" panose="02020603050405020304" pitchFamily="18" charset="0"/>
              </a:rPr>
              <a:t>，捨てる部分は</a:t>
            </a:r>
            <a:r>
              <a:rPr lang="ja-JP" altLang="en-US" sz="2000" b="1" u="sng" smtClean="0">
                <a:solidFill>
                  <a:srgbClr val="FF0000"/>
                </a:solidFill>
                <a:latin typeface="Times New Roman" panose="02020603050405020304" pitchFamily="18" charset="0"/>
                <a:cs typeface="Times New Roman" panose="02020603050405020304" pitchFamily="18" charset="0"/>
              </a:rPr>
              <a:t>精度が悪くても良い</a:t>
            </a:r>
            <a:r>
              <a:rPr lang="ja-JP" altLang="en-US" sz="2000" smtClean="0">
                <a:latin typeface="Times New Roman" panose="02020603050405020304" pitchFamily="18" charset="0"/>
                <a:cs typeface="Times New Roman" panose="02020603050405020304" pitchFamily="18" charset="0"/>
              </a:rPr>
              <a:t>。</a:t>
            </a:r>
            <a:endParaRPr lang="en-US" altLang="ja-JP" sz="2000" smtClean="0">
              <a:latin typeface="Times New Roman" panose="02020603050405020304" pitchFamily="18" charset="0"/>
              <a:cs typeface="Times New Roman" panose="02020603050405020304" pitchFamily="18" charset="0"/>
            </a:endParaRPr>
          </a:p>
        </p:txBody>
      </p:sp>
      <p:grpSp>
        <p:nvGrpSpPr>
          <p:cNvPr id="15" name="グループ化 14"/>
          <p:cNvGrpSpPr/>
          <p:nvPr/>
        </p:nvGrpSpPr>
        <p:grpSpPr>
          <a:xfrm>
            <a:off x="2840027" y="3011953"/>
            <a:ext cx="4704716" cy="2240559"/>
            <a:chOff x="1965968" y="3280894"/>
            <a:chExt cx="4704716" cy="2240559"/>
          </a:xfrm>
        </p:grpSpPr>
        <p:sp>
          <p:nvSpPr>
            <p:cNvPr id="2" name="正方形/長方形 1"/>
            <p:cNvSpPr/>
            <p:nvPr/>
          </p:nvSpPr>
          <p:spPr>
            <a:xfrm>
              <a:off x="1983899" y="4087908"/>
              <a:ext cx="1684366" cy="1001142"/>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矢印コネクタ 4"/>
            <p:cNvCxnSpPr/>
            <p:nvPr/>
          </p:nvCxnSpPr>
          <p:spPr>
            <a:xfrm>
              <a:off x="1965968" y="5089049"/>
              <a:ext cx="457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flipH="1" flipV="1">
              <a:off x="1983899" y="3280894"/>
              <a:ext cx="0" cy="180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2087493" y="3359378"/>
              <a:ext cx="1149969"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目的帯域</a:t>
              </a:r>
              <a:endParaRPr kumimoji="1" lang="ja-JP" altLang="en-US"/>
            </a:p>
          </p:txBody>
        </p:sp>
        <p:cxnSp>
          <p:nvCxnSpPr>
            <p:cNvPr id="69" name="直線矢印コネクタ 68"/>
            <p:cNvCxnSpPr/>
            <p:nvPr/>
          </p:nvCxnSpPr>
          <p:spPr>
            <a:xfrm flipV="1">
              <a:off x="3668265" y="3285377"/>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3341055" y="5103623"/>
              <a:ext cx="688432"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endParaRPr kumimoji="1" lang="ja-JP" altLang="en-US" baseline="-25000"/>
            </a:p>
          </p:txBody>
        </p:sp>
        <p:cxnSp>
          <p:nvCxnSpPr>
            <p:cNvPr id="72" name="直線矢印コネクタ 71"/>
            <p:cNvCxnSpPr/>
            <p:nvPr/>
          </p:nvCxnSpPr>
          <p:spPr>
            <a:xfrm flipV="1">
              <a:off x="6052877" y="3295468"/>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5435069" y="5152121"/>
              <a:ext cx="1235615"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N</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endParaRPr kumimoji="1" lang="ja-JP" altLang="en-US" baseline="-25000"/>
            </a:p>
          </p:txBody>
        </p:sp>
        <p:cxnSp>
          <p:nvCxnSpPr>
            <p:cNvPr id="22" name="直線矢印コネクタ 21"/>
            <p:cNvCxnSpPr/>
            <p:nvPr/>
          </p:nvCxnSpPr>
          <p:spPr>
            <a:xfrm>
              <a:off x="1983899" y="3825494"/>
              <a:ext cx="1357155" cy="0"/>
            </a:xfrm>
            <a:prstGeom prst="straightConnector1">
              <a:avLst/>
            </a:prstGeom>
            <a:ln w="28575">
              <a:solidFill>
                <a:srgbClr val="00B05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V="1">
              <a:off x="3341054" y="3280894"/>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1979415" y="4114802"/>
              <a:ext cx="1357155" cy="0"/>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336570" y="4100229"/>
              <a:ext cx="331695" cy="98066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1979414" y="4086782"/>
              <a:ext cx="2160000" cy="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4157345" y="4083594"/>
              <a:ext cx="1913464" cy="9973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74435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4400" smtClean="0"/>
              <a:t>利点（その３）</a:t>
            </a:r>
            <a:endParaRPr lang="ja-JP" altLang="en-US" sz="3200"/>
          </a:p>
        </p:txBody>
      </p:sp>
      <p:sp>
        <p:nvSpPr>
          <p:cNvPr id="159747" name="Rectangle 1027"/>
          <p:cNvSpPr>
            <a:spLocks noGrp="1" noChangeArrowheads="1"/>
          </p:cNvSpPr>
          <p:nvPr>
            <p:ph type="body" idx="1"/>
          </p:nvPr>
        </p:nvSpPr>
        <p:spPr>
          <a:xfrm>
            <a:off x="1116483" y="1443037"/>
            <a:ext cx="7847933" cy="822185"/>
          </a:xfrm>
        </p:spPr>
        <p:txBody>
          <a:bodyPr anchor="t" anchorCtr="0">
            <a:noAutofit/>
          </a:bodyPr>
          <a:lstStyle/>
          <a:p>
            <a:pPr>
              <a:spcBef>
                <a:spcPts val="0"/>
              </a:spcBef>
              <a:buFont typeface="Wingdings" panose="05000000000000000000" pitchFamily="2" charset="2"/>
              <a:buChar char="l"/>
              <a:tabLst>
                <a:tab pos="2568575" algn="l"/>
              </a:tabLst>
            </a:pPr>
            <a:r>
              <a:rPr lang="ja-JP" altLang="en-US" sz="2000" smtClean="0">
                <a:latin typeface="Times New Roman" panose="02020603050405020304" pitchFamily="18" charset="0"/>
                <a:cs typeface="Times New Roman" panose="02020603050405020304" pitchFamily="18" charset="0"/>
              </a:rPr>
              <a:t>ローパスフィルタの悪影響を回避できる</a:t>
            </a:r>
            <a:endParaRPr lang="en-US" altLang="ja-JP" sz="20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2000">
              <a:latin typeface="Times New Roman" panose="02020603050405020304" pitchFamily="18" charset="0"/>
              <a:cs typeface="Times New Roman" panose="02020603050405020304" pitchFamily="18" charset="0"/>
            </a:endParaRPr>
          </a:p>
        </p:txBody>
      </p:sp>
      <p:grpSp>
        <p:nvGrpSpPr>
          <p:cNvPr id="8" name="グループ化 7"/>
          <p:cNvGrpSpPr/>
          <p:nvPr/>
        </p:nvGrpSpPr>
        <p:grpSpPr>
          <a:xfrm>
            <a:off x="3373891" y="1854129"/>
            <a:ext cx="4704716" cy="2346741"/>
            <a:chOff x="841375" y="2992757"/>
            <a:chExt cx="4704716" cy="2346741"/>
          </a:xfrm>
        </p:grpSpPr>
        <p:grpSp>
          <p:nvGrpSpPr>
            <p:cNvPr id="15" name="グループ化 14"/>
            <p:cNvGrpSpPr/>
            <p:nvPr/>
          </p:nvGrpSpPr>
          <p:grpSpPr>
            <a:xfrm>
              <a:off x="841375" y="3098939"/>
              <a:ext cx="4704716" cy="2240559"/>
              <a:chOff x="1965968" y="3280894"/>
              <a:chExt cx="4704716" cy="2240559"/>
            </a:xfrm>
          </p:grpSpPr>
          <p:sp>
            <p:nvSpPr>
              <p:cNvPr id="2" name="正方形/長方形 1"/>
              <p:cNvSpPr/>
              <p:nvPr/>
            </p:nvSpPr>
            <p:spPr>
              <a:xfrm>
                <a:off x="1983899" y="4087908"/>
                <a:ext cx="1684366" cy="1001142"/>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矢印コネクタ 4"/>
              <p:cNvCxnSpPr/>
              <p:nvPr/>
            </p:nvCxnSpPr>
            <p:spPr>
              <a:xfrm>
                <a:off x="1965968" y="5089049"/>
                <a:ext cx="457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flipH="1" flipV="1">
                <a:off x="1983899" y="3280894"/>
                <a:ext cx="0" cy="180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2087493" y="3359378"/>
                <a:ext cx="1149969"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目的帯域</a:t>
                </a:r>
                <a:endParaRPr kumimoji="1" lang="ja-JP" altLang="en-US"/>
              </a:p>
            </p:txBody>
          </p:sp>
          <p:cxnSp>
            <p:nvCxnSpPr>
              <p:cNvPr id="69" name="直線矢印コネクタ 68"/>
              <p:cNvCxnSpPr/>
              <p:nvPr/>
            </p:nvCxnSpPr>
            <p:spPr>
              <a:xfrm flipV="1">
                <a:off x="3668265" y="3285377"/>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3367327" y="5136134"/>
                <a:ext cx="688432"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endParaRPr kumimoji="1" lang="ja-JP" altLang="en-US" baseline="-25000"/>
              </a:p>
            </p:txBody>
          </p:sp>
          <p:cxnSp>
            <p:nvCxnSpPr>
              <p:cNvPr id="72" name="直線矢印コネクタ 71"/>
              <p:cNvCxnSpPr/>
              <p:nvPr/>
            </p:nvCxnSpPr>
            <p:spPr>
              <a:xfrm flipV="1">
                <a:off x="6052877" y="3295468"/>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5435069" y="5152121"/>
                <a:ext cx="1235615"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i="1" smtClean="0">
                    <a:latin typeface="Times New Roman" panose="02020603050405020304" pitchFamily="18" charset="0"/>
                    <a:cs typeface="Times New Roman" panose="02020603050405020304" pitchFamily="18" charset="0"/>
                  </a:rPr>
                  <a:t>N</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max</a:t>
                </a:r>
                <a:endParaRPr kumimoji="1" lang="ja-JP" altLang="en-US" baseline="-25000"/>
              </a:p>
            </p:txBody>
          </p:sp>
          <p:cxnSp>
            <p:nvCxnSpPr>
              <p:cNvPr id="22" name="直線矢印コネクタ 21"/>
              <p:cNvCxnSpPr/>
              <p:nvPr/>
            </p:nvCxnSpPr>
            <p:spPr>
              <a:xfrm>
                <a:off x="1983899" y="3825494"/>
                <a:ext cx="1357155" cy="0"/>
              </a:xfrm>
              <a:prstGeom prst="straightConnector1">
                <a:avLst/>
              </a:prstGeom>
              <a:ln w="28575">
                <a:solidFill>
                  <a:srgbClr val="00B05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V="1">
                <a:off x="3341054" y="3280894"/>
                <a:ext cx="0" cy="180815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1979415" y="4114802"/>
                <a:ext cx="1357155" cy="0"/>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336570" y="4100229"/>
                <a:ext cx="331695" cy="98066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1979414" y="4086782"/>
                <a:ext cx="2160000" cy="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4157345" y="4083594"/>
                <a:ext cx="1913464" cy="9973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 name="円/楕円 2"/>
            <p:cNvSpPr/>
            <p:nvPr/>
          </p:nvSpPr>
          <p:spPr>
            <a:xfrm>
              <a:off x="2716306" y="3643539"/>
              <a:ext cx="699247" cy="592285"/>
            </a:xfrm>
            <a:prstGeom prst="ellipse">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754840" y="2992757"/>
              <a:ext cx="1956404"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この辺りの特性</a:t>
              </a:r>
              <a:endParaRPr kumimoji="1" lang="ja-JP" altLang="en-US"/>
            </a:p>
          </p:txBody>
        </p:sp>
        <p:cxnSp>
          <p:nvCxnSpPr>
            <p:cNvPr id="6" name="直線矢印コネクタ 5"/>
            <p:cNvCxnSpPr>
              <a:stCxn id="20" idx="2"/>
              <a:endCxn id="3" idx="7"/>
            </p:cNvCxnSpPr>
            <p:nvPr/>
          </p:nvCxnSpPr>
          <p:spPr>
            <a:xfrm flipH="1">
              <a:off x="3313151" y="3362089"/>
              <a:ext cx="419891" cy="3681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pic>
        <p:nvPicPr>
          <p:cNvPr id="7" name="図 6"/>
          <p:cNvPicPr>
            <a:picLocks noChangeAspect="1"/>
          </p:cNvPicPr>
          <p:nvPr/>
        </p:nvPicPr>
        <p:blipFill>
          <a:blip r:embed="rId2"/>
          <a:stretch>
            <a:fillRect/>
          </a:stretch>
        </p:blipFill>
        <p:spPr>
          <a:xfrm>
            <a:off x="3161727" y="4290222"/>
            <a:ext cx="2967316" cy="2451940"/>
          </a:xfrm>
          <a:prstGeom prst="rect">
            <a:avLst/>
          </a:prstGeom>
        </p:spPr>
      </p:pic>
      <p:sp>
        <p:nvSpPr>
          <p:cNvPr id="26" name="円/楕円 25"/>
          <p:cNvSpPr/>
          <p:nvPr/>
        </p:nvSpPr>
        <p:spPr>
          <a:xfrm>
            <a:off x="3899647" y="4213123"/>
            <a:ext cx="1537763" cy="909073"/>
          </a:xfrm>
          <a:prstGeom prst="ellipse">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196029" y="4482993"/>
            <a:ext cx="1956404"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mtClean="0">
                <a:latin typeface="Times New Roman" panose="02020603050405020304" pitchFamily="18" charset="0"/>
                <a:cs typeface="Times New Roman" panose="02020603050405020304" pitchFamily="18" charset="0"/>
              </a:rPr>
              <a:t>この辺りの特性</a:t>
            </a:r>
            <a:endParaRPr kumimoji="1" lang="ja-JP" altLang="en-US"/>
          </a:p>
        </p:txBody>
      </p:sp>
      <p:cxnSp>
        <p:nvCxnSpPr>
          <p:cNvPr id="30" name="直線矢印コネクタ 29"/>
          <p:cNvCxnSpPr>
            <a:stCxn id="27" idx="1"/>
            <a:endCxn id="26" idx="6"/>
          </p:cNvCxnSpPr>
          <p:nvPr/>
        </p:nvCxnSpPr>
        <p:spPr>
          <a:xfrm flipH="1">
            <a:off x="5437410" y="4667659"/>
            <a:ext cx="758619"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850763" y="4025522"/>
            <a:ext cx="2545177" cy="6463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参考</a:t>
            </a:r>
            <a:r>
              <a:rPr lang="en-US" altLang="ja-JP" smtClean="0">
                <a:latin typeface="Times New Roman" panose="02020603050405020304" pitchFamily="18" charset="0"/>
                <a:cs typeface="Times New Roman" panose="02020603050405020304" pitchFamily="18" charset="0"/>
              </a:rPr>
              <a:t>】</a:t>
            </a:r>
          </a:p>
          <a:p>
            <a:r>
              <a:rPr lang="ja-JP" altLang="en-US" smtClean="0">
                <a:latin typeface="Times New Roman" panose="02020603050405020304" pitchFamily="18" charset="0"/>
                <a:cs typeface="Times New Roman" panose="02020603050405020304" pitchFamily="18" charset="0"/>
              </a:rPr>
              <a:t>市販</a:t>
            </a:r>
            <a:r>
              <a:rPr lang="en-US" altLang="ja-JP" smtClean="0">
                <a:latin typeface="Times New Roman" panose="02020603050405020304" pitchFamily="18" charset="0"/>
                <a:cs typeface="Times New Roman" panose="02020603050405020304" pitchFamily="18" charset="0"/>
              </a:rPr>
              <a:t>D/A</a:t>
            </a:r>
            <a:r>
              <a:rPr lang="ja-JP" altLang="en-US" smtClean="0">
                <a:latin typeface="Times New Roman" panose="02020603050405020304" pitchFamily="18" charset="0"/>
                <a:cs typeface="Times New Roman" panose="02020603050405020304" pitchFamily="18" charset="0"/>
              </a:rPr>
              <a:t>変換の特性</a:t>
            </a:r>
            <a:endParaRPr kumimoji="1" lang="ja-JP" altLang="en-US"/>
          </a:p>
        </p:txBody>
      </p:sp>
      <p:pic>
        <p:nvPicPr>
          <p:cNvPr id="24" name="図 23"/>
          <p:cNvPicPr>
            <a:picLocks noChangeAspect="1"/>
          </p:cNvPicPr>
          <p:nvPr/>
        </p:nvPicPr>
        <p:blipFill>
          <a:blip r:embed="rId3"/>
          <a:stretch>
            <a:fillRect/>
          </a:stretch>
        </p:blipFill>
        <p:spPr>
          <a:xfrm>
            <a:off x="6842992" y="5720148"/>
            <a:ext cx="943659" cy="515867"/>
          </a:xfrm>
          <a:prstGeom prst="rect">
            <a:avLst/>
          </a:prstGeom>
        </p:spPr>
      </p:pic>
    </p:spTree>
    <p:extLst>
      <p:ext uri="{BB962C8B-B14F-4D97-AF65-F5344CB8AC3E}">
        <p14:creationId xmlns:p14="http://schemas.microsoft.com/office/powerpoint/2010/main" val="202975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線矢印コネクタ 8"/>
          <p:cNvCxnSpPr/>
          <p:nvPr/>
        </p:nvCxnSpPr>
        <p:spPr>
          <a:xfrm>
            <a:off x="3073430" y="3275111"/>
            <a:ext cx="3106560"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H="1">
            <a:off x="3073430" y="4005428"/>
            <a:ext cx="3091570"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4400" smtClean="0"/>
              <a:t>基本方式との関係</a:t>
            </a:r>
            <a:endParaRPr lang="ja-JP" altLang="en-US" sz="3200"/>
          </a:p>
        </p:txBody>
      </p:sp>
      <p:sp>
        <p:nvSpPr>
          <p:cNvPr id="159747" name="Rectangle 1027"/>
          <p:cNvSpPr>
            <a:spLocks noGrp="1" noChangeArrowheads="1"/>
          </p:cNvSpPr>
          <p:nvPr>
            <p:ph type="body" idx="1"/>
          </p:nvPr>
        </p:nvSpPr>
        <p:spPr>
          <a:xfrm>
            <a:off x="1104200" y="1608363"/>
            <a:ext cx="7847933" cy="822185"/>
          </a:xfrm>
        </p:spPr>
        <p:txBody>
          <a:bodyPr anchor="t" anchorCtr="0">
            <a:noAutofit/>
          </a:bodyPr>
          <a:lstStyle/>
          <a:p>
            <a:pPr>
              <a:spcBef>
                <a:spcPts val="0"/>
              </a:spcBef>
              <a:buFont typeface="Wingdings" panose="05000000000000000000" pitchFamily="2" charset="2"/>
              <a:buChar char="l"/>
              <a:tabLst>
                <a:tab pos="2568575" algn="l"/>
              </a:tabLst>
            </a:pPr>
            <a:r>
              <a:rPr lang="ja-JP" altLang="en-US" sz="3600" smtClean="0">
                <a:latin typeface="Times New Roman" panose="02020603050405020304" pitchFamily="18" charset="0"/>
                <a:cs typeface="Times New Roman" panose="02020603050405020304" pitchFamily="18" charset="0"/>
              </a:rPr>
              <a:t>間引きと補間の関係に尽きる。</a:t>
            </a:r>
            <a:endParaRPr lang="en-US" altLang="ja-JP" sz="3600">
              <a:latin typeface="Times New Roman" panose="02020603050405020304" pitchFamily="18" charset="0"/>
              <a:cs typeface="Times New Roman" panose="02020603050405020304" pitchFamily="18" charset="0"/>
            </a:endParaRPr>
          </a:p>
        </p:txBody>
      </p:sp>
      <p:sp>
        <p:nvSpPr>
          <p:cNvPr id="32" name="正方形/長方形 31"/>
          <p:cNvSpPr/>
          <p:nvPr/>
        </p:nvSpPr>
        <p:spPr>
          <a:xfrm>
            <a:off x="1017598" y="3022081"/>
            <a:ext cx="2055832" cy="1217961"/>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1104200" y="3175361"/>
            <a:ext cx="1788943" cy="923330"/>
          </a:xfrm>
          <a:prstGeom prst="rect">
            <a:avLst/>
          </a:prstGeom>
          <a:noFill/>
        </p:spPr>
        <p:txBody>
          <a:bodyPr wrap="square" rtlCol="0">
            <a:spAutoFit/>
          </a:bodyPr>
          <a:lstStyle/>
          <a:p>
            <a:pPr algn="ctr"/>
            <a:r>
              <a:rPr lang="en-US" altLang="ja-JP" smtClean="0">
                <a:latin typeface="Times New Roman" panose="02020603050405020304" pitchFamily="18" charset="0"/>
                <a:cs typeface="Times New Roman" panose="02020603050405020304" pitchFamily="18" charset="0"/>
              </a:rPr>
              <a:t>1</a:t>
            </a:r>
            <a:r>
              <a:rPr lang="ja-JP" altLang="en-US" smtClean="0">
                <a:latin typeface="Times New Roman" panose="02020603050405020304" pitchFamily="18" charset="0"/>
                <a:cs typeface="Times New Roman" panose="02020603050405020304" pitchFamily="18" charset="0"/>
              </a:rPr>
              <a:t>秒間に</a:t>
            </a:r>
            <a:r>
              <a:rPr lang="en-US" altLang="ja-JP" b="1" i="1" u="sng" smtClean="0">
                <a:solidFill>
                  <a:srgbClr val="FF0000"/>
                </a:solidFill>
                <a:latin typeface="Times New Roman" panose="02020603050405020304" pitchFamily="18" charset="0"/>
                <a:cs typeface="Times New Roman" panose="02020603050405020304" pitchFamily="18" charset="0"/>
              </a:rPr>
              <a:t>N</a:t>
            </a:r>
            <a:r>
              <a:rPr lang="en-US" altLang="ja-JP" b="1" u="sng" smtClean="0">
                <a:solidFill>
                  <a:srgbClr val="FF0000"/>
                </a:solidFill>
                <a:latin typeface="Times New Roman" panose="02020603050405020304" pitchFamily="18" charset="0"/>
                <a:cs typeface="Times New Roman" panose="02020603050405020304" pitchFamily="18" charset="0"/>
              </a:rPr>
              <a:t>×</a:t>
            </a:r>
            <a:r>
              <a:rPr lang="en-US" altLang="ja-JP" b="1" i="1" u="sng" smtClean="0">
                <a:solidFill>
                  <a:srgbClr val="FF0000"/>
                </a:solidFill>
                <a:latin typeface="Times New Roman" panose="02020603050405020304" pitchFamily="18" charset="0"/>
                <a:cs typeface="Times New Roman" panose="02020603050405020304" pitchFamily="18" charset="0"/>
              </a:rPr>
              <a:t>f</a:t>
            </a:r>
            <a:r>
              <a:rPr lang="en-US" altLang="ja-JP" b="1" u="sng" baseline="-25000" smtClean="0">
                <a:solidFill>
                  <a:srgbClr val="FF0000"/>
                </a:solidFill>
                <a:latin typeface="Times New Roman" panose="02020603050405020304" pitchFamily="18" charset="0"/>
                <a:cs typeface="Times New Roman" panose="02020603050405020304" pitchFamily="18" charset="0"/>
              </a:rPr>
              <a:t>max</a:t>
            </a:r>
            <a:endParaRPr lang="ja-JP" altLang="en-US" b="1" u="sng" baseline="-25000">
              <a:solidFill>
                <a:srgbClr val="FF0000"/>
              </a:solidFill>
            </a:endParaRPr>
          </a:p>
          <a:p>
            <a:pPr algn="ctr"/>
            <a:r>
              <a:rPr lang="ja-JP" altLang="en-US">
                <a:latin typeface="Times New Roman" panose="02020603050405020304" pitchFamily="18" charset="0"/>
                <a:cs typeface="Times New Roman" panose="02020603050405020304" pitchFamily="18" charset="0"/>
              </a:rPr>
              <a:t>個</a:t>
            </a:r>
            <a:r>
              <a:rPr lang="ja-JP" altLang="en-US" smtClean="0">
                <a:latin typeface="Times New Roman" panose="02020603050405020304" pitchFamily="18" charset="0"/>
                <a:cs typeface="Times New Roman" panose="02020603050405020304" pitchFamily="18" charset="0"/>
              </a:rPr>
              <a:t>のデータを</a:t>
            </a:r>
            <a:endParaRPr lang="en-US" altLang="ja-JP" smtClean="0">
              <a:latin typeface="Times New Roman" panose="02020603050405020304" pitchFamily="18" charset="0"/>
              <a:cs typeface="Times New Roman" panose="02020603050405020304" pitchFamily="18" charset="0"/>
            </a:endParaRPr>
          </a:p>
          <a:p>
            <a:pPr algn="ctr"/>
            <a:r>
              <a:rPr lang="ja-JP" altLang="en-US" smtClean="0">
                <a:latin typeface="Times New Roman" panose="02020603050405020304" pitchFamily="18" charset="0"/>
                <a:cs typeface="Times New Roman" panose="02020603050405020304" pitchFamily="18" charset="0"/>
              </a:rPr>
              <a:t>サンプリング</a:t>
            </a:r>
            <a:endParaRPr lang="en-US" altLang="ja-JP" smtClean="0">
              <a:latin typeface="Times New Roman" panose="02020603050405020304" pitchFamily="18" charset="0"/>
              <a:cs typeface="Times New Roman" panose="02020603050405020304" pitchFamily="18" charset="0"/>
            </a:endParaRPr>
          </a:p>
        </p:txBody>
      </p:sp>
      <p:sp>
        <p:nvSpPr>
          <p:cNvPr id="52" name="正方形/長方形 51"/>
          <p:cNvSpPr/>
          <p:nvPr/>
        </p:nvSpPr>
        <p:spPr>
          <a:xfrm>
            <a:off x="6165000" y="3023386"/>
            <a:ext cx="2055832" cy="1217961"/>
          </a:xfrm>
          <a:prstGeom prst="rect">
            <a:avLst/>
          </a:prstGeom>
          <a:solidFill>
            <a:srgbClr val="A7DC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6251602" y="3110166"/>
            <a:ext cx="1788943" cy="923330"/>
          </a:xfrm>
          <a:prstGeom prst="rect">
            <a:avLst/>
          </a:prstGeom>
          <a:noFill/>
        </p:spPr>
        <p:txBody>
          <a:bodyPr wrap="square" rtlCol="0">
            <a:spAutoFit/>
          </a:bodyPr>
          <a:lstStyle/>
          <a:p>
            <a:pPr algn="ctr"/>
            <a:r>
              <a:rPr lang="en-US" altLang="ja-JP" smtClean="0">
                <a:latin typeface="Times New Roman" panose="02020603050405020304" pitchFamily="18" charset="0"/>
                <a:cs typeface="Times New Roman" panose="02020603050405020304" pitchFamily="18" charset="0"/>
              </a:rPr>
              <a:t>1</a:t>
            </a:r>
            <a:r>
              <a:rPr lang="ja-JP" altLang="en-US" smtClean="0">
                <a:latin typeface="Times New Roman" panose="02020603050405020304" pitchFamily="18" charset="0"/>
                <a:cs typeface="Times New Roman" panose="02020603050405020304" pitchFamily="18" charset="0"/>
              </a:rPr>
              <a:t>秒間に</a:t>
            </a:r>
            <a:r>
              <a:rPr lang="ja-JP" altLang="en-US" b="1" u="sng" smtClean="0">
                <a:solidFill>
                  <a:srgbClr val="FF0000"/>
                </a:solidFill>
                <a:latin typeface="Times New Roman" panose="02020603050405020304" pitchFamily="18" charset="0"/>
                <a:cs typeface="Times New Roman" panose="02020603050405020304" pitchFamily="18" charset="0"/>
              </a:rPr>
              <a:t> </a:t>
            </a:r>
            <a:r>
              <a:rPr lang="en-US" altLang="ja-JP" b="1" i="1" u="sng" smtClean="0">
                <a:solidFill>
                  <a:srgbClr val="FF0000"/>
                </a:solidFill>
                <a:latin typeface="Times New Roman" panose="02020603050405020304" pitchFamily="18" charset="0"/>
                <a:cs typeface="Times New Roman" panose="02020603050405020304" pitchFamily="18" charset="0"/>
              </a:rPr>
              <a:t>f</a:t>
            </a:r>
            <a:r>
              <a:rPr lang="en-US" altLang="ja-JP" b="1" u="sng" baseline="-25000" smtClean="0">
                <a:solidFill>
                  <a:srgbClr val="FF0000"/>
                </a:solidFill>
                <a:latin typeface="Times New Roman" panose="02020603050405020304" pitchFamily="18" charset="0"/>
                <a:cs typeface="Times New Roman" panose="02020603050405020304" pitchFamily="18" charset="0"/>
              </a:rPr>
              <a:t>max</a:t>
            </a:r>
            <a:endParaRPr lang="ja-JP" altLang="en-US" b="1" u="sng" baseline="-25000">
              <a:solidFill>
                <a:srgbClr val="FF0000"/>
              </a:solidFill>
            </a:endParaRPr>
          </a:p>
          <a:p>
            <a:pPr algn="ctr"/>
            <a:r>
              <a:rPr lang="ja-JP" altLang="en-US">
                <a:latin typeface="Times New Roman" panose="02020603050405020304" pitchFamily="18" charset="0"/>
                <a:cs typeface="Times New Roman" panose="02020603050405020304" pitchFamily="18" charset="0"/>
              </a:rPr>
              <a:t>個</a:t>
            </a:r>
            <a:r>
              <a:rPr lang="ja-JP" altLang="en-US" smtClean="0">
                <a:latin typeface="Times New Roman" panose="02020603050405020304" pitchFamily="18" charset="0"/>
                <a:cs typeface="Times New Roman" panose="02020603050405020304" pitchFamily="18" charset="0"/>
              </a:rPr>
              <a:t>のデータを</a:t>
            </a:r>
            <a:endParaRPr lang="en-US" altLang="ja-JP" smtClean="0">
              <a:latin typeface="Times New Roman" panose="02020603050405020304" pitchFamily="18" charset="0"/>
              <a:cs typeface="Times New Roman" panose="02020603050405020304" pitchFamily="18" charset="0"/>
            </a:endParaRPr>
          </a:p>
          <a:p>
            <a:pPr algn="ctr"/>
            <a:r>
              <a:rPr lang="ja-JP" altLang="en-US" smtClean="0">
                <a:latin typeface="Times New Roman" panose="02020603050405020304" pitchFamily="18" charset="0"/>
                <a:cs typeface="Times New Roman" panose="02020603050405020304" pitchFamily="18" charset="0"/>
              </a:rPr>
              <a:t>サンプリング</a:t>
            </a:r>
            <a:endParaRPr lang="en-US" altLang="ja-JP" smtClean="0">
              <a:latin typeface="Times New Roman" panose="02020603050405020304" pitchFamily="18" charset="0"/>
              <a:cs typeface="Times New Roman" panose="02020603050405020304" pitchFamily="18" charset="0"/>
            </a:endParaRPr>
          </a:p>
        </p:txBody>
      </p:sp>
      <p:sp>
        <p:nvSpPr>
          <p:cNvPr id="54" name="テキスト ボックス 53"/>
          <p:cNvSpPr txBox="1"/>
          <p:nvPr/>
        </p:nvSpPr>
        <p:spPr>
          <a:xfrm>
            <a:off x="642264" y="2474019"/>
            <a:ext cx="2806499"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オーバサンプリング方式</a:t>
            </a:r>
            <a:endParaRPr lang="en-US" altLang="ja-JP" smtClean="0">
              <a:latin typeface="Times New Roman" panose="02020603050405020304" pitchFamily="18" charset="0"/>
              <a:cs typeface="Times New Roman" panose="02020603050405020304" pitchFamily="18" charset="0"/>
            </a:endParaRPr>
          </a:p>
        </p:txBody>
      </p:sp>
      <p:sp>
        <p:nvSpPr>
          <p:cNvPr id="55" name="テキスト ボックス 54"/>
          <p:cNvSpPr txBox="1"/>
          <p:nvPr/>
        </p:nvSpPr>
        <p:spPr>
          <a:xfrm>
            <a:off x="6179989" y="2508862"/>
            <a:ext cx="2040843"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基本方式</a:t>
            </a:r>
            <a:endParaRPr lang="en-US" altLang="ja-JP" smtClean="0">
              <a:latin typeface="Times New Roman" panose="02020603050405020304" pitchFamily="18" charset="0"/>
              <a:cs typeface="Times New Roman" panose="02020603050405020304" pitchFamily="18" charset="0"/>
            </a:endParaRPr>
          </a:p>
        </p:txBody>
      </p:sp>
      <p:sp>
        <p:nvSpPr>
          <p:cNvPr id="57" name="テキスト ボックス 56"/>
          <p:cNvSpPr txBox="1"/>
          <p:nvPr/>
        </p:nvSpPr>
        <p:spPr>
          <a:xfrm>
            <a:off x="3652447" y="2873628"/>
            <a:ext cx="2150256"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間引き</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捨てる）</a:t>
            </a:r>
            <a:endParaRPr lang="en-US" altLang="ja-JP" smtClean="0">
              <a:latin typeface="Times New Roman" panose="02020603050405020304" pitchFamily="18" charset="0"/>
              <a:cs typeface="Times New Roman" panose="02020603050405020304" pitchFamily="18" charset="0"/>
            </a:endParaRPr>
          </a:p>
        </p:txBody>
      </p:sp>
      <p:sp>
        <p:nvSpPr>
          <p:cNvPr id="58" name="テキスト ボックス 57"/>
          <p:cNvSpPr txBox="1"/>
          <p:nvPr/>
        </p:nvSpPr>
        <p:spPr>
          <a:xfrm>
            <a:off x="3160032" y="3487328"/>
            <a:ext cx="3048269" cy="369332"/>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補間</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中間値の推定）</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820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fontScale="90000"/>
          </a:bodyPr>
          <a:lstStyle/>
          <a:p>
            <a:pPr algn="r"/>
            <a:r>
              <a:rPr lang="ja-JP" altLang="en-US" sz="4400" smtClean="0"/>
              <a:t>（２）</a:t>
            </a:r>
            <a:r>
              <a:rPr lang="en-US" altLang="ja-JP" sz="4400" smtClean="0"/>
              <a:t>ΣΔ</a:t>
            </a:r>
            <a:r>
              <a:rPr lang="ja-JP" altLang="en-US" sz="4400" smtClean="0"/>
              <a:t>方式（または</a:t>
            </a:r>
            <a:r>
              <a:rPr lang="en-US" altLang="ja-JP" sz="4400" smtClean="0"/>
              <a:t>ΔΣ</a:t>
            </a:r>
            <a:r>
              <a:rPr lang="ja-JP" altLang="en-US" sz="4400" smtClean="0"/>
              <a:t>方式）</a:t>
            </a:r>
            <a:endParaRPr lang="ja-JP" altLang="en-US" sz="3200"/>
          </a:p>
        </p:txBody>
      </p:sp>
      <p:sp>
        <p:nvSpPr>
          <p:cNvPr id="159747" name="Rectangle 1027"/>
          <p:cNvSpPr>
            <a:spLocks noGrp="1" noChangeArrowheads="1"/>
          </p:cNvSpPr>
          <p:nvPr>
            <p:ph type="body" idx="1"/>
          </p:nvPr>
        </p:nvSpPr>
        <p:spPr>
          <a:xfrm>
            <a:off x="1104200" y="1608363"/>
            <a:ext cx="7847933" cy="822185"/>
          </a:xfrm>
        </p:spPr>
        <p:txBody>
          <a:bodyPr anchor="t" anchorCtr="0">
            <a:noAutofit/>
          </a:bodyPr>
          <a:lstStyle/>
          <a:p>
            <a:pPr>
              <a:spcBef>
                <a:spcPts val="0"/>
              </a:spcBef>
              <a:buFont typeface="Wingdings" panose="05000000000000000000" pitchFamily="2" charset="2"/>
              <a:buChar char="l"/>
              <a:tabLst>
                <a:tab pos="2568575" algn="l"/>
              </a:tabLst>
            </a:pPr>
            <a:r>
              <a:rPr lang="ja-JP" altLang="en-US" sz="3600" smtClean="0">
                <a:latin typeface="Times New Roman" panose="02020603050405020304" pitchFamily="18" charset="0"/>
                <a:cs typeface="Times New Roman" panose="02020603050405020304" pitchFamily="18" charset="0"/>
              </a:rPr>
              <a:t>早稲田大学安田晴彦が</a:t>
            </a:r>
            <a:r>
              <a:rPr lang="en-US" altLang="ja-JP" sz="3600" smtClean="0">
                <a:latin typeface="Times New Roman" panose="02020603050405020304" pitchFamily="18" charset="0"/>
                <a:cs typeface="Times New Roman" panose="02020603050405020304" pitchFamily="18" charset="0"/>
              </a:rPr>
              <a:t>1960</a:t>
            </a:r>
            <a:r>
              <a:rPr lang="ja-JP" altLang="en-US" sz="3600" smtClean="0">
                <a:latin typeface="Times New Roman" panose="02020603050405020304" pitchFamily="18" charset="0"/>
                <a:cs typeface="Times New Roman" panose="02020603050405020304" pitchFamily="18" charset="0"/>
              </a:rPr>
              <a:t>年代初め大学院時代に考案・開発した方式。</a:t>
            </a:r>
            <a:endParaRPr lang="en-US" altLang="ja-JP" sz="36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36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ja-JP" altLang="en-US" sz="3600" smtClean="0">
                <a:latin typeface="Times New Roman" panose="02020603050405020304" pitchFamily="18" charset="0"/>
                <a:cs typeface="Times New Roman" panose="02020603050405020304" pitchFamily="18" charset="0"/>
              </a:rPr>
              <a:t>発表当時「</a:t>
            </a:r>
            <a:r>
              <a:rPr lang="en-US" altLang="ja-JP" sz="3600" smtClean="0">
                <a:latin typeface="Times New Roman" panose="02020603050405020304" pitchFamily="18" charset="0"/>
                <a:cs typeface="Times New Roman" panose="02020603050405020304" pitchFamily="18" charset="0"/>
              </a:rPr>
              <a:t>ΔΣ</a:t>
            </a:r>
            <a:r>
              <a:rPr lang="ja-JP" altLang="en-US" sz="3600" smtClean="0">
                <a:latin typeface="Times New Roman" panose="02020603050405020304" pitchFamily="18" charset="0"/>
                <a:cs typeface="Times New Roman" panose="02020603050405020304" pitchFamily="18" charset="0"/>
              </a:rPr>
              <a:t>変調」と命名したが，処理構成の順序から，日本国外では「</a:t>
            </a:r>
            <a:r>
              <a:rPr lang="en-US" altLang="ja-JP" sz="3600" smtClean="0">
                <a:latin typeface="Times New Roman" panose="02020603050405020304" pitchFamily="18" charset="0"/>
                <a:cs typeface="Times New Roman" panose="02020603050405020304" pitchFamily="18" charset="0"/>
              </a:rPr>
              <a:t>ΣΔ</a:t>
            </a:r>
            <a:r>
              <a:rPr lang="ja-JP" altLang="en-US" sz="3600" smtClean="0">
                <a:latin typeface="Times New Roman" panose="02020603050405020304" pitchFamily="18" charset="0"/>
                <a:cs typeface="Times New Roman" panose="02020603050405020304" pitchFamily="18" charset="0"/>
              </a:rPr>
              <a:t>変調」と呼ばれることが多い。</a:t>
            </a:r>
            <a:endParaRPr lang="en-US" altLang="ja-JP" sz="36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endParaRPr lang="en-US" altLang="ja-JP" sz="360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l"/>
              <a:tabLst>
                <a:tab pos="2568575" algn="l"/>
              </a:tabLst>
            </a:pPr>
            <a:r>
              <a:rPr lang="ja-JP" altLang="en-US" sz="3600" smtClean="0">
                <a:solidFill>
                  <a:srgbClr val="FF0000"/>
                </a:solidFill>
                <a:latin typeface="Times New Roman" panose="02020603050405020304" pitchFamily="18" charset="0"/>
                <a:cs typeface="Times New Roman" panose="02020603050405020304" pitchFamily="18" charset="0"/>
              </a:rPr>
              <a:t>どちらも同じ！</a:t>
            </a:r>
            <a:endParaRPr lang="en-US" altLang="ja-JP" sz="36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87703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視差">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視差</Template>
  <TotalTime>4638</TotalTime>
  <Words>842</Words>
  <Application>Microsoft Office PowerPoint</Application>
  <PresentationFormat>画面に合わせる (4:3)</PresentationFormat>
  <Paragraphs>229</Paragraphs>
  <Slides>19</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19</vt:i4>
      </vt:variant>
    </vt:vector>
  </HeadingPairs>
  <TitlesOfParts>
    <vt:vector size="28" baseType="lpstr">
      <vt:lpstr>HGｺﾞｼｯｸM</vt:lpstr>
      <vt:lpstr>HG創英角ﾎﾟｯﾌﾟ体</vt:lpstr>
      <vt:lpstr>ＭＳ ゴシック</vt:lpstr>
      <vt:lpstr>Arial</vt:lpstr>
      <vt:lpstr>Corbel</vt:lpstr>
      <vt:lpstr>Times New Roman</vt:lpstr>
      <vt:lpstr>Wingdings</vt:lpstr>
      <vt:lpstr>視差</vt:lpstr>
      <vt:lpstr>数式</vt:lpstr>
      <vt:lpstr>２．ディジタル信号と アナログ信号</vt:lpstr>
      <vt:lpstr>２．４　昨今のA/D変換とD/A変換 取り上げるテーマ </vt:lpstr>
      <vt:lpstr>（１）オーバサンプリング</vt:lpstr>
      <vt:lpstr>オーバサンプリングの効果</vt:lpstr>
      <vt:lpstr>利点（その１）</vt:lpstr>
      <vt:lpstr>利点（その２）</vt:lpstr>
      <vt:lpstr>利点（その３）</vt:lpstr>
      <vt:lpstr>基本方式との関係</vt:lpstr>
      <vt:lpstr>（２）ΣΔ方式（またはΔΣ方式）</vt:lpstr>
      <vt:lpstr>これまでの方式との違い</vt:lpstr>
      <vt:lpstr>量子化表現</vt:lpstr>
      <vt:lpstr>ΣΔ方式の基本（１ビット)</vt:lpstr>
      <vt:lpstr>ΣΔ方式の基本構成</vt:lpstr>
      <vt:lpstr>信号と雑音の流れを考えるために （単純化して考える）</vt:lpstr>
      <vt:lpstr>信号は遅延信号との差をとる（微分） 雑音は直前の雑音(負符号)を加算（微分）</vt:lpstr>
      <vt:lpstr>微分の効果</vt:lpstr>
      <vt:lpstr>Σ方式の利点</vt:lpstr>
      <vt:lpstr>Σ方式のシミュレーションプログラム (16回ごとに分ける。すなわちパルス数=16個，ビット数4ビット)</vt:lpstr>
      <vt:lpstr>Σ方式のシミュレーション実行結果 (パルス数=16個，ビット数4ビット)</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デジタル信号処理</dc:title>
  <dc:creator>白井豊</dc:creator>
  <cp:lastModifiedBy>白井豊</cp:lastModifiedBy>
  <cp:revision>260</cp:revision>
  <dcterms:created xsi:type="dcterms:W3CDTF">2018-02-09T02:09:57Z</dcterms:created>
  <dcterms:modified xsi:type="dcterms:W3CDTF">2018-03-20T04:24:05Z</dcterms:modified>
</cp:coreProperties>
</file>