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262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A7DCF7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２．ディジタル信号と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アナログ信号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２．</a:t>
            </a:r>
            <a:r>
              <a:rPr lang="ja-JP" altLang="en-US" smtClean="0"/>
              <a:t>１</a:t>
            </a:r>
            <a:r>
              <a:rPr kumimoji="1" lang="ja-JP" altLang="en-US" smtClean="0"/>
              <a:t>　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２．２　標本化定理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２．３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２．４　昨今の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変換と</a:t>
            </a:r>
            <a:r>
              <a:rPr kumimoji="1" lang="en-US" altLang="ja-JP" smtClean="0"/>
              <a:t>D/A</a:t>
            </a:r>
            <a:r>
              <a:rPr kumimoji="1" lang="ja-JP" altLang="en-US" smtClean="0"/>
              <a:t>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２．５　標本化定理についての留意点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波形で見る折り返しひずみ（１）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信号が同じになってしまう例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080" y="2353789"/>
            <a:ext cx="3076575" cy="2828925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606215" y="2017933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4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4995" y="3624433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4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016441" y="4071938"/>
            <a:ext cx="2999088" cy="902616"/>
            <a:chOff x="1016441" y="4071938"/>
            <a:chExt cx="2999088" cy="902616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7" name="直線コネクタ 6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グループ化 11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45" name="直線コネクタ 44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円/楕円 10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" name="グループ化 56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67" name="直線コネクタ 66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円/楕円 67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84" name="円/楕円 83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1018066" y="2576279"/>
            <a:ext cx="2999088" cy="902616"/>
            <a:chOff x="1016441" y="4071938"/>
            <a:chExt cx="2999088" cy="902616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3" name="グループ化 92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97" name="直線コネクタ 96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円/楕円 97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" name="グループ化 93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95" name="直線コネクタ 94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6" name="円/楕円 95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89" name="円/楕円 88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5532415" y="4056520"/>
            <a:ext cx="2999088" cy="902616"/>
            <a:chOff x="1016441" y="4071938"/>
            <a:chExt cx="2999088" cy="902616"/>
          </a:xfrm>
        </p:grpSpPr>
        <p:grpSp>
          <p:nvGrpSpPr>
            <p:cNvPr id="100" name="グループ化 99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104" name="直線コネクタ 103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" name="グループ化 104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109" name="直線コネクタ 108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円/楕円 109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" name="グループ化 105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107" name="直線コネクタ 106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円/楕円 107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01" name="円/楕円 100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/楕円 101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円/楕円 102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5534040" y="2560861"/>
            <a:ext cx="2999088" cy="902616"/>
            <a:chOff x="1016441" y="4071938"/>
            <a:chExt cx="2999088" cy="902616"/>
          </a:xfrm>
        </p:grpSpPr>
        <p:grpSp>
          <p:nvGrpSpPr>
            <p:cNvPr id="112" name="グループ化 111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116" name="直線コネクタ 115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7" name="グループ化 116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121" name="直線コネクタ 120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円/楕円 121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8" name="グループ化 117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119" name="直線コネクタ 118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0" name="円/楕円 119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13" name="円/楕円 112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3" name="テキスト ボックス 122"/>
          <p:cNvSpPr txBox="1"/>
          <p:nvPr/>
        </p:nvSpPr>
        <p:spPr>
          <a:xfrm>
            <a:off x="4281196" y="3410967"/>
            <a:ext cx="179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区別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がつかない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上下矢印 14"/>
          <p:cNvSpPr/>
          <p:nvPr/>
        </p:nvSpPr>
        <p:spPr>
          <a:xfrm>
            <a:off x="6710993" y="3361211"/>
            <a:ext cx="256919" cy="4478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54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26" y="2339645"/>
            <a:ext cx="3067050" cy="2886075"/>
          </a:xfrm>
          <a:prstGeom prst="rect">
            <a:avLst/>
          </a:prstGeom>
        </p:spPr>
      </p:pic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65741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波形で見る折り返しひずみ（２）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信号が同じになってしまう例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6215" y="2017933"/>
            <a:ext cx="181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直流（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4995" y="3624433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= 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281196" y="3410967"/>
            <a:ext cx="179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区別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がつかない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上下矢印 14"/>
          <p:cNvSpPr/>
          <p:nvPr/>
        </p:nvSpPr>
        <p:spPr>
          <a:xfrm>
            <a:off x="6710993" y="3361211"/>
            <a:ext cx="256919" cy="4478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020709" y="4056519"/>
            <a:ext cx="2994820" cy="451312"/>
            <a:chOff x="1020709" y="4056519"/>
            <a:chExt cx="2994820" cy="451312"/>
          </a:xfrm>
        </p:grpSpPr>
        <p:cxnSp>
          <p:nvCxnSpPr>
            <p:cNvPr id="7" name="直線コネクタ 6"/>
            <p:cNvCxnSpPr/>
            <p:nvPr/>
          </p:nvCxnSpPr>
          <p:spPr>
            <a:xfrm flipV="1">
              <a:off x="1057791" y="4507831"/>
              <a:ext cx="29577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グループ化 11"/>
            <p:cNvGrpSpPr/>
            <p:nvPr/>
          </p:nvGrpSpPr>
          <p:grpSpPr>
            <a:xfrm>
              <a:off x="1678782" y="4071938"/>
              <a:ext cx="73818" cy="435893"/>
              <a:chOff x="1678782" y="4071938"/>
              <a:chExt cx="73818" cy="435893"/>
            </a:xfrm>
          </p:grpSpPr>
          <p:cxnSp>
            <p:nvCxnSpPr>
              <p:cNvPr id="45" name="直線コネクタ 44"/>
              <p:cNvCxnSpPr/>
              <p:nvPr/>
            </p:nvCxnSpPr>
            <p:spPr>
              <a:xfrm flipV="1">
                <a:off x="1714500" y="4098131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円/楕円 10"/>
              <p:cNvSpPr/>
              <p:nvPr/>
            </p:nvSpPr>
            <p:spPr>
              <a:xfrm>
                <a:off x="1678782" y="4071938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 flipV="1">
              <a:off x="3006096" y="4056519"/>
              <a:ext cx="73818" cy="443037"/>
              <a:chOff x="1662286" y="4112293"/>
              <a:chExt cx="73818" cy="443037"/>
            </a:xfrm>
          </p:grpSpPr>
          <p:cxnSp>
            <p:nvCxnSpPr>
              <p:cNvPr id="67" name="直線コネクタ 66"/>
              <p:cNvCxnSpPr/>
              <p:nvPr/>
            </p:nvCxnSpPr>
            <p:spPr>
              <a:xfrm flipV="1">
                <a:off x="1696641" y="4112293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円/楕円 67"/>
              <p:cNvSpPr/>
              <p:nvPr/>
            </p:nvSpPr>
            <p:spPr>
              <a:xfrm>
                <a:off x="1662286" y="4483893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58" name="直線コネクタ 57"/>
            <p:cNvCxnSpPr/>
            <p:nvPr/>
          </p:nvCxnSpPr>
          <p:spPr>
            <a:xfrm>
              <a:off x="237532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V="1">
              <a:off x="106211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円/楕円 85"/>
            <p:cNvSpPr/>
            <p:nvPr/>
          </p:nvSpPr>
          <p:spPr>
            <a:xfrm flipV="1">
              <a:off x="1020709" y="4071937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 flipV="1">
              <a:off x="2337967" y="405652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3699254" y="4098131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円/楕円 84"/>
            <p:cNvSpPr/>
            <p:nvPr/>
          </p:nvSpPr>
          <p:spPr>
            <a:xfrm flipV="1">
              <a:off x="3662345" y="4071935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1021784" y="2551930"/>
            <a:ext cx="2994820" cy="451312"/>
            <a:chOff x="1020709" y="4056519"/>
            <a:chExt cx="2994820" cy="451312"/>
          </a:xfrm>
        </p:grpSpPr>
        <p:cxnSp>
          <p:nvCxnSpPr>
            <p:cNvPr id="63" name="直線コネクタ 62"/>
            <p:cNvCxnSpPr/>
            <p:nvPr/>
          </p:nvCxnSpPr>
          <p:spPr>
            <a:xfrm flipV="1">
              <a:off x="1057791" y="4507831"/>
              <a:ext cx="29577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グループ化 63"/>
            <p:cNvGrpSpPr/>
            <p:nvPr/>
          </p:nvGrpSpPr>
          <p:grpSpPr>
            <a:xfrm>
              <a:off x="1678782" y="4071938"/>
              <a:ext cx="73818" cy="435893"/>
              <a:chOff x="1678782" y="4071938"/>
              <a:chExt cx="73818" cy="435893"/>
            </a:xfrm>
          </p:grpSpPr>
          <p:cxnSp>
            <p:nvCxnSpPr>
              <p:cNvPr id="76" name="直線コネクタ 75"/>
              <p:cNvCxnSpPr/>
              <p:nvPr/>
            </p:nvCxnSpPr>
            <p:spPr>
              <a:xfrm flipV="1">
                <a:off x="1714500" y="4098131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円/楕円 76"/>
              <p:cNvSpPr/>
              <p:nvPr/>
            </p:nvSpPr>
            <p:spPr>
              <a:xfrm>
                <a:off x="1678782" y="4071938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 flipV="1">
              <a:off x="3006096" y="4056519"/>
              <a:ext cx="73818" cy="443037"/>
              <a:chOff x="1662286" y="4112293"/>
              <a:chExt cx="73818" cy="443037"/>
            </a:xfrm>
          </p:grpSpPr>
          <p:cxnSp>
            <p:nvCxnSpPr>
              <p:cNvPr id="74" name="直線コネクタ 73"/>
              <p:cNvCxnSpPr/>
              <p:nvPr/>
            </p:nvCxnSpPr>
            <p:spPr>
              <a:xfrm flipV="1">
                <a:off x="1696641" y="4112293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円/楕円 74"/>
              <p:cNvSpPr/>
              <p:nvPr/>
            </p:nvSpPr>
            <p:spPr>
              <a:xfrm>
                <a:off x="1662286" y="4483893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6" name="直線コネクタ 65"/>
            <p:cNvCxnSpPr/>
            <p:nvPr/>
          </p:nvCxnSpPr>
          <p:spPr>
            <a:xfrm>
              <a:off x="237532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106211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円/楕円 69"/>
            <p:cNvSpPr/>
            <p:nvPr/>
          </p:nvSpPr>
          <p:spPr>
            <a:xfrm flipV="1">
              <a:off x="1020709" y="4071937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 flipV="1">
              <a:off x="2337967" y="405652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/>
            <p:cNvCxnSpPr/>
            <p:nvPr/>
          </p:nvCxnSpPr>
          <p:spPr>
            <a:xfrm>
              <a:off x="3699254" y="4098131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円/楕円 72"/>
            <p:cNvSpPr/>
            <p:nvPr/>
          </p:nvSpPr>
          <p:spPr>
            <a:xfrm flipV="1">
              <a:off x="3662345" y="4071935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5345145" y="4084566"/>
            <a:ext cx="2994820" cy="451312"/>
            <a:chOff x="1020709" y="4056519"/>
            <a:chExt cx="2994820" cy="451312"/>
          </a:xfrm>
        </p:grpSpPr>
        <p:cxnSp>
          <p:nvCxnSpPr>
            <p:cNvPr id="79" name="直線コネクタ 78"/>
            <p:cNvCxnSpPr/>
            <p:nvPr/>
          </p:nvCxnSpPr>
          <p:spPr>
            <a:xfrm flipV="1">
              <a:off x="1057791" y="4507831"/>
              <a:ext cx="29577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グループ化 79"/>
            <p:cNvGrpSpPr/>
            <p:nvPr/>
          </p:nvGrpSpPr>
          <p:grpSpPr>
            <a:xfrm>
              <a:off x="1678782" y="4071938"/>
              <a:ext cx="73818" cy="435893"/>
              <a:chOff x="1678782" y="4071938"/>
              <a:chExt cx="73818" cy="435893"/>
            </a:xfrm>
          </p:grpSpPr>
          <p:cxnSp>
            <p:nvCxnSpPr>
              <p:cNvPr id="130" name="直線コネクタ 129"/>
              <p:cNvCxnSpPr/>
              <p:nvPr/>
            </p:nvCxnSpPr>
            <p:spPr>
              <a:xfrm flipV="1">
                <a:off x="1714500" y="4098131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円/楕円 130"/>
              <p:cNvSpPr/>
              <p:nvPr/>
            </p:nvSpPr>
            <p:spPr>
              <a:xfrm>
                <a:off x="1678782" y="4071938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" name="グループ化 80"/>
            <p:cNvGrpSpPr/>
            <p:nvPr/>
          </p:nvGrpSpPr>
          <p:grpSpPr>
            <a:xfrm flipV="1">
              <a:off x="3006096" y="4056519"/>
              <a:ext cx="73818" cy="443037"/>
              <a:chOff x="1662286" y="4112293"/>
              <a:chExt cx="73818" cy="443037"/>
            </a:xfrm>
          </p:grpSpPr>
          <p:cxnSp>
            <p:nvCxnSpPr>
              <p:cNvPr id="128" name="直線コネクタ 127"/>
              <p:cNvCxnSpPr/>
              <p:nvPr/>
            </p:nvCxnSpPr>
            <p:spPr>
              <a:xfrm flipV="1">
                <a:off x="1696641" y="4112293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円/楕円 128"/>
              <p:cNvSpPr/>
              <p:nvPr/>
            </p:nvSpPr>
            <p:spPr>
              <a:xfrm>
                <a:off x="1662286" y="4483893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82" name="直線コネクタ 81"/>
            <p:cNvCxnSpPr/>
            <p:nvPr/>
          </p:nvCxnSpPr>
          <p:spPr>
            <a:xfrm>
              <a:off x="237532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V="1">
              <a:off x="106211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円/楕円 123"/>
            <p:cNvSpPr/>
            <p:nvPr/>
          </p:nvSpPr>
          <p:spPr>
            <a:xfrm flipV="1">
              <a:off x="1020709" y="4071937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 flipV="1">
              <a:off x="2337967" y="405652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6" name="直線コネクタ 125"/>
            <p:cNvCxnSpPr/>
            <p:nvPr/>
          </p:nvCxnSpPr>
          <p:spPr>
            <a:xfrm>
              <a:off x="3699254" y="4098131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円/楕円 126"/>
            <p:cNvSpPr/>
            <p:nvPr/>
          </p:nvSpPr>
          <p:spPr>
            <a:xfrm flipV="1">
              <a:off x="3662345" y="4071935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2" name="グループ化 131"/>
          <p:cNvGrpSpPr/>
          <p:nvPr/>
        </p:nvGrpSpPr>
        <p:grpSpPr>
          <a:xfrm>
            <a:off x="5346220" y="2579977"/>
            <a:ext cx="2994820" cy="451312"/>
            <a:chOff x="1020709" y="4056519"/>
            <a:chExt cx="2994820" cy="451312"/>
          </a:xfrm>
        </p:grpSpPr>
        <p:cxnSp>
          <p:nvCxnSpPr>
            <p:cNvPr id="133" name="直線コネクタ 132"/>
            <p:cNvCxnSpPr/>
            <p:nvPr/>
          </p:nvCxnSpPr>
          <p:spPr>
            <a:xfrm flipV="1">
              <a:off x="1057791" y="4507831"/>
              <a:ext cx="29577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グループ化 133"/>
            <p:cNvGrpSpPr/>
            <p:nvPr/>
          </p:nvGrpSpPr>
          <p:grpSpPr>
            <a:xfrm>
              <a:off x="1678782" y="4071938"/>
              <a:ext cx="73818" cy="435893"/>
              <a:chOff x="1678782" y="4071938"/>
              <a:chExt cx="73818" cy="435893"/>
            </a:xfrm>
          </p:grpSpPr>
          <p:cxnSp>
            <p:nvCxnSpPr>
              <p:cNvPr id="144" name="直線コネクタ 143"/>
              <p:cNvCxnSpPr/>
              <p:nvPr/>
            </p:nvCxnSpPr>
            <p:spPr>
              <a:xfrm flipV="1">
                <a:off x="1714500" y="4098131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円/楕円 144"/>
              <p:cNvSpPr/>
              <p:nvPr/>
            </p:nvSpPr>
            <p:spPr>
              <a:xfrm>
                <a:off x="1678782" y="4071938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5" name="グループ化 134"/>
            <p:cNvGrpSpPr/>
            <p:nvPr/>
          </p:nvGrpSpPr>
          <p:grpSpPr>
            <a:xfrm flipV="1">
              <a:off x="3006096" y="4056519"/>
              <a:ext cx="73818" cy="443037"/>
              <a:chOff x="1662286" y="4112293"/>
              <a:chExt cx="73818" cy="443037"/>
            </a:xfrm>
          </p:grpSpPr>
          <p:cxnSp>
            <p:nvCxnSpPr>
              <p:cNvPr id="142" name="直線コネクタ 141"/>
              <p:cNvCxnSpPr/>
              <p:nvPr/>
            </p:nvCxnSpPr>
            <p:spPr>
              <a:xfrm flipV="1">
                <a:off x="1696641" y="4112293"/>
                <a:ext cx="0" cy="4097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円/楕円 142"/>
              <p:cNvSpPr/>
              <p:nvPr/>
            </p:nvSpPr>
            <p:spPr>
              <a:xfrm>
                <a:off x="1662286" y="4483893"/>
                <a:ext cx="73818" cy="714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36" name="直線コネクタ 135"/>
            <p:cNvCxnSpPr/>
            <p:nvPr/>
          </p:nvCxnSpPr>
          <p:spPr>
            <a:xfrm>
              <a:off x="237532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 flipV="1">
              <a:off x="1062119" y="4092238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円/楕円 137"/>
            <p:cNvSpPr/>
            <p:nvPr/>
          </p:nvSpPr>
          <p:spPr>
            <a:xfrm flipV="1">
              <a:off x="1020709" y="4071937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 flipV="1">
              <a:off x="2337967" y="405652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0" name="直線コネクタ 139"/>
            <p:cNvCxnSpPr/>
            <p:nvPr/>
          </p:nvCxnSpPr>
          <p:spPr>
            <a:xfrm>
              <a:off x="3699254" y="4098131"/>
              <a:ext cx="0" cy="409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円/楕円 140"/>
            <p:cNvSpPr/>
            <p:nvPr/>
          </p:nvSpPr>
          <p:spPr>
            <a:xfrm flipV="1">
              <a:off x="3662345" y="4071935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554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変換</a:t>
            </a:r>
            <a:r>
              <a:rPr lang="ja-JP" altLang="en-US" sz="4400"/>
              <a:t>過程</a:t>
            </a:r>
            <a:r>
              <a:rPr lang="ja-JP" altLang="en-US" sz="4400" smtClean="0"/>
              <a:t>で見る折り返しひずみ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変換で信号が同じになってしまう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6215" y="2017933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4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4995" y="3624433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4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4117248" y="2591201"/>
            <a:ext cx="1320354" cy="678822"/>
            <a:chOff x="1016441" y="4071938"/>
            <a:chExt cx="2999088" cy="902616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3" name="グループ化 92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97" name="直線コネクタ 96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円/楕円 97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" name="グループ化 93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95" name="直線コネクタ 94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6" name="円/楕円 95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89" name="円/楕円 88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3" name="テキスト ボックス 122"/>
          <p:cNvSpPr txBox="1"/>
          <p:nvPr/>
        </p:nvSpPr>
        <p:spPr>
          <a:xfrm>
            <a:off x="4133497" y="3542112"/>
            <a:ext cx="76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同じ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上下矢印 14"/>
          <p:cNvSpPr/>
          <p:nvPr/>
        </p:nvSpPr>
        <p:spPr>
          <a:xfrm>
            <a:off x="4947571" y="3539168"/>
            <a:ext cx="256919" cy="4478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630" y="2583149"/>
            <a:ext cx="1364774" cy="6180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30" y="4163164"/>
            <a:ext cx="1464339" cy="658492"/>
          </a:xfrm>
          <a:prstGeom prst="rect">
            <a:avLst/>
          </a:prstGeom>
        </p:spPr>
      </p:pic>
      <p:sp>
        <p:nvSpPr>
          <p:cNvPr id="61" name="テキスト ボックス 60"/>
          <p:cNvSpPr txBox="1"/>
          <p:nvPr/>
        </p:nvSpPr>
        <p:spPr>
          <a:xfrm>
            <a:off x="2736776" y="2707488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A/D</a:t>
            </a:r>
            <a:endParaRPr lang="en-US" altLang="ja-JP" b="1" baseline="-250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733327" y="4287563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A/D</a:t>
            </a:r>
            <a:endParaRPr lang="en-US" altLang="ja-JP" b="1" baseline="-250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2314188" y="2764959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右矢印 63"/>
          <p:cNvSpPr/>
          <p:nvPr/>
        </p:nvSpPr>
        <p:spPr>
          <a:xfrm>
            <a:off x="2314188" y="4341271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3567602" y="2814905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右矢印 65"/>
          <p:cNvSpPr/>
          <p:nvPr/>
        </p:nvSpPr>
        <p:spPr>
          <a:xfrm>
            <a:off x="3567602" y="4341270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9" name="グループ化 68"/>
          <p:cNvGrpSpPr/>
          <p:nvPr/>
        </p:nvGrpSpPr>
        <p:grpSpPr>
          <a:xfrm>
            <a:off x="4117248" y="4152999"/>
            <a:ext cx="1320354" cy="678822"/>
            <a:chOff x="1016441" y="4071938"/>
            <a:chExt cx="2999088" cy="902616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1057791" y="4071938"/>
              <a:ext cx="2957738" cy="902616"/>
              <a:chOff x="1057791" y="4071938"/>
              <a:chExt cx="2957738" cy="902616"/>
            </a:xfrm>
          </p:grpSpPr>
          <p:cxnSp>
            <p:nvCxnSpPr>
              <p:cNvPr id="74" name="直線コネクタ 73"/>
              <p:cNvCxnSpPr/>
              <p:nvPr/>
            </p:nvCxnSpPr>
            <p:spPr>
              <a:xfrm flipV="1">
                <a:off x="1057791" y="4507831"/>
                <a:ext cx="29577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グループ化 74"/>
              <p:cNvGrpSpPr/>
              <p:nvPr/>
            </p:nvGrpSpPr>
            <p:grpSpPr>
              <a:xfrm>
                <a:off x="1678782" y="4071938"/>
                <a:ext cx="73818" cy="435893"/>
                <a:chOff x="1678782" y="4071938"/>
                <a:chExt cx="73818" cy="435893"/>
              </a:xfrm>
            </p:grpSpPr>
            <p:cxnSp>
              <p:nvCxnSpPr>
                <p:cNvPr id="79" name="直線コネクタ 78"/>
                <p:cNvCxnSpPr/>
                <p:nvPr/>
              </p:nvCxnSpPr>
              <p:spPr>
                <a:xfrm flipV="1">
                  <a:off x="1714500" y="4098131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円/楕円 79"/>
                <p:cNvSpPr/>
                <p:nvPr/>
              </p:nvSpPr>
              <p:spPr>
                <a:xfrm>
                  <a:off x="1678782" y="4071938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" name="グループ化 75"/>
              <p:cNvGrpSpPr/>
              <p:nvPr/>
            </p:nvGrpSpPr>
            <p:grpSpPr>
              <a:xfrm flipV="1">
                <a:off x="2999248" y="4507831"/>
                <a:ext cx="73818" cy="466723"/>
                <a:chOff x="1659732" y="4062413"/>
                <a:chExt cx="73818" cy="466723"/>
              </a:xfrm>
            </p:grpSpPr>
            <p:cxnSp>
              <p:nvCxnSpPr>
                <p:cNvPr id="77" name="直線コネクタ 76"/>
                <p:cNvCxnSpPr/>
                <p:nvPr/>
              </p:nvCxnSpPr>
              <p:spPr>
                <a:xfrm flipV="1">
                  <a:off x="1696641" y="4119436"/>
                  <a:ext cx="0" cy="4097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円/楕円 77"/>
                <p:cNvSpPr/>
                <p:nvPr/>
              </p:nvSpPr>
              <p:spPr>
                <a:xfrm>
                  <a:off x="1659732" y="4062413"/>
                  <a:ext cx="73818" cy="714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71" name="円/楕円 70"/>
            <p:cNvSpPr/>
            <p:nvPr/>
          </p:nvSpPr>
          <p:spPr>
            <a:xfrm flipV="1">
              <a:off x="2338420" y="4472112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 flipV="1">
              <a:off x="3660720" y="4472111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 flipV="1">
              <a:off x="1016441" y="4472110"/>
              <a:ext cx="73818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6063801" y="2707489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D/A</a:t>
            </a:r>
            <a:endParaRPr lang="en-US" altLang="ja-JP" b="1" baseline="-250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060352" y="4287564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D/A</a:t>
            </a:r>
            <a:endParaRPr lang="en-US" altLang="ja-JP" b="1" baseline="-250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3" name="右矢印 82"/>
          <p:cNvSpPr/>
          <p:nvPr/>
        </p:nvSpPr>
        <p:spPr>
          <a:xfrm>
            <a:off x="5641213" y="2764960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右矢印 123"/>
          <p:cNvSpPr/>
          <p:nvPr/>
        </p:nvSpPr>
        <p:spPr>
          <a:xfrm>
            <a:off x="5641213" y="4341272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右矢印 124"/>
          <p:cNvSpPr/>
          <p:nvPr/>
        </p:nvSpPr>
        <p:spPr>
          <a:xfrm>
            <a:off x="6894627" y="2814906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右矢印 125"/>
          <p:cNvSpPr/>
          <p:nvPr/>
        </p:nvSpPr>
        <p:spPr>
          <a:xfrm>
            <a:off x="6894627" y="4341271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761" y="2627087"/>
            <a:ext cx="1464339" cy="658492"/>
          </a:xfrm>
          <a:prstGeom prst="rect">
            <a:avLst/>
          </a:prstGeom>
        </p:spPr>
      </p:pic>
      <p:pic>
        <p:nvPicPr>
          <p:cNvPr id="128" name="図 1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761" y="4163164"/>
            <a:ext cx="1464339" cy="658492"/>
          </a:xfrm>
          <a:prstGeom prst="rect">
            <a:avLst/>
          </a:prstGeom>
        </p:spPr>
      </p:pic>
      <p:sp>
        <p:nvSpPr>
          <p:cNvPr id="129" name="テキスト ボックス 128"/>
          <p:cNvSpPr txBox="1"/>
          <p:nvPr/>
        </p:nvSpPr>
        <p:spPr>
          <a:xfrm>
            <a:off x="7224205" y="3551047"/>
            <a:ext cx="76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同じ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上下矢印 129"/>
          <p:cNvSpPr/>
          <p:nvPr/>
        </p:nvSpPr>
        <p:spPr>
          <a:xfrm>
            <a:off x="8038279" y="3548103"/>
            <a:ext cx="256919" cy="4478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953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59011" y="3843262"/>
            <a:ext cx="3019717" cy="658387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折り返し防止フィルタ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変換器の前に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fs/2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以上の成分を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除去するフィルタを入れる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538471" y="3855318"/>
            <a:ext cx="2737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折り返し防止フィルタ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（低域通過フィルタ）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13112" y="4071067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A/D</a:t>
            </a:r>
            <a:endParaRPr lang="en-US" altLang="ja-JP" b="1" baseline="-250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5490524" y="4128538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6743938" y="4178484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123016" y="4071067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62532" y="4071067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右矢印 52"/>
          <p:cNvSpPr/>
          <p:nvPr/>
        </p:nvSpPr>
        <p:spPr>
          <a:xfrm>
            <a:off x="1760474" y="4139496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2065942" y="5124258"/>
            <a:ext cx="4628496" cy="1487996"/>
            <a:chOff x="1675279" y="4712936"/>
            <a:chExt cx="4628496" cy="1487996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2626761" y="4753400"/>
              <a:ext cx="3677014" cy="1447532"/>
              <a:chOff x="4965868" y="3561734"/>
              <a:chExt cx="3677014" cy="1447532"/>
            </a:xfrm>
          </p:grpSpPr>
          <p:grpSp>
            <p:nvGrpSpPr>
              <p:cNvPr id="59" name="グループ化 58"/>
              <p:cNvGrpSpPr/>
              <p:nvPr/>
            </p:nvGrpSpPr>
            <p:grpSpPr>
              <a:xfrm>
                <a:off x="4965868" y="3561734"/>
                <a:ext cx="2663646" cy="1280729"/>
                <a:chOff x="2568388" y="4234582"/>
                <a:chExt cx="3289031" cy="1280729"/>
              </a:xfrm>
            </p:grpSpPr>
            <p:cxnSp>
              <p:nvCxnSpPr>
                <p:cNvPr id="101" name="直線コネクタ 100"/>
                <p:cNvCxnSpPr/>
                <p:nvPr/>
              </p:nvCxnSpPr>
              <p:spPr>
                <a:xfrm>
                  <a:off x="2568388" y="5298141"/>
                  <a:ext cx="328903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/>
                <p:cNvCxnSpPr/>
                <p:nvPr/>
              </p:nvCxnSpPr>
              <p:spPr>
                <a:xfrm flipH="1" flipV="1">
                  <a:off x="2809613" y="4234582"/>
                  <a:ext cx="0" cy="12807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テキスト ボックス 59"/>
              <p:cNvSpPr txBox="1"/>
              <p:nvPr/>
            </p:nvSpPr>
            <p:spPr>
              <a:xfrm>
                <a:off x="6251843" y="4639934"/>
                <a:ext cx="999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2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3" name="直線コネクタ 62"/>
              <p:cNvCxnSpPr/>
              <p:nvPr/>
            </p:nvCxnSpPr>
            <p:spPr>
              <a:xfrm flipV="1">
                <a:off x="6724436" y="4039501"/>
                <a:ext cx="0" cy="56477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テキスト ボックス 85"/>
              <p:cNvSpPr txBox="1"/>
              <p:nvPr/>
            </p:nvSpPr>
            <p:spPr>
              <a:xfrm>
                <a:off x="7432646" y="4440627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周波数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5" name="直線コネクタ 104"/>
            <p:cNvCxnSpPr/>
            <p:nvPr/>
          </p:nvCxnSpPr>
          <p:spPr>
            <a:xfrm rot="5400000" flipV="1">
              <a:off x="4647791" y="5547445"/>
              <a:ext cx="0" cy="5647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flipV="1">
              <a:off x="2822121" y="5229697"/>
              <a:ext cx="1543281" cy="14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/>
            <p:cNvSpPr txBox="1"/>
            <p:nvPr/>
          </p:nvSpPr>
          <p:spPr>
            <a:xfrm>
              <a:off x="1675279" y="4712936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ゲイン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下矢印 10"/>
          <p:cNvSpPr/>
          <p:nvPr/>
        </p:nvSpPr>
        <p:spPr>
          <a:xfrm>
            <a:off x="3894153" y="4635851"/>
            <a:ext cx="302078" cy="41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84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直角三角形 16"/>
          <p:cNvSpPr/>
          <p:nvPr/>
        </p:nvSpPr>
        <p:spPr>
          <a:xfrm>
            <a:off x="4281697" y="4423975"/>
            <a:ext cx="622132" cy="1071484"/>
          </a:xfrm>
          <a:prstGeom prst="rtTriangle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実際の折り返し防止フィルタ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急峻なフィルタはコストが高く，応答も遅い。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実際のフィルタは遷移帯域を持つことが多い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（例）電話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fs=8kHz,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遮断周波数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3.4 kHz &lt; 4 kHz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1988014" y="3543138"/>
            <a:ext cx="4922011" cy="2656164"/>
            <a:chOff x="1675278" y="4712936"/>
            <a:chExt cx="4922011" cy="1487996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2626761" y="4753400"/>
              <a:ext cx="3970528" cy="1447532"/>
              <a:chOff x="4965868" y="3561734"/>
              <a:chExt cx="3970528" cy="1447532"/>
            </a:xfrm>
          </p:grpSpPr>
          <p:grpSp>
            <p:nvGrpSpPr>
              <p:cNvPr id="59" name="グループ化 58"/>
              <p:cNvGrpSpPr/>
              <p:nvPr/>
            </p:nvGrpSpPr>
            <p:grpSpPr>
              <a:xfrm>
                <a:off x="4965868" y="3561734"/>
                <a:ext cx="2663646" cy="1280729"/>
                <a:chOff x="2568388" y="4234582"/>
                <a:chExt cx="3289031" cy="1280729"/>
              </a:xfrm>
            </p:grpSpPr>
            <p:cxnSp>
              <p:nvCxnSpPr>
                <p:cNvPr id="101" name="直線コネクタ 100"/>
                <p:cNvCxnSpPr/>
                <p:nvPr/>
              </p:nvCxnSpPr>
              <p:spPr>
                <a:xfrm>
                  <a:off x="2568388" y="5298141"/>
                  <a:ext cx="328903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/>
                <p:cNvCxnSpPr/>
                <p:nvPr/>
              </p:nvCxnSpPr>
              <p:spPr>
                <a:xfrm flipH="1" flipV="1">
                  <a:off x="2809613" y="4234582"/>
                  <a:ext cx="0" cy="12807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テキスト ボックス 59"/>
              <p:cNvSpPr txBox="1"/>
              <p:nvPr/>
            </p:nvSpPr>
            <p:spPr>
              <a:xfrm>
                <a:off x="6468109" y="4639934"/>
                <a:ext cx="999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2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3" name="直線コネクタ 62"/>
              <p:cNvCxnSpPr/>
              <p:nvPr/>
            </p:nvCxnSpPr>
            <p:spPr>
              <a:xfrm flipH="1" flipV="1">
                <a:off x="6328634" y="4020710"/>
                <a:ext cx="601567" cy="60458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テキスト ボックス 85"/>
              <p:cNvSpPr txBox="1"/>
              <p:nvPr/>
            </p:nvSpPr>
            <p:spPr>
              <a:xfrm>
                <a:off x="7439494" y="4486973"/>
                <a:ext cx="1496902" cy="206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周波数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5" name="直線コネクタ 104"/>
            <p:cNvCxnSpPr/>
            <p:nvPr/>
          </p:nvCxnSpPr>
          <p:spPr>
            <a:xfrm rot="5400000" flipV="1">
              <a:off x="4873483" y="5528196"/>
              <a:ext cx="0" cy="5647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flipV="1">
              <a:off x="2822121" y="5212376"/>
              <a:ext cx="116740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/>
            <p:cNvSpPr txBox="1"/>
            <p:nvPr/>
          </p:nvSpPr>
          <p:spPr>
            <a:xfrm>
              <a:off x="1675278" y="4712936"/>
              <a:ext cx="1565165" cy="206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ゲイン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/>
        </p:nvCxnSpPr>
        <p:spPr>
          <a:xfrm flipV="1">
            <a:off x="4903830" y="3761481"/>
            <a:ext cx="0" cy="17339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286221" y="3798996"/>
            <a:ext cx="0" cy="17339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551253" y="5945748"/>
            <a:ext cx="14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遮断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直線コネクタ 33"/>
          <p:cNvCxnSpPr>
            <a:stCxn id="33" idx="0"/>
          </p:cNvCxnSpPr>
          <p:nvPr/>
        </p:nvCxnSpPr>
        <p:spPr>
          <a:xfrm flipH="1" flipV="1">
            <a:off x="4284294" y="5531027"/>
            <a:ext cx="0" cy="41472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876573" y="3647195"/>
            <a:ext cx="156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通過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帯域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811461" y="3654823"/>
            <a:ext cx="156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遷移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帯域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47714" y="3661871"/>
            <a:ext cx="156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遮断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帯域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4903830" y="4434669"/>
            <a:ext cx="1074363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42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449053" y="3673642"/>
            <a:ext cx="2486526" cy="1620253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 flipH="1">
            <a:off x="5728704" y="4769731"/>
            <a:ext cx="848558" cy="26191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548936" y="3671899"/>
            <a:ext cx="876885" cy="1620253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右矢印 44"/>
          <p:cNvSpPr/>
          <p:nvPr/>
        </p:nvSpPr>
        <p:spPr>
          <a:xfrm>
            <a:off x="5690406" y="4220110"/>
            <a:ext cx="848558" cy="26191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flipH="1">
            <a:off x="2915222" y="4739262"/>
            <a:ext cx="880333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オーディオインターフェース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en-US" altLang="ja-JP" sz="4400" smtClean="0"/>
              <a:t>AIF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1849501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オーディオとＰＣ等とのインターフェース（通常は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インターフェース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変換器に折り返し防止フィルタが一体化されているケースが多い。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79513" y="4140612"/>
            <a:ext cx="781326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LPF</a:t>
            </a:r>
            <a:endParaRPr lang="en-US" altLang="ja-JP" b="1" baseline="-25000" smtClean="0"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2902629" y="4194320"/>
            <a:ext cx="880333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右矢印 31"/>
          <p:cNvSpPr/>
          <p:nvPr/>
        </p:nvSpPr>
        <p:spPr>
          <a:xfrm>
            <a:off x="4557390" y="4230388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 flipH="1">
            <a:off x="4589474" y="4769732"/>
            <a:ext cx="329578" cy="261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19052" y="4140612"/>
            <a:ext cx="78132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A/D</a:t>
            </a:r>
            <a:endParaRPr lang="en-US" altLang="ja-JP" b="1" baseline="-25000" smtClean="0"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82962" y="4716024"/>
            <a:ext cx="781326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LPF</a:t>
            </a:r>
            <a:endParaRPr lang="en-US" altLang="ja-JP" b="1" baseline="-25000" smtClean="0"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47960" y="4716024"/>
            <a:ext cx="7813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smtClean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D/A</a:t>
            </a:r>
            <a:endParaRPr lang="en-US" altLang="ja-JP" b="1" baseline="-25000" smtClean="0"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00378" y="3852906"/>
            <a:ext cx="105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録音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680256" y="4951418"/>
            <a:ext cx="105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再生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444238" y="4346690"/>
            <a:ext cx="105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ＰＣ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180934" y="3666112"/>
            <a:ext cx="105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AIF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724542" y="4442613"/>
            <a:ext cx="105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99180" y="3850778"/>
            <a:ext cx="517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832077" y="4975387"/>
            <a:ext cx="65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2620557" y="4181572"/>
            <a:ext cx="241621" cy="248293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2591086" y="4204779"/>
            <a:ext cx="0" cy="216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/>
          <p:cNvGrpSpPr/>
          <p:nvPr/>
        </p:nvGrpSpPr>
        <p:grpSpPr>
          <a:xfrm rot="5400000">
            <a:off x="2487904" y="4715079"/>
            <a:ext cx="512311" cy="284509"/>
            <a:chOff x="841374" y="3529263"/>
            <a:chExt cx="1552596" cy="980681"/>
          </a:xfrm>
        </p:grpSpPr>
        <p:sp>
          <p:nvSpPr>
            <p:cNvPr id="8" name="台形 7"/>
            <p:cNvSpPr/>
            <p:nvPr/>
          </p:nvSpPr>
          <p:spPr>
            <a:xfrm>
              <a:off x="841374" y="3850778"/>
              <a:ext cx="1552596" cy="659166"/>
            </a:xfrm>
            <a:prstGeom prst="trapezoid">
              <a:avLst>
                <a:gd name="adj" fmla="val 66373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267326" y="3529263"/>
              <a:ext cx="689811" cy="32151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1553502" y="3741965"/>
            <a:ext cx="1327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マイク入力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284038" y="5101108"/>
            <a:ext cx="17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スピーカ出力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098427" y="3343998"/>
            <a:ext cx="17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アナログ</a:t>
            </a:r>
            <a:endParaRPr lang="en-US" altLang="ja-JP" b="1" baseline="-250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615601" y="3272054"/>
            <a:ext cx="17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endParaRPr lang="en-US" altLang="ja-JP" b="1" baseline="-250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34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直角三角形 54"/>
          <p:cNvSpPr/>
          <p:nvPr/>
        </p:nvSpPr>
        <p:spPr>
          <a:xfrm flipH="1">
            <a:off x="6317717" y="4325980"/>
            <a:ext cx="622132" cy="1071484"/>
          </a:xfrm>
          <a:prstGeom prst="rtTriangle">
            <a:avLst/>
          </a:prstGeom>
          <a:pattFill prst="ltUpDiag">
            <a:fgClr>
              <a:srgbClr val="CC6600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4" y="417513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折り返し防止用</a:t>
            </a:r>
            <a:r>
              <a:rPr lang="en-US" altLang="ja-JP" sz="4400" smtClean="0"/>
              <a:t>LPF</a:t>
            </a:r>
            <a:r>
              <a:rPr lang="ja-JP" altLang="en-US" sz="4400" smtClean="0"/>
              <a:t>の考え方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57622" y="1426713"/>
            <a:ext cx="7847933" cy="57489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従来，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以上を遮断帯域としているが，最近の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AIF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以下を通過帯域としている。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07873" y="3350633"/>
            <a:ext cx="4232737" cy="2771942"/>
            <a:chOff x="1988014" y="3543138"/>
            <a:chExt cx="4232737" cy="2771942"/>
          </a:xfrm>
        </p:grpSpPr>
        <p:sp>
          <p:nvSpPr>
            <p:cNvPr id="17" name="直角三角形 16"/>
            <p:cNvSpPr/>
            <p:nvPr/>
          </p:nvSpPr>
          <p:spPr>
            <a:xfrm>
              <a:off x="4281697" y="4423975"/>
              <a:ext cx="622132" cy="1071484"/>
            </a:xfrm>
            <a:prstGeom prst="rtTriangle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1988014" y="3543138"/>
              <a:ext cx="4232737" cy="2656164"/>
              <a:chOff x="1675278" y="4712936"/>
              <a:chExt cx="4232737" cy="1487996"/>
            </a:xfrm>
          </p:grpSpPr>
          <p:grpSp>
            <p:nvGrpSpPr>
              <p:cNvPr id="56" name="グループ化 55"/>
              <p:cNvGrpSpPr/>
              <p:nvPr/>
            </p:nvGrpSpPr>
            <p:grpSpPr>
              <a:xfrm>
                <a:off x="2626761" y="4753400"/>
                <a:ext cx="3281254" cy="1447532"/>
                <a:chOff x="4965868" y="3561734"/>
                <a:chExt cx="3281254" cy="1447532"/>
              </a:xfrm>
            </p:grpSpPr>
            <p:grpSp>
              <p:nvGrpSpPr>
                <p:cNvPr id="59" name="グループ化 58"/>
                <p:cNvGrpSpPr/>
                <p:nvPr/>
              </p:nvGrpSpPr>
              <p:grpSpPr>
                <a:xfrm>
                  <a:off x="4965868" y="3561734"/>
                  <a:ext cx="2663646" cy="1280729"/>
                  <a:chOff x="2568388" y="4234582"/>
                  <a:chExt cx="3289031" cy="1280729"/>
                </a:xfrm>
              </p:grpSpPr>
              <p:cxnSp>
                <p:nvCxnSpPr>
                  <p:cNvPr id="101" name="直線コネクタ 100"/>
                  <p:cNvCxnSpPr/>
                  <p:nvPr/>
                </p:nvCxnSpPr>
                <p:spPr>
                  <a:xfrm>
                    <a:off x="2568388" y="5298141"/>
                    <a:ext cx="328903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直線コネクタ 101"/>
                  <p:cNvCxnSpPr/>
                  <p:nvPr/>
                </p:nvCxnSpPr>
                <p:spPr>
                  <a:xfrm flipH="1" flipV="1">
                    <a:off x="2809613" y="4234582"/>
                    <a:ext cx="0" cy="128072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6468109" y="4639934"/>
                  <a:ext cx="99940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altLang="ja-JP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 2</a:t>
                  </a:r>
                  <a:endParaRPr lang="en-US" altLang="ja-JP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3" name="直線コネクタ 62"/>
                <p:cNvCxnSpPr/>
                <p:nvPr/>
              </p:nvCxnSpPr>
              <p:spPr>
                <a:xfrm flipH="1" flipV="1">
                  <a:off x="6328634" y="4020710"/>
                  <a:ext cx="601567" cy="60458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テキスト ボックス 85"/>
                <p:cNvSpPr txBox="1"/>
                <p:nvPr/>
              </p:nvSpPr>
              <p:spPr>
                <a:xfrm>
                  <a:off x="7815547" y="4521841"/>
                  <a:ext cx="431575" cy="2069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05" name="直線コネクタ 104"/>
              <p:cNvCxnSpPr/>
              <p:nvPr/>
            </p:nvCxnSpPr>
            <p:spPr>
              <a:xfrm rot="5400000" flipV="1">
                <a:off x="4873483" y="5537183"/>
                <a:ext cx="0" cy="56477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flipV="1">
                <a:off x="2822121" y="5212376"/>
                <a:ext cx="116740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テキスト ボックス 106"/>
              <p:cNvSpPr txBox="1"/>
              <p:nvPr/>
            </p:nvSpPr>
            <p:spPr>
              <a:xfrm>
                <a:off x="1675278" y="4712936"/>
                <a:ext cx="1565165" cy="206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ゲイン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7" name="直線コネクタ 26"/>
            <p:cNvCxnSpPr/>
            <p:nvPr/>
          </p:nvCxnSpPr>
          <p:spPr>
            <a:xfrm flipV="1">
              <a:off x="4903830" y="3761481"/>
              <a:ext cx="0" cy="17339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V="1">
              <a:off x="4286221" y="3798996"/>
              <a:ext cx="0" cy="17339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/>
            <p:cNvSpPr txBox="1"/>
            <p:nvPr/>
          </p:nvSpPr>
          <p:spPr>
            <a:xfrm>
              <a:off x="3551253" y="5945748"/>
              <a:ext cx="14894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遮断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周波数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直線コネクタ 33"/>
            <p:cNvCxnSpPr>
              <a:stCxn id="33" idx="0"/>
            </p:cNvCxnSpPr>
            <p:nvPr/>
          </p:nvCxnSpPr>
          <p:spPr>
            <a:xfrm flipH="1" flipV="1">
              <a:off x="4284294" y="5531027"/>
              <a:ext cx="0" cy="41472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2876573" y="3647195"/>
              <a:ext cx="1565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通過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811461" y="3654823"/>
              <a:ext cx="1565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遷移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547714" y="3661871"/>
              <a:ext cx="1565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遮断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直線コネクタ 39"/>
            <p:cNvCxnSpPr/>
            <p:nvPr/>
          </p:nvCxnSpPr>
          <p:spPr>
            <a:xfrm flipV="1">
              <a:off x="4903830" y="4434669"/>
              <a:ext cx="1074363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4051009" y="3419218"/>
            <a:ext cx="4847799" cy="2656164"/>
            <a:chOff x="1988014" y="3543138"/>
            <a:chExt cx="4847799" cy="2656164"/>
          </a:xfrm>
        </p:grpSpPr>
        <p:sp>
          <p:nvSpPr>
            <p:cNvPr id="26" name="直角三角形 25"/>
            <p:cNvSpPr/>
            <p:nvPr/>
          </p:nvSpPr>
          <p:spPr>
            <a:xfrm>
              <a:off x="4903830" y="4423975"/>
              <a:ext cx="622132" cy="1071484"/>
            </a:xfrm>
            <a:prstGeom prst="rtTriangle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1988014" y="3543138"/>
              <a:ext cx="4775195" cy="2656164"/>
              <a:chOff x="1675278" y="4712936"/>
              <a:chExt cx="4775195" cy="1487996"/>
            </a:xfrm>
          </p:grpSpPr>
          <p:grpSp>
            <p:nvGrpSpPr>
              <p:cNvPr id="44" name="グループ化 43"/>
              <p:cNvGrpSpPr/>
              <p:nvPr/>
            </p:nvGrpSpPr>
            <p:grpSpPr>
              <a:xfrm>
                <a:off x="2626761" y="4753400"/>
                <a:ext cx="3823712" cy="1447532"/>
                <a:chOff x="4965868" y="3561734"/>
                <a:chExt cx="3823712" cy="1447532"/>
              </a:xfrm>
            </p:grpSpPr>
            <p:grpSp>
              <p:nvGrpSpPr>
                <p:cNvPr id="48" name="グループ化 47"/>
                <p:cNvGrpSpPr/>
                <p:nvPr/>
              </p:nvGrpSpPr>
              <p:grpSpPr>
                <a:xfrm>
                  <a:off x="4965868" y="3561734"/>
                  <a:ext cx="3306872" cy="1280729"/>
                  <a:chOff x="2568388" y="4234582"/>
                  <a:chExt cx="4083278" cy="1280729"/>
                </a:xfrm>
              </p:grpSpPr>
              <p:cxnSp>
                <p:nvCxnSpPr>
                  <p:cNvPr id="52" name="直線コネクタ 51"/>
                  <p:cNvCxnSpPr/>
                  <p:nvPr/>
                </p:nvCxnSpPr>
                <p:spPr>
                  <a:xfrm>
                    <a:off x="2568388" y="5298142"/>
                    <a:ext cx="408327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コネクタ 52"/>
                  <p:cNvCxnSpPr/>
                  <p:nvPr/>
                </p:nvCxnSpPr>
                <p:spPr>
                  <a:xfrm flipH="1" flipV="1">
                    <a:off x="2809613" y="4234582"/>
                    <a:ext cx="0" cy="128072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9" name="テキスト ボックス 48"/>
                <p:cNvSpPr txBox="1"/>
                <p:nvPr/>
              </p:nvSpPr>
              <p:spPr>
                <a:xfrm>
                  <a:off x="6468109" y="4639934"/>
                  <a:ext cx="99940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altLang="ja-JP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 2</a:t>
                  </a:r>
                  <a:endParaRPr lang="en-US" altLang="ja-JP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0" name="直線コネクタ 49"/>
                <p:cNvCxnSpPr/>
                <p:nvPr/>
              </p:nvCxnSpPr>
              <p:spPr>
                <a:xfrm flipH="1" flipV="1">
                  <a:off x="6938689" y="4020710"/>
                  <a:ext cx="601567" cy="60458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テキスト ボックス 50"/>
                <p:cNvSpPr txBox="1"/>
                <p:nvPr/>
              </p:nvSpPr>
              <p:spPr>
                <a:xfrm>
                  <a:off x="8129745" y="4521841"/>
                  <a:ext cx="659835" cy="2069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45" name="直線コネクタ 44"/>
              <p:cNvCxnSpPr/>
              <p:nvPr/>
            </p:nvCxnSpPr>
            <p:spPr>
              <a:xfrm rot="5400000" flipV="1">
                <a:off x="5524291" y="5538888"/>
                <a:ext cx="0" cy="56477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>
                <a:endCxn id="26" idx="0"/>
              </p:cNvCxnSpPr>
              <p:nvPr/>
            </p:nvCxnSpPr>
            <p:spPr>
              <a:xfrm flipV="1">
                <a:off x="2822121" y="5206385"/>
                <a:ext cx="1768973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テキスト ボックス 46"/>
              <p:cNvSpPr txBox="1"/>
              <p:nvPr/>
            </p:nvSpPr>
            <p:spPr>
              <a:xfrm>
                <a:off x="1675278" y="4712936"/>
                <a:ext cx="1565165" cy="206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ゲイン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0" name="直線コネクタ 29"/>
            <p:cNvCxnSpPr/>
            <p:nvPr/>
          </p:nvCxnSpPr>
          <p:spPr>
            <a:xfrm flipV="1">
              <a:off x="5525962" y="3779907"/>
              <a:ext cx="0" cy="17339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4900819" y="3761481"/>
              <a:ext cx="0" cy="17339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3080725" y="5545617"/>
              <a:ext cx="16112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遮断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周波数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130120" y="3647195"/>
              <a:ext cx="1045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通過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4410419" y="3620986"/>
              <a:ext cx="1565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遷移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270648" y="3628690"/>
              <a:ext cx="1565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遮断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帯域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直線コネクタ 42"/>
            <p:cNvCxnSpPr/>
            <p:nvPr/>
          </p:nvCxnSpPr>
          <p:spPr>
            <a:xfrm flipV="1">
              <a:off x="5531576" y="4423972"/>
              <a:ext cx="714793" cy="4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直線矢印コネクタ 8"/>
          <p:cNvCxnSpPr/>
          <p:nvPr/>
        </p:nvCxnSpPr>
        <p:spPr>
          <a:xfrm flipV="1">
            <a:off x="6239509" y="3926711"/>
            <a:ext cx="65604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5162864" y="4494023"/>
            <a:ext cx="1611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折り返しが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発生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6338672" y="4966679"/>
            <a:ext cx="416263" cy="2666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254714" y="2323586"/>
            <a:ext cx="2333753" cy="36766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従来の考え方</a:t>
            </a:r>
            <a:endParaRPr lang="en-US" altLang="ja-JP" b="1" baseline="-250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32247" y="2351461"/>
            <a:ext cx="2934122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最近の</a:t>
            </a:r>
            <a:r>
              <a:rPr lang="en-US" altLang="ja-JP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AIF</a:t>
            </a:r>
            <a:r>
              <a:rPr lang="ja-JP" altLang="en-US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での考え方</a:t>
            </a:r>
            <a:endParaRPr lang="en-US" altLang="ja-JP" b="1" baseline="-250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39488" y="2710333"/>
            <a:ext cx="314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折り返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しは発生しないが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付近は特性劣化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081589" y="2702995"/>
            <a:ext cx="314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折り返しが発生するが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の特性は平坦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2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05543" y="130065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/>
              <a:t>考え方</a:t>
            </a:r>
            <a:r>
              <a:rPr lang="ja-JP" altLang="en-US" sz="4400" smtClean="0"/>
              <a:t>の違い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96067" y="1155590"/>
            <a:ext cx="7847933" cy="57489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最近の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AIF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の方法は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付近でも減衰が小さく，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10 %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程度で折り返しが発生する。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従来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の方法でも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近辺の特性が悪く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程度が使えない状態。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いずれにしても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程度が使えないのは同じだから，通過域を平坦にすることを重視しているのが，最近の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AIF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のアプローチである。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「折り返しがないけど汚れている」，「折り返しがあるけど汚れていない」のいずれをとるか？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人の最高可聴周波数は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kHz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程度だから，オーディオ目的のとき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48 kHz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ならどちらも問題ないという見方もできる。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7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05543" y="130065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4400" smtClean="0"/>
              <a:t>〔</a:t>
            </a:r>
            <a:r>
              <a:rPr lang="ja-JP" altLang="en-US" sz="4400" smtClean="0"/>
              <a:t>参考</a:t>
            </a:r>
            <a:r>
              <a:rPr lang="en-US" altLang="ja-JP" sz="4400" smtClean="0"/>
              <a:t>〕</a:t>
            </a:r>
            <a:r>
              <a:rPr lang="ja-JP" altLang="en-US" sz="4400" smtClean="0"/>
              <a:t>音の大きさの尺度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96067" y="1155590"/>
            <a:ext cx="7847933" cy="574895"/>
          </a:xfrm>
        </p:spPr>
        <p:txBody>
          <a:bodyPr anchor="t" anchorCtr="0">
            <a:noAutofit/>
          </a:bodyPr>
          <a:lstStyle/>
          <a:p>
            <a:r>
              <a:rPr lang="en-US" altLang="ja-JP" sz="1800"/>
              <a:t>ISO226:2003</a:t>
            </a:r>
            <a:r>
              <a:rPr lang="ja-JP" altLang="ja-JP" sz="1800"/>
              <a:t>における等ラウドネス曲線</a:t>
            </a:r>
          </a:p>
          <a:p>
            <a:r>
              <a:rPr lang="en-US" altLang="ja-JP" sz="1800"/>
              <a:t>threshold</a:t>
            </a:r>
            <a:r>
              <a:rPr lang="ja-JP" altLang="ja-JP" sz="1800"/>
              <a:t>の曲線が最小可聴値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664" y="1860885"/>
            <a:ext cx="5165558" cy="499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8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05543" y="130065"/>
            <a:ext cx="7933657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折り返しひずみの発生原因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96067" y="1155590"/>
            <a:ext cx="7543133" cy="57489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変換時の帯域オーバ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内部処理において非線形処理あると高調波成分が発生して，結果として折り返しひずみが生じることがある。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最も簡単な例がディジタル信号同士の乗算。たとえば，同じ正弦波同士を乗ずると，以下のように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倍の高調波になる。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内部処理による折り返しひずみについては後述。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030133"/>
              </p:ext>
            </p:extLst>
          </p:nvPr>
        </p:nvGraphicFramePr>
        <p:xfrm>
          <a:off x="2865936" y="4687720"/>
          <a:ext cx="3098145" cy="910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数式" r:id="rId3" imgW="1244520" imgH="368280" progId="Equation.3">
                  <p:embed/>
                </p:oleObj>
              </mc:Choice>
              <mc:Fallback>
                <p:oleObj name="数式" r:id="rId3" imgW="12445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936" y="4687720"/>
                        <a:ext cx="3098145" cy="9109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914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２．２　標本化定理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（１）復習</a:t>
            </a:r>
            <a:r>
              <a:rPr lang="en-US" altLang="ja-JP" smtClean="0"/>
              <a:t> </a:t>
            </a:r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31260" y="2396633"/>
            <a:ext cx="7476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（１）標本化周期（サンプリング間隔）とは？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（２）標本化周波数（サンプリング周波数）とは？</a:t>
            </a:r>
            <a:endParaRPr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260" y="4894025"/>
            <a:ext cx="7090069" cy="461665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２．１　</a:t>
            </a:r>
            <a:r>
              <a:rPr lang="ja-JP" altLang="en-US" sz="2400" smtClean="0"/>
              <a:t>（２）</a:t>
            </a:r>
            <a:r>
              <a:rPr lang="ja-JP" altLang="en-US" sz="2400" smtClean="0"/>
              <a:t>を参照</a:t>
            </a:r>
            <a:endParaRPr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2572091" y="3984221"/>
            <a:ext cx="291963" cy="471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01530" y="3975871"/>
            <a:ext cx="531979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/>
              <a:t>思い出せない人は，２．１</a:t>
            </a:r>
            <a:r>
              <a:rPr lang="ja-JP" altLang="en-US" sz="2000" smtClean="0"/>
              <a:t>（２）</a:t>
            </a:r>
            <a:r>
              <a:rPr lang="ja-JP" altLang="en-US" sz="2000" smtClean="0"/>
              <a:t>を参照</a:t>
            </a:r>
            <a:endParaRPr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（２）ナイキストの標本化定理</a:t>
            </a:r>
            <a:r>
              <a:rPr lang="en-US" altLang="ja-JP" sz="4400"/>
              <a:t/>
            </a:r>
            <a:br>
              <a:rPr lang="en-US" altLang="ja-JP" sz="4400"/>
            </a:br>
            <a:r>
              <a:rPr lang="en-US" altLang="ja-JP" sz="4400"/>
              <a:t>Nyquist </a:t>
            </a:r>
            <a:r>
              <a:rPr lang="en-US" altLang="ja-JP" sz="4400" smtClean="0"/>
              <a:t>Sampling Theorem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3"/>
            <a:ext cx="7847933" cy="3425825"/>
          </a:xfrm>
        </p:spPr>
        <p:txBody>
          <a:bodyPr>
            <a:noAutofit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の帯域幅を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とすると，標本化周波数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&lt;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/>
              <a:t>この条件を満たせば，元の情報を再現できる。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52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周期による表現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3"/>
            <a:ext cx="7847933" cy="342582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周期信号の１周期に２回以上標本化すれば，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元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の情報は失われない。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  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1 / (2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/>
              <a:t>すなわち，　　　　がナイキストの条件となる。</a:t>
            </a:r>
            <a:endParaRPr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485457"/>
              </p:ext>
            </p:extLst>
          </p:nvPr>
        </p:nvGraphicFramePr>
        <p:xfrm>
          <a:off x="2769734" y="4445907"/>
          <a:ext cx="99218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数式" r:id="rId3" imgW="520560" imgH="406080" progId="Equation.3">
                  <p:embed/>
                </p:oleObj>
              </mc:Choice>
              <mc:Fallback>
                <p:oleObj name="数式" r:id="rId3" imgW="5205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734" y="4445907"/>
                        <a:ext cx="992187" cy="769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65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標本化周波数例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3"/>
            <a:ext cx="7847933" cy="4031774"/>
          </a:xfrm>
        </p:spPr>
        <p:txBody>
          <a:bodyPr anchor="t" anchorCtr="0">
            <a:noAutofit/>
          </a:bodyPr>
          <a:lstStyle/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電話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周波数上限　 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3.4 〔kHz〕&lt;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〔kHz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〕</a:t>
            </a: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標本化周波数 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〔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kHz〕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 2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を満足している）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音楽用ＣＤ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周波数上限　  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〔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kHz〕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標本化周波数  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44.1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〔kHz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〕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〔kHz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〕</a:t>
            </a:r>
          </a:p>
          <a:p>
            <a:pPr marL="457200" lvl="1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 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&gt;  2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を満足している）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566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/>
              <a:t>信号</a:t>
            </a:r>
            <a:r>
              <a:rPr lang="ja-JP" altLang="en-US" sz="4400" smtClean="0"/>
              <a:t>のパワースペクトラム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1795462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信号の周波数成分のパワー値分布を表現する図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（パワー値 ＝ 振幅 </a:t>
            </a:r>
            <a:r>
              <a:rPr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通常，以下のように横軸に周波数，縦軸にパワー値の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値をとる。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061" y="3711389"/>
            <a:ext cx="6760795" cy="233978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81916" y="6235416"/>
            <a:ext cx="224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周波数</a:t>
            </a:r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30471" y="6235416"/>
            <a:ext cx="224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周波数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6858" y="4161204"/>
            <a:ext cx="2245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パワー</a:t>
            </a:r>
            <a:endParaRPr lang="en-US" altLang="ja-JP" smtClean="0"/>
          </a:p>
          <a:p>
            <a:pPr algn="ctr"/>
            <a:r>
              <a:rPr lang="ja-JP" altLang="en-US" smtClean="0"/>
              <a:t>（</a:t>
            </a:r>
            <a:r>
              <a:rPr lang="en-US" altLang="ja-JP" smtClean="0"/>
              <a:t>dB</a:t>
            </a:r>
            <a:r>
              <a:rPr lang="ja-JP" altLang="en-US" smtClean="0"/>
              <a:t>値）</a:t>
            </a:r>
            <a:endParaRPr kumimoji="1" lang="ja-JP" altLang="en-US"/>
          </a:p>
        </p:txBody>
      </p:sp>
      <p:sp>
        <p:nvSpPr>
          <p:cNvPr id="4" name="四角形吹き出し 3"/>
          <p:cNvSpPr/>
          <p:nvPr/>
        </p:nvSpPr>
        <p:spPr>
          <a:xfrm>
            <a:off x="712694" y="5043980"/>
            <a:ext cx="1089212" cy="549996"/>
          </a:xfrm>
          <a:prstGeom prst="wedgeRectCallout">
            <a:avLst>
              <a:gd name="adj1" fmla="val 71263"/>
              <a:gd name="adj2" fmla="val 40495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smtClean="0">
                <a:solidFill>
                  <a:schemeClr val="tx1"/>
                </a:solidFill>
              </a:rPr>
              <a:t>dB</a:t>
            </a:r>
            <a:r>
              <a:rPr kumimoji="1" lang="ja-JP" altLang="en-US" sz="1200" b="1" smtClean="0">
                <a:solidFill>
                  <a:schemeClr val="tx1"/>
                </a:solidFill>
              </a:rPr>
              <a:t>値なので負の値あり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51107" y="3824592"/>
            <a:ext cx="165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人の声</a:t>
            </a:r>
            <a:endParaRPr lang="en-US" altLang="ja-JP" smtClean="0"/>
          </a:p>
          <a:p>
            <a:pPr algn="ctr"/>
            <a:r>
              <a:rPr lang="ja-JP" altLang="en-US" smtClean="0"/>
              <a:t>（あ）</a:t>
            </a:r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56056" y="3711389"/>
            <a:ext cx="165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人の声</a:t>
            </a:r>
            <a:endParaRPr lang="en-US" altLang="ja-JP" smtClean="0"/>
          </a:p>
          <a:p>
            <a:pPr algn="ctr"/>
            <a:r>
              <a:rPr lang="ja-JP" altLang="en-US" smtClean="0"/>
              <a:t>（い）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66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標本化定理が満たされない場合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次のように周波数成分が折り返される現象が起きる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3565" y="2354395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パワー</a:t>
            </a:r>
            <a:endParaRPr lang="en-US" altLang="ja-JP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13882" y="4595995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093721" y="4460125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841375" y="2687563"/>
            <a:ext cx="3746228" cy="2166992"/>
            <a:chOff x="2568388" y="3348318"/>
            <a:chExt cx="4625788" cy="2166992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2568388" y="5298141"/>
              <a:ext cx="4625788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 flipV="1">
              <a:off x="2823882" y="3348318"/>
              <a:ext cx="0" cy="216699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V="1">
              <a:off x="6633881" y="5163671"/>
              <a:ext cx="0" cy="13447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4741022" y="3851468"/>
              <a:ext cx="0" cy="147917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5723949" y="4733365"/>
              <a:ext cx="0" cy="5647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/>
          <p:cNvSpPr txBox="1"/>
          <p:nvPr/>
        </p:nvSpPr>
        <p:spPr>
          <a:xfrm>
            <a:off x="1980822" y="4639934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74156" y="2303591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パワー</a:t>
            </a:r>
            <a:endParaRPr lang="en-US" altLang="ja-JP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29514" y="4604278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34632" y="4446288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4965868" y="2675470"/>
            <a:ext cx="3746228" cy="2166992"/>
            <a:chOff x="2568388" y="3348318"/>
            <a:chExt cx="4625788" cy="2166992"/>
          </a:xfrm>
        </p:grpSpPr>
        <p:cxnSp>
          <p:nvCxnSpPr>
            <p:cNvPr id="41" name="直線コネクタ 40"/>
            <p:cNvCxnSpPr/>
            <p:nvPr/>
          </p:nvCxnSpPr>
          <p:spPr>
            <a:xfrm flipV="1">
              <a:off x="5723949" y="4733365"/>
              <a:ext cx="0" cy="564777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2568388" y="5298141"/>
              <a:ext cx="4625788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 flipV="1">
              <a:off x="2823882" y="3348318"/>
              <a:ext cx="0" cy="216699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V="1">
              <a:off x="6633881" y="5163671"/>
              <a:ext cx="0" cy="13447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V="1">
              <a:off x="4741022" y="3851468"/>
              <a:ext cx="0" cy="147917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/>
          <p:cNvSpPr txBox="1"/>
          <p:nvPr/>
        </p:nvSpPr>
        <p:spPr>
          <a:xfrm>
            <a:off x="6251843" y="4639934"/>
            <a:ext cx="99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86466" y="3699200"/>
            <a:ext cx="1341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03989" y="4604277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2599387" y="4217113"/>
            <a:ext cx="810989" cy="0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5915541" y="4060517"/>
            <a:ext cx="0" cy="5647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6725391" y="4216332"/>
            <a:ext cx="810989" cy="0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 flipV="1">
            <a:off x="5914402" y="4216332"/>
            <a:ext cx="810989" cy="0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665282" y="3624241"/>
            <a:ext cx="1341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909060" y="4636779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510958" y="3626697"/>
            <a:ext cx="1341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14354" y="5718956"/>
            <a:ext cx="2739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2) =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482432" y="4645108"/>
            <a:ext cx="933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303957" y="2291673"/>
            <a:ext cx="296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成分が失われ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幻の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成分が現れる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4" name="右矢印 159743"/>
          <p:cNvSpPr/>
          <p:nvPr/>
        </p:nvSpPr>
        <p:spPr>
          <a:xfrm>
            <a:off x="4574156" y="3402106"/>
            <a:ext cx="391712" cy="2970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81241" y="5004308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179035" y="5007878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折り返しひずみ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エリアシング（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aliasing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：「異名現象」という意味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41375" y="1270376"/>
            <a:ext cx="8112476" cy="964880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以上の周波数成分があると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の区間に折り返されることによる歪み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3565" y="2354395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パワー</a:t>
            </a:r>
            <a:endParaRPr lang="en-US" altLang="ja-JP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13882" y="4595995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13594" y="4462244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80822" y="4639934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74156" y="2303591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パワー</a:t>
            </a:r>
            <a:endParaRPr lang="en-US" altLang="ja-JP" smtClean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14354" y="5718956"/>
            <a:ext cx="2739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2) =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4" name="右矢印 159743"/>
          <p:cNvSpPr/>
          <p:nvPr/>
        </p:nvSpPr>
        <p:spPr>
          <a:xfrm>
            <a:off x="4574156" y="3402106"/>
            <a:ext cx="391712" cy="2970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81241" y="5004308"/>
            <a:ext cx="121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841375" y="2687563"/>
            <a:ext cx="3746228" cy="2166992"/>
            <a:chOff x="841375" y="2687563"/>
            <a:chExt cx="3746228" cy="2166992"/>
          </a:xfrm>
        </p:grpSpPr>
        <p:sp>
          <p:nvSpPr>
            <p:cNvPr id="15" name="直角三角形 14"/>
            <p:cNvSpPr/>
            <p:nvPr/>
          </p:nvSpPr>
          <p:spPr>
            <a:xfrm>
              <a:off x="2606464" y="4353036"/>
              <a:ext cx="459226" cy="293874"/>
            </a:xfrm>
            <a:prstGeom prst="rtTriangle">
              <a:avLst/>
            </a:prstGeom>
            <a:pattFill prst="ltUpDiag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841375" y="2687563"/>
              <a:ext cx="3746228" cy="2166992"/>
              <a:chOff x="2568388" y="3348318"/>
              <a:chExt cx="4625788" cy="2166992"/>
            </a:xfrm>
          </p:grpSpPr>
          <p:cxnSp>
            <p:nvCxnSpPr>
              <p:cNvPr id="8" name="直線コネクタ 7"/>
              <p:cNvCxnSpPr/>
              <p:nvPr/>
            </p:nvCxnSpPr>
            <p:spPr>
              <a:xfrm>
                <a:off x="2568388" y="5298141"/>
                <a:ext cx="4625788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H="1" flipV="1">
                <a:off x="2823882" y="3348318"/>
                <a:ext cx="0" cy="216699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V="1">
                <a:off x="6633881" y="5163671"/>
                <a:ext cx="0" cy="13447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 flipV="1">
                <a:off x="4741022" y="3851468"/>
                <a:ext cx="0" cy="1479176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直線コネクタ 4"/>
            <p:cNvCxnSpPr/>
            <p:nvPr/>
          </p:nvCxnSpPr>
          <p:spPr>
            <a:xfrm>
              <a:off x="1051549" y="3930301"/>
              <a:ext cx="9292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>
              <a:off x="1980822" y="3930301"/>
              <a:ext cx="1079302" cy="7111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753" name="グループ化 159752"/>
          <p:cNvGrpSpPr/>
          <p:nvPr/>
        </p:nvGrpSpPr>
        <p:grpSpPr>
          <a:xfrm>
            <a:off x="5046942" y="2731571"/>
            <a:ext cx="4163981" cy="2689647"/>
            <a:chOff x="5419474" y="2687563"/>
            <a:chExt cx="4163981" cy="2689647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7629514" y="4604278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9020976" y="4483043"/>
              <a:ext cx="5624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673942" y="4663087"/>
              <a:ext cx="999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 2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6179035" y="5007878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周波数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6" name="グループ化 55"/>
            <p:cNvGrpSpPr/>
            <p:nvPr/>
          </p:nvGrpSpPr>
          <p:grpSpPr>
            <a:xfrm>
              <a:off x="5419474" y="2687563"/>
              <a:ext cx="3746228" cy="2166992"/>
              <a:chOff x="841375" y="2687563"/>
              <a:chExt cx="3746228" cy="2166992"/>
            </a:xfrm>
          </p:grpSpPr>
          <p:sp>
            <p:nvSpPr>
              <p:cNvPr id="59" name="直角三角形 58"/>
              <p:cNvSpPr/>
              <p:nvPr/>
            </p:nvSpPr>
            <p:spPr>
              <a:xfrm flipH="1">
                <a:off x="2148901" y="4343512"/>
                <a:ext cx="459226" cy="293874"/>
              </a:xfrm>
              <a:prstGeom prst="rtTriangle">
                <a:avLst/>
              </a:prstGeom>
              <a:pattFill prst="ltUpDiag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841375" y="2687563"/>
                <a:ext cx="3746228" cy="2166992"/>
                <a:chOff x="2568388" y="3348318"/>
                <a:chExt cx="4625788" cy="2166992"/>
              </a:xfrm>
            </p:grpSpPr>
            <p:cxnSp>
              <p:nvCxnSpPr>
                <p:cNvPr id="63" name="直線コネクタ 62"/>
                <p:cNvCxnSpPr/>
                <p:nvPr/>
              </p:nvCxnSpPr>
              <p:spPr>
                <a:xfrm>
                  <a:off x="2568388" y="5298141"/>
                  <a:ext cx="462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コネクタ 63"/>
                <p:cNvCxnSpPr/>
                <p:nvPr/>
              </p:nvCxnSpPr>
              <p:spPr>
                <a:xfrm flipH="1" flipV="1">
                  <a:off x="2823882" y="3348318"/>
                  <a:ext cx="0" cy="21669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コネクタ 64"/>
                <p:cNvCxnSpPr/>
                <p:nvPr/>
              </p:nvCxnSpPr>
              <p:spPr>
                <a:xfrm flipV="1">
                  <a:off x="6633881" y="5163671"/>
                  <a:ext cx="0" cy="13447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コネクタ 65"/>
                <p:cNvCxnSpPr/>
                <p:nvPr/>
              </p:nvCxnSpPr>
              <p:spPr>
                <a:xfrm flipV="1">
                  <a:off x="4741022" y="3851468"/>
                  <a:ext cx="0" cy="147917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1" name="直線コネクタ 60"/>
              <p:cNvCxnSpPr/>
              <p:nvPr/>
            </p:nvCxnSpPr>
            <p:spPr>
              <a:xfrm>
                <a:off x="1051549" y="3930301"/>
                <a:ext cx="92927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>
                <a:endCxn id="59" idx="0"/>
              </p:cNvCxnSpPr>
              <p:nvPr/>
            </p:nvCxnSpPr>
            <p:spPr>
              <a:xfrm>
                <a:off x="1980822" y="3930301"/>
                <a:ext cx="627305" cy="4132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直線コネクタ 66"/>
            <p:cNvCxnSpPr>
              <a:stCxn id="59" idx="4"/>
              <a:endCxn id="59" idx="0"/>
            </p:cNvCxnSpPr>
            <p:nvPr/>
          </p:nvCxnSpPr>
          <p:spPr>
            <a:xfrm flipV="1">
              <a:off x="6727000" y="4343512"/>
              <a:ext cx="459226" cy="2938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59" idx="0"/>
            </p:cNvCxnSpPr>
            <p:nvPr/>
          </p:nvCxnSpPr>
          <p:spPr>
            <a:xfrm>
              <a:off x="7186226" y="4343512"/>
              <a:ext cx="443288" cy="29215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752" name="上カーブ矢印 159751"/>
            <p:cNvSpPr/>
            <p:nvPr/>
          </p:nvSpPr>
          <p:spPr>
            <a:xfrm flipH="1">
              <a:off x="7024782" y="4555595"/>
              <a:ext cx="322887" cy="182629"/>
            </a:xfrm>
            <a:prstGeom prst="curvedUpArrow">
              <a:avLst>
                <a:gd name="adj1" fmla="val 14476"/>
                <a:gd name="adj2" fmla="val 50000"/>
                <a:gd name="adj3" fmla="val 32823"/>
              </a:avLst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54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極端な折り返しひずみ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5918" y="1443038"/>
            <a:ext cx="7847933" cy="574895"/>
          </a:xfrm>
        </p:spPr>
        <p:txBody>
          <a:bodyPr anchor="t" anchorCtr="0">
            <a:noAutofit/>
          </a:bodyPr>
          <a:lstStyle/>
          <a:p>
            <a:pPr marL="0" indent="0" algn="ctr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信号が同じになってしまう例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61981" y="2468563"/>
            <a:ext cx="4838467" cy="3073619"/>
            <a:chOff x="461981" y="2468563"/>
            <a:chExt cx="4838467" cy="3073619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4090212" y="4638102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461981" y="2468563"/>
              <a:ext cx="4265594" cy="3073619"/>
              <a:chOff x="4574156" y="2303591"/>
              <a:chExt cx="4265594" cy="3073619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4574156" y="2303591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/>
                  <a:t>パワー</a:t>
                </a:r>
                <a:endParaRPr lang="en-US" altLang="ja-JP" smtClean="0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629514" y="4604278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grpSp>
            <p:nvGrpSpPr>
              <p:cNvPr id="36" name="グループ化 35"/>
              <p:cNvGrpSpPr/>
              <p:nvPr/>
            </p:nvGrpSpPr>
            <p:grpSpPr>
              <a:xfrm>
                <a:off x="4965868" y="2675470"/>
                <a:ext cx="3746228" cy="2166992"/>
                <a:chOff x="2568388" y="3348318"/>
                <a:chExt cx="4625788" cy="2166992"/>
              </a:xfrm>
            </p:grpSpPr>
            <p:cxnSp>
              <p:nvCxnSpPr>
                <p:cNvPr id="41" name="直線コネクタ 40"/>
                <p:cNvCxnSpPr/>
                <p:nvPr/>
              </p:nvCxnSpPr>
              <p:spPr>
                <a:xfrm flipV="1">
                  <a:off x="5723949" y="4733365"/>
                  <a:ext cx="0" cy="56477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コネクタ 36"/>
                <p:cNvCxnSpPr/>
                <p:nvPr/>
              </p:nvCxnSpPr>
              <p:spPr>
                <a:xfrm>
                  <a:off x="2568388" y="5298141"/>
                  <a:ext cx="462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コネクタ 37"/>
                <p:cNvCxnSpPr/>
                <p:nvPr/>
              </p:nvCxnSpPr>
              <p:spPr>
                <a:xfrm flipH="1" flipV="1">
                  <a:off x="2823882" y="3348318"/>
                  <a:ext cx="0" cy="21669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コネクタ 38"/>
                <p:cNvCxnSpPr/>
                <p:nvPr/>
              </p:nvCxnSpPr>
              <p:spPr>
                <a:xfrm flipV="1">
                  <a:off x="6633881" y="5163671"/>
                  <a:ext cx="0" cy="13447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コネクタ 39"/>
                <p:cNvCxnSpPr/>
                <p:nvPr/>
              </p:nvCxnSpPr>
              <p:spPr>
                <a:xfrm flipV="1">
                  <a:off x="4741022" y="3851468"/>
                  <a:ext cx="0" cy="147917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テキスト ボックス 41"/>
              <p:cNvSpPr txBox="1"/>
              <p:nvPr/>
            </p:nvSpPr>
            <p:spPr>
              <a:xfrm>
                <a:off x="6251843" y="4639934"/>
                <a:ext cx="999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2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7" name="直線コネクタ 46"/>
              <p:cNvCxnSpPr/>
              <p:nvPr/>
            </p:nvCxnSpPr>
            <p:spPr>
              <a:xfrm flipV="1">
                <a:off x="5915541" y="4060517"/>
                <a:ext cx="0" cy="56477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矢印コネクタ 47"/>
              <p:cNvCxnSpPr/>
              <p:nvPr/>
            </p:nvCxnSpPr>
            <p:spPr>
              <a:xfrm flipV="1">
                <a:off x="6725391" y="4216332"/>
                <a:ext cx="81098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矢印コネクタ 48"/>
              <p:cNvCxnSpPr/>
              <p:nvPr/>
            </p:nvCxnSpPr>
            <p:spPr>
              <a:xfrm flipH="1" flipV="1">
                <a:off x="5914402" y="4216332"/>
                <a:ext cx="81098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テキスト ボックス 50"/>
              <p:cNvSpPr txBox="1"/>
              <p:nvPr/>
            </p:nvSpPr>
            <p:spPr>
              <a:xfrm>
                <a:off x="6909060" y="4636779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/4</a:t>
                </a: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5482432" y="4645108"/>
                <a:ext cx="9333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/4</a:t>
                </a: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6179035" y="5007878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周波数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" name="フリーフォーム 2"/>
              <p:cNvSpPr/>
              <p:nvPr/>
            </p:nvSpPr>
            <p:spPr>
              <a:xfrm>
                <a:off x="6051176" y="3641437"/>
                <a:ext cx="1398495" cy="294750"/>
              </a:xfrm>
              <a:custGeom>
                <a:avLst/>
                <a:gdLst>
                  <a:gd name="connsiteX0" fmla="*/ 1398495 w 1398495"/>
                  <a:gd name="connsiteY0" fmla="*/ 336176 h 336176"/>
                  <a:gd name="connsiteX1" fmla="*/ 672353 w 1398495"/>
                  <a:gd name="connsiteY1" fmla="*/ 0 h 336176"/>
                  <a:gd name="connsiteX2" fmla="*/ 0 w 1398495"/>
                  <a:gd name="connsiteY2" fmla="*/ 309282 h 336176"/>
                  <a:gd name="connsiteX0" fmla="*/ 1398495 w 1398495"/>
                  <a:gd name="connsiteY0" fmla="*/ 336176 h 336176"/>
                  <a:gd name="connsiteX1" fmla="*/ 672353 w 1398495"/>
                  <a:gd name="connsiteY1" fmla="*/ 0 h 336176"/>
                  <a:gd name="connsiteX2" fmla="*/ 0 w 1398495"/>
                  <a:gd name="connsiteY2" fmla="*/ 309282 h 336176"/>
                  <a:gd name="connsiteX0" fmla="*/ 1398495 w 1398495"/>
                  <a:gd name="connsiteY0" fmla="*/ 336246 h 336246"/>
                  <a:gd name="connsiteX1" fmla="*/ 672353 w 1398495"/>
                  <a:gd name="connsiteY1" fmla="*/ 70 h 336246"/>
                  <a:gd name="connsiteX2" fmla="*/ 0 w 1398495"/>
                  <a:gd name="connsiteY2" fmla="*/ 309352 h 336246"/>
                  <a:gd name="connsiteX0" fmla="*/ 1398495 w 1398495"/>
                  <a:gd name="connsiteY0" fmla="*/ 336214 h 356445"/>
                  <a:gd name="connsiteX1" fmla="*/ 672353 w 1398495"/>
                  <a:gd name="connsiteY1" fmla="*/ 38 h 356445"/>
                  <a:gd name="connsiteX2" fmla="*/ 0 w 1398495"/>
                  <a:gd name="connsiteY2" fmla="*/ 356446 h 356445"/>
                  <a:gd name="connsiteX0" fmla="*/ 1398495 w 1398495"/>
                  <a:gd name="connsiteY0" fmla="*/ 336214 h 356446"/>
                  <a:gd name="connsiteX1" fmla="*/ 672353 w 1398495"/>
                  <a:gd name="connsiteY1" fmla="*/ 38 h 356446"/>
                  <a:gd name="connsiteX2" fmla="*/ 0 w 1398495"/>
                  <a:gd name="connsiteY2" fmla="*/ 356446 h 356446"/>
                  <a:gd name="connsiteX0" fmla="*/ 1398495 w 1398495"/>
                  <a:gd name="connsiteY0" fmla="*/ 336217 h 356449"/>
                  <a:gd name="connsiteX1" fmla="*/ 672353 w 1398495"/>
                  <a:gd name="connsiteY1" fmla="*/ 41 h 356449"/>
                  <a:gd name="connsiteX2" fmla="*/ 0 w 1398495"/>
                  <a:gd name="connsiteY2" fmla="*/ 356449 h 35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98495" h="356449">
                    <a:moveTo>
                      <a:pt x="1398495" y="336217"/>
                    </a:moveTo>
                    <a:cubicBezTo>
                      <a:pt x="1196790" y="200594"/>
                      <a:pt x="905435" y="-3331"/>
                      <a:pt x="672353" y="41"/>
                    </a:cubicBezTo>
                    <a:cubicBezTo>
                      <a:pt x="439271" y="3413"/>
                      <a:pt x="210671" y="206229"/>
                      <a:pt x="0" y="35644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6" name="グループ化 45"/>
          <p:cNvGrpSpPr/>
          <p:nvPr/>
        </p:nvGrpSpPr>
        <p:grpSpPr>
          <a:xfrm>
            <a:off x="4664684" y="2468563"/>
            <a:ext cx="4838467" cy="3073619"/>
            <a:chOff x="461981" y="2468563"/>
            <a:chExt cx="4838467" cy="3073619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4090212" y="4638102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461981" y="2468563"/>
              <a:ext cx="4265594" cy="3073619"/>
              <a:chOff x="4574156" y="2303591"/>
              <a:chExt cx="4265594" cy="3073619"/>
            </a:xfrm>
          </p:grpSpPr>
          <p:sp>
            <p:nvSpPr>
              <p:cNvPr id="60" name="テキスト ボックス 59"/>
              <p:cNvSpPr txBox="1"/>
              <p:nvPr/>
            </p:nvSpPr>
            <p:spPr>
              <a:xfrm>
                <a:off x="4574156" y="2303591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mtClean="0"/>
                  <a:t>パワー</a:t>
                </a:r>
                <a:endParaRPr lang="en-US" altLang="ja-JP" smtClean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7629514" y="4604278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grpSp>
            <p:nvGrpSpPr>
              <p:cNvPr id="62" name="グループ化 61"/>
              <p:cNvGrpSpPr/>
              <p:nvPr/>
            </p:nvGrpSpPr>
            <p:grpSpPr>
              <a:xfrm>
                <a:off x="4965868" y="2675470"/>
                <a:ext cx="3746228" cy="2166992"/>
                <a:chOff x="2568388" y="3348318"/>
                <a:chExt cx="4625788" cy="2166992"/>
              </a:xfrm>
            </p:grpSpPr>
            <p:cxnSp>
              <p:nvCxnSpPr>
                <p:cNvPr id="71" name="直線コネクタ 70"/>
                <p:cNvCxnSpPr/>
                <p:nvPr/>
              </p:nvCxnSpPr>
              <p:spPr>
                <a:xfrm flipV="1">
                  <a:off x="6635011" y="4712349"/>
                  <a:ext cx="0" cy="56477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線コネクタ 71"/>
                <p:cNvCxnSpPr/>
                <p:nvPr/>
              </p:nvCxnSpPr>
              <p:spPr>
                <a:xfrm>
                  <a:off x="2568388" y="5298141"/>
                  <a:ext cx="462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コネクタ 72"/>
                <p:cNvCxnSpPr/>
                <p:nvPr/>
              </p:nvCxnSpPr>
              <p:spPr>
                <a:xfrm flipH="1" flipV="1">
                  <a:off x="2823882" y="3348318"/>
                  <a:ext cx="0" cy="21669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コネクタ 73"/>
                <p:cNvCxnSpPr/>
                <p:nvPr/>
              </p:nvCxnSpPr>
              <p:spPr>
                <a:xfrm flipV="1">
                  <a:off x="6633881" y="5163671"/>
                  <a:ext cx="0" cy="13447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 flipV="1">
                  <a:off x="4741022" y="3851468"/>
                  <a:ext cx="0" cy="147917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テキスト ボックス 62"/>
              <p:cNvSpPr txBox="1"/>
              <p:nvPr/>
            </p:nvSpPr>
            <p:spPr>
              <a:xfrm>
                <a:off x="6251843" y="4639934"/>
                <a:ext cx="999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2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4" name="直線コネクタ 63"/>
              <p:cNvCxnSpPr/>
              <p:nvPr/>
            </p:nvCxnSpPr>
            <p:spPr>
              <a:xfrm flipV="1">
                <a:off x="5168016" y="4060517"/>
                <a:ext cx="0" cy="56477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矢印コネクタ 64"/>
              <p:cNvCxnSpPr/>
              <p:nvPr/>
            </p:nvCxnSpPr>
            <p:spPr>
              <a:xfrm>
                <a:off x="6725391" y="4216332"/>
                <a:ext cx="1532946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矢印コネクタ 65"/>
              <p:cNvCxnSpPr/>
              <p:nvPr/>
            </p:nvCxnSpPr>
            <p:spPr>
              <a:xfrm flipH="1">
                <a:off x="5168016" y="4216332"/>
                <a:ext cx="1557376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テキスト ボックス 68"/>
              <p:cNvSpPr txBox="1"/>
              <p:nvPr/>
            </p:nvSpPr>
            <p:spPr>
              <a:xfrm>
                <a:off x="6179035" y="5007878"/>
                <a:ext cx="12102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周波数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フリーフォーム 69"/>
              <p:cNvSpPr/>
              <p:nvPr/>
            </p:nvSpPr>
            <p:spPr>
              <a:xfrm>
                <a:off x="5244534" y="3603280"/>
                <a:ext cx="2874762" cy="419080"/>
              </a:xfrm>
              <a:custGeom>
                <a:avLst/>
                <a:gdLst>
                  <a:gd name="connsiteX0" fmla="*/ 1398495 w 1398495"/>
                  <a:gd name="connsiteY0" fmla="*/ 336176 h 336176"/>
                  <a:gd name="connsiteX1" fmla="*/ 672353 w 1398495"/>
                  <a:gd name="connsiteY1" fmla="*/ 0 h 336176"/>
                  <a:gd name="connsiteX2" fmla="*/ 0 w 1398495"/>
                  <a:gd name="connsiteY2" fmla="*/ 309282 h 336176"/>
                  <a:gd name="connsiteX0" fmla="*/ 1398495 w 1398495"/>
                  <a:gd name="connsiteY0" fmla="*/ 336176 h 336176"/>
                  <a:gd name="connsiteX1" fmla="*/ 672353 w 1398495"/>
                  <a:gd name="connsiteY1" fmla="*/ 0 h 336176"/>
                  <a:gd name="connsiteX2" fmla="*/ 0 w 1398495"/>
                  <a:gd name="connsiteY2" fmla="*/ 309282 h 336176"/>
                  <a:gd name="connsiteX0" fmla="*/ 1398495 w 1398495"/>
                  <a:gd name="connsiteY0" fmla="*/ 336246 h 336246"/>
                  <a:gd name="connsiteX1" fmla="*/ 672353 w 1398495"/>
                  <a:gd name="connsiteY1" fmla="*/ 70 h 336246"/>
                  <a:gd name="connsiteX2" fmla="*/ 0 w 1398495"/>
                  <a:gd name="connsiteY2" fmla="*/ 309352 h 336246"/>
                  <a:gd name="connsiteX0" fmla="*/ 1398495 w 1398495"/>
                  <a:gd name="connsiteY0" fmla="*/ 336214 h 356445"/>
                  <a:gd name="connsiteX1" fmla="*/ 672353 w 1398495"/>
                  <a:gd name="connsiteY1" fmla="*/ 38 h 356445"/>
                  <a:gd name="connsiteX2" fmla="*/ 0 w 1398495"/>
                  <a:gd name="connsiteY2" fmla="*/ 356446 h 356445"/>
                  <a:gd name="connsiteX0" fmla="*/ 1398495 w 1398495"/>
                  <a:gd name="connsiteY0" fmla="*/ 336214 h 356446"/>
                  <a:gd name="connsiteX1" fmla="*/ 672353 w 1398495"/>
                  <a:gd name="connsiteY1" fmla="*/ 38 h 356446"/>
                  <a:gd name="connsiteX2" fmla="*/ 0 w 1398495"/>
                  <a:gd name="connsiteY2" fmla="*/ 356446 h 356446"/>
                  <a:gd name="connsiteX0" fmla="*/ 1398495 w 1398495"/>
                  <a:gd name="connsiteY0" fmla="*/ 336217 h 356449"/>
                  <a:gd name="connsiteX1" fmla="*/ 672353 w 1398495"/>
                  <a:gd name="connsiteY1" fmla="*/ 41 h 356449"/>
                  <a:gd name="connsiteX2" fmla="*/ 0 w 1398495"/>
                  <a:gd name="connsiteY2" fmla="*/ 356449 h 35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98495" h="356449">
                    <a:moveTo>
                      <a:pt x="1398495" y="336217"/>
                    </a:moveTo>
                    <a:cubicBezTo>
                      <a:pt x="1196790" y="200594"/>
                      <a:pt x="905435" y="-3331"/>
                      <a:pt x="672353" y="41"/>
                    </a:cubicBezTo>
                    <a:cubicBezTo>
                      <a:pt x="439271" y="3413"/>
                      <a:pt x="210671" y="206229"/>
                      <a:pt x="0" y="35644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2741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2632</TotalTime>
  <Words>851</Words>
  <Application>Microsoft Office PowerPoint</Application>
  <PresentationFormat>画面に合わせる (4:3)</PresentationFormat>
  <Paragraphs>206</Paragraphs>
  <Slides>19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7" baseType="lpstr">
      <vt:lpstr>HGｺﾞｼｯｸM</vt:lpstr>
      <vt:lpstr>ＭＳ Ｐゴシック</vt:lpstr>
      <vt:lpstr>Arial</vt:lpstr>
      <vt:lpstr>Corbel</vt:lpstr>
      <vt:lpstr>Times New Roman</vt:lpstr>
      <vt:lpstr>Wingdings</vt:lpstr>
      <vt:lpstr>視差</vt:lpstr>
      <vt:lpstr>数式</vt:lpstr>
      <vt:lpstr>２．ディジタル信号と アナログ信号</vt:lpstr>
      <vt:lpstr>２．２　標本化定理 （１）復習 </vt:lpstr>
      <vt:lpstr>（２）ナイキストの標本化定理 Nyquist Sampling Theorem</vt:lpstr>
      <vt:lpstr>周期による表現</vt:lpstr>
      <vt:lpstr>標本化周波数例</vt:lpstr>
      <vt:lpstr>信号のパワースペクトラム</vt:lpstr>
      <vt:lpstr>標本化定理が満たされない場合</vt:lpstr>
      <vt:lpstr>折り返しひずみ エリアシング（aliasing：「異名現象」という意味) </vt:lpstr>
      <vt:lpstr>極端な折り返しひずみ</vt:lpstr>
      <vt:lpstr>波形で見る折り返しひずみ（１）</vt:lpstr>
      <vt:lpstr>波形で見る折り返しひずみ（２）</vt:lpstr>
      <vt:lpstr>変換過程で見る折り返しひずみ</vt:lpstr>
      <vt:lpstr>折り返し防止フィルタ</vt:lpstr>
      <vt:lpstr>実際の折り返し防止フィルタ</vt:lpstr>
      <vt:lpstr>オーディオインターフェース AIF</vt:lpstr>
      <vt:lpstr>折り返し防止用LPFの考え方</vt:lpstr>
      <vt:lpstr>考え方の違い</vt:lpstr>
      <vt:lpstr>〔参考〕音の大きさの尺度</vt:lpstr>
      <vt:lpstr>折り返しひずみの発生原因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141</cp:revision>
  <dcterms:created xsi:type="dcterms:W3CDTF">2018-02-09T02:09:57Z</dcterms:created>
  <dcterms:modified xsi:type="dcterms:W3CDTF">2018-03-23T05:21:43Z</dcterms:modified>
</cp:coreProperties>
</file>