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5" r:id="rId2"/>
    <p:sldId id="260" r:id="rId3"/>
    <p:sldId id="270" r:id="rId4"/>
    <p:sldId id="271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4" r:id="rId24"/>
    <p:sldId id="296" r:id="rId25"/>
    <p:sldId id="300" r:id="rId26"/>
    <p:sldId id="301" r:id="rId27"/>
    <p:sldId id="297" r:id="rId28"/>
    <p:sldId id="299" r:id="rId29"/>
    <p:sldId id="295" r:id="rId3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49" autoAdjust="0"/>
    <p:restoredTop sz="94660"/>
  </p:normalViewPr>
  <p:slideViewPr>
    <p:cSldViewPr snapToGrid="0">
      <p:cViewPr varScale="1">
        <p:scale>
          <a:sx n="60" d="100"/>
          <a:sy n="60" d="100"/>
        </p:scale>
        <p:origin x="2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ja-JP" altLang="en-US" smtClean="0"/>
              <a:t>２．ディジタル信号と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アナログ信号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2" y="2313038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u="sng" smtClean="0">
                <a:solidFill>
                  <a:srgbClr val="FF0000"/>
                </a:solidFill>
              </a:rPr>
              <a:t>２．</a:t>
            </a:r>
            <a:r>
              <a:rPr lang="ja-JP" altLang="en-US" u="sng" smtClean="0">
                <a:solidFill>
                  <a:srgbClr val="FF0000"/>
                </a:solidFill>
              </a:rPr>
              <a:t>１</a:t>
            </a:r>
            <a:r>
              <a:rPr kumimoji="1" lang="ja-JP" altLang="en-US" u="sng" smtClean="0">
                <a:solidFill>
                  <a:srgbClr val="FF0000"/>
                </a:solidFill>
              </a:rPr>
              <a:t>　</a:t>
            </a:r>
            <a:r>
              <a:rPr kumimoji="1" lang="en-US" altLang="ja-JP" u="sng" smtClean="0">
                <a:solidFill>
                  <a:srgbClr val="FF0000"/>
                </a:solidFill>
              </a:rPr>
              <a:t>A/D</a:t>
            </a:r>
            <a:r>
              <a:rPr kumimoji="1" lang="ja-JP" altLang="en-US" u="sng" smtClean="0">
                <a:solidFill>
                  <a:srgbClr val="FF0000"/>
                </a:solidFill>
              </a:rPr>
              <a:t>変換</a:t>
            </a:r>
            <a:endParaRPr lang="en-US" altLang="ja-JP" u="sng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mtClean="0"/>
              <a:t>２．２　標本化定理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 smtClean="0"/>
              <a:t>２．３　</a:t>
            </a:r>
            <a:r>
              <a:rPr lang="en-US" altLang="ja-JP" smtClean="0"/>
              <a:t>D/A</a:t>
            </a:r>
            <a:r>
              <a:rPr lang="ja-JP" altLang="en-US" smtClean="0"/>
              <a:t>変換</a:t>
            </a:r>
            <a:endParaRPr lang="en-US" altLang="ja-JP" smtClean="0"/>
          </a:p>
          <a:p>
            <a:pPr marL="0" indent="0">
              <a:buNone/>
            </a:pPr>
            <a:r>
              <a:rPr kumimoji="1" lang="ja-JP" altLang="en-US" smtClean="0"/>
              <a:t>２．４　昨今の</a:t>
            </a:r>
            <a:r>
              <a:rPr kumimoji="1" lang="en-US" altLang="ja-JP" smtClean="0"/>
              <a:t>A/D</a:t>
            </a:r>
            <a:r>
              <a:rPr kumimoji="1" lang="ja-JP" altLang="en-US" smtClean="0"/>
              <a:t>変換と</a:t>
            </a:r>
            <a:r>
              <a:rPr kumimoji="1" lang="en-US" altLang="ja-JP" smtClean="0"/>
              <a:t>D/A</a:t>
            </a:r>
            <a:r>
              <a:rPr kumimoji="1" lang="ja-JP" altLang="en-US" smtClean="0"/>
              <a:t>変換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 smtClean="0"/>
              <a:t>２．５　標本化定理についての留意点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87089" y="416192"/>
            <a:ext cx="7704667" cy="1124028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/>
              <a:t>量子化誤差の確率密度関数</a:t>
            </a:r>
            <a:endParaRPr kumimoji="1" lang="ja-JP" altLang="en-US" sz="31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92779" y="541759"/>
            <a:ext cx="6849720" cy="5707924"/>
          </a:xfrm>
        </p:spPr>
        <p:txBody>
          <a:bodyPr>
            <a:normAutofit/>
          </a:bodyPr>
          <a:lstStyle/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切捨てのとき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切上げのとき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四捨五入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6" name="コンテンツ プレースホルダー 2"/>
          <p:cNvSpPr txBox="1">
            <a:spLocks/>
          </p:cNvSpPr>
          <p:nvPr/>
        </p:nvSpPr>
        <p:spPr>
          <a:xfrm>
            <a:off x="6210713" y="2217792"/>
            <a:ext cx="1990272" cy="34983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誤差の平均 </a:t>
            </a:r>
            <a:r>
              <a: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Δ/2</a:t>
            </a:r>
            <a:endParaRPr lang="ja-JP" altLang="en-US" sz="1400" i="1"/>
          </a:p>
        </p:txBody>
      </p:sp>
      <p:grpSp>
        <p:nvGrpSpPr>
          <p:cNvPr id="12" name="グループ化 11"/>
          <p:cNvGrpSpPr/>
          <p:nvPr/>
        </p:nvGrpSpPr>
        <p:grpSpPr>
          <a:xfrm>
            <a:off x="3628572" y="1528078"/>
            <a:ext cx="2435229" cy="1472893"/>
            <a:chOff x="3628572" y="1528078"/>
            <a:chExt cx="2435229" cy="1472893"/>
          </a:xfrm>
        </p:grpSpPr>
        <p:sp>
          <p:nvSpPr>
            <p:cNvPr id="234" name="コンテンツ プレースホルダー 2"/>
            <p:cNvSpPr txBox="1">
              <a:spLocks/>
            </p:cNvSpPr>
            <p:nvPr/>
          </p:nvSpPr>
          <p:spPr>
            <a:xfrm>
              <a:off x="4955256" y="1528078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ja-JP" altLang="en-US" sz="1600" i="1"/>
            </a:p>
          </p:txBody>
        </p:sp>
        <p:sp>
          <p:nvSpPr>
            <p:cNvPr id="235" name="コンテンツ プレースホルダー 2"/>
            <p:cNvSpPr txBox="1">
              <a:spLocks/>
            </p:cNvSpPr>
            <p:nvPr/>
          </p:nvSpPr>
          <p:spPr>
            <a:xfrm>
              <a:off x="4324818" y="2184714"/>
              <a:ext cx="732489" cy="382913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平均</a:t>
              </a:r>
              <a:endParaRPr lang="ja-JP" altLang="en-US" sz="1400" i="1"/>
            </a:p>
          </p:txBody>
        </p:sp>
        <p:cxnSp>
          <p:nvCxnSpPr>
            <p:cNvPr id="5" name="直線矢印コネクタ 4"/>
            <p:cNvCxnSpPr/>
            <p:nvPr/>
          </p:nvCxnSpPr>
          <p:spPr>
            <a:xfrm flipV="1">
              <a:off x="3628572" y="2656114"/>
              <a:ext cx="184331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矢印コネクタ 106"/>
            <p:cNvCxnSpPr/>
            <p:nvPr/>
          </p:nvCxnSpPr>
          <p:spPr>
            <a:xfrm flipH="1" flipV="1">
              <a:off x="5036457" y="1785223"/>
              <a:ext cx="0" cy="10299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矢印コネクタ 109"/>
            <p:cNvCxnSpPr/>
            <p:nvPr/>
          </p:nvCxnSpPr>
          <p:spPr>
            <a:xfrm>
              <a:off x="3918857" y="2031965"/>
              <a:ext cx="11176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矢印コネクタ 130"/>
            <p:cNvCxnSpPr/>
            <p:nvPr/>
          </p:nvCxnSpPr>
          <p:spPr>
            <a:xfrm>
              <a:off x="3918857" y="2031965"/>
              <a:ext cx="0" cy="624149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コンテンツ プレースホルダー 2"/>
            <p:cNvSpPr txBox="1">
              <a:spLocks/>
            </p:cNvSpPr>
            <p:nvPr/>
          </p:nvSpPr>
          <p:spPr>
            <a:xfrm>
              <a:off x="5179765" y="1872935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/Δ</a:t>
              </a:r>
              <a:endParaRPr lang="ja-JP" altLang="en-US" sz="1600" i="1"/>
            </a:p>
          </p:txBody>
        </p:sp>
        <p:sp>
          <p:nvSpPr>
            <p:cNvPr id="133" name="コンテンツ プレースホルダー 2"/>
            <p:cNvSpPr txBox="1">
              <a:spLocks/>
            </p:cNvSpPr>
            <p:nvPr/>
          </p:nvSpPr>
          <p:spPr>
            <a:xfrm>
              <a:off x="5495470" y="2489555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ja-JP" altLang="en-US" sz="1600" i="1"/>
            </a:p>
          </p:txBody>
        </p:sp>
        <p:sp>
          <p:nvSpPr>
            <p:cNvPr id="134" name="コンテンツ プレースホルダー 2"/>
            <p:cNvSpPr txBox="1">
              <a:spLocks/>
            </p:cNvSpPr>
            <p:nvPr/>
          </p:nvSpPr>
          <p:spPr>
            <a:xfrm>
              <a:off x="5084919" y="2655688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60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ja-JP" altLang="en-US" sz="1600"/>
            </a:p>
          </p:txBody>
        </p:sp>
        <p:cxnSp>
          <p:nvCxnSpPr>
            <p:cNvPr id="135" name="直線矢印コネクタ 134"/>
            <p:cNvCxnSpPr/>
            <p:nvPr/>
          </p:nvCxnSpPr>
          <p:spPr>
            <a:xfrm flipH="1" flipV="1">
              <a:off x="4470400" y="2507806"/>
              <a:ext cx="0" cy="144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コンテンツ プレースホルダー 2"/>
            <p:cNvSpPr txBox="1">
              <a:spLocks/>
            </p:cNvSpPr>
            <p:nvPr/>
          </p:nvSpPr>
          <p:spPr>
            <a:xfrm>
              <a:off x="3692507" y="2651771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ー</a:t>
              </a: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endParaRPr lang="ja-JP" altLang="en-US" sz="1600" i="1"/>
            </a:p>
          </p:txBody>
        </p:sp>
        <p:sp>
          <p:nvSpPr>
            <p:cNvPr id="139" name="コンテンツ プレースホルダー 2"/>
            <p:cNvSpPr txBox="1">
              <a:spLocks/>
            </p:cNvSpPr>
            <p:nvPr/>
          </p:nvSpPr>
          <p:spPr>
            <a:xfrm>
              <a:off x="4282581" y="2656114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－</a:t>
              </a: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/2</a:t>
              </a:r>
              <a:endParaRPr lang="ja-JP" altLang="en-US" sz="1600"/>
            </a:p>
          </p:txBody>
        </p:sp>
      </p:grpSp>
      <p:grpSp>
        <p:nvGrpSpPr>
          <p:cNvPr id="140" name="グループ化 139"/>
          <p:cNvGrpSpPr/>
          <p:nvPr/>
        </p:nvGrpSpPr>
        <p:grpSpPr>
          <a:xfrm>
            <a:off x="3680017" y="3180866"/>
            <a:ext cx="2435229" cy="1515320"/>
            <a:chOff x="3628572" y="1485651"/>
            <a:chExt cx="2435229" cy="1515320"/>
          </a:xfrm>
        </p:grpSpPr>
        <p:sp>
          <p:nvSpPr>
            <p:cNvPr id="141" name="コンテンツ プレースホルダー 2"/>
            <p:cNvSpPr txBox="1">
              <a:spLocks/>
            </p:cNvSpPr>
            <p:nvPr/>
          </p:nvSpPr>
          <p:spPr>
            <a:xfrm>
              <a:off x="3786820" y="1485651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ja-JP" altLang="en-US" sz="1600" i="1"/>
            </a:p>
          </p:txBody>
        </p:sp>
        <p:sp>
          <p:nvSpPr>
            <p:cNvPr id="142" name="コンテンツ プレースホルダー 2"/>
            <p:cNvSpPr txBox="1">
              <a:spLocks/>
            </p:cNvSpPr>
            <p:nvPr/>
          </p:nvSpPr>
          <p:spPr>
            <a:xfrm>
              <a:off x="4324818" y="2184714"/>
              <a:ext cx="732489" cy="382913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平均</a:t>
              </a:r>
              <a:endParaRPr lang="ja-JP" altLang="en-US" sz="1400" i="1"/>
            </a:p>
          </p:txBody>
        </p:sp>
        <p:cxnSp>
          <p:nvCxnSpPr>
            <p:cNvPr id="143" name="直線矢印コネクタ 142"/>
            <p:cNvCxnSpPr/>
            <p:nvPr/>
          </p:nvCxnSpPr>
          <p:spPr>
            <a:xfrm flipV="1">
              <a:off x="3628572" y="2656114"/>
              <a:ext cx="184331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矢印コネクタ 143"/>
            <p:cNvCxnSpPr/>
            <p:nvPr/>
          </p:nvCxnSpPr>
          <p:spPr>
            <a:xfrm flipH="1" flipV="1">
              <a:off x="3904102" y="1829078"/>
              <a:ext cx="0" cy="10299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矢印コネクタ 144"/>
            <p:cNvCxnSpPr/>
            <p:nvPr/>
          </p:nvCxnSpPr>
          <p:spPr>
            <a:xfrm>
              <a:off x="3918857" y="2031965"/>
              <a:ext cx="11176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矢印コネクタ 145"/>
            <p:cNvCxnSpPr/>
            <p:nvPr/>
          </p:nvCxnSpPr>
          <p:spPr>
            <a:xfrm>
              <a:off x="5042792" y="2031965"/>
              <a:ext cx="0" cy="624149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コンテンツ プレースホルダー 2"/>
            <p:cNvSpPr txBox="1">
              <a:spLocks/>
            </p:cNvSpPr>
            <p:nvPr/>
          </p:nvSpPr>
          <p:spPr>
            <a:xfrm>
              <a:off x="3998813" y="1742920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/Δ</a:t>
              </a:r>
              <a:endParaRPr lang="ja-JP" altLang="en-US" sz="1600" i="1"/>
            </a:p>
          </p:txBody>
        </p:sp>
        <p:sp>
          <p:nvSpPr>
            <p:cNvPr id="148" name="コンテンツ プレースホルダー 2"/>
            <p:cNvSpPr txBox="1">
              <a:spLocks/>
            </p:cNvSpPr>
            <p:nvPr/>
          </p:nvSpPr>
          <p:spPr>
            <a:xfrm>
              <a:off x="5495470" y="2489555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ja-JP" altLang="en-US" sz="1600" i="1"/>
            </a:p>
          </p:txBody>
        </p:sp>
        <p:sp>
          <p:nvSpPr>
            <p:cNvPr id="149" name="コンテンツ プレースホルダー 2"/>
            <p:cNvSpPr txBox="1">
              <a:spLocks/>
            </p:cNvSpPr>
            <p:nvPr/>
          </p:nvSpPr>
          <p:spPr>
            <a:xfrm>
              <a:off x="3970577" y="2645902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60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ja-JP" altLang="en-US" sz="1600"/>
            </a:p>
          </p:txBody>
        </p:sp>
        <p:cxnSp>
          <p:nvCxnSpPr>
            <p:cNvPr id="150" name="直線矢印コネクタ 149"/>
            <p:cNvCxnSpPr/>
            <p:nvPr/>
          </p:nvCxnSpPr>
          <p:spPr>
            <a:xfrm flipH="1" flipV="1">
              <a:off x="4470400" y="2507806"/>
              <a:ext cx="0" cy="144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コンテンツ プレースホルダー 2"/>
            <p:cNvSpPr txBox="1">
              <a:spLocks/>
            </p:cNvSpPr>
            <p:nvPr/>
          </p:nvSpPr>
          <p:spPr>
            <a:xfrm>
              <a:off x="4955256" y="2636433"/>
              <a:ext cx="362383" cy="31509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endParaRPr lang="ja-JP" altLang="en-US" sz="1600" i="1"/>
            </a:p>
          </p:txBody>
        </p:sp>
        <p:sp>
          <p:nvSpPr>
            <p:cNvPr id="152" name="コンテンツ プレースホルダー 2"/>
            <p:cNvSpPr txBox="1">
              <a:spLocks/>
            </p:cNvSpPr>
            <p:nvPr/>
          </p:nvSpPr>
          <p:spPr>
            <a:xfrm>
              <a:off x="4355151" y="2656114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/2</a:t>
              </a:r>
              <a:endParaRPr lang="ja-JP" altLang="en-US" sz="1600"/>
            </a:p>
          </p:txBody>
        </p:sp>
      </p:grpSp>
      <p:grpSp>
        <p:nvGrpSpPr>
          <p:cNvPr id="153" name="グループ化 152"/>
          <p:cNvGrpSpPr/>
          <p:nvPr/>
        </p:nvGrpSpPr>
        <p:grpSpPr>
          <a:xfrm>
            <a:off x="3692507" y="4771171"/>
            <a:ext cx="2445479" cy="1478258"/>
            <a:chOff x="3618322" y="1498917"/>
            <a:chExt cx="2445479" cy="1478258"/>
          </a:xfrm>
        </p:grpSpPr>
        <p:sp>
          <p:nvSpPr>
            <p:cNvPr id="154" name="コンテンツ プレースホルダー 2"/>
            <p:cNvSpPr txBox="1">
              <a:spLocks/>
            </p:cNvSpPr>
            <p:nvPr/>
          </p:nvSpPr>
          <p:spPr>
            <a:xfrm>
              <a:off x="4376263" y="1498917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ja-JP" altLang="en-US" sz="1600" i="1"/>
            </a:p>
          </p:txBody>
        </p:sp>
        <p:cxnSp>
          <p:nvCxnSpPr>
            <p:cNvPr id="156" name="直線矢印コネクタ 155"/>
            <p:cNvCxnSpPr/>
            <p:nvPr/>
          </p:nvCxnSpPr>
          <p:spPr>
            <a:xfrm flipV="1">
              <a:off x="3628572" y="2656114"/>
              <a:ext cx="184331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線矢印コネクタ 156"/>
            <p:cNvCxnSpPr/>
            <p:nvPr/>
          </p:nvCxnSpPr>
          <p:spPr>
            <a:xfrm flipH="1" flipV="1">
              <a:off x="4470400" y="1804490"/>
              <a:ext cx="0" cy="10299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矢印コネクタ 157"/>
            <p:cNvCxnSpPr/>
            <p:nvPr/>
          </p:nvCxnSpPr>
          <p:spPr>
            <a:xfrm>
              <a:off x="3918857" y="2031965"/>
              <a:ext cx="11176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線矢印コネクタ 158"/>
            <p:cNvCxnSpPr/>
            <p:nvPr/>
          </p:nvCxnSpPr>
          <p:spPr>
            <a:xfrm>
              <a:off x="5042792" y="2031965"/>
              <a:ext cx="0" cy="624149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コンテンツ プレースホルダー 2"/>
            <p:cNvSpPr txBox="1">
              <a:spLocks/>
            </p:cNvSpPr>
            <p:nvPr/>
          </p:nvSpPr>
          <p:spPr>
            <a:xfrm>
              <a:off x="4539284" y="1736549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/Δ</a:t>
              </a:r>
              <a:endParaRPr lang="ja-JP" altLang="en-US" sz="1600" i="1"/>
            </a:p>
          </p:txBody>
        </p:sp>
        <p:sp>
          <p:nvSpPr>
            <p:cNvPr id="161" name="コンテンツ プレースホルダー 2"/>
            <p:cNvSpPr txBox="1">
              <a:spLocks/>
            </p:cNvSpPr>
            <p:nvPr/>
          </p:nvSpPr>
          <p:spPr>
            <a:xfrm>
              <a:off x="5495470" y="2489555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ja-JP" altLang="en-US" sz="1600" i="1"/>
            </a:p>
          </p:txBody>
        </p:sp>
        <p:sp>
          <p:nvSpPr>
            <p:cNvPr id="162" name="コンテンツ プレースホルダー 2"/>
            <p:cNvSpPr txBox="1">
              <a:spLocks/>
            </p:cNvSpPr>
            <p:nvPr/>
          </p:nvSpPr>
          <p:spPr>
            <a:xfrm>
              <a:off x="4244936" y="2587068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60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ja-JP" altLang="en-US" sz="1600"/>
            </a:p>
          </p:txBody>
        </p:sp>
        <p:sp>
          <p:nvSpPr>
            <p:cNvPr id="164" name="コンテンツ プレースホルダー 2"/>
            <p:cNvSpPr txBox="1">
              <a:spLocks/>
            </p:cNvSpPr>
            <p:nvPr/>
          </p:nvSpPr>
          <p:spPr>
            <a:xfrm>
              <a:off x="4955256" y="2636433"/>
              <a:ext cx="362383" cy="31509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Δ/2</a:t>
              </a:r>
              <a:endParaRPr lang="ja-JP" altLang="en-US" sz="1600" i="1"/>
            </a:p>
          </p:txBody>
        </p:sp>
        <p:sp>
          <p:nvSpPr>
            <p:cNvPr id="165" name="コンテンツ プレースホルダー 2"/>
            <p:cNvSpPr txBox="1">
              <a:spLocks/>
            </p:cNvSpPr>
            <p:nvPr/>
          </p:nvSpPr>
          <p:spPr>
            <a:xfrm>
              <a:off x="3618322" y="2632318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ja-JP" altLang="en-US" sz="16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ー</a:t>
              </a:r>
              <a:r>
                <a:rPr lang="en-US" altLang="ja-JP" sz="16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/2</a:t>
              </a:r>
              <a:endParaRPr lang="ja-JP" altLang="en-US" sz="1600"/>
            </a:p>
          </p:txBody>
        </p:sp>
      </p:grpSp>
      <p:cxnSp>
        <p:nvCxnSpPr>
          <p:cNvPr id="166" name="直線矢印コネクタ 165"/>
          <p:cNvCxnSpPr/>
          <p:nvPr/>
        </p:nvCxnSpPr>
        <p:spPr>
          <a:xfrm>
            <a:off x="3983652" y="5294942"/>
            <a:ext cx="0" cy="624149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コンテンツ プレースホルダー 2"/>
          <p:cNvSpPr txBox="1">
            <a:spLocks/>
          </p:cNvSpPr>
          <p:nvPr/>
        </p:nvSpPr>
        <p:spPr>
          <a:xfrm>
            <a:off x="6232927" y="3768931"/>
            <a:ext cx="1990272" cy="34983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誤差の平均 </a:t>
            </a:r>
            <a:r>
              <a: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Δ/2</a:t>
            </a:r>
            <a:endParaRPr lang="ja-JP" altLang="en-US" sz="1400" i="1"/>
          </a:p>
        </p:txBody>
      </p:sp>
      <p:sp>
        <p:nvSpPr>
          <p:cNvPr id="168" name="コンテンツ プレースホルダー 2"/>
          <p:cNvSpPr txBox="1">
            <a:spLocks/>
          </p:cNvSpPr>
          <p:nvPr/>
        </p:nvSpPr>
        <p:spPr>
          <a:xfrm>
            <a:off x="6232927" y="5320070"/>
            <a:ext cx="1990272" cy="34983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誤差の平均 </a:t>
            </a:r>
            <a:r>
              <a: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endParaRPr lang="ja-JP" altLang="en-US" sz="1400" i="1"/>
          </a:p>
        </p:txBody>
      </p:sp>
    </p:spTree>
    <p:extLst>
      <p:ext uri="{BB962C8B-B14F-4D97-AF65-F5344CB8AC3E}">
        <p14:creationId xmlns:p14="http://schemas.microsoft.com/office/powerpoint/2010/main" val="544276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17596"/>
            <a:ext cx="7704667" cy="773979"/>
          </a:xfrm>
        </p:spPr>
        <p:txBody>
          <a:bodyPr>
            <a:normAutofit/>
          </a:bodyPr>
          <a:lstStyle/>
          <a:p>
            <a:pPr algn="r"/>
            <a:r>
              <a:rPr lang="ja-JP" altLang="en-US" sz="3200" smtClean="0"/>
              <a:t>量子化誤差の二乗平均と分散（その１）</a:t>
            </a:r>
            <a:endParaRPr kumimoji="1" lang="ja-JP" altLang="en-US" sz="32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72457" y="791575"/>
            <a:ext cx="6568412" cy="5059512"/>
          </a:xfrm>
        </p:spPr>
        <p:txBody>
          <a:bodyPr>
            <a:normAutofit/>
          </a:bodyPr>
          <a:lstStyle/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切捨てのとき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切上げのとき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3655666"/>
              </p:ext>
            </p:extLst>
          </p:nvPr>
        </p:nvGraphicFramePr>
        <p:xfrm>
          <a:off x="1403350" y="1406525"/>
          <a:ext cx="7061200" cy="190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数式" r:id="rId3" imgW="3708360" imgH="1002960" progId="Equation.3">
                  <p:embed/>
                </p:oleObj>
              </mc:Choice>
              <mc:Fallback>
                <p:oleObj name="数式" r:id="rId3" imgW="3708360" imgH="1002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406525"/>
                        <a:ext cx="7061200" cy="1901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オブジェクト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873145"/>
              </p:ext>
            </p:extLst>
          </p:nvPr>
        </p:nvGraphicFramePr>
        <p:xfrm>
          <a:off x="1427163" y="3924300"/>
          <a:ext cx="6881812" cy="192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数式" r:id="rId5" imgW="3504960" imgH="1002960" progId="Equation.3">
                  <p:embed/>
                </p:oleObj>
              </mc:Choice>
              <mc:Fallback>
                <p:oleObj name="数式" r:id="rId5" imgW="3504960" imgH="1002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7163" y="3924300"/>
                        <a:ext cx="6881812" cy="1927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199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17596"/>
            <a:ext cx="7704667" cy="773979"/>
          </a:xfrm>
        </p:spPr>
        <p:txBody>
          <a:bodyPr>
            <a:normAutofit/>
          </a:bodyPr>
          <a:lstStyle/>
          <a:p>
            <a:pPr algn="r"/>
            <a:r>
              <a:rPr lang="ja-JP" altLang="en-US" sz="3200" smtClean="0"/>
              <a:t>量子化誤差の二乗平均と分散（その２）</a:t>
            </a:r>
            <a:endParaRPr kumimoji="1" lang="ja-JP" altLang="en-US" sz="32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72457" y="791575"/>
            <a:ext cx="6568412" cy="5059512"/>
          </a:xfrm>
        </p:spPr>
        <p:txBody>
          <a:bodyPr>
            <a:normAutofit/>
          </a:bodyPr>
          <a:lstStyle/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四捨五入のとき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まとめ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103157"/>
              </p:ext>
            </p:extLst>
          </p:nvPr>
        </p:nvGraphicFramePr>
        <p:xfrm>
          <a:off x="1936750" y="1406525"/>
          <a:ext cx="5995988" cy="190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数式" r:id="rId3" imgW="3149280" imgH="1002960" progId="Equation.3">
                  <p:embed/>
                </p:oleObj>
              </mc:Choice>
              <mc:Fallback>
                <p:oleObj name="数式" r:id="rId3" imgW="3149280" imgH="1002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0" y="1406525"/>
                        <a:ext cx="5995988" cy="1901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650542"/>
              </p:ext>
            </p:extLst>
          </p:nvPr>
        </p:nvGraphicFramePr>
        <p:xfrm>
          <a:off x="1458514" y="3923300"/>
          <a:ext cx="6349304" cy="1905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7326"/>
                <a:gridCol w="1587326"/>
                <a:gridCol w="1587326"/>
                <a:gridCol w="1587326"/>
              </a:tblGrid>
              <a:tr h="4713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統計量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切り捨て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切り上げ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四捨五入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778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平均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ー</a:t>
                      </a:r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/2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/2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778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二乗平均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r>
                        <a:rPr kumimoji="1" lang="en-US" altLang="ja-JP" i="0" baseline="30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/3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r>
                        <a:rPr kumimoji="1" lang="en-US" altLang="ja-JP" i="0" baseline="30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/3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r>
                        <a:rPr kumimoji="1" lang="en-US" altLang="ja-JP" i="0" baseline="30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/12</a:t>
                      </a:r>
                      <a:endParaRPr kumimoji="1" lang="ja-JP" altLang="en-US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778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分散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r>
                        <a:rPr kumimoji="1" lang="en-US" altLang="ja-JP" i="0" baseline="30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/12</a:t>
                      </a:r>
                      <a:endParaRPr kumimoji="1" lang="ja-JP" altLang="en-US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r>
                        <a:rPr kumimoji="1" lang="en-US" altLang="ja-JP" i="0" baseline="30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/12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i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r>
                        <a:rPr kumimoji="1" lang="en-US" altLang="ja-JP" i="0" baseline="30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/12</a:t>
                      </a:r>
                      <a:endParaRPr kumimoji="1" lang="ja-JP" altLang="en-US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21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17596"/>
            <a:ext cx="7704667" cy="773979"/>
          </a:xfrm>
        </p:spPr>
        <p:txBody>
          <a:bodyPr>
            <a:normAutofit/>
          </a:bodyPr>
          <a:lstStyle/>
          <a:p>
            <a:pPr algn="r"/>
            <a:r>
              <a:rPr lang="ja-JP" altLang="en-US" sz="3200" smtClean="0"/>
              <a:t>量子化雑音と量子化単位</a:t>
            </a:r>
            <a:r>
              <a:rPr lang="en-US" altLang="ja-JP" sz="3200" i="1" smtClean="0"/>
              <a:t>Δ</a:t>
            </a:r>
            <a:endParaRPr kumimoji="1" lang="ja-JP" altLang="en-US" sz="3200" i="1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74097" y="17596"/>
            <a:ext cx="7908646" cy="5834743"/>
          </a:xfrm>
        </p:spPr>
        <p:txBody>
          <a:bodyPr>
            <a:normAutofit/>
          </a:bodyPr>
          <a:lstStyle/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信号の最大電圧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=10V, 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最小電圧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10V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ビットで表現するとき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 = 10/32,768</a:t>
            </a:r>
            <a:r>
              <a:rPr lang="ja-JP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≒ 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 〔μV〕</a:t>
            </a: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en-US" altLang="ja-JP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量子化誤差の実効値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　≒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〔μV〕</a:t>
            </a: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1551994" y="1510016"/>
            <a:ext cx="6006843" cy="1305225"/>
            <a:chOff x="1232680" y="1858358"/>
            <a:chExt cx="6006843" cy="1305225"/>
          </a:xfrm>
        </p:grpSpPr>
        <p:cxnSp>
          <p:nvCxnSpPr>
            <p:cNvPr id="7" name="直線コネクタ 6"/>
            <p:cNvCxnSpPr/>
            <p:nvPr/>
          </p:nvCxnSpPr>
          <p:spPr>
            <a:xfrm flipH="1">
              <a:off x="1770743" y="2220686"/>
              <a:ext cx="0" cy="5515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4242149" y="2235199"/>
              <a:ext cx="0" cy="2830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 flipH="1">
              <a:off x="1770745" y="2525490"/>
              <a:ext cx="4975117" cy="0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 flipH="1">
              <a:off x="6745862" y="2227945"/>
              <a:ext cx="0" cy="55154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コンテンツ プレースホルダー 2"/>
            <p:cNvSpPr txBox="1">
              <a:spLocks/>
            </p:cNvSpPr>
            <p:nvPr/>
          </p:nvSpPr>
          <p:spPr>
            <a:xfrm>
              <a:off x="4067050" y="1912848"/>
              <a:ext cx="362383" cy="31509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コンテンツ プレースホルダー 2"/>
            <p:cNvSpPr txBox="1">
              <a:spLocks/>
            </p:cNvSpPr>
            <p:nvPr/>
          </p:nvSpPr>
          <p:spPr>
            <a:xfrm>
              <a:off x="1439333" y="1858358"/>
              <a:ext cx="839410" cy="36232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ー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10V</a:t>
              </a:r>
              <a:endPara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コンテンツ プレースホルダー 2"/>
            <p:cNvSpPr txBox="1">
              <a:spLocks/>
            </p:cNvSpPr>
            <p:nvPr/>
          </p:nvSpPr>
          <p:spPr>
            <a:xfrm>
              <a:off x="6281755" y="1909166"/>
              <a:ext cx="839410" cy="36232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ー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10V</a:t>
              </a:r>
              <a:endPara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コンテンツ プレースホルダー 2"/>
            <p:cNvSpPr txBox="1">
              <a:spLocks/>
            </p:cNvSpPr>
            <p:nvPr/>
          </p:nvSpPr>
          <p:spPr>
            <a:xfrm>
              <a:off x="1232680" y="2801256"/>
              <a:ext cx="1076126" cy="36232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ー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32,768</a:t>
              </a:r>
              <a:endPara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コンテンツ プレースホルダー 2"/>
            <p:cNvSpPr txBox="1">
              <a:spLocks/>
            </p:cNvSpPr>
            <p:nvPr/>
          </p:nvSpPr>
          <p:spPr>
            <a:xfrm>
              <a:off x="6163397" y="2801256"/>
              <a:ext cx="1076126" cy="36232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32,768</a:t>
              </a:r>
              <a:endPara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コンテンツ プレースホルダー 2"/>
            <p:cNvSpPr txBox="1">
              <a:spLocks/>
            </p:cNvSpPr>
            <p:nvPr/>
          </p:nvSpPr>
          <p:spPr>
            <a:xfrm>
              <a:off x="3698038" y="2649131"/>
              <a:ext cx="1076126" cy="36232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ja-JP" sz="1600" baseline="30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16</a:t>
              </a:r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等分</a:t>
              </a:r>
              <a:endPara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21" name="オブジェクト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7652343"/>
              </p:ext>
            </p:extLst>
          </p:nvPr>
        </p:nvGraphicFramePr>
        <p:xfrm>
          <a:off x="2657474" y="3849831"/>
          <a:ext cx="62865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数式" r:id="rId3" imgW="330120" imgH="431640" progId="Equation.3">
                  <p:embed/>
                </p:oleObj>
              </mc:Choice>
              <mc:Fallback>
                <p:oleObj name="数式" r:id="rId3" imgW="3301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7474" y="3849831"/>
                        <a:ext cx="628650" cy="819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9182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17596"/>
            <a:ext cx="7704667" cy="773979"/>
          </a:xfrm>
        </p:spPr>
        <p:txBody>
          <a:bodyPr>
            <a:normAutofit/>
          </a:bodyPr>
          <a:lstStyle/>
          <a:p>
            <a:pPr algn="r"/>
            <a:r>
              <a:rPr lang="ja-JP" altLang="en-US" sz="3200" smtClean="0"/>
              <a:t>量子化雑音とＳＮ比</a:t>
            </a:r>
            <a:endParaRPr kumimoji="1" lang="ja-JP" altLang="en-US" sz="3200" i="1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74097" y="46491"/>
            <a:ext cx="7908646" cy="5834743"/>
          </a:xfrm>
        </p:spPr>
        <p:txBody>
          <a:bodyPr>
            <a:normAutofit/>
          </a:bodyPr>
          <a:lstStyle/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ビットで表現される最大振幅正弦波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　　　　　　　　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（</a:t>
            </a:r>
            <a:r>
              <a:rPr lang="ja-JP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正確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には，振幅値は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18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だが最後に近似値を求めるため簡単にする）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正弦波信号のパワー（振幅の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乗の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1/2)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　　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量子化雑音のパワー（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18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Δ </a:t>
            </a:r>
            <a:r>
              <a:rPr lang="en-US" altLang="ja-JP" sz="18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/12)</a:t>
            </a: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en-US" altLang="ja-JP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オブジェクト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155381"/>
              </p:ext>
            </p:extLst>
          </p:nvPr>
        </p:nvGraphicFramePr>
        <p:xfrm>
          <a:off x="2848795" y="1283014"/>
          <a:ext cx="20796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数式" r:id="rId3" imgW="1091880" imgH="228600" progId="Equation.3">
                  <p:embed/>
                </p:oleObj>
              </mc:Choice>
              <mc:Fallback>
                <p:oleObj name="数式" r:id="rId3" imgW="1091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8795" y="1283014"/>
                        <a:ext cx="2079625" cy="433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オブジェクト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513072"/>
              </p:ext>
            </p:extLst>
          </p:nvPr>
        </p:nvGraphicFramePr>
        <p:xfrm>
          <a:off x="3284538" y="2530475"/>
          <a:ext cx="1208087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name="数式" r:id="rId5" imgW="634680" imgH="228600" progId="Equation.3">
                  <p:embed/>
                </p:oleObj>
              </mc:Choice>
              <mc:Fallback>
                <p:oleObj name="数式" r:id="rId5" imgW="6346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4538" y="2530475"/>
                        <a:ext cx="1208087" cy="433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オブジェクト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412356"/>
              </p:ext>
            </p:extLst>
          </p:nvPr>
        </p:nvGraphicFramePr>
        <p:xfrm>
          <a:off x="1249868" y="3415207"/>
          <a:ext cx="6861175" cy="212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" name="数式" r:id="rId7" imgW="3606480" imgH="1117440" progId="Equation.3">
                  <p:embed/>
                </p:oleObj>
              </mc:Choice>
              <mc:Fallback>
                <p:oleObj name="数式" r:id="rId7" imgW="360648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868" y="3415207"/>
                        <a:ext cx="6861175" cy="2120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2604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17596"/>
            <a:ext cx="7704667" cy="773979"/>
          </a:xfrm>
        </p:spPr>
        <p:txBody>
          <a:bodyPr>
            <a:normAutofit/>
          </a:bodyPr>
          <a:lstStyle/>
          <a:p>
            <a:pPr algn="r"/>
            <a:r>
              <a:rPr lang="en-US" altLang="ja-JP" sz="3200" smtClean="0"/>
              <a:t>L</a:t>
            </a:r>
            <a:r>
              <a:rPr lang="ja-JP" altLang="en-US" sz="3200" smtClean="0"/>
              <a:t>ビットの場合のＳＮ比</a:t>
            </a:r>
            <a:endParaRPr kumimoji="1" lang="ja-JP" altLang="en-US" sz="3200" i="1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74097" y="17597"/>
            <a:ext cx="7908646" cy="5125904"/>
          </a:xfrm>
        </p:spPr>
        <p:txBody>
          <a:bodyPr>
            <a:normAutofit/>
          </a:bodyPr>
          <a:lstStyle/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ビットで表現される最大振幅正弦波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(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正確には振幅 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18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8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ja-JP" sz="18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-1)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正弦波信号のパワー（振幅の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乗の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1/2)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　　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量子化雑音のパワー（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18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Δ </a:t>
            </a:r>
            <a:r>
              <a:rPr lang="en-US" altLang="ja-JP" sz="18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/12)</a:t>
            </a: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en-US" altLang="ja-JP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オブジェクト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5714468"/>
              </p:ext>
            </p:extLst>
          </p:nvPr>
        </p:nvGraphicFramePr>
        <p:xfrm>
          <a:off x="1784123" y="1739989"/>
          <a:ext cx="2472437" cy="461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3" name="数式" r:id="rId3" imgW="1218960" imgH="228600" progId="Equation.3">
                  <p:embed/>
                </p:oleObj>
              </mc:Choice>
              <mc:Fallback>
                <p:oleObj name="数式" r:id="rId3" imgW="12189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123" y="1739989"/>
                        <a:ext cx="2472437" cy="4616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オブジェクト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959050"/>
              </p:ext>
            </p:extLst>
          </p:nvPr>
        </p:nvGraphicFramePr>
        <p:xfrm>
          <a:off x="5814196" y="2593364"/>
          <a:ext cx="30194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4" name="数式" r:id="rId5" imgW="1587240" imgH="228600" progId="Equation.3">
                  <p:embed/>
                </p:oleObj>
              </mc:Choice>
              <mc:Fallback>
                <p:oleObj name="数式" r:id="rId5" imgW="1587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4196" y="2593364"/>
                        <a:ext cx="3019425" cy="433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オブジェクト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1624583"/>
              </p:ext>
            </p:extLst>
          </p:nvPr>
        </p:nvGraphicFramePr>
        <p:xfrm>
          <a:off x="1784123" y="3611763"/>
          <a:ext cx="5870575" cy="255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5" name="数式" r:id="rId7" imgW="3085920" imgH="1346040" progId="Equation.3">
                  <p:embed/>
                </p:oleObj>
              </mc:Choice>
              <mc:Fallback>
                <p:oleObj name="数式" r:id="rId7" imgW="308592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123" y="3611763"/>
                        <a:ext cx="5870575" cy="2554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8689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21346" y="325214"/>
            <a:ext cx="7704667" cy="773979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200" smtClean="0"/>
              <a:t>（７）ＡＤ変換時の注意点</a:t>
            </a:r>
            <a:r>
              <a:rPr lang="en-US" altLang="ja-JP" sz="3200" smtClean="0"/>
              <a:t/>
            </a:r>
            <a:br>
              <a:rPr lang="en-US" altLang="ja-JP" sz="3200" smtClean="0"/>
            </a:br>
            <a:r>
              <a:rPr lang="ja-JP" altLang="en-US" sz="3200" smtClean="0"/>
              <a:t>①過大入力</a:t>
            </a:r>
            <a:endParaRPr kumimoji="1" lang="ja-JP" altLang="en-US" sz="3200" i="1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17367" y="1305586"/>
            <a:ext cx="7908646" cy="803434"/>
          </a:xfrm>
        </p:spPr>
        <p:txBody>
          <a:bodyPr anchor="t" anchorCtr="0">
            <a:normAutofit/>
          </a:bodyPr>
          <a:lstStyle/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過大入力（オーバーフロー）のときのクリッピング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75" y="1973008"/>
            <a:ext cx="3419475" cy="2028825"/>
          </a:xfrm>
          <a:prstGeom prst="rect">
            <a:avLst/>
          </a:prstGeom>
          <a:ln>
            <a:solidFill>
              <a:srgbClr val="7030A0"/>
            </a:solidFill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3472" y="1980649"/>
            <a:ext cx="3371850" cy="2038350"/>
          </a:xfrm>
          <a:prstGeom prst="rect">
            <a:avLst/>
          </a:prstGeom>
          <a:ln>
            <a:solidFill>
              <a:srgbClr val="7030A0"/>
            </a:solidFill>
          </a:ln>
        </p:spPr>
      </p:pic>
      <p:sp>
        <p:nvSpPr>
          <p:cNvPr id="6" name="右矢印 5"/>
          <p:cNvSpPr/>
          <p:nvPr/>
        </p:nvSpPr>
        <p:spPr>
          <a:xfrm>
            <a:off x="4477907" y="2548620"/>
            <a:ext cx="638206" cy="5153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958275" y="4441433"/>
            <a:ext cx="7936343" cy="176479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u"/>
              <a:tabLst>
                <a:tab pos="1250950" algn="l"/>
                <a:tab pos="196691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処理結果に重大な結果を及ぼすことがある。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⇒計測結果をグラフ表示して確認するとよい。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u"/>
              <a:tabLst>
                <a:tab pos="1250950" algn="l"/>
                <a:tab pos="196691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ステレオ入力端子を持つＰＣ等で音声入力するときはドライバの処理に注意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852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直線コネクタ 15"/>
          <p:cNvCxnSpPr/>
          <p:nvPr/>
        </p:nvCxnSpPr>
        <p:spPr>
          <a:xfrm>
            <a:off x="2055636" y="4685635"/>
            <a:ext cx="4320000" cy="0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2061555" y="3053571"/>
            <a:ext cx="4320000" cy="719"/>
          </a:xfrm>
          <a:prstGeom prst="line">
            <a:avLst/>
          </a:prstGeom>
          <a:ln w="28575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21346" y="325214"/>
            <a:ext cx="7704667" cy="773979"/>
          </a:xfrm>
        </p:spPr>
        <p:txBody>
          <a:bodyPr>
            <a:normAutofit/>
          </a:bodyPr>
          <a:lstStyle/>
          <a:p>
            <a:pPr algn="r"/>
            <a:r>
              <a:rPr lang="ja-JP" altLang="en-US" sz="3200" smtClean="0"/>
              <a:t>ステレオ入力端子を持つＰＣの場合</a:t>
            </a:r>
            <a:endParaRPr kumimoji="1" lang="ja-JP" altLang="en-US" sz="3200" i="1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17367" y="1099193"/>
            <a:ext cx="7908646" cy="1341823"/>
          </a:xfrm>
        </p:spPr>
        <p:txBody>
          <a:bodyPr anchor="t" anchorCtr="0">
            <a:normAutofit lnSpcReduction="10000"/>
          </a:bodyPr>
          <a:lstStyle/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モノラル録音するとき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A/D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変換器で最大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でクリッピングされたあと，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を乗じて加算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（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Windows XP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では確実にこうなっている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2593571" y="2795514"/>
            <a:ext cx="1612669" cy="49632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A/D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2593571" y="4410953"/>
            <a:ext cx="1612669" cy="49632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A/D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二等辺三角形 6"/>
          <p:cNvSpPr/>
          <p:nvPr/>
        </p:nvSpPr>
        <p:spPr>
          <a:xfrm rot="5400000">
            <a:off x="5074852" y="2854066"/>
            <a:ext cx="412474" cy="399011"/>
          </a:xfrm>
          <a:prstGeom prst="triangle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5060890" y="2630975"/>
            <a:ext cx="839410" cy="36232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  <a:endParaRPr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二等辺三角形 11"/>
          <p:cNvSpPr/>
          <p:nvPr/>
        </p:nvSpPr>
        <p:spPr>
          <a:xfrm rot="5400000">
            <a:off x="5074852" y="4486130"/>
            <a:ext cx="412474" cy="399011"/>
          </a:xfrm>
          <a:prstGeom prst="triangle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5060890" y="4229789"/>
            <a:ext cx="839410" cy="36232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  <a:endParaRPr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6151420" y="3622961"/>
            <a:ext cx="465513" cy="4821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4000" b="1" smtClean="0">
                <a:solidFill>
                  <a:schemeClr val="tx1"/>
                </a:solidFill>
              </a:rPr>
              <a:t>+</a:t>
            </a:r>
            <a:endParaRPr kumimoji="1" lang="ja-JP" altLang="en-US" sz="4000" b="1">
              <a:solidFill>
                <a:schemeClr val="tx1"/>
              </a:solidFill>
            </a:endParaRPr>
          </a:p>
        </p:txBody>
      </p:sp>
      <p:cxnSp>
        <p:nvCxnSpPr>
          <p:cNvPr id="18" name="直線矢印コネクタ 17"/>
          <p:cNvCxnSpPr>
            <a:endCxn id="9" idx="0"/>
          </p:cNvCxnSpPr>
          <p:nvPr/>
        </p:nvCxnSpPr>
        <p:spPr>
          <a:xfrm>
            <a:off x="6384174" y="3053571"/>
            <a:ext cx="3" cy="56939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endCxn id="9" idx="4"/>
          </p:cNvCxnSpPr>
          <p:nvPr/>
        </p:nvCxnSpPr>
        <p:spPr>
          <a:xfrm flipV="1">
            <a:off x="6384174" y="4105099"/>
            <a:ext cx="3" cy="58053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stCxn id="9" idx="6"/>
          </p:cNvCxnSpPr>
          <p:nvPr/>
        </p:nvCxnSpPr>
        <p:spPr>
          <a:xfrm>
            <a:off x="6616933" y="3864030"/>
            <a:ext cx="67082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コンテンツ プレースホルダー 2"/>
          <p:cNvSpPr txBox="1">
            <a:spLocks/>
          </p:cNvSpPr>
          <p:nvPr/>
        </p:nvSpPr>
        <p:spPr>
          <a:xfrm>
            <a:off x="1205520" y="2847334"/>
            <a:ext cx="839410" cy="36232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コンテンツ プレースホルダー 2"/>
          <p:cNvSpPr txBox="1">
            <a:spLocks/>
          </p:cNvSpPr>
          <p:nvPr/>
        </p:nvSpPr>
        <p:spPr>
          <a:xfrm>
            <a:off x="1232851" y="4479398"/>
            <a:ext cx="839410" cy="36232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1219356" y="5298190"/>
            <a:ext cx="7908646" cy="9388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見かけ上，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でクリッピングされたような振る舞いをみせる。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584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21346" y="325214"/>
            <a:ext cx="7704667" cy="773979"/>
          </a:xfrm>
        </p:spPr>
        <p:txBody>
          <a:bodyPr>
            <a:normAutofit/>
          </a:bodyPr>
          <a:lstStyle/>
          <a:p>
            <a:pPr algn="r"/>
            <a:r>
              <a:rPr lang="ja-JP" altLang="en-US" sz="3200" smtClean="0"/>
              <a:t>②直流成分（バイアス）</a:t>
            </a:r>
            <a:endParaRPr kumimoji="1" lang="ja-JP" altLang="en-US" sz="3200" i="1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17367" y="1305586"/>
            <a:ext cx="7908646" cy="803434"/>
          </a:xfrm>
        </p:spPr>
        <p:txBody>
          <a:bodyPr anchor="t" anchorCtr="0">
            <a:normAutofit lnSpcReduction="10000"/>
          </a:bodyPr>
          <a:lstStyle/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信号の二乗和によるパワー計算や信号間の相関を計算する場合に重大な影響を及ぼす。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4740241" y="4081112"/>
            <a:ext cx="361233" cy="5153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" name="グループ化 19"/>
          <p:cNvGrpSpPr/>
          <p:nvPr/>
        </p:nvGrpSpPr>
        <p:grpSpPr>
          <a:xfrm>
            <a:off x="1178761" y="3324393"/>
            <a:ext cx="3184152" cy="2028825"/>
            <a:chOff x="1321346" y="1973008"/>
            <a:chExt cx="3184152" cy="2028825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12917" y="1973008"/>
              <a:ext cx="2665328" cy="2028825"/>
            </a:xfrm>
            <a:prstGeom prst="rect">
              <a:avLst/>
            </a:prstGeom>
            <a:ln>
              <a:noFill/>
            </a:ln>
          </p:spPr>
        </p:pic>
        <p:cxnSp>
          <p:nvCxnSpPr>
            <p:cNvPr id="11" name="直線矢印コネクタ 10"/>
            <p:cNvCxnSpPr/>
            <p:nvPr/>
          </p:nvCxnSpPr>
          <p:spPr>
            <a:xfrm>
              <a:off x="1321346" y="2980884"/>
              <a:ext cx="318415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矢印コネクタ 12"/>
            <p:cNvCxnSpPr/>
            <p:nvPr/>
          </p:nvCxnSpPr>
          <p:spPr>
            <a:xfrm flipV="1">
              <a:off x="1529542" y="1973008"/>
              <a:ext cx="0" cy="202882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グループ化 18"/>
          <p:cNvGrpSpPr/>
          <p:nvPr/>
        </p:nvGrpSpPr>
        <p:grpSpPr>
          <a:xfrm>
            <a:off x="5284353" y="2999621"/>
            <a:ext cx="3184152" cy="2162982"/>
            <a:chOff x="5279309" y="1582939"/>
            <a:chExt cx="3184152" cy="2162982"/>
          </a:xfrm>
        </p:grpSpPr>
        <p:pic>
          <p:nvPicPr>
            <p:cNvPr id="16" name="図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20805" y="1582939"/>
              <a:ext cx="2665328" cy="2028825"/>
            </a:xfrm>
            <a:prstGeom prst="rect">
              <a:avLst/>
            </a:prstGeom>
            <a:ln>
              <a:noFill/>
            </a:ln>
          </p:spPr>
        </p:pic>
        <p:cxnSp>
          <p:nvCxnSpPr>
            <p:cNvPr id="17" name="直線矢印コネクタ 16"/>
            <p:cNvCxnSpPr/>
            <p:nvPr/>
          </p:nvCxnSpPr>
          <p:spPr>
            <a:xfrm>
              <a:off x="5279309" y="2934326"/>
              <a:ext cx="318415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矢印コネクタ 17"/>
            <p:cNvCxnSpPr/>
            <p:nvPr/>
          </p:nvCxnSpPr>
          <p:spPr>
            <a:xfrm flipV="1">
              <a:off x="5428938" y="1717096"/>
              <a:ext cx="0" cy="202882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直線コネクタ 21"/>
          <p:cNvCxnSpPr/>
          <p:nvPr/>
        </p:nvCxnSpPr>
        <p:spPr>
          <a:xfrm flipV="1">
            <a:off x="5212795" y="3990108"/>
            <a:ext cx="3216311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7889372" y="4034362"/>
            <a:ext cx="1158266" cy="2558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直流成分</a:t>
            </a:r>
            <a:endParaRPr lang="ja-JP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931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87" y="3238777"/>
            <a:ext cx="1466850" cy="12954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1346" y="4096566"/>
            <a:ext cx="1466850" cy="12954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21346" y="325214"/>
            <a:ext cx="7704667" cy="773979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200" smtClean="0"/>
              <a:t>無相関だった周波数成分に</a:t>
            </a:r>
            <a:r>
              <a:rPr lang="en-US" altLang="ja-JP" sz="3200" smtClean="0"/>
              <a:t/>
            </a:r>
            <a:br>
              <a:rPr lang="en-US" altLang="ja-JP" sz="3200" smtClean="0"/>
            </a:br>
            <a:r>
              <a:rPr lang="ja-JP" altLang="en-US" sz="3200" smtClean="0"/>
              <a:t>直流成分が加わると相関が出てくる</a:t>
            </a:r>
            <a:endParaRPr kumimoji="1" lang="ja-JP" altLang="en-US" sz="3200" i="1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19290" y="1587736"/>
            <a:ext cx="7908646" cy="803434"/>
          </a:xfrm>
        </p:spPr>
        <p:txBody>
          <a:bodyPr anchor="t" anchorCtr="0">
            <a:normAutofit/>
          </a:bodyPr>
          <a:lstStyle/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が大きければ，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が大きいという相関関係が生じる。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4236128" y="4486571"/>
            <a:ext cx="361233" cy="5153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539002" y="4757829"/>
            <a:ext cx="31841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H="1" flipV="1">
            <a:off x="2041324" y="2792030"/>
            <a:ext cx="0" cy="29397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4962939" y="4778175"/>
            <a:ext cx="31841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H="1" flipV="1">
            <a:off x="5721298" y="2684380"/>
            <a:ext cx="0" cy="32115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5073613" y="3889856"/>
            <a:ext cx="3216311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7634499" y="4413027"/>
            <a:ext cx="1158266" cy="2558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ja-JP" altLang="en-US" sz="18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直線コネクタ 20"/>
          <p:cNvCxnSpPr/>
          <p:nvPr/>
        </p:nvCxnSpPr>
        <p:spPr>
          <a:xfrm rot="16200000" flipH="1" flipV="1">
            <a:off x="5189745" y="4292537"/>
            <a:ext cx="3216311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5396749" y="2632190"/>
            <a:ext cx="1158266" cy="2558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ja-JP" altLang="en-US" sz="18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コンテンツ プレースホルダー 2"/>
          <p:cNvSpPr txBox="1">
            <a:spLocks/>
          </p:cNvSpPr>
          <p:nvPr/>
        </p:nvSpPr>
        <p:spPr>
          <a:xfrm>
            <a:off x="3096481" y="4406268"/>
            <a:ext cx="1158266" cy="2558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ja-JP" altLang="en-US" sz="18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コンテンツ プレースホルダー 2"/>
          <p:cNvSpPr txBox="1">
            <a:spLocks/>
          </p:cNvSpPr>
          <p:nvPr/>
        </p:nvSpPr>
        <p:spPr>
          <a:xfrm>
            <a:off x="1653057" y="2792030"/>
            <a:ext cx="1158266" cy="2558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ja-JP" altLang="en-US" sz="18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948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円柱 2"/>
          <p:cNvSpPr/>
          <p:nvPr/>
        </p:nvSpPr>
        <p:spPr>
          <a:xfrm>
            <a:off x="3904074" y="3924896"/>
            <a:ext cx="2156600" cy="1235907"/>
          </a:xfrm>
          <a:prstGeom prst="ca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0945" y="457201"/>
            <a:ext cx="8395855" cy="1388311"/>
          </a:xfrm>
        </p:spPr>
        <p:txBody>
          <a:bodyPr>
            <a:normAutofit fontScale="90000"/>
          </a:bodyPr>
          <a:lstStyle/>
          <a:p>
            <a:pPr algn="r"/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２．１　Ａ／Ｄ変換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（１）音の伝送・処理と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ディジタル信号処理</a:t>
            </a:r>
            <a:r>
              <a:rPr lang="en-US" altLang="ja-JP" smtClean="0"/>
              <a:t/>
            </a:r>
            <a:br>
              <a:rPr lang="en-US" altLang="ja-JP" smtClean="0"/>
            </a:br>
            <a:endParaRPr kumimoji="1" lang="ja-JP" altLang="en-US"/>
          </a:p>
        </p:txBody>
      </p:sp>
      <p:grpSp>
        <p:nvGrpSpPr>
          <p:cNvPr id="16" name="グループ化 15"/>
          <p:cNvGrpSpPr/>
          <p:nvPr/>
        </p:nvGrpSpPr>
        <p:grpSpPr>
          <a:xfrm>
            <a:off x="1054389" y="2379272"/>
            <a:ext cx="7952335" cy="2610197"/>
            <a:chOff x="942825" y="3436917"/>
            <a:chExt cx="7952335" cy="2610197"/>
          </a:xfrm>
        </p:grpSpPr>
        <p:sp>
          <p:nvSpPr>
            <p:cNvPr id="5" name="角丸四角形 4"/>
            <p:cNvSpPr/>
            <p:nvPr/>
          </p:nvSpPr>
          <p:spPr>
            <a:xfrm>
              <a:off x="3785616" y="3518154"/>
              <a:ext cx="2263140" cy="87782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350" smtClean="0"/>
                <a:t> </a:t>
              </a:r>
              <a:endParaRPr lang="ja-JP" altLang="en-US" sz="135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3685970" y="3733251"/>
              <a:ext cx="226314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700" smtClean="0"/>
                <a:t>伝送・処理</a:t>
              </a:r>
              <a:endParaRPr lang="ja-JP" altLang="en-US" sz="270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3825282" y="5262284"/>
              <a:ext cx="2263140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700"/>
                <a:t>内部</a:t>
              </a:r>
              <a:r>
                <a:rPr lang="ja-JP" altLang="en-US" sz="2700" smtClean="0"/>
                <a:t>状態</a:t>
              </a:r>
              <a:endParaRPr lang="en-US" altLang="ja-JP" sz="2700" smtClean="0"/>
            </a:p>
            <a:p>
              <a:pPr algn="ctr"/>
              <a:r>
                <a:rPr lang="en-US" altLang="ja-JP" smtClean="0"/>
                <a:t>(</a:t>
              </a:r>
              <a:r>
                <a:rPr lang="ja-JP" altLang="en-US" smtClean="0"/>
                <a:t>制御信号・命令）</a:t>
              </a:r>
              <a:endParaRPr lang="ja-JP" altLang="en-US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上下矢印 7"/>
            <p:cNvSpPr/>
            <p:nvPr/>
          </p:nvSpPr>
          <p:spPr>
            <a:xfrm>
              <a:off x="4735449" y="4395980"/>
              <a:ext cx="363474" cy="586561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35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942825" y="3477528"/>
              <a:ext cx="22631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smtClean="0"/>
                <a:t>ディジタル信号</a:t>
              </a:r>
              <a:endParaRPr lang="en-US" altLang="ja-JP" sz="2000" smtClean="0"/>
            </a:p>
            <a:p>
              <a:pPr algn="ctr"/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（電気または光）</a:t>
              </a:r>
              <a:endPara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右矢印 9"/>
            <p:cNvSpPr/>
            <p:nvPr/>
          </p:nvSpPr>
          <p:spPr>
            <a:xfrm>
              <a:off x="3128962" y="3774185"/>
              <a:ext cx="656654" cy="36347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350"/>
            </a:p>
          </p:txBody>
        </p:sp>
        <p:sp>
          <p:nvSpPr>
            <p:cNvPr id="11" name="右矢印 10"/>
            <p:cNvSpPr/>
            <p:nvPr/>
          </p:nvSpPr>
          <p:spPr>
            <a:xfrm>
              <a:off x="6048756" y="3790860"/>
              <a:ext cx="656654" cy="36347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sz="135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528761" y="3436917"/>
              <a:ext cx="236639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smtClean="0"/>
                <a:t>ディジタル信号</a:t>
              </a:r>
              <a:endParaRPr lang="en-US" altLang="ja-JP" sz="2000" smtClean="0"/>
            </a:p>
            <a:p>
              <a:pPr algn="ctr"/>
              <a:r>
                <a:rPr lang="ja-JP" altLang="en-US" sz="2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（電気または光）</a:t>
              </a:r>
              <a:endPara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554182" y="3164480"/>
            <a:ext cx="3191169" cy="1861868"/>
            <a:chOff x="572106" y="2692316"/>
            <a:chExt cx="3191169" cy="1861868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572106" y="4154074"/>
              <a:ext cx="31911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smtClean="0"/>
                <a:t>電気信号（アナログ）</a:t>
              </a:r>
              <a:endPara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977387" y="3082583"/>
              <a:ext cx="2263140" cy="57529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350" smtClean="0"/>
                <a:t> </a:t>
              </a:r>
              <a:endParaRPr lang="ja-JP" altLang="en-US" sz="135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013235" y="3104926"/>
              <a:ext cx="226314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700" smtClean="0"/>
                <a:t>A/D</a:t>
              </a:r>
              <a:r>
                <a:rPr lang="ja-JP" altLang="en-US" sz="2700" smtClean="0"/>
                <a:t>変換</a:t>
              </a:r>
              <a:endParaRPr lang="ja-JP" altLang="en-US" sz="27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下矢印 11"/>
            <p:cNvSpPr/>
            <p:nvPr/>
          </p:nvSpPr>
          <p:spPr>
            <a:xfrm flipV="1">
              <a:off x="1990165" y="2692316"/>
              <a:ext cx="309281" cy="39026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下矢印 19"/>
            <p:cNvSpPr/>
            <p:nvPr/>
          </p:nvSpPr>
          <p:spPr>
            <a:xfrm flipV="1">
              <a:off x="1990165" y="3657877"/>
              <a:ext cx="309281" cy="39026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6319043" y="3115186"/>
            <a:ext cx="2824957" cy="1805870"/>
            <a:chOff x="701210" y="2692316"/>
            <a:chExt cx="2824957" cy="1805870"/>
          </a:xfrm>
        </p:grpSpPr>
        <p:sp>
          <p:nvSpPr>
            <p:cNvPr id="23" name="テキスト ボックス 22"/>
            <p:cNvSpPr txBox="1"/>
            <p:nvPr/>
          </p:nvSpPr>
          <p:spPr>
            <a:xfrm>
              <a:off x="701210" y="4098076"/>
              <a:ext cx="28249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smtClean="0"/>
                <a:t>電気信号（アナログ）</a:t>
              </a:r>
              <a:endPara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977387" y="3082583"/>
              <a:ext cx="2263140" cy="575294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sz="1350" smtClean="0"/>
                <a:t> </a:t>
              </a:r>
              <a:endParaRPr lang="ja-JP" altLang="en-US" sz="135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977387" y="3118158"/>
              <a:ext cx="226314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700" smtClean="0"/>
                <a:t>D/A</a:t>
              </a:r>
              <a:r>
                <a:rPr lang="ja-JP" altLang="en-US" sz="2700" smtClean="0"/>
                <a:t>変換</a:t>
              </a:r>
              <a:endParaRPr lang="ja-JP" altLang="en-US" sz="27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下矢印 25"/>
            <p:cNvSpPr/>
            <p:nvPr/>
          </p:nvSpPr>
          <p:spPr>
            <a:xfrm>
              <a:off x="1990165" y="2692316"/>
              <a:ext cx="309281" cy="39026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下矢印 26"/>
            <p:cNvSpPr/>
            <p:nvPr/>
          </p:nvSpPr>
          <p:spPr>
            <a:xfrm>
              <a:off x="1990165" y="3657877"/>
              <a:ext cx="309281" cy="39026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8" name="テキスト ボックス 27"/>
          <p:cNvSpPr txBox="1"/>
          <p:nvPr/>
        </p:nvSpPr>
        <p:spPr>
          <a:xfrm>
            <a:off x="1054389" y="5603403"/>
            <a:ext cx="226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smtClean="0"/>
              <a:t>音</a:t>
            </a:r>
            <a:endParaRPr lang="ja-JP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下矢印 28"/>
          <p:cNvSpPr/>
          <p:nvPr/>
        </p:nvSpPr>
        <p:spPr>
          <a:xfrm flipV="1">
            <a:off x="2031319" y="5119742"/>
            <a:ext cx="309281" cy="3902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521527" y="5187982"/>
            <a:ext cx="1276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smtClean="0"/>
              <a:t>マイク</a:t>
            </a:r>
            <a:endParaRPr lang="ja-JP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665706" y="5609570"/>
            <a:ext cx="226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smtClean="0"/>
              <a:t>音</a:t>
            </a:r>
            <a:endParaRPr lang="ja-JP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下矢印 31"/>
          <p:cNvSpPr/>
          <p:nvPr/>
        </p:nvSpPr>
        <p:spPr>
          <a:xfrm>
            <a:off x="7642635" y="5139979"/>
            <a:ext cx="309281" cy="3902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214798" y="5172595"/>
            <a:ext cx="1276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smtClean="0"/>
              <a:t>スピーカ</a:t>
            </a:r>
            <a:endParaRPr lang="ja-JP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190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21346" y="325214"/>
            <a:ext cx="7704667" cy="773979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200"/>
              <a:t>通常</a:t>
            </a:r>
            <a:r>
              <a:rPr lang="ja-JP" altLang="en-US" sz="3200" smtClean="0"/>
              <a:t>の信号処理では</a:t>
            </a:r>
            <a:r>
              <a:rPr lang="en-US" altLang="ja-JP" sz="3200" smtClean="0"/>
              <a:t/>
            </a:r>
            <a:br>
              <a:rPr lang="en-US" altLang="ja-JP" sz="3200" smtClean="0"/>
            </a:br>
            <a:r>
              <a:rPr lang="ja-JP" altLang="en-US" sz="3200" smtClean="0"/>
              <a:t>直流成分を除去しておくほうが無難</a:t>
            </a:r>
            <a:endParaRPr kumimoji="1" lang="ja-JP" altLang="en-US" sz="3200" i="1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26867" y="1789441"/>
            <a:ext cx="7137204" cy="3091841"/>
          </a:xfrm>
        </p:spPr>
        <p:txBody>
          <a:bodyPr anchor="t" anchorCtr="0">
            <a:normAutofit lnSpcReduction="10000"/>
          </a:bodyPr>
          <a:lstStyle/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音声信号等では，たとえば平均値を全体から差し引く。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直流除去フィルタを持つ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A/D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変換器や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D/A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変換器もある。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ただし，画像信号では直流成分が必要である。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090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21346" y="325214"/>
            <a:ext cx="7704667" cy="773979"/>
          </a:xfrm>
        </p:spPr>
        <p:txBody>
          <a:bodyPr>
            <a:normAutofit/>
          </a:bodyPr>
          <a:lstStyle/>
          <a:p>
            <a:pPr algn="r"/>
            <a:r>
              <a:rPr lang="ja-JP" altLang="en-US" sz="3200" smtClean="0"/>
              <a:t>③録音時の確認</a:t>
            </a:r>
            <a:endParaRPr kumimoji="1" lang="ja-JP" altLang="en-US" sz="3200" i="1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17367" y="1305585"/>
            <a:ext cx="7908646" cy="4962480"/>
          </a:xfrm>
        </p:spPr>
        <p:txBody>
          <a:bodyPr anchor="t" anchorCtr="0">
            <a:normAutofit fontScale="92500" lnSpcReduction="10000"/>
          </a:bodyPr>
          <a:lstStyle/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録音前の背景雑音の確認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騒音，電磁波等による雑音，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聴こえない雑音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（超低周波：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30Hz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以下，超高周波：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20kHz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以上）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（人によって最低可聴値が異なることに注意）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（年齢により，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2kHz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以上が聴こえなくなることが多い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録音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後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の確認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視聴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波形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スペクトルの確認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7144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21346" y="325214"/>
            <a:ext cx="7704667" cy="773979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200" smtClean="0"/>
              <a:t>（８）ＰＣＭ化</a:t>
            </a:r>
            <a:r>
              <a:rPr lang="en-US" altLang="ja-JP" sz="3200" smtClean="0"/>
              <a:t/>
            </a:r>
            <a:br>
              <a:rPr lang="en-US" altLang="ja-JP" sz="3200" smtClean="0"/>
            </a:br>
            <a:endParaRPr kumimoji="1" lang="ja-JP" altLang="en-US" sz="3200" i="1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17367" y="1305585"/>
            <a:ext cx="7908646" cy="3315401"/>
          </a:xfrm>
        </p:spPr>
        <p:txBody>
          <a:bodyPr anchor="t" anchorCtr="0">
            <a:normAutofit/>
          </a:bodyPr>
          <a:lstStyle/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ＰＣ等による信号処理では，ＰＡＭ信号のまま処理・格納する。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通信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の場合，これを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／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のビット列に変換して伝送路に乗せる。ただし・・・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300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029" name="Rectangle 85"/>
          <p:cNvSpPr>
            <a:spLocks noChangeArrowheads="1"/>
          </p:cNvSpPr>
          <p:nvPr/>
        </p:nvSpPr>
        <p:spPr bwMode="auto">
          <a:xfrm>
            <a:off x="803782" y="1524000"/>
            <a:ext cx="3962400" cy="411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1028" name="Rectangle 84"/>
          <p:cNvSpPr>
            <a:spLocks noChangeArrowheads="1"/>
          </p:cNvSpPr>
          <p:nvPr/>
        </p:nvSpPr>
        <p:spPr bwMode="auto">
          <a:xfrm>
            <a:off x="803782" y="1524000"/>
            <a:ext cx="396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0949" name="Rectangle 5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143000"/>
          </a:xfrm>
        </p:spPr>
        <p:txBody>
          <a:bodyPr/>
          <a:lstStyle/>
          <a:p>
            <a:pPr algn="r"/>
            <a:r>
              <a:rPr lang="en-US" altLang="ja-JP" sz="2800" b="1">
                <a:solidFill>
                  <a:schemeClr val="accent2"/>
                </a:solidFill>
                <a:ea typeface="AR P丸ゴシック体M" pitchFamily="50" charset="-128"/>
              </a:rPr>
              <a:t/>
            </a:r>
            <a:br>
              <a:rPr lang="en-US" altLang="ja-JP" sz="2800" b="1">
                <a:solidFill>
                  <a:schemeClr val="accent2"/>
                </a:solidFill>
                <a:ea typeface="AR P丸ゴシック体M" pitchFamily="50" charset="-128"/>
              </a:rPr>
            </a:br>
            <a:r>
              <a:rPr lang="ja-JP" altLang="en-US" sz="2800" b="1">
                <a:ea typeface="AR P丸ゴシック体M" pitchFamily="50" charset="-128"/>
              </a:rPr>
              <a:t>ＰＣＭ信号のＳ／Ｎ比</a:t>
            </a:r>
          </a:p>
        </p:txBody>
      </p:sp>
      <p:sp>
        <p:nvSpPr>
          <p:cNvPr id="2109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803782" y="749242"/>
            <a:ext cx="2962275" cy="3635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DFFFB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rmAutofit fontScale="85000" lnSpcReduction="10000"/>
          </a:bodyPr>
          <a:lstStyle/>
          <a:p>
            <a:pPr marL="292100" indent="-292100">
              <a:buFontTx/>
              <a:buNone/>
              <a:tabLst>
                <a:tab pos="292100" algn="l"/>
              </a:tabLst>
            </a:pPr>
            <a:r>
              <a:rPr lang="en-US" altLang="ja-JP" sz="2000" b="1"/>
              <a:t>	</a:t>
            </a:r>
            <a:r>
              <a:rPr lang="ja-JP" altLang="en-US" sz="2000" b="1"/>
              <a:t>ビット数と信号対雑音比</a:t>
            </a:r>
          </a:p>
        </p:txBody>
      </p:sp>
      <p:sp>
        <p:nvSpPr>
          <p:cNvPr id="211026" name="Rectangle 82"/>
          <p:cNvSpPr>
            <a:spLocks noChangeArrowheads="1"/>
          </p:cNvSpPr>
          <p:nvPr/>
        </p:nvSpPr>
        <p:spPr bwMode="auto">
          <a:xfrm>
            <a:off x="803782" y="1524000"/>
            <a:ext cx="403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FFFB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3146425" algn="r"/>
                <a:tab pos="3708400" algn="r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143250" indent="-285750">
              <a:spcBef>
                <a:spcPct val="20000"/>
              </a:spcBef>
              <a:buChar char="–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3146425" algn="r"/>
                <a:tab pos="3708400" algn="r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3562350" indent="-228600">
              <a:spcBef>
                <a:spcPct val="20000"/>
              </a:spcBef>
              <a:buChar char="•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3146425" algn="r"/>
                <a:tab pos="3708400" algn="r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3981450" indent="-228600">
              <a:spcBef>
                <a:spcPct val="20000"/>
              </a:spcBef>
              <a:buChar char="–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3146425" algn="r"/>
                <a:tab pos="37084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4400550" indent="-228600">
              <a:spcBef>
                <a:spcPct val="20000"/>
              </a:spcBef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3146425" algn="r"/>
                <a:tab pos="37084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8577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3146425" algn="r"/>
                <a:tab pos="37084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53149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3146425" algn="r"/>
                <a:tab pos="37084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57721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3146425" algn="r"/>
                <a:tab pos="37084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62293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3146425" algn="r"/>
                <a:tab pos="37084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ビット数Ｎ	レベル数２</a:t>
            </a:r>
            <a:r>
              <a:rPr lang="ja-JP" altLang="en-US" sz="1600" b="1" baseline="300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Ｎ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Sp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／</a:t>
            </a: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Nf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４		     </a:t>
            </a: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	 	35	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［ｄＢ］</a:t>
            </a:r>
          </a:p>
          <a:p>
            <a:pPr eaLnBrk="1" hangingPunct="1">
              <a:buFontTx/>
              <a:buNone/>
            </a:pP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　５		     </a:t>
            </a: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32		 41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６		     </a:t>
            </a: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64		 47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７		    </a:t>
            </a: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128		53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８		    </a:t>
            </a: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256		59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９		    </a:t>
            </a: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512		65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１０		 </a:t>
            </a: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1,024		71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１１		</a:t>
            </a: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2,048		77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１２		</a:t>
            </a: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4,096		83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１３		</a:t>
            </a: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8,192		89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１４		</a:t>
            </a: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16,384		95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１５		</a:t>
            </a: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32,768		101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１６		</a:t>
            </a: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65,536		107</a:t>
            </a:r>
          </a:p>
        </p:txBody>
      </p:sp>
      <p:sp>
        <p:nvSpPr>
          <p:cNvPr id="211030" name="Rectangle 86"/>
          <p:cNvSpPr>
            <a:spLocks noChangeArrowheads="1"/>
          </p:cNvSpPr>
          <p:nvPr/>
        </p:nvSpPr>
        <p:spPr bwMode="auto">
          <a:xfrm>
            <a:off x="2014537" y="5961062"/>
            <a:ext cx="419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FFFB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143250" indent="-285750">
              <a:spcBef>
                <a:spcPct val="20000"/>
              </a:spcBef>
              <a:buChar char="–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3562350" indent="-228600">
              <a:spcBef>
                <a:spcPct val="20000"/>
              </a:spcBef>
              <a:buChar char="•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3981450" indent="-228600">
              <a:spcBef>
                <a:spcPct val="20000"/>
              </a:spcBef>
              <a:buChar char="–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4400550" indent="-228600">
              <a:spcBef>
                <a:spcPct val="20000"/>
              </a:spcBef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8577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53149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57721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62293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Ｓ</a:t>
            </a: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p: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信号の最大振幅値</a:t>
            </a: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Nf: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雑音の実効値</a:t>
            </a:r>
          </a:p>
        </p:txBody>
      </p:sp>
      <p:pic>
        <p:nvPicPr>
          <p:cNvPr id="211031" name="Picture 87" descr="C:\Documents and Settings\shirai\My Documents\電気通信主任技術者試験講座\bit長ＳＮ比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8872" y="2802194"/>
            <a:ext cx="3456527" cy="1965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1032" name="Rectangle 88"/>
          <p:cNvSpPr>
            <a:spLocks noChangeArrowheads="1"/>
          </p:cNvSpPr>
          <p:nvPr/>
        </p:nvSpPr>
        <p:spPr bwMode="auto">
          <a:xfrm>
            <a:off x="4773072" y="3559405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FFFB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143250" indent="-285750">
              <a:spcBef>
                <a:spcPct val="20000"/>
              </a:spcBef>
              <a:buChar char="–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3562350" indent="-228600">
              <a:spcBef>
                <a:spcPct val="20000"/>
              </a:spcBef>
              <a:buChar char="•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3981450" indent="-228600">
              <a:spcBef>
                <a:spcPct val="20000"/>
              </a:spcBef>
              <a:buChar char="–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4400550" indent="-228600">
              <a:spcBef>
                <a:spcPct val="20000"/>
              </a:spcBef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8577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53149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57721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62293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2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ja-JP" altLang="en-US" sz="12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Ｓ</a:t>
            </a:r>
            <a:r>
              <a:rPr lang="en-US" altLang="ja-JP" sz="12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p/Nf</a:t>
            </a:r>
          </a:p>
        </p:txBody>
      </p:sp>
      <p:sp>
        <p:nvSpPr>
          <p:cNvPr id="211033" name="Rectangle 89"/>
          <p:cNvSpPr>
            <a:spLocks noChangeArrowheads="1"/>
          </p:cNvSpPr>
          <p:nvPr/>
        </p:nvSpPr>
        <p:spPr bwMode="auto">
          <a:xfrm>
            <a:off x="6980904" y="4796734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FFFB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143250" indent="-285750">
              <a:spcBef>
                <a:spcPct val="20000"/>
              </a:spcBef>
              <a:buChar char="–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3562350" indent="-228600">
              <a:spcBef>
                <a:spcPct val="20000"/>
              </a:spcBef>
              <a:buChar char="•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3981450" indent="-228600">
              <a:spcBef>
                <a:spcPct val="20000"/>
              </a:spcBef>
              <a:buChar char="–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4400550" indent="-228600">
              <a:spcBef>
                <a:spcPct val="20000"/>
              </a:spcBef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8577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53149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57721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62293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2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bit</a:t>
            </a:r>
            <a:r>
              <a:rPr lang="ja-JP" altLang="en-US" sz="12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数</a:t>
            </a:r>
          </a:p>
        </p:txBody>
      </p:sp>
      <p:sp>
        <p:nvSpPr>
          <p:cNvPr id="211034" name="Rectangle 90"/>
          <p:cNvSpPr>
            <a:spLocks noChangeArrowheads="1"/>
          </p:cNvSpPr>
          <p:nvPr/>
        </p:nvSpPr>
        <p:spPr bwMode="auto">
          <a:xfrm>
            <a:off x="5228304" y="5197360"/>
            <a:ext cx="419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FFFB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143250" indent="-285750">
              <a:spcBef>
                <a:spcPct val="20000"/>
              </a:spcBef>
              <a:buChar char="–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3562350" indent="-228600">
              <a:spcBef>
                <a:spcPct val="20000"/>
              </a:spcBef>
              <a:buChar char="•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3981450" indent="-228600">
              <a:spcBef>
                <a:spcPct val="20000"/>
              </a:spcBef>
              <a:buChar char="–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4400550" indent="-228600">
              <a:spcBef>
                <a:spcPct val="20000"/>
              </a:spcBef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8577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53149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57721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62293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95250" algn="l"/>
                <a:tab pos="381000" algn="l"/>
                <a:tab pos="1327150" algn="l"/>
                <a:tab pos="2381250" algn="r"/>
                <a:tab pos="2755900" algn="l"/>
                <a:tab pos="5048250" algn="r"/>
                <a:tab pos="5334000" algn="r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Ｓ</a:t>
            </a: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／</a:t>
            </a: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Nf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＝</a:t>
            </a: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6.02×N</a:t>
            </a:r>
            <a:r>
              <a:rPr lang="ja-JP" altLang="en-US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＋</a:t>
            </a:r>
            <a:r>
              <a:rPr lang="en-US" altLang="ja-JP" sz="1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10.8 [dB]</a:t>
            </a:r>
          </a:p>
        </p:txBody>
      </p:sp>
    </p:spTree>
    <p:extLst>
      <p:ext uri="{BB962C8B-B14F-4D97-AF65-F5344CB8AC3E}">
        <p14:creationId xmlns:p14="http://schemas.microsoft.com/office/powerpoint/2010/main" val="868899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ChangeArrowheads="1"/>
          </p:cNvSpPr>
          <p:nvPr/>
        </p:nvSpPr>
        <p:spPr bwMode="auto">
          <a:xfrm>
            <a:off x="1295400" y="4953000"/>
            <a:ext cx="5410200" cy="1219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4739" name="Rectangle 3"/>
          <p:cNvSpPr>
            <a:spLocks noChangeArrowheads="1"/>
          </p:cNvSpPr>
          <p:nvPr/>
        </p:nvSpPr>
        <p:spPr bwMode="auto">
          <a:xfrm>
            <a:off x="1219200" y="3429000"/>
            <a:ext cx="5486400" cy="9144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4740" name="Rectangle 4"/>
          <p:cNvSpPr>
            <a:spLocks noChangeArrowheads="1"/>
          </p:cNvSpPr>
          <p:nvPr/>
        </p:nvSpPr>
        <p:spPr bwMode="auto">
          <a:xfrm>
            <a:off x="1295400" y="1752600"/>
            <a:ext cx="5410200" cy="9144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4741" name="Rectangle 5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772400" cy="1143000"/>
          </a:xfrm>
        </p:spPr>
        <p:txBody>
          <a:bodyPr/>
          <a:lstStyle/>
          <a:p>
            <a:pPr algn="r"/>
            <a:r>
              <a:rPr lang="ja-JP" altLang="en-US" sz="3600" smtClean="0">
                <a:latin typeface="HGP創英角ﾎﾟｯﾌﾟ体" panose="040B0A00000000000000" pitchFamily="50" charset="-128"/>
                <a:ea typeface="AR P丸ゴシック体M" pitchFamily="50" charset="-128"/>
              </a:rPr>
              <a:t>（９）伝送</a:t>
            </a:r>
            <a:r>
              <a:rPr lang="ja-JP" altLang="en-US" sz="3600">
                <a:latin typeface="HGP創英角ﾎﾟｯﾌﾟ体" panose="040B0A00000000000000" pitchFamily="50" charset="-128"/>
                <a:ea typeface="AR P丸ゴシック体M" pitchFamily="50" charset="-128"/>
              </a:rPr>
              <a:t>符号形式</a:t>
            </a:r>
            <a:r>
              <a:rPr lang="ja-JP" altLang="en-US" sz="2800" b="1">
                <a:ea typeface="AR P丸ゴシック体M" pitchFamily="50" charset="-128"/>
              </a:rPr>
              <a:t/>
            </a:r>
            <a:br>
              <a:rPr lang="ja-JP" altLang="en-US" sz="2800" b="1">
                <a:ea typeface="AR P丸ゴシック体M" pitchFamily="50" charset="-128"/>
              </a:rPr>
            </a:br>
            <a:r>
              <a:rPr lang="ja-JP" altLang="en-US" sz="2800" b="1" smtClean="0">
                <a:ea typeface="AR P丸ゴシック体M" pitchFamily="50" charset="-128"/>
              </a:rPr>
              <a:t>伝送符号形式の必要性</a:t>
            </a:r>
            <a:endParaRPr lang="ja-JP" altLang="en-US" sz="2800" b="1">
              <a:ea typeface="AR P丸ゴシック体M" pitchFamily="50" charset="-128"/>
            </a:endParaRPr>
          </a:p>
        </p:txBody>
      </p:sp>
      <p:sp>
        <p:nvSpPr>
          <p:cNvPr id="2447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485899" y="1752600"/>
            <a:ext cx="5339443" cy="838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DFFFB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/>
          <a:p>
            <a:pPr marL="292100" indent="-292100">
              <a:buFontTx/>
              <a:buNone/>
              <a:tabLst>
                <a:tab pos="292100" algn="l"/>
              </a:tabLst>
            </a:pPr>
            <a:r>
              <a:rPr lang="en-US" altLang="ja-JP" sz="2000" b="1"/>
              <a:t> </a:t>
            </a:r>
            <a:r>
              <a:rPr lang="ja-JP" altLang="en-US" sz="2000" b="1"/>
              <a:t>再生中継器では，パルス有無のタイミングを</a:t>
            </a:r>
          </a:p>
          <a:p>
            <a:pPr marL="292100" indent="-292100">
              <a:buFontTx/>
              <a:buNone/>
              <a:tabLst>
                <a:tab pos="292100" algn="l"/>
              </a:tabLst>
            </a:pPr>
            <a:r>
              <a:rPr lang="ja-JP" altLang="en-US" sz="2000" b="1">
                <a:solidFill>
                  <a:srgbClr val="FF0000"/>
                </a:solidFill>
              </a:rPr>
              <a:t>受信パルス符号列で識別</a:t>
            </a:r>
            <a:r>
              <a:rPr lang="ja-JP" altLang="en-US" sz="2000" b="1"/>
              <a:t>する．　</a:t>
            </a:r>
          </a:p>
        </p:txBody>
      </p:sp>
      <p:sp>
        <p:nvSpPr>
          <p:cNvPr id="244743" name="Rectangle 7"/>
          <p:cNvSpPr>
            <a:spLocks noChangeArrowheads="1"/>
          </p:cNvSpPr>
          <p:nvPr/>
        </p:nvSpPr>
        <p:spPr bwMode="auto">
          <a:xfrm>
            <a:off x="1371600" y="3581400"/>
            <a:ext cx="5029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FFFB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92100" indent="-292100">
              <a:spcBef>
                <a:spcPct val="20000"/>
              </a:spcBef>
              <a:buChar char="•"/>
              <a:tabLst>
                <a:tab pos="292100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143250" indent="-285750">
              <a:spcBef>
                <a:spcPct val="20000"/>
              </a:spcBef>
              <a:buChar char="–"/>
              <a:tabLst>
                <a:tab pos="292100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3562350" indent="-228600">
              <a:spcBef>
                <a:spcPct val="20000"/>
              </a:spcBef>
              <a:buChar char="•"/>
              <a:tabLst>
                <a:tab pos="2921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3981450" indent="-228600">
              <a:spcBef>
                <a:spcPct val="20000"/>
              </a:spcBef>
              <a:buChar char="–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4400550" indent="-228600">
              <a:spcBef>
                <a:spcPct val="20000"/>
              </a:spcBef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8577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53149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57721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62293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b="1"/>
              <a:t> </a:t>
            </a:r>
            <a:r>
              <a:rPr lang="ja-JP" altLang="en-US" sz="2000" b="1"/>
              <a:t>パルスがない状態</a:t>
            </a:r>
            <a:r>
              <a:rPr lang="en-US" altLang="ja-JP" sz="2000" b="1"/>
              <a:t>(0</a:t>
            </a:r>
            <a:r>
              <a:rPr lang="ja-JP" altLang="en-US" sz="2000" b="1"/>
              <a:t>が続くこと</a:t>
            </a:r>
            <a:r>
              <a:rPr lang="en-US" altLang="ja-JP" sz="2000" b="1"/>
              <a:t>)</a:t>
            </a:r>
            <a:r>
              <a:rPr lang="ja-JP" altLang="en-US" sz="2000" b="1"/>
              <a:t>が長く続くと，</a:t>
            </a:r>
          </a:p>
          <a:p>
            <a:pPr eaLnBrk="1" hangingPunct="1">
              <a:buFontTx/>
              <a:buNone/>
            </a:pPr>
            <a:r>
              <a:rPr lang="ja-JP" altLang="en-US" sz="2000" b="1">
                <a:solidFill>
                  <a:srgbClr val="FF0000"/>
                </a:solidFill>
              </a:rPr>
              <a:t>再生中継機能が機能を果たさなくなる</a:t>
            </a:r>
            <a:r>
              <a:rPr lang="ja-JP" altLang="en-US" sz="2000" b="1"/>
              <a:t>可能性</a:t>
            </a:r>
          </a:p>
          <a:p>
            <a:pPr eaLnBrk="1" hangingPunct="1">
              <a:buFontTx/>
              <a:buNone/>
            </a:pPr>
            <a:r>
              <a:rPr lang="ja-JP" altLang="en-US" sz="2000" b="1"/>
              <a:t>　</a:t>
            </a:r>
          </a:p>
        </p:txBody>
      </p:sp>
      <p:sp>
        <p:nvSpPr>
          <p:cNvPr id="244744" name="Rectangle 8"/>
          <p:cNvSpPr>
            <a:spLocks noChangeArrowheads="1"/>
          </p:cNvSpPr>
          <p:nvPr/>
        </p:nvSpPr>
        <p:spPr bwMode="auto">
          <a:xfrm>
            <a:off x="1714500" y="5143500"/>
            <a:ext cx="4800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FFFB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92100" indent="-292100">
              <a:spcBef>
                <a:spcPct val="20000"/>
              </a:spcBef>
              <a:buChar char="•"/>
              <a:tabLst>
                <a:tab pos="292100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143250" indent="-285750">
              <a:spcBef>
                <a:spcPct val="20000"/>
              </a:spcBef>
              <a:buChar char="–"/>
              <a:tabLst>
                <a:tab pos="292100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3562350" indent="-228600">
              <a:spcBef>
                <a:spcPct val="20000"/>
              </a:spcBef>
              <a:buChar char="•"/>
              <a:tabLst>
                <a:tab pos="2921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3981450" indent="-228600">
              <a:spcBef>
                <a:spcPct val="20000"/>
              </a:spcBef>
              <a:buChar char="–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4400550" indent="-228600">
              <a:spcBef>
                <a:spcPct val="20000"/>
              </a:spcBef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8577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53149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57721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62293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b="1">
                <a:solidFill>
                  <a:srgbClr val="FF0000"/>
                </a:solidFill>
              </a:rPr>
              <a:t>0 </a:t>
            </a:r>
            <a:r>
              <a:rPr lang="ja-JP" altLang="en-US" sz="2000" b="1">
                <a:solidFill>
                  <a:srgbClr val="FF0000"/>
                </a:solidFill>
              </a:rPr>
              <a:t>符号の連続を極力抑える</a:t>
            </a:r>
            <a:r>
              <a:rPr lang="ja-JP" altLang="en-US" sz="2000" b="1"/>
              <a:t>ための符号．</a:t>
            </a:r>
          </a:p>
          <a:p>
            <a:pPr eaLnBrk="1" hangingPunct="1">
              <a:buFontTx/>
              <a:buNone/>
            </a:pPr>
            <a:r>
              <a:rPr lang="ja-JP" altLang="en-US" sz="2000" b="1"/>
              <a:t>この符号を</a:t>
            </a:r>
            <a:r>
              <a:rPr lang="ja-JP" altLang="en-US" sz="2000" b="1">
                <a:solidFill>
                  <a:srgbClr val="FF0000"/>
                </a:solidFill>
              </a:rPr>
              <a:t>伝送符号形式</a:t>
            </a:r>
            <a:r>
              <a:rPr lang="ja-JP" altLang="en-US" sz="2000" b="1"/>
              <a:t>と呼ぶ．</a:t>
            </a:r>
          </a:p>
        </p:txBody>
      </p:sp>
      <p:sp>
        <p:nvSpPr>
          <p:cNvPr id="244745" name="AutoShape 9"/>
          <p:cNvSpPr>
            <a:spLocks noChangeArrowheads="1"/>
          </p:cNvSpPr>
          <p:nvPr/>
        </p:nvSpPr>
        <p:spPr bwMode="auto">
          <a:xfrm>
            <a:off x="3581400" y="2895600"/>
            <a:ext cx="4572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44746" name="AutoShape 10"/>
          <p:cNvSpPr>
            <a:spLocks noChangeArrowheads="1"/>
          </p:cNvSpPr>
          <p:nvPr/>
        </p:nvSpPr>
        <p:spPr bwMode="auto">
          <a:xfrm>
            <a:off x="3733800" y="44196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96176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Freeform 2"/>
          <p:cNvSpPr>
            <a:spLocks/>
          </p:cNvSpPr>
          <p:nvPr/>
        </p:nvSpPr>
        <p:spPr bwMode="auto">
          <a:xfrm>
            <a:off x="4876800" y="4038600"/>
            <a:ext cx="1524000" cy="1143000"/>
          </a:xfrm>
          <a:custGeom>
            <a:avLst/>
            <a:gdLst>
              <a:gd name="T0" fmla="*/ 0 w 960"/>
              <a:gd name="T1" fmla="*/ 0 h 720"/>
              <a:gd name="T2" fmla="*/ 0 w 960"/>
              <a:gd name="T3" fmla="*/ 720 h 720"/>
              <a:gd name="T4" fmla="*/ 960 w 960"/>
              <a:gd name="T5" fmla="*/ 720 h 720"/>
              <a:gd name="T6" fmla="*/ 960 w 960"/>
              <a:gd name="T7" fmla="*/ 192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60" h="720">
                <a:moveTo>
                  <a:pt x="0" y="0"/>
                </a:moveTo>
                <a:lnTo>
                  <a:pt x="0" y="720"/>
                </a:lnTo>
                <a:lnTo>
                  <a:pt x="960" y="720"/>
                </a:lnTo>
                <a:lnTo>
                  <a:pt x="960" y="192"/>
                </a:lnTo>
              </a:path>
            </a:pathLst>
          </a:custGeom>
          <a:noFill/>
          <a:ln w="38100" cmpd="sng">
            <a:solidFill>
              <a:schemeClr val="accent2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7571" name="Rectangle 3"/>
          <p:cNvSpPr>
            <a:spLocks noChangeArrowheads="1"/>
          </p:cNvSpPr>
          <p:nvPr/>
        </p:nvSpPr>
        <p:spPr bwMode="auto">
          <a:xfrm>
            <a:off x="1219200" y="1371600"/>
            <a:ext cx="7696200" cy="1676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7572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772400" cy="1143000"/>
          </a:xfrm>
        </p:spPr>
        <p:txBody>
          <a:bodyPr/>
          <a:lstStyle/>
          <a:p>
            <a:pPr algn="r"/>
            <a:r>
              <a:rPr lang="ja-JP" altLang="en-US" sz="2800" b="1" smtClean="0">
                <a:ea typeface="AR P丸ゴシック体M" pitchFamily="50" charset="-128"/>
              </a:rPr>
              <a:t>再生中継器</a:t>
            </a:r>
            <a:endParaRPr lang="ja-JP" altLang="en-US" b="1">
              <a:ea typeface="AR P丸ゴシック体M" pitchFamily="50" charset="-128"/>
            </a:endParaRPr>
          </a:p>
        </p:txBody>
      </p:sp>
      <p:sp>
        <p:nvSpPr>
          <p:cNvPr id="2375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622322" y="1485900"/>
            <a:ext cx="6934200" cy="1447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rmAutofit fontScale="92500" lnSpcReduction="10000"/>
          </a:bodyPr>
          <a:lstStyle/>
          <a:p>
            <a:pPr marL="292100" indent="-292100">
              <a:buFontTx/>
              <a:buNone/>
              <a:tabLst>
                <a:tab pos="292100" algn="l"/>
              </a:tabLst>
            </a:pPr>
            <a:r>
              <a:rPr lang="ja-JP" altLang="en-US" sz="2000" b="1"/>
              <a:t>伝送路に送出された信号は，</a:t>
            </a:r>
          </a:p>
          <a:p>
            <a:pPr marL="292100" indent="-292100">
              <a:buFontTx/>
              <a:buNone/>
              <a:tabLst>
                <a:tab pos="292100" algn="l"/>
              </a:tabLst>
            </a:pPr>
            <a:r>
              <a:rPr lang="ja-JP" altLang="en-US" sz="2000" b="1"/>
              <a:t>伝送媒体の特性や外部からの雑音によりひずみを受けるので，</a:t>
            </a:r>
          </a:p>
          <a:p>
            <a:pPr marL="292100" indent="-292100">
              <a:buFontTx/>
              <a:buNone/>
              <a:tabLst>
                <a:tab pos="292100" algn="l"/>
              </a:tabLst>
            </a:pPr>
            <a:r>
              <a:rPr lang="ja-JP" altLang="en-US" sz="2000" b="1"/>
              <a:t>伝送路間をつなぐ中継器で増幅</a:t>
            </a:r>
            <a:r>
              <a:rPr lang="en-US" altLang="ja-JP" sz="2000" b="1"/>
              <a:t>(</a:t>
            </a:r>
            <a:r>
              <a:rPr lang="ja-JP" altLang="en-US" sz="2000" b="1"/>
              <a:t>アナログ中継器</a:t>
            </a:r>
            <a:r>
              <a:rPr lang="en-US" altLang="ja-JP" sz="2000" b="1"/>
              <a:t>)</a:t>
            </a:r>
            <a:r>
              <a:rPr lang="ja-JP" altLang="en-US" sz="2000" b="1"/>
              <a:t>したり，</a:t>
            </a:r>
          </a:p>
          <a:p>
            <a:pPr marL="292100" indent="-292100">
              <a:buFontTx/>
              <a:buNone/>
              <a:tabLst>
                <a:tab pos="292100" algn="l"/>
              </a:tabLst>
            </a:pPr>
            <a:r>
              <a:rPr lang="ja-JP" altLang="en-US" sz="2000" b="1"/>
              <a:t>パルスを再生</a:t>
            </a:r>
            <a:r>
              <a:rPr lang="en-US" altLang="ja-JP" sz="2000" b="1"/>
              <a:t>(</a:t>
            </a:r>
            <a:r>
              <a:rPr lang="ja-JP" altLang="en-US" sz="2000" b="1"/>
              <a:t>デジタル中継器</a:t>
            </a:r>
            <a:r>
              <a:rPr lang="en-US" altLang="ja-JP" sz="2000" b="1"/>
              <a:t>)</a:t>
            </a:r>
            <a:r>
              <a:rPr lang="ja-JP" altLang="en-US" sz="2000" b="1"/>
              <a:t>する．</a:t>
            </a:r>
          </a:p>
        </p:txBody>
      </p:sp>
      <p:sp>
        <p:nvSpPr>
          <p:cNvPr id="237574" name="Line 6"/>
          <p:cNvSpPr>
            <a:spLocks noChangeShapeType="1"/>
          </p:cNvSpPr>
          <p:nvPr/>
        </p:nvSpPr>
        <p:spPr bwMode="auto">
          <a:xfrm>
            <a:off x="2362200" y="4038600"/>
            <a:ext cx="4876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7575" name="Oval 7"/>
          <p:cNvSpPr>
            <a:spLocks noChangeArrowheads="1"/>
          </p:cNvSpPr>
          <p:nvPr/>
        </p:nvSpPr>
        <p:spPr bwMode="auto">
          <a:xfrm>
            <a:off x="2209800" y="39624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7576" name="Oval 8"/>
          <p:cNvSpPr>
            <a:spLocks noChangeArrowheads="1"/>
          </p:cNvSpPr>
          <p:nvPr/>
        </p:nvSpPr>
        <p:spPr bwMode="auto">
          <a:xfrm>
            <a:off x="7239000" y="39624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7577" name="Rectangle 9"/>
          <p:cNvSpPr>
            <a:spLocks noChangeArrowheads="1"/>
          </p:cNvSpPr>
          <p:nvPr/>
        </p:nvSpPr>
        <p:spPr bwMode="auto">
          <a:xfrm>
            <a:off x="2743200" y="3733800"/>
            <a:ext cx="1447800" cy="609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ja-JP" altLang="ja-JP"/>
          </a:p>
        </p:txBody>
      </p:sp>
      <p:sp>
        <p:nvSpPr>
          <p:cNvPr id="237578" name="Rectangle 10"/>
          <p:cNvSpPr>
            <a:spLocks noChangeArrowheads="1"/>
          </p:cNvSpPr>
          <p:nvPr/>
        </p:nvSpPr>
        <p:spPr bwMode="auto">
          <a:xfrm>
            <a:off x="2838450" y="3886200"/>
            <a:ext cx="12763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292100" indent="-292100">
              <a:spcBef>
                <a:spcPct val="20000"/>
              </a:spcBef>
              <a:buChar char="•"/>
              <a:tabLst>
                <a:tab pos="292100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143250" indent="-285750">
              <a:spcBef>
                <a:spcPct val="20000"/>
              </a:spcBef>
              <a:buChar char="–"/>
              <a:tabLst>
                <a:tab pos="292100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3562350" indent="-228600">
              <a:spcBef>
                <a:spcPct val="20000"/>
              </a:spcBef>
              <a:buChar char="•"/>
              <a:tabLst>
                <a:tab pos="2921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3981450" indent="-228600">
              <a:spcBef>
                <a:spcPct val="20000"/>
              </a:spcBef>
              <a:buChar char="–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4400550" indent="-228600">
              <a:spcBef>
                <a:spcPct val="20000"/>
              </a:spcBef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8577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53149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57721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62293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000" b="1"/>
              <a:t>等価増幅</a:t>
            </a:r>
          </a:p>
        </p:txBody>
      </p:sp>
      <p:sp>
        <p:nvSpPr>
          <p:cNvPr id="237579" name="Rectangle 11"/>
          <p:cNvSpPr>
            <a:spLocks noChangeArrowheads="1"/>
          </p:cNvSpPr>
          <p:nvPr/>
        </p:nvSpPr>
        <p:spPr bwMode="auto">
          <a:xfrm>
            <a:off x="5410200" y="3733800"/>
            <a:ext cx="1447800" cy="609600"/>
          </a:xfrm>
          <a:prstGeom prst="rect">
            <a:avLst/>
          </a:prstGeom>
          <a:solidFill>
            <a:srgbClr val="FFCC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ja-JP" altLang="ja-JP"/>
          </a:p>
        </p:txBody>
      </p:sp>
      <p:sp>
        <p:nvSpPr>
          <p:cNvPr id="237580" name="Rectangle 12"/>
          <p:cNvSpPr>
            <a:spLocks noChangeArrowheads="1"/>
          </p:cNvSpPr>
          <p:nvPr/>
        </p:nvSpPr>
        <p:spPr bwMode="auto">
          <a:xfrm>
            <a:off x="5505450" y="3886200"/>
            <a:ext cx="12763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292100" indent="-292100">
              <a:spcBef>
                <a:spcPct val="20000"/>
              </a:spcBef>
              <a:buChar char="•"/>
              <a:tabLst>
                <a:tab pos="292100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143250" indent="-285750">
              <a:spcBef>
                <a:spcPct val="20000"/>
              </a:spcBef>
              <a:buChar char="–"/>
              <a:tabLst>
                <a:tab pos="292100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3562350" indent="-228600">
              <a:spcBef>
                <a:spcPct val="20000"/>
              </a:spcBef>
              <a:buChar char="•"/>
              <a:tabLst>
                <a:tab pos="2921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3981450" indent="-228600">
              <a:spcBef>
                <a:spcPct val="20000"/>
              </a:spcBef>
              <a:buChar char="–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4400550" indent="-228600">
              <a:spcBef>
                <a:spcPct val="20000"/>
              </a:spcBef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8577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53149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57721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62293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000" b="1"/>
              <a:t>識別再生</a:t>
            </a:r>
          </a:p>
        </p:txBody>
      </p:sp>
      <p:sp>
        <p:nvSpPr>
          <p:cNvPr id="237581" name="Rectangle 13"/>
          <p:cNvSpPr>
            <a:spLocks noChangeArrowheads="1"/>
          </p:cNvSpPr>
          <p:nvPr/>
        </p:nvSpPr>
        <p:spPr bwMode="auto">
          <a:xfrm>
            <a:off x="4191000" y="4800600"/>
            <a:ext cx="1447800" cy="609600"/>
          </a:xfrm>
          <a:prstGeom prst="rect">
            <a:avLst/>
          </a:prstGeom>
          <a:solidFill>
            <a:srgbClr val="FFFF99"/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ja-JP" altLang="ja-JP"/>
          </a:p>
        </p:txBody>
      </p:sp>
      <p:sp>
        <p:nvSpPr>
          <p:cNvPr id="237582" name="Rectangle 14"/>
          <p:cNvSpPr>
            <a:spLocks noChangeArrowheads="1"/>
          </p:cNvSpPr>
          <p:nvPr/>
        </p:nvSpPr>
        <p:spPr bwMode="auto">
          <a:xfrm>
            <a:off x="4286250" y="4953000"/>
            <a:ext cx="12763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292100" indent="-292100">
              <a:spcBef>
                <a:spcPct val="20000"/>
              </a:spcBef>
              <a:buChar char="•"/>
              <a:tabLst>
                <a:tab pos="292100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143250" indent="-285750">
              <a:spcBef>
                <a:spcPct val="20000"/>
              </a:spcBef>
              <a:buChar char="–"/>
              <a:tabLst>
                <a:tab pos="292100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3562350" indent="-228600">
              <a:spcBef>
                <a:spcPct val="20000"/>
              </a:spcBef>
              <a:buChar char="•"/>
              <a:tabLst>
                <a:tab pos="2921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3981450" indent="-228600">
              <a:spcBef>
                <a:spcPct val="20000"/>
              </a:spcBef>
              <a:buChar char="–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4400550" indent="-228600">
              <a:spcBef>
                <a:spcPct val="20000"/>
              </a:spcBef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8577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53149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57721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62293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000" b="1"/>
              <a:t>リタイミング</a:t>
            </a:r>
          </a:p>
        </p:txBody>
      </p:sp>
      <p:sp>
        <p:nvSpPr>
          <p:cNvPr id="237583" name="Rectangle 15"/>
          <p:cNvSpPr>
            <a:spLocks noChangeArrowheads="1"/>
          </p:cNvSpPr>
          <p:nvPr/>
        </p:nvSpPr>
        <p:spPr bwMode="auto">
          <a:xfrm>
            <a:off x="1219200" y="3581400"/>
            <a:ext cx="12763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292100" indent="-292100">
              <a:spcBef>
                <a:spcPct val="20000"/>
              </a:spcBef>
              <a:buChar char="•"/>
              <a:tabLst>
                <a:tab pos="292100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143250" indent="-285750">
              <a:spcBef>
                <a:spcPct val="20000"/>
              </a:spcBef>
              <a:buChar char="–"/>
              <a:tabLst>
                <a:tab pos="292100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3562350" indent="-228600">
              <a:spcBef>
                <a:spcPct val="20000"/>
              </a:spcBef>
              <a:buChar char="•"/>
              <a:tabLst>
                <a:tab pos="2921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3981450" indent="-228600">
              <a:spcBef>
                <a:spcPct val="20000"/>
              </a:spcBef>
              <a:buChar char="–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4400550" indent="-228600">
              <a:spcBef>
                <a:spcPct val="20000"/>
              </a:spcBef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8577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53149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57721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62293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000" b="1"/>
              <a:t>入力</a:t>
            </a:r>
          </a:p>
        </p:txBody>
      </p:sp>
      <p:sp>
        <p:nvSpPr>
          <p:cNvPr id="237584" name="Rectangle 16"/>
          <p:cNvSpPr>
            <a:spLocks noChangeArrowheads="1"/>
          </p:cNvSpPr>
          <p:nvPr/>
        </p:nvSpPr>
        <p:spPr bwMode="auto">
          <a:xfrm>
            <a:off x="1219200" y="4191000"/>
            <a:ext cx="12763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292100" indent="-292100">
              <a:spcBef>
                <a:spcPct val="20000"/>
              </a:spcBef>
              <a:buChar char="•"/>
              <a:tabLst>
                <a:tab pos="292100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143250" indent="-285750">
              <a:spcBef>
                <a:spcPct val="20000"/>
              </a:spcBef>
              <a:buChar char="–"/>
              <a:tabLst>
                <a:tab pos="292100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3562350" indent="-228600">
              <a:spcBef>
                <a:spcPct val="20000"/>
              </a:spcBef>
              <a:buChar char="•"/>
              <a:tabLst>
                <a:tab pos="2921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3981450" indent="-228600">
              <a:spcBef>
                <a:spcPct val="20000"/>
              </a:spcBef>
              <a:buChar char="–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4400550" indent="-228600">
              <a:spcBef>
                <a:spcPct val="20000"/>
              </a:spcBef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8577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53149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57721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62293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000" b="1"/>
              <a:t>伝送路より</a:t>
            </a:r>
          </a:p>
        </p:txBody>
      </p:sp>
      <p:sp>
        <p:nvSpPr>
          <p:cNvPr id="237585" name="Rectangle 17"/>
          <p:cNvSpPr>
            <a:spLocks noChangeArrowheads="1"/>
          </p:cNvSpPr>
          <p:nvPr/>
        </p:nvSpPr>
        <p:spPr bwMode="auto">
          <a:xfrm>
            <a:off x="7086600" y="3581400"/>
            <a:ext cx="12763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292100" indent="-292100">
              <a:spcBef>
                <a:spcPct val="20000"/>
              </a:spcBef>
              <a:buChar char="•"/>
              <a:tabLst>
                <a:tab pos="292100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143250" indent="-285750">
              <a:spcBef>
                <a:spcPct val="20000"/>
              </a:spcBef>
              <a:buChar char="–"/>
              <a:tabLst>
                <a:tab pos="292100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3562350" indent="-228600">
              <a:spcBef>
                <a:spcPct val="20000"/>
              </a:spcBef>
              <a:buChar char="•"/>
              <a:tabLst>
                <a:tab pos="2921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3981450" indent="-228600">
              <a:spcBef>
                <a:spcPct val="20000"/>
              </a:spcBef>
              <a:buChar char="–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4400550" indent="-228600">
              <a:spcBef>
                <a:spcPct val="20000"/>
              </a:spcBef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8577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53149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57721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62293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000" b="1"/>
              <a:t>出力</a:t>
            </a:r>
          </a:p>
        </p:txBody>
      </p:sp>
      <p:sp>
        <p:nvSpPr>
          <p:cNvPr id="237586" name="Rectangle 18"/>
          <p:cNvSpPr>
            <a:spLocks noChangeArrowheads="1"/>
          </p:cNvSpPr>
          <p:nvPr/>
        </p:nvSpPr>
        <p:spPr bwMode="auto">
          <a:xfrm>
            <a:off x="7086600" y="4191000"/>
            <a:ext cx="12763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292100" indent="-292100">
              <a:spcBef>
                <a:spcPct val="20000"/>
              </a:spcBef>
              <a:buChar char="•"/>
              <a:tabLst>
                <a:tab pos="292100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143250" indent="-285750">
              <a:spcBef>
                <a:spcPct val="20000"/>
              </a:spcBef>
              <a:buChar char="–"/>
              <a:tabLst>
                <a:tab pos="292100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3562350" indent="-228600">
              <a:spcBef>
                <a:spcPct val="20000"/>
              </a:spcBef>
              <a:buChar char="•"/>
              <a:tabLst>
                <a:tab pos="2921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3981450" indent="-228600">
              <a:spcBef>
                <a:spcPct val="20000"/>
              </a:spcBef>
              <a:buChar char="–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4400550" indent="-228600">
              <a:spcBef>
                <a:spcPct val="20000"/>
              </a:spcBef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8577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53149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57721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62293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000" b="1"/>
              <a:t>伝送路より</a:t>
            </a:r>
          </a:p>
        </p:txBody>
      </p:sp>
      <p:sp>
        <p:nvSpPr>
          <p:cNvPr id="237587" name="Rectangle 19"/>
          <p:cNvSpPr>
            <a:spLocks noChangeArrowheads="1"/>
          </p:cNvSpPr>
          <p:nvPr/>
        </p:nvSpPr>
        <p:spPr bwMode="auto">
          <a:xfrm>
            <a:off x="2057400" y="5867400"/>
            <a:ext cx="518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92100" indent="-292100">
              <a:spcBef>
                <a:spcPct val="20000"/>
              </a:spcBef>
              <a:buChar char="•"/>
              <a:tabLst>
                <a:tab pos="292100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143250" indent="-285750">
              <a:spcBef>
                <a:spcPct val="20000"/>
              </a:spcBef>
              <a:buChar char="–"/>
              <a:tabLst>
                <a:tab pos="292100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3562350" indent="-228600">
              <a:spcBef>
                <a:spcPct val="20000"/>
              </a:spcBef>
              <a:buChar char="•"/>
              <a:tabLst>
                <a:tab pos="2921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3981450" indent="-228600">
              <a:spcBef>
                <a:spcPct val="20000"/>
              </a:spcBef>
              <a:buChar char="–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4400550" indent="-228600">
              <a:spcBef>
                <a:spcPct val="20000"/>
              </a:spcBef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8577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53149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57721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62293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000" b="1"/>
              <a:t>（注）受信時にも同じような処理がなされる。</a:t>
            </a:r>
          </a:p>
        </p:txBody>
      </p:sp>
    </p:spTree>
    <p:extLst>
      <p:ext uri="{BB962C8B-B14F-4D97-AF65-F5344CB8AC3E}">
        <p14:creationId xmlns:p14="http://schemas.microsoft.com/office/powerpoint/2010/main" val="974455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3" name="Rectangle 7"/>
          <p:cNvSpPr>
            <a:spLocks noGrp="1" noChangeArrowheads="1"/>
          </p:cNvSpPr>
          <p:nvPr>
            <p:ph type="title"/>
          </p:nvPr>
        </p:nvSpPr>
        <p:spPr>
          <a:xfrm>
            <a:off x="3924300" y="304800"/>
            <a:ext cx="4838700" cy="1143000"/>
          </a:xfrm>
        </p:spPr>
        <p:txBody>
          <a:bodyPr/>
          <a:lstStyle/>
          <a:p>
            <a:pPr algn="r"/>
            <a:r>
              <a:rPr lang="ja-JP" altLang="en-US" sz="3600" b="1">
                <a:ea typeface="AR P丸ゴシック体M" pitchFamily="50" charset="-128"/>
              </a:rPr>
              <a:t>再生中継器周辺の波形</a:t>
            </a:r>
            <a:endParaRPr lang="ja-JP" altLang="en-US" b="1">
              <a:ea typeface="AR P丸ゴシック体M" pitchFamily="50" charset="-128"/>
            </a:endParaRPr>
          </a:p>
        </p:txBody>
      </p:sp>
      <p:sp>
        <p:nvSpPr>
          <p:cNvPr id="239641" name="Rectangle 25"/>
          <p:cNvSpPr>
            <a:spLocks noChangeArrowheads="1"/>
          </p:cNvSpPr>
          <p:nvPr/>
        </p:nvSpPr>
        <p:spPr bwMode="auto">
          <a:xfrm>
            <a:off x="4267200" y="6324600"/>
            <a:ext cx="1295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92100" indent="-292100">
              <a:spcBef>
                <a:spcPct val="20000"/>
              </a:spcBef>
              <a:buChar char="•"/>
              <a:tabLst>
                <a:tab pos="292100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143250" indent="-285750">
              <a:spcBef>
                <a:spcPct val="20000"/>
              </a:spcBef>
              <a:buChar char="–"/>
              <a:tabLst>
                <a:tab pos="292100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3562350" indent="-228600">
              <a:spcBef>
                <a:spcPct val="20000"/>
              </a:spcBef>
              <a:buChar char="•"/>
              <a:tabLst>
                <a:tab pos="2921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3981450" indent="-228600">
              <a:spcBef>
                <a:spcPct val="20000"/>
              </a:spcBef>
              <a:buChar char="–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4400550" indent="-228600">
              <a:spcBef>
                <a:spcPct val="20000"/>
              </a:spcBef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8577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53149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57721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62293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600" b="1"/>
              <a:t>－判定レベル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571500" y="1347533"/>
            <a:ext cx="5638800" cy="5075492"/>
            <a:chOff x="152400" y="1249108"/>
            <a:chExt cx="5638800" cy="5075492"/>
          </a:xfrm>
        </p:grpSpPr>
        <p:sp>
          <p:nvSpPr>
            <p:cNvPr id="239620" name="Line 4"/>
            <p:cNvSpPr>
              <a:spLocks noChangeShapeType="1"/>
            </p:cNvSpPr>
            <p:nvPr/>
          </p:nvSpPr>
          <p:spPr bwMode="auto">
            <a:xfrm>
              <a:off x="1066800" y="3276600"/>
              <a:ext cx="2743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21" name="Line 5"/>
            <p:cNvSpPr>
              <a:spLocks noChangeShapeType="1"/>
            </p:cNvSpPr>
            <p:nvPr/>
          </p:nvSpPr>
          <p:spPr bwMode="auto">
            <a:xfrm>
              <a:off x="1066800" y="2057400"/>
              <a:ext cx="2743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25" name="Freeform 9"/>
            <p:cNvSpPr>
              <a:spLocks/>
            </p:cNvSpPr>
            <p:nvPr/>
          </p:nvSpPr>
          <p:spPr bwMode="auto">
            <a:xfrm>
              <a:off x="1220788" y="1676400"/>
              <a:ext cx="2741612" cy="762000"/>
            </a:xfrm>
            <a:custGeom>
              <a:avLst/>
              <a:gdLst>
                <a:gd name="T0" fmla="*/ 0 w 1727"/>
                <a:gd name="T1" fmla="*/ 240 h 480"/>
                <a:gd name="T2" fmla="*/ 192 w 1727"/>
                <a:gd name="T3" fmla="*/ 240 h 480"/>
                <a:gd name="T4" fmla="*/ 192 w 1727"/>
                <a:gd name="T5" fmla="*/ 0 h 480"/>
                <a:gd name="T6" fmla="*/ 384 w 1727"/>
                <a:gd name="T7" fmla="*/ 0 h 480"/>
                <a:gd name="T8" fmla="*/ 384 w 1727"/>
                <a:gd name="T9" fmla="*/ 240 h 480"/>
                <a:gd name="T10" fmla="*/ 576 w 1727"/>
                <a:gd name="T11" fmla="*/ 240 h 480"/>
                <a:gd name="T12" fmla="*/ 576 w 1727"/>
                <a:gd name="T13" fmla="*/ 480 h 480"/>
                <a:gd name="T14" fmla="*/ 768 w 1727"/>
                <a:gd name="T15" fmla="*/ 480 h 480"/>
                <a:gd name="T16" fmla="*/ 768 w 1727"/>
                <a:gd name="T17" fmla="*/ 240 h 480"/>
                <a:gd name="T18" fmla="*/ 1152 w 1727"/>
                <a:gd name="T19" fmla="*/ 240 h 480"/>
                <a:gd name="T20" fmla="*/ 1343 w 1727"/>
                <a:gd name="T21" fmla="*/ 240 h 480"/>
                <a:gd name="T22" fmla="*/ 1341 w 1727"/>
                <a:gd name="T23" fmla="*/ 2 h 480"/>
                <a:gd name="T24" fmla="*/ 1536 w 1727"/>
                <a:gd name="T25" fmla="*/ 2 h 480"/>
                <a:gd name="T26" fmla="*/ 1538 w 1727"/>
                <a:gd name="T27" fmla="*/ 240 h 480"/>
                <a:gd name="T28" fmla="*/ 1727 w 1727"/>
                <a:gd name="T29" fmla="*/ 239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27" h="480">
                  <a:moveTo>
                    <a:pt x="0" y="240"/>
                  </a:moveTo>
                  <a:lnTo>
                    <a:pt x="192" y="240"/>
                  </a:lnTo>
                  <a:lnTo>
                    <a:pt x="192" y="0"/>
                  </a:lnTo>
                  <a:lnTo>
                    <a:pt x="384" y="0"/>
                  </a:lnTo>
                  <a:lnTo>
                    <a:pt x="384" y="240"/>
                  </a:lnTo>
                  <a:lnTo>
                    <a:pt x="576" y="240"/>
                  </a:lnTo>
                  <a:lnTo>
                    <a:pt x="576" y="480"/>
                  </a:lnTo>
                  <a:lnTo>
                    <a:pt x="768" y="480"/>
                  </a:lnTo>
                  <a:lnTo>
                    <a:pt x="768" y="240"/>
                  </a:lnTo>
                  <a:lnTo>
                    <a:pt x="1152" y="240"/>
                  </a:lnTo>
                  <a:lnTo>
                    <a:pt x="1343" y="240"/>
                  </a:lnTo>
                  <a:lnTo>
                    <a:pt x="1341" y="2"/>
                  </a:lnTo>
                  <a:lnTo>
                    <a:pt x="1536" y="2"/>
                  </a:lnTo>
                  <a:lnTo>
                    <a:pt x="1538" y="240"/>
                  </a:lnTo>
                  <a:lnTo>
                    <a:pt x="1727" y="239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26" name="Freeform 10"/>
            <p:cNvSpPr>
              <a:spLocks/>
            </p:cNvSpPr>
            <p:nvPr/>
          </p:nvSpPr>
          <p:spPr bwMode="auto">
            <a:xfrm>
              <a:off x="1219200" y="2889250"/>
              <a:ext cx="2733675" cy="787400"/>
            </a:xfrm>
            <a:custGeom>
              <a:avLst/>
              <a:gdLst>
                <a:gd name="T0" fmla="*/ 0 w 1722"/>
                <a:gd name="T1" fmla="*/ 244 h 496"/>
                <a:gd name="T2" fmla="*/ 96 w 1722"/>
                <a:gd name="T3" fmla="*/ 244 h 496"/>
                <a:gd name="T4" fmla="*/ 177 w 1722"/>
                <a:gd name="T5" fmla="*/ 136 h 496"/>
                <a:gd name="T6" fmla="*/ 288 w 1722"/>
                <a:gd name="T7" fmla="*/ 4 h 496"/>
                <a:gd name="T8" fmla="*/ 384 w 1722"/>
                <a:gd name="T9" fmla="*/ 100 h 496"/>
                <a:gd name="T10" fmla="*/ 465 w 1722"/>
                <a:gd name="T11" fmla="*/ 244 h 496"/>
                <a:gd name="T12" fmla="*/ 576 w 1722"/>
                <a:gd name="T13" fmla="*/ 388 h 496"/>
                <a:gd name="T14" fmla="*/ 672 w 1722"/>
                <a:gd name="T15" fmla="*/ 484 h 496"/>
                <a:gd name="T16" fmla="*/ 768 w 1722"/>
                <a:gd name="T17" fmla="*/ 388 h 496"/>
                <a:gd name="T18" fmla="*/ 810 w 1722"/>
                <a:gd name="T19" fmla="*/ 295 h 496"/>
                <a:gd name="T20" fmla="*/ 903 w 1722"/>
                <a:gd name="T21" fmla="*/ 259 h 496"/>
                <a:gd name="T22" fmla="*/ 939 w 1722"/>
                <a:gd name="T23" fmla="*/ 253 h 496"/>
                <a:gd name="T24" fmla="*/ 1056 w 1722"/>
                <a:gd name="T25" fmla="*/ 244 h 496"/>
                <a:gd name="T26" fmla="*/ 1284 w 1722"/>
                <a:gd name="T27" fmla="*/ 214 h 496"/>
                <a:gd name="T28" fmla="*/ 1362 w 1722"/>
                <a:gd name="T29" fmla="*/ 94 h 496"/>
                <a:gd name="T30" fmla="*/ 1458 w 1722"/>
                <a:gd name="T31" fmla="*/ 10 h 496"/>
                <a:gd name="T32" fmla="*/ 1542 w 1722"/>
                <a:gd name="T33" fmla="*/ 100 h 496"/>
                <a:gd name="T34" fmla="*/ 1626 w 1722"/>
                <a:gd name="T35" fmla="*/ 244 h 496"/>
                <a:gd name="T36" fmla="*/ 1722 w 1722"/>
                <a:gd name="T37" fmla="*/ 238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22" h="496">
                  <a:moveTo>
                    <a:pt x="0" y="244"/>
                  </a:moveTo>
                  <a:cubicBezTo>
                    <a:pt x="0" y="244"/>
                    <a:pt x="66" y="262"/>
                    <a:pt x="96" y="244"/>
                  </a:cubicBezTo>
                  <a:cubicBezTo>
                    <a:pt x="105" y="217"/>
                    <a:pt x="147" y="187"/>
                    <a:pt x="177" y="136"/>
                  </a:cubicBezTo>
                  <a:cubicBezTo>
                    <a:pt x="207" y="85"/>
                    <a:pt x="256" y="4"/>
                    <a:pt x="288" y="4"/>
                  </a:cubicBezTo>
                  <a:cubicBezTo>
                    <a:pt x="320" y="0"/>
                    <a:pt x="352" y="60"/>
                    <a:pt x="384" y="100"/>
                  </a:cubicBezTo>
                  <a:cubicBezTo>
                    <a:pt x="416" y="140"/>
                    <a:pt x="433" y="196"/>
                    <a:pt x="465" y="244"/>
                  </a:cubicBezTo>
                  <a:cubicBezTo>
                    <a:pt x="497" y="292"/>
                    <a:pt x="542" y="348"/>
                    <a:pt x="576" y="388"/>
                  </a:cubicBezTo>
                  <a:cubicBezTo>
                    <a:pt x="610" y="428"/>
                    <a:pt x="597" y="496"/>
                    <a:pt x="672" y="484"/>
                  </a:cubicBezTo>
                  <a:cubicBezTo>
                    <a:pt x="747" y="472"/>
                    <a:pt x="768" y="388"/>
                    <a:pt x="768" y="388"/>
                  </a:cubicBezTo>
                  <a:cubicBezTo>
                    <a:pt x="785" y="370"/>
                    <a:pt x="788" y="316"/>
                    <a:pt x="810" y="295"/>
                  </a:cubicBezTo>
                  <a:cubicBezTo>
                    <a:pt x="832" y="274"/>
                    <a:pt x="882" y="266"/>
                    <a:pt x="903" y="259"/>
                  </a:cubicBezTo>
                  <a:cubicBezTo>
                    <a:pt x="924" y="252"/>
                    <a:pt x="894" y="256"/>
                    <a:pt x="939" y="253"/>
                  </a:cubicBezTo>
                  <a:cubicBezTo>
                    <a:pt x="984" y="250"/>
                    <a:pt x="1016" y="268"/>
                    <a:pt x="1056" y="244"/>
                  </a:cubicBezTo>
                  <a:cubicBezTo>
                    <a:pt x="1107" y="234"/>
                    <a:pt x="1238" y="228"/>
                    <a:pt x="1284" y="214"/>
                  </a:cubicBezTo>
                  <a:cubicBezTo>
                    <a:pt x="1335" y="189"/>
                    <a:pt x="1333" y="128"/>
                    <a:pt x="1362" y="94"/>
                  </a:cubicBezTo>
                  <a:cubicBezTo>
                    <a:pt x="1391" y="60"/>
                    <a:pt x="1428" y="9"/>
                    <a:pt x="1458" y="10"/>
                  </a:cubicBezTo>
                  <a:cubicBezTo>
                    <a:pt x="1522" y="12"/>
                    <a:pt x="1488" y="28"/>
                    <a:pt x="1542" y="100"/>
                  </a:cubicBezTo>
                  <a:cubicBezTo>
                    <a:pt x="1596" y="172"/>
                    <a:pt x="1594" y="220"/>
                    <a:pt x="1626" y="244"/>
                  </a:cubicBezTo>
                  <a:cubicBezTo>
                    <a:pt x="1658" y="268"/>
                    <a:pt x="1663" y="239"/>
                    <a:pt x="1722" y="238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27" name="Line 11"/>
            <p:cNvSpPr>
              <a:spLocks noChangeShapeType="1"/>
            </p:cNvSpPr>
            <p:nvPr/>
          </p:nvSpPr>
          <p:spPr bwMode="auto">
            <a:xfrm>
              <a:off x="1066800" y="5334000"/>
              <a:ext cx="449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28" name="Line 12"/>
            <p:cNvSpPr>
              <a:spLocks noChangeShapeType="1"/>
            </p:cNvSpPr>
            <p:nvPr/>
          </p:nvSpPr>
          <p:spPr bwMode="auto">
            <a:xfrm>
              <a:off x="1066800" y="6248400"/>
              <a:ext cx="449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29" name="Line 13"/>
            <p:cNvSpPr>
              <a:spLocks noChangeShapeType="1"/>
            </p:cNvSpPr>
            <p:nvPr/>
          </p:nvSpPr>
          <p:spPr bwMode="auto">
            <a:xfrm>
              <a:off x="1066800" y="4876800"/>
              <a:ext cx="396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30" name="Line 14"/>
            <p:cNvSpPr>
              <a:spLocks noChangeShapeType="1"/>
            </p:cNvSpPr>
            <p:nvPr/>
          </p:nvSpPr>
          <p:spPr bwMode="auto">
            <a:xfrm>
              <a:off x="1066800" y="5791200"/>
              <a:ext cx="396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31" name="Line 15"/>
            <p:cNvSpPr>
              <a:spLocks noChangeShapeType="1"/>
            </p:cNvSpPr>
            <p:nvPr/>
          </p:nvSpPr>
          <p:spPr bwMode="auto">
            <a:xfrm>
              <a:off x="1066800" y="4419600"/>
              <a:ext cx="457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32" name="Line 16"/>
            <p:cNvSpPr>
              <a:spLocks noChangeShapeType="1"/>
            </p:cNvSpPr>
            <p:nvPr/>
          </p:nvSpPr>
          <p:spPr bwMode="auto">
            <a:xfrm>
              <a:off x="47244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33" name="Rectangle 17"/>
            <p:cNvSpPr>
              <a:spLocks noChangeArrowheads="1"/>
            </p:cNvSpPr>
            <p:nvPr/>
          </p:nvSpPr>
          <p:spPr bwMode="auto">
            <a:xfrm>
              <a:off x="4800600" y="4953000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292100" indent="-2921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3143250" indent="-28575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3562350" indent="-2286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3981450" indent="-22860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4400550" indent="-228600">
                <a:spcBef>
                  <a:spcPct val="20000"/>
                </a:spcBef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48577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53149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57721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62293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ja-JP" sz="2000" b="1"/>
                <a:t>V/2</a:t>
              </a:r>
            </a:p>
          </p:txBody>
        </p:sp>
        <p:sp>
          <p:nvSpPr>
            <p:cNvPr id="239634" name="Line 18"/>
            <p:cNvSpPr>
              <a:spLocks noChangeShapeType="1"/>
            </p:cNvSpPr>
            <p:nvPr/>
          </p:nvSpPr>
          <p:spPr bwMode="auto">
            <a:xfrm>
              <a:off x="4724400" y="53340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35" name="Rectangle 19"/>
            <p:cNvSpPr>
              <a:spLocks noChangeArrowheads="1"/>
            </p:cNvSpPr>
            <p:nvPr/>
          </p:nvSpPr>
          <p:spPr bwMode="auto">
            <a:xfrm>
              <a:off x="4800600" y="5410200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292100" indent="-2921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3143250" indent="-28575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3562350" indent="-2286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3981450" indent="-22860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4400550" indent="-228600">
                <a:spcBef>
                  <a:spcPct val="20000"/>
                </a:spcBef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48577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53149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57721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62293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ja-JP" sz="2000" b="1"/>
                <a:t>V/2</a:t>
              </a:r>
            </a:p>
          </p:txBody>
        </p:sp>
        <p:sp>
          <p:nvSpPr>
            <p:cNvPr id="239636" name="Line 20"/>
            <p:cNvSpPr>
              <a:spLocks noChangeShapeType="1"/>
            </p:cNvSpPr>
            <p:nvPr/>
          </p:nvSpPr>
          <p:spPr bwMode="auto">
            <a:xfrm>
              <a:off x="5410200" y="44196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37" name="Rectangle 21"/>
            <p:cNvSpPr>
              <a:spLocks noChangeArrowheads="1"/>
            </p:cNvSpPr>
            <p:nvPr/>
          </p:nvSpPr>
          <p:spPr bwMode="auto">
            <a:xfrm>
              <a:off x="5486400" y="4724400"/>
              <a:ext cx="3048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292100" indent="-2921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3143250" indent="-28575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3562350" indent="-2286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3981450" indent="-22860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4400550" indent="-228600">
                <a:spcBef>
                  <a:spcPct val="20000"/>
                </a:spcBef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48577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53149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57721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62293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ja-JP" sz="2000" b="1"/>
                <a:t>V</a:t>
              </a:r>
            </a:p>
          </p:txBody>
        </p:sp>
        <p:sp>
          <p:nvSpPr>
            <p:cNvPr id="239638" name="Line 22"/>
            <p:cNvSpPr>
              <a:spLocks noChangeShapeType="1"/>
            </p:cNvSpPr>
            <p:nvPr/>
          </p:nvSpPr>
          <p:spPr bwMode="auto">
            <a:xfrm>
              <a:off x="5410200" y="53340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39" name="Rectangle 23"/>
            <p:cNvSpPr>
              <a:spLocks noChangeArrowheads="1"/>
            </p:cNvSpPr>
            <p:nvPr/>
          </p:nvSpPr>
          <p:spPr bwMode="auto">
            <a:xfrm>
              <a:off x="5486400" y="5638800"/>
              <a:ext cx="3048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292100" indent="-2921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3143250" indent="-28575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3562350" indent="-2286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3981450" indent="-22860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4400550" indent="-228600">
                <a:spcBef>
                  <a:spcPct val="20000"/>
                </a:spcBef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48577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53149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57721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62293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ja-JP" sz="2000" b="1"/>
                <a:t>V</a:t>
              </a:r>
            </a:p>
          </p:txBody>
        </p:sp>
        <p:sp>
          <p:nvSpPr>
            <p:cNvPr id="239640" name="Rectangle 24"/>
            <p:cNvSpPr>
              <a:spLocks noChangeArrowheads="1"/>
            </p:cNvSpPr>
            <p:nvPr/>
          </p:nvSpPr>
          <p:spPr bwMode="auto">
            <a:xfrm>
              <a:off x="4343400" y="4114800"/>
              <a:ext cx="12954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292100" indent="-2921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3143250" indent="-28575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3562350" indent="-2286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3981450" indent="-22860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4400550" indent="-228600">
                <a:spcBef>
                  <a:spcPct val="20000"/>
                </a:spcBef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48577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53149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57721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62293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ja-JP" altLang="en-US" sz="1600" b="1"/>
                <a:t>＋判定レベル</a:t>
              </a:r>
            </a:p>
          </p:txBody>
        </p:sp>
        <p:sp>
          <p:nvSpPr>
            <p:cNvPr id="239642" name="Line 26"/>
            <p:cNvSpPr>
              <a:spLocks noChangeShapeType="1"/>
            </p:cNvSpPr>
            <p:nvPr/>
          </p:nvSpPr>
          <p:spPr bwMode="auto">
            <a:xfrm>
              <a:off x="1693608" y="2057400"/>
              <a:ext cx="0" cy="3276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43" name="Rectangle 27"/>
            <p:cNvSpPr>
              <a:spLocks noChangeArrowheads="1"/>
            </p:cNvSpPr>
            <p:nvPr/>
          </p:nvSpPr>
          <p:spPr bwMode="auto">
            <a:xfrm>
              <a:off x="1524000" y="5410200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292100" indent="-2921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3143250" indent="-28575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3562350" indent="-2286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3981450" indent="-22860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4400550" indent="-228600">
                <a:spcBef>
                  <a:spcPct val="20000"/>
                </a:spcBef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48577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53149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57721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62293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ja-JP" sz="2000" b="1"/>
                <a:t>A</a:t>
              </a:r>
              <a:r>
                <a:rPr lang="en-US" altLang="ja-JP" sz="2000" b="1" baseline="-25000"/>
                <a:t>1</a:t>
              </a:r>
              <a:endParaRPr lang="en-US" altLang="ja-JP" sz="2000" b="1"/>
            </a:p>
          </p:txBody>
        </p:sp>
        <p:sp>
          <p:nvSpPr>
            <p:cNvPr id="239644" name="Line 28"/>
            <p:cNvSpPr>
              <a:spLocks noChangeShapeType="1"/>
            </p:cNvSpPr>
            <p:nvPr/>
          </p:nvSpPr>
          <p:spPr bwMode="auto">
            <a:xfrm>
              <a:off x="2286000" y="2057400"/>
              <a:ext cx="0" cy="3276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45" name="Rectangle 29"/>
            <p:cNvSpPr>
              <a:spLocks noChangeArrowheads="1"/>
            </p:cNvSpPr>
            <p:nvPr/>
          </p:nvSpPr>
          <p:spPr bwMode="auto">
            <a:xfrm>
              <a:off x="2344992" y="4970412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292100" indent="-2921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3143250" indent="-28575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3562350" indent="-2286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3981450" indent="-22860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4400550" indent="-228600">
                <a:spcBef>
                  <a:spcPct val="20000"/>
                </a:spcBef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48577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53149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57721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62293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ja-JP" sz="2000" b="1"/>
                <a:t>A</a:t>
              </a:r>
              <a:r>
                <a:rPr lang="en-US" altLang="ja-JP" sz="2000" b="1" baseline="-25000"/>
                <a:t>2</a:t>
              </a:r>
              <a:endParaRPr lang="en-US" altLang="ja-JP" sz="2000" b="1"/>
            </a:p>
          </p:txBody>
        </p:sp>
        <p:sp>
          <p:nvSpPr>
            <p:cNvPr id="239646" name="Line 30"/>
            <p:cNvSpPr>
              <a:spLocks noChangeShapeType="1"/>
            </p:cNvSpPr>
            <p:nvPr/>
          </p:nvSpPr>
          <p:spPr bwMode="auto">
            <a:xfrm>
              <a:off x="2286000" y="5334000"/>
              <a:ext cx="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47" name="Line 31"/>
            <p:cNvSpPr>
              <a:spLocks noChangeShapeType="1"/>
            </p:cNvSpPr>
            <p:nvPr/>
          </p:nvSpPr>
          <p:spPr bwMode="auto">
            <a:xfrm>
              <a:off x="2895600" y="2057400"/>
              <a:ext cx="0" cy="3276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48" name="Line 32"/>
            <p:cNvSpPr>
              <a:spLocks noChangeShapeType="1"/>
            </p:cNvSpPr>
            <p:nvPr/>
          </p:nvSpPr>
          <p:spPr bwMode="auto">
            <a:xfrm>
              <a:off x="3505200" y="2057400"/>
              <a:ext cx="0" cy="3276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49" name="Freeform 33"/>
            <p:cNvSpPr>
              <a:spLocks/>
            </p:cNvSpPr>
            <p:nvPr/>
          </p:nvSpPr>
          <p:spPr bwMode="auto">
            <a:xfrm>
              <a:off x="1219200" y="4419600"/>
              <a:ext cx="2733675" cy="1905000"/>
            </a:xfrm>
            <a:custGeom>
              <a:avLst/>
              <a:gdLst>
                <a:gd name="T0" fmla="*/ 0 w 1722"/>
                <a:gd name="T1" fmla="*/ 244 h 496"/>
                <a:gd name="T2" fmla="*/ 96 w 1722"/>
                <a:gd name="T3" fmla="*/ 244 h 496"/>
                <a:gd name="T4" fmla="*/ 177 w 1722"/>
                <a:gd name="T5" fmla="*/ 136 h 496"/>
                <a:gd name="T6" fmla="*/ 288 w 1722"/>
                <a:gd name="T7" fmla="*/ 4 h 496"/>
                <a:gd name="T8" fmla="*/ 384 w 1722"/>
                <a:gd name="T9" fmla="*/ 100 h 496"/>
                <a:gd name="T10" fmla="*/ 465 w 1722"/>
                <a:gd name="T11" fmla="*/ 244 h 496"/>
                <a:gd name="T12" fmla="*/ 576 w 1722"/>
                <a:gd name="T13" fmla="*/ 388 h 496"/>
                <a:gd name="T14" fmla="*/ 672 w 1722"/>
                <a:gd name="T15" fmla="*/ 484 h 496"/>
                <a:gd name="T16" fmla="*/ 768 w 1722"/>
                <a:gd name="T17" fmla="*/ 388 h 496"/>
                <a:gd name="T18" fmla="*/ 810 w 1722"/>
                <a:gd name="T19" fmla="*/ 295 h 496"/>
                <a:gd name="T20" fmla="*/ 903 w 1722"/>
                <a:gd name="T21" fmla="*/ 259 h 496"/>
                <a:gd name="T22" fmla="*/ 939 w 1722"/>
                <a:gd name="T23" fmla="*/ 253 h 496"/>
                <a:gd name="T24" fmla="*/ 1056 w 1722"/>
                <a:gd name="T25" fmla="*/ 244 h 496"/>
                <a:gd name="T26" fmla="*/ 1284 w 1722"/>
                <a:gd name="T27" fmla="*/ 214 h 496"/>
                <a:gd name="T28" fmla="*/ 1362 w 1722"/>
                <a:gd name="T29" fmla="*/ 94 h 496"/>
                <a:gd name="T30" fmla="*/ 1458 w 1722"/>
                <a:gd name="T31" fmla="*/ 10 h 496"/>
                <a:gd name="T32" fmla="*/ 1542 w 1722"/>
                <a:gd name="T33" fmla="*/ 100 h 496"/>
                <a:gd name="T34" fmla="*/ 1626 w 1722"/>
                <a:gd name="T35" fmla="*/ 244 h 496"/>
                <a:gd name="T36" fmla="*/ 1722 w 1722"/>
                <a:gd name="T37" fmla="*/ 238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22" h="496">
                  <a:moveTo>
                    <a:pt x="0" y="244"/>
                  </a:moveTo>
                  <a:cubicBezTo>
                    <a:pt x="0" y="244"/>
                    <a:pt x="66" y="262"/>
                    <a:pt x="96" y="244"/>
                  </a:cubicBezTo>
                  <a:cubicBezTo>
                    <a:pt x="105" y="217"/>
                    <a:pt x="147" y="187"/>
                    <a:pt x="177" y="136"/>
                  </a:cubicBezTo>
                  <a:cubicBezTo>
                    <a:pt x="207" y="85"/>
                    <a:pt x="256" y="4"/>
                    <a:pt x="288" y="4"/>
                  </a:cubicBezTo>
                  <a:cubicBezTo>
                    <a:pt x="320" y="0"/>
                    <a:pt x="352" y="60"/>
                    <a:pt x="384" y="100"/>
                  </a:cubicBezTo>
                  <a:cubicBezTo>
                    <a:pt x="416" y="140"/>
                    <a:pt x="433" y="196"/>
                    <a:pt x="465" y="244"/>
                  </a:cubicBezTo>
                  <a:cubicBezTo>
                    <a:pt x="497" y="292"/>
                    <a:pt x="542" y="348"/>
                    <a:pt x="576" y="388"/>
                  </a:cubicBezTo>
                  <a:cubicBezTo>
                    <a:pt x="610" y="428"/>
                    <a:pt x="597" y="496"/>
                    <a:pt x="672" y="484"/>
                  </a:cubicBezTo>
                  <a:cubicBezTo>
                    <a:pt x="747" y="472"/>
                    <a:pt x="768" y="388"/>
                    <a:pt x="768" y="388"/>
                  </a:cubicBezTo>
                  <a:cubicBezTo>
                    <a:pt x="785" y="370"/>
                    <a:pt x="788" y="316"/>
                    <a:pt x="810" y="295"/>
                  </a:cubicBezTo>
                  <a:cubicBezTo>
                    <a:pt x="832" y="274"/>
                    <a:pt x="882" y="266"/>
                    <a:pt x="903" y="259"/>
                  </a:cubicBezTo>
                  <a:cubicBezTo>
                    <a:pt x="924" y="252"/>
                    <a:pt x="894" y="256"/>
                    <a:pt x="939" y="253"/>
                  </a:cubicBezTo>
                  <a:cubicBezTo>
                    <a:pt x="984" y="250"/>
                    <a:pt x="1016" y="268"/>
                    <a:pt x="1056" y="244"/>
                  </a:cubicBezTo>
                  <a:cubicBezTo>
                    <a:pt x="1107" y="234"/>
                    <a:pt x="1238" y="228"/>
                    <a:pt x="1284" y="214"/>
                  </a:cubicBezTo>
                  <a:cubicBezTo>
                    <a:pt x="1335" y="189"/>
                    <a:pt x="1333" y="128"/>
                    <a:pt x="1362" y="94"/>
                  </a:cubicBezTo>
                  <a:cubicBezTo>
                    <a:pt x="1391" y="60"/>
                    <a:pt x="1428" y="9"/>
                    <a:pt x="1458" y="10"/>
                  </a:cubicBezTo>
                  <a:cubicBezTo>
                    <a:pt x="1522" y="12"/>
                    <a:pt x="1488" y="28"/>
                    <a:pt x="1542" y="100"/>
                  </a:cubicBezTo>
                  <a:cubicBezTo>
                    <a:pt x="1596" y="172"/>
                    <a:pt x="1594" y="220"/>
                    <a:pt x="1626" y="244"/>
                  </a:cubicBezTo>
                  <a:cubicBezTo>
                    <a:pt x="1658" y="268"/>
                    <a:pt x="1663" y="239"/>
                    <a:pt x="1722" y="238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50" name="Rectangle 34"/>
            <p:cNvSpPr>
              <a:spLocks noChangeArrowheads="1"/>
            </p:cNvSpPr>
            <p:nvPr/>
          </p:nvSpPr>
          <p:spPr bwMode="auto">
            <a:xfrm>
              <a:off x="2819400" y="5410200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292100" indent="-2921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3143250" indent="-28575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3562350" indent="-2286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3981450" indent="-22860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4400550" indent="-228600">
                <a:spcBef>
                  <a:spcPct val="20000"/>
                </a:spcBef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48577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53149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57721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62293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ja-JP" sz="2000" b="1"/>
                <a:t>A</a:t>
              </a:r>
              <a:r>
                <a:rPr lang="en-US" altLang="ja-JP" sz="2000" b="1" baseline="-25000"/>
                <a:t>3</a:t>
              </a:r>
              <a:endParaRPr lang="en-US" altLang="ja-JP" sz="2000" b="1"/>
            </a:p>
          </p:txBody>
        </p:sp>
        <p:sp>
          <p:nvSpPr>
            <p:cNvPr id="239651" name="Rectangle 35"/>
            <p:cNvSpPr>
              <a:spLocks noChangeArrowheads="1"/>
            </p:cNvSpPr>
            <p:nvPr/>
          </p:nvSpPr>
          <p:spPr bwMode="auto">
            <a:xfrm>
              <a:off x="3429000" y="5410200"/>
              <a:ext cx="533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292100" indent="-2921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3143250" indent="-28575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3562350" indent="-2286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3981450" indent="-22860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4400550" indent="-228600">
                <a:spcBef>
                  <a:spcPct val="20000"/>
                </a:spcBef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48577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53149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57721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62293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ja-JP" sz="2000" b="1"/>
                <a:t>A</a:t>
              </a:r>
              <a:r>
                <a:rPr lang="en-US" altLang="ja-JP" sz="2000" b="1" baseline="-25000"/>
                <a:t>4</a:t>
              </a:r>
              <a:endParaRPr lang="en-US" altLang="ja-JP" sz="2000" b="1"/>
            </a:p>
          </p:txBody>
        </p:sp>
        <p:sp>
          <p:nvSpPr>
            <p:cNvPr id="239670" name="Rectangle 54"/>
            <p:cNvSpPr>
              <a:spLocks noChangeArrowheads="1"/>
            </p:cNvSpPr>
            <p:nvPr/>
          </p:nvSpPr>
          <p:spPr bwMode="auto">
            <a:xfrm>
              <a:off x="457200" y="1249108"/>
              <a:ext cx="16002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292100" indent="-2921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3143250" indent="-28575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3562350" indent="-2286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3981450" indent="-22860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4400550" indent="-228600">
                <a:spcBef>
                  <a:spcPct val="20000"/>
                </a:spcBef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48577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53149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57721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62293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ja-JP" sz="1800" b="1"/>
                <a:t>①</a:t>
              </a:r>
              <a:r>
                <a:rPr lang="ja-JP" altLang="en-US" sz="1800" b="1"/>
                <a:t>原パルス</a:t>
              </a:r>
            </a:p>
          </p:txBody>
        </p:sp>
        <p:sp>
          <p:nvSpPr>
            <p:cNvPr id="239671" name="Rectangle 55"/>
            <p:cNvSpPr>
              <a:spLocks noChangeArrowheads="1"/>
            </p:cNvSpPr>
            <p:nvPr/>
          </p:nvSpPr>
          <p:spPr bwMode="auto">
            <a:xfrm>
              <a:off x="292460" y="2333624"/>
              <a:ext cx="16002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292100" indent="-2921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3143250" indent="-28575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3562350" indent="-2286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3981450" indent="-22860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4400550" indent="-228600">
                <a:spcBef>
                  <a:spcPct val="20000"/>
                </a:spcBef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48577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53149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57721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62293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ja-JP" sz="1800" b="1"/>
                <a:t>②</a:t>
              </a:r>
              <a:r>
                <a:rPr lang="ja-JP" altLang="en-US" sz="1800" b="1"/>
                <a:t>中継入力</a:t>
              </a:r>
            </a:p>
            <a:p>
              <a:pPr eaLnBrk="1" hangingPunct="1">
                <a:buFontTx/>
                <a:buNone/>
              </a:pPr>
              <a:r>
                <a:rPr lang="ja-JP" altLang="en-US" sz="1800" b="1"/>
                <a:t>	パルス</a:t>
              </a:r>
            </a:p>
          </p:txBody>
        </p:sp>
        <p:sp>
          <p:nvSpPr>
            <p:cNvPr id="239672" name="Rectangle 56"/>
            <p:cNvSpPr>
              <a:spLocks noChangeArrowheads="1"/>
            </p:cNvSpPr>
            <p:nvPr/>
          </p:nvSpPr>
          <p:spPr bwMode="auto">
            <a:xfrm>
              <a:off x="152400" y="3810000"/>
              <a:ext cx="16002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292100" indent="-2921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3143250" indent="-28575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3562350" indent="-2286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3981450" indent="-22860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4400550" indent="-228600">
                <a:spcBef>
                  <a:spcPct val="20000"/>
                </a:spcBef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48577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53149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57721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62293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ja-JP" sz="1800" b="1"/>
                <a:t>③</a:t>
              </a:r>
              <a:r>
                <a:rPr lang="ja-JP" altLang="en-US" sz="1800" b="1"/>
                <a:t>等価増幅器出力パルス</a:t>
              </a: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4745090" y="1633487"/>
            <a:ext cx="4285891" cy="1905000"/>
            <a:chOff x="4400909" y="1676400"/>
            <a:chExt cx="4285891" cy="1905000"/>
          </a:xfrm>
        </p:grpSpPr>
        <p:sp>
          <p:nvSpPr>
            <p:cNvPr id="239618" name="Line 2"/>
            <p:cNvSpPr>
              <a:spLocks noChangeShapeType="1"/>
            </p:cNvSpPr>
            <p:nvPr/>
          </p:nvSpPr>
          <p:spPr bwMode="auto">
            <a:xfrm>
              <a:off x="5792788" y="3200400"/>
              <a:ext cx="2743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19" name="Freeform 3"/>
            <p:cNvSpPr>
              <a:spLocks/>
            </p:cNvSpPr>
            <p:nvPr/>
          </p:nvSpPr>
          <p:spPr bwMode="auto">
            <a:xfrm>
              <a:off x="5945188" y="2819400"/>
              <a:ext cx="2741612" cy="762000"/>
            </a:xfrm>
            <a:custGeom>
              <a:avLst/>
              <a:gdLst>
                <a:gd name="T0" fmla="*/ 0 w 1727"/>
                <a:gd name="T1" fmla="*/ 240 h 480"/>
                <a:gd name="T2" fmla="*/ 192 w 1727"/>
                <a:gd name="T3" fmla="*/ 240 h 480"/>
                <a:gd name="T4" fmla="*/ 192 w 1727"/>
                <a:gd name="T5" fmla="*/ 0 h 480"/>
                <a:gd name="T6" fmla="*/ 384 w 1727"/>
                <a:gd name="T7" fmla="*/ 0 h 480"/>
                <a:gd name="T8" fmla="*/ 384 w 1727"/>
                <a:gd name="T9" fmla="*/ 240 h 480"/>
                <a:gd name="T10" fmla="*/ 576 w 1727"/>
                <a:gd name="T11" fmla="*/ 240 h 480"/>
                <a:gd name="T12" fmla="*/ 576 w 1727"/>
                <a:gd name="T13" fmla="*/ 480 h 480"/>
                <a:gd name="T14" fmla="*/ 768 w 1727"/>
                <a:gd name="T15" fmla="*/ 480 h 480"/>
                <a:gd name="T16" fmla="*/ 768 w 1727"/>
                <a:gd name="T17" fmla="*/ 240 h 480"/>
                <a:gd name="T18" fmla="*/ 1152 w 1727"/>
                <a:gd name="T19" fmla="*/ 240 h 480"/>
                <a:gd name="T20" fmla="*/ 1343 w 1727"/>
                <a:gd name="T21" fmla="*/ 240 h 480"/>
                <a:gd name="T22" fmla="*/ 1341 w 1727"/>
                <a:gd name="T23" fmla="*/ 2 h 480"/>
                <a:gd name="T24" fmla="*/ 1536 w 1727"/>
                <a:gd name="T25" fmla="*/ 2 h 480"/>
                <a:gd name="T26" fmla="*/ 1538 w 1727"/>
                <a:gd name="T27" fmla="*/ 240 h 480"/>
                <a:gd name="T28" fmla="*/ 1727 w 1727"/>
                <a:gd name="T29" fmla="*/ 239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27" h="480">
                  <a:moveTo>
                    <a:pt x="0" y="240"/>
                  </a:moveTo>
                  <a:lnTo>
                    <a:pt x="192" y="240"/>
                  </a:lnTo>
                  <a:lnTo>
                    <a:pt x="192" y="0"/>
                  </a:lnTo>
                  <a:lnTo>
                    <a:pt x="384" y="0"/>
                  </a:lnTo>
                  <a:lnTo>
                    <a:pt x="384" y="240"/>
                  </a:lnTo>
                  <a:lnTo>
                    <a:pt x="576" y="240"/>
                  </a:lnTo>
                  <a:lnTo>
                    <a:pt x="576" y="480"/>
                  </a:lnTo>
                  <a:lnTo>
                    <a:pt x="768" y="480"/>
                  </a:lnTo>
                  <a:lnTo>
                    <a:pt x="768" y="240"/>
                  </a:lnTo>
                  <a:lnTo>
                    <a:pt x="1152" y="240"/>
                  </a:lnTo>
                  <a:lnTo>
                    <a:pt x="1343" y="240"/>
                  </a:lnTo>
                  <a:lnTo>
                    <a:pt x="1341" y="2"/>
                  </a:lnTo>
                  <a:lnTo>
                    <a:pt x="1536" y="2"/>
                  </a:lnTo>
                  <a:lnTo>
                    <a:pt x="1538" y="240"/>
                  </a:lnTo>
                  <a:lnTo>
                    <a:pt x="1727" y="239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52" name="Line 36"/>
            <p:cNvSpPr>
              <a:spLocks noChangeShapeType="1"/>
            </p:cNvSpPr>
            <p:nvPr/>
          </p:nvSpPr>
          <p:spPr bwMode="auto">
            <a:xfrm>
              <a:off x="6248400" y="2057400"/>
              <a:ext cx="0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53" name="Line 37"/>
            <p:cNvSpPr>
              <a:spLocks noChangeShapeType="1"/>
            </p:cNvSpPr>
            <p:nvPr/>
          </p:nvSpPr>
          <p:spPr bwMode="auto">
            <a:xfrm>
              <a:off x="5791200" y="2057400"/>
              <a:ext cx="2743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54" name="Line 38"/>
            <p:cNvSpPr>
              <a:spLocks noChangeShapeType="1"/>
            </p:cNvSpPr>
            <p:nvPr/>
          </p:nvSpPr>
          <p:spPr bwMode="auto">
            <a:xfrm flipV="1">
              <a:off x="6248400" y="16764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239655" name="Group 39"/>
            <p:cNvGrpSpPr>
              <a:grpSpLocks/>
            </p:cNvGrpSpPr>
            <p:nvPr/>
          </p:nvGrpSpPr>
          <p:grpSpPr bwMode="auto">
            <a:xfrm>
              <a:off x="6553200" y="2057400"/>
              <a:ext cx="1828800" cy="1143000"/>
              <a:chOff x="4032" y="1152"/>
              <a:chExt cx="1152" cy="1824"/>
            </a:xfrm>
          </p:grpSpPr>
          <p:sp>
            <p:nvSpPr>
              <p:cNvPr id="239656" name="Line 40"/>
              <p:cNvSpPr>
                <a:spLocks noChangeShapeType="1"/>
              </p:cNvSpPr>
              <p:nvPr/>
            </p:nvSpPr>
            <p:spPr bwMode="auto">
              <a:xfrm>
                <a:off x="4224" y="1152"/>
                <a:ext cx="0" cy="18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39657" name="Line 41"/>
              <p:cNvSpPr>
                <a:spLocks noChangeShapeType="1"/>
              </p:cNvSpPr>
              <p:nvPr/>
            </p:nvSpPr>
            <p:spPr bwMode="auto">
              <a:xfrm>
                <a:off x="4608" y="1152"/>
                <a:ext cx="0" cy="18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39658" name="Line 42"/>
              <p:cNvSpPr>
                <a:spLocks noChangeShapeType="1"/>
              </p:cNvSpPr>
              <p:nvPr/>
            </p:nvSpPr>
            <p:spPr bwMode="auto">
              <a:xfrm>
                <a:off x="4992" y="1152"/>
                <a:ext cx="0" cy="18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39659" name="Line 43"/>
              <p:cNvSpPr>
                <a:spLocks noChangeShapeType="1"/>
              </p:cNvSpPr>
              <p:nvPr/>
            </p:nvSpPr>
            <p:spPr bwMode="auto">
              <a:xfrm>
                <a:off x="4032" y="1152"/>
                <a:ext cx="0" cy="18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39660" name="Line 44"/>
              <p:cNvSpPr>
                <a:spLocks noChangeShapeType="1"/>
              </p:cNvSpPr>
              <p:nvPr/>
            </p:nvSpPr>
            <p:spPr bwMode="auto">
              <a:xfrm>
                <a:off x="4416" y="1152"/>
                <a:ext cx="0" cy="18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39661" name="Line 45"/>
              <p:cNvSpPr>
                <a:spLocks noChangeShapeType="1"/>
              </p:cNvSpPr>
              <p:nvPr/>
            </p:nvSpPr>
            <p:spPr bwMode="auto">
              <a:xfrm>
                <a:off x="4800" y="1152"/>
                <a:ext cx="0" cy="18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39662" name="Line 46"/>
              <p:cNvSpPr>
                <a:spLocks noChangeShapeType="1"/>
              </p:cNvSpPr>
              <p:nvPr/>
            </p:nvSpPr>
            <p:spPr bwMode="auto">
              <a:xfrm>
                <a:off x="5184" y="1152"/>
                <a:ext cx="0" cy="18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239663" name="Line 47"/>
            <p:cNvSpPr>
              <a:spLocks noChangeShapeType="1"/>
            </p:cNvSpPr>
            <p:nvPr/>
          </p:nvSpPr>
          <p:spPr bwMode="auto">
            <a:xfrm flipV="1">
              <a:off x="6858000" y="16764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64" name="Line 48"/>
            <p:cNvSpPr>
              <a:spLocks noChangeShapeType="1"/>
            </p:cNvSpPr>
            <p:nvPr/>
          </p:nvSpPr>
          <p:spPr bwMode="auto">
            <a:xfrm flipV="1">
              <a:off x="7467600" y="16764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65" name="Line 49"/>
            <p:cNvSpPr>
              <a:spLocks noChangeShapeType="1"/>
            </p:cNvSpPr>
            <p:nvPr/>
          </p:nvSpPr>
          <p:spPr bwMode="auto">
            <a:xfrm flipV="1">
              <a:off x="8077200" y="16764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66" name="Line 50"/>
            <p:cNvSpPr>
              <a:spLocks noChangeShapeType="1"/>
            </p:cNvSpPr>
            <p:nvPr/>
          </p:nvSpPr>
          <p:spPr bwMode="auto">
            <a:xfrm>
              <a:off x="6553200" y="20574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67" name="Line 51"/>
            <p:cNvSpPr>
              <a:spLocks noChangeShapeType="1"/>
            </p:cNvSpPr>
            <p:nvPr/>
          </p:nvSpPr>
          <p:spPr bwMode="auto">
            <a:xfrm>
              <a:off x="7162800" y="20574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68" name="Line 52"/>
            <p:cNvSpPr>
              <a:spLocks noChangeShapeType="1"/>
            </p:cNvSpPr>
            <p:nvPr/>
          </p:nvSpPr>
          <p:spPr bwMode="auto">
            <a:xfrm>
              <a:off x="7772400" y="20574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69" name="Line 53"/>
            <p:cNvSpPr>
              <a:spLocks noChangeShapeType="1"/>
            </p:cNvSpPr>
            <p:nvPr/>
          </p:nvSpPr>
          <p:spPr bwMode="auto">
            <a:xfrm>
              <a:off x="8382000" y="20574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9673" name="Rectangle 57"/>
            <p:cNvSpPr>
              <a:spLocks noChangeArrowheads="1"/>
            </p:cNvSpPr>
            <p:nvPr/>
          </p:nvSpPr>
          <p:spPr bwMode="auto">
            <a:xfrm>
              <a:off x="4430659" y="1769193"/>
              <a:ext cx="16002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292100" indent="-2921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3143250" indent="-28575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3562350" indent="-2286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3981450" indent="-22860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4400550" indent="-228600">
                <a:spcBef>
                  <a:spcPct val="20000"/>
                </a:spcBef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48577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53149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57721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62293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ja-JP" sz="1800" b="1"/>
                <a:t>④</a:t>
              </a:r>
              <a:r>
                <a:rPr lang="ja-JP" altLang="en-US" sz="1800" b="1"/>
                <a:t>タイミング</a:t>
              </a:r>
            </a:p>
            <a:p>
              <a:pPr eaLnBrk="1" hangingPunct="1">
                <a:buFontTx/>
                <a:buNone/>
              </a:pPr>
              <a:r>
                <a:rPr lang="ja-JP" altLang="en-US" sz="1800" b="1"/>
                <a:t>	パルス</a:t>
              </a:r>
            </a:p>
          </p:txBody>
        </p:sp>
        <p:sp>
          <p:nvSpPr>
            <p:cNvPr id="239674" name="Rectangle 58"/>
            <p:cNvSpPr>
              <a:spLocks noChangeArrowheads="1"/>
            </p:cNvSpPr>
            <p:nvPr/>
          </p:nvSpPr>
          <p:spPr bwMode="auto">
            <a:xfrm>
              <a:off x="4400909" y="3097880"/>
              <a:ext cx="1600200" cy="3740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292100" indent="-2921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3143250" indent="-28575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3562350" indent="-228600">
                <a:spcBef>
                  <a:spcPct val="20000"/>
                </a:spcBef>
                <a:buChar char="•"/>
                <a:tabLst>
                  <a:tab pos="292100" algn="l"/>
                </a:tabLs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3981450" indent="-228600">
                <a:spcBef>
                  <a:spcPct val="20000"/>
                </a:spcBef>
                <a:buChar char="–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4400550" indent="-228600">
                <a:spcBef>
                  <a:spcPct val="20000"/>
                </a:spcBef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48577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53149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57721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622935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292100" algn="l"/>
                </a:tabLst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ja-JP" sz="1800" b="1"/>
                <a:t>⑤</a:t>
              </a:r>
              <a:r>
                <a:rPr lang="ja-JP" altLang="en-US" sz="1800" b="1"/>
                <a:t>再生パルス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43660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772400" cy="1143000"/>
          </a:xfrm>
        </p:spPr>
        <p:txBody>
          <a:bodyPr/>
          <a:lstStyle/>
          <a:p>
            <a:pPr algn="r"/>
            <a:r>
              <a:rPr lang="ja-JP" altLang="en-US" sz="2800" b="1">
                <a:ea typeface="AR P丸ゴシック体M" pitchFamily="50" charset="-128"/>
              </a:rPr>
              <a:t>伝送路符号の例</a:t>
            </a:r>
            <a:endParaRPr lang="ja-JP" altLang="en-US" b="1">
              <a:ea typeface="AR P丸ゴシック体M" pitchFamily="50" charset="-128"/>
            </a:endParaRP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600076"/>
            <a:ext cx="7772400" cy="1524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DFFFB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rmAutofit lnSpcReduction="10000"/>
          </a:bodyPr>
          <a:lstStyle/>
          <a:p>
            <a:pPr marL="292100" indent="-292100">
              <a:buFontTx/>
              <a:buNone/>
              <a:tabLst>
                <a:tab pos="292100" algn="l"/>
              </a:tabLst>
            </a:pPr>
            <a:r>
              <a:rPr lang="en-US" altLang="ja-JP" sz="2000" b="1"/>
              <a:t> </a:t>
            </a:r>
            <a:r>
              <a:rPr lang="ja-JP" altLang="en-US" sz="2000" b="1">
                <a:solidFill>
                  <a:srgbClr val="FF0000"/>
                </a:solidFill>
              </a:rPr>
              <a:t>バイポーラ方式</a:t>
            </a:r>
            <a:r>
              <a:rPr lang="ja-JP" altLang="en-US" sz="2000" b="1"/>
              <a:t>（あるいは</a:t>
            </a:r>
            <a:r>
              <a:rPr lang="en-US" altLang="ja-JP" sz="2000" b="1">
                <a:solidFill>
                  <a:srgbClr val="FF0000"/>
                </a:solidFill>
              </a:rPr>
              <a:t>AMI</a:t>
            </a:r>
            <a:r>
              <a:rPr lang="ja-JP" altLang="en-US" sz="2000" b="1"/>
              <a:t>方式）</a:t>
            </a:r>
          </a:p>
          <a:p>
            <a:pPr marL="292100" indent="-292100">
              <a:buFontTx/>
              <a:buNone/>
              <a:tabLst>
                <a:tab pos="292100" algn="l"/>
              </a:tabLst>
            </a:pPr>
            <a:r>
              <a:rPr lang="ja-JP" altLang="en-US" sz="2000" b="1"/>
              <a:t>			</a:t>
            </a:r>
            <a:r>
              <a:rPr lang="en-US" altLang="ja-JP" sz="2000" b="1"/>
              <a:t>AMI:Alternate Mark Inversion</a:t>
            </a:r>
          </a:p>
          <a:p>
            <a:pPr marL="292100" indent="-292100">
              <a:buFontTx/>
              <a:buNone/>
              <a:tabLst>
                <a:tab pos="292100" algn="l"/>
              </a:tabLst>
            </a:pPr>
            <a:r>
              <a:rPr lang="ja-JP" altLang="en-US" sz="2000" b="1"/>
              <a:t>信号 </a:t>
            </a:r>
            <a:r>
              <a:rPr lang="en-US" altLang="ja-JP" sz="2000" b="1"/>
              <a:t>0 </a:t>
            </a:r>
            <a:r>
              <a:rPr lang="ja-JP" altLang="en-US" sz="2000" b="1"/>
              <a:t>のとき電圧を </a:t>
            </a:r>
            <a:r>
              <a:rPr lang="en-US" altLang="ja-JP" sz="2000" b="1"/>
              <a:t>0 </a:t>
            </a:r>
            <a:r>
              <a:rPr lang="ja-JP" altLang="en-US" sz="2000" b="1"/>
              <a:t>ボルト，</a:t>
            </a:r>
          </a:p>
          <a:p>
            <a:pPr marL="292100" indent="-292100">
              <a:buFontTx/>
              <a:buNone/>
              <a:tabLst>
                <a:tab pos="292100" algn="l"/>
              </a:tabLst>
            </a:pPr>
            <a:r>
              <a:rPr lang="ja-JP" altLang="en-US" sz="2000" b="1"/>
              <a:t>信号 </a:t>
            </a:r>
            <a:r>
              <a:rPr lang="en-US" altLang="ja-JP" sz="2000" b="1"/>
              <a:t>1 </a:t>
            </a:r>
            <a:r>
              <a:rPr lang="ja-JP" altLang="en-US" sz="2000" b="1"/>
              <a:t>のとき電圧を＋</a:t>
            </a:r>
            <a:r>
              <a:rPr lang="en-US" altLang="ja-JP" sz="2000" b="1"/>
              <a:t>E</a:t>
            </a:r>
            <a:r>
              <a:rPr lang="ja-JP" altLang="en-US" sz="2000" b="1"/>
              <a:t>ボルト，－</a:t>
            </a:r>
            <a:r>
              <a:rPr lang="en-US" altLang="ja-JP" sz="2000" b="1"/>
              <a:t>E</a:t>
            </a:r>
            <a:r>
              <a:rPr lang="ja-JP" altLang="en-US" sz="2000" b="1"/>
              <a:t>ボルトを交互に出力</a:t>
            </a:r>
          </a:p>
        </p:txBody>
      </p:sp>
      <p:sp>
        <p:nvSpPr>
          <p:cNvPr id="245764" name="Freeform 4"/>
          <p:cNvSpPr>
            <a:spLocks/>
          </p:cNvSpPr>
          <p:nvPr/>
        </p:nvSpPr>
        <p:spPr bwMode="auto">
          <a:xfrm>
            <a:off x="2141538" y="2568575"/>
            <a:ext cx="5248275" cy="387350"/>
          </a:xfrm>
          <a:custGeom>
            <a:avLst/>
            <a:gdLst>
              <a:gd name="T0" fmla="*/ 2 w 6478"/>
              <a:gd name="T1" fmla="*/ 398 h 398"/>
              <a:gd name="T2" fmla="*/ 0 w 6478"/>
              <a:gd name="T3" fmla="*/ 5 h 398"/>
              <a:gd name="T4" fmla="*/ 418 w 6478"/>
              <a:gd name="T5" fmla="*/ 10 h 398"/>
              <a:gd name="T6" fmla="*/ 418 w 6478"/>
              <a:gd name="T7" fmla="*/ 385 h 398"/>
              <a:gd name="T8" fmla="*/ 822 w 6478"/>
              <a:gd name="T9" fmla="*/ 385 h 398"/>
              <a:gd name="T10" fmla="*/ 822 w 6478"/>
              <a:gd name="T11" fmla="*/ 10 h 398"/>
              <a:gd name="T12" fmla="*/ 1226 w 6478"/>
              <a:gd name="T13" fmla="*/ 10 h 398"/>
              <a:gd name="T14" fmla="*/ 2438 w 6478"/>
              <a:gd name="T15" fmla="*/ 10 h 398"/>
              <a:gd name="T16" fmla="*/ 2438 w 6478"/>
              <a:gd name="T17" fmla="*/ 385 h 398"/>
              <a:gd name="T18" fmla="*/ 3246 w 6478"/>
              <a:gd name="T19" fmla="*/ 385 h 398"/>
              <a:gd name="T20" fmla="*/ 3246 w 6478"/>
              <a:gd name="T21" fmla="*/ 10 h 398"/>
              <a:gd name="T22" fmla="*/ 4434 w 6478"/>
              <a:gd name="T23" fmla="*/ 0 h 398"/>
              <a:gd name="T24" fmla="*/ 4434 w 6478"/>
              <a:gd name="T25" fmla="*/ 383 h 398"/>
              <a:gd name="T26" fmla="*/ 5367 w 6478"/>
              <a:gd name="T27" fmla="*/ 385 h 398"/>
              <a:gd name="T28" fmla="*/ 5367 w 6478"/>
              <a:gd name="T29" fmla="*/ 10 h 398"/>
              <a:gd name="T30" fmla="*/ 6159 w 6478"/>
              <a:gd name="T31" fmla="*/ 0 h 398"/>
              <a:gd name="T32" fmla="*/ 6159 w 6478"/>
              <a:gd name="T33" fmla="*/ 383 h 398"/>
              <a:gd name="T34" fmla="*/ 6478 w 6478"/>
              <a:gd name="T35" fmla="*/ 385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478" h="398">
                <a:moveTo>
                  <a:pt x="2" y="398"/>
                </a:moveTo>
                <a:lnTo>
                  <a:pt x="0" y="5"/>
                </a:lnTo>
                <a:lnTo>
                  <a:pt x="418" y="10"/>
                </a:lnTo>
                <a:lnTo>
                  <a:pt x="418" y="385"/>
                </a:lnTo>
                <a:lnTo>
                  <a:pt x="822" y="385"/>
                </a:lnTo>
                <a:lnTo>
                  <a:pt x="822" y="10"/>
                </a:lnTo>
                <a:lnTo>
                  <a:pt x="1226" y="10"/>
                </a:lnTo>
                <a:lnTo>
                  <a:pt x="2438" y="10"/>
                </a:lnTo>
                <a:lnTo>
                  <a:pt x="2438" y="385"/>
                </a:lnTo>
                <a:lnTo>
                  <a:pt x="3246" y="385"/>
                </a:lnTo>
                <a:lnTo>
                  <a:pt x="3246" y="10"/>
                </a:lnTo>
                <a:lnTo>
                  <a:pt x="4434" y="0"/>
                </a:lnTo>
                <a:lnTo>
                  <a:pt x="4434" y="383"/>
                </a:lnTo>
                <a:lnTo>
                  <a:pt x="5367" y="385"/>
                </a:lnTo>
                <a:lnTo>
                  <a:pt x="5367" y="10"/>
                </a:lnTo>
                <a:lnTo>
                  <a:pt x="6159" y="0"/>
                </a:lnTo>
                <a:lnTo>
                  <a:pt x="6159" y="383"/>
                </a:lnTo>
                <a:lnTo>
                  <a:pt x="6478" y="385"/>
                </a:lnTo>
              </a:path>
            </a:pathLst>
          </a:custGeom>
          <a:solidFill>
            <a:srgbClr val="CCECFF"/>
          </a:solidFill>
          <a:ln w="28575" cmpd="sng">
            <a:solidFill>
              <a:schemeClr val="accent2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245765" name="Text Box 5"/>
          <p:cNvSpPr txBox="1">
            <a:spLocks noChangeArrowheads="1"/>
          </p:cNvSpPr>
          <p:nvPr/>
        </p:nvSpPr>
        <p:spPr bwMode="auto">
          <a:xfrm>
            <a:off x="1617663" y="3122613"/>
            <a:ext cx="657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just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＋</a:t>
            </a:r>
            <a:r>
              <a:rPr lang="en-US" altLang="ja-JP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</a:t>
            </a:r>
          </a:p>
        </p:txBody>
      </p:sp>
      <p:sp>
        <p:nvSpPr>
          <p:cNvPr id="245766" name="Freeform 6"/>
          <p:cNvSpPr>
            <a:spLocks/>
          </p:cNvSpPr>
          <p:nvPr/>
        </p:nvSpPr>
        <p:spPr bwMode="auto">
          <a:xfrm>
            <a:off x="2171700" y="3257550"/>
            <a:ext cx="5238750" cy="738188"/>
          </a:xfrm>
          <a:custGeom>
            <a:avLst/>
            <a:gdLst>
              <a:gd name="T0" fmla="*/ 0 w 6464"/>
              <a:gd name="T1" fmla="*/ 380 h 758"/>
              <a:gd name="T2" fmla="*/ 0 w 6464"/>
              <a:gd name="T3" fmla="*/ 5 h 758"/>
              <a:gd name="T4" fmla="*/ 404 w 6464"/>
              <a:gd name="T5" fmla="*/ 5 h 758"/>
              <a:gd name="T6" fmla="*/ 404 w 6464"/>
              <a:gd name="T7" fmla="*/ 380 h 758"/>
              <a:gd name="T8" fmla="*/ 808 w 6464"/>
              <a:gd name="T9" fmla="*/ 380 h 758"/>
              <a:gd name="T10" fmla="*/ 808 w 6464"/>
              <a:gd name="T11" fmla="*/ 755 h 758"/>
              <a:gd name="T12" fmla="*/ 1224 w 6464"/>
              <a:gd name="T13" fmla="*/ 750 h 758"/>
              <a:gd name="T14" fmla="*/ 1224 w 6464"/>
              <a:gd name="T15" fmla="*/ 0 h 758"/>
              <a:gd name="T16" fmla="*/ 1637 w 6464"/>
              <a:gd name="T17" fmla="*/ 0 h 758"/>
              <a:gd name="T18" fmla="*/ 1637 w 6464"/>
              <a:gd name="T19" fmla="*/ 758 h 758"/>
              <a:gd name="T20" fmla="*/ 2042 w 6464"/>
              <a:gd name="T21" fmla="*/ 758 h 758"/>
              <a:gd name="T22" fmla="*/ 2042 w 6464"/>
              <a:gd name="T23" fmla="*/ 15 h 758"/>
              <a:gd name="T24" fmla="*/ 2424 w 6464"/>
              <a:gd name="T25" fmla="*/ 5 h 758"/>
              <a:gd name="T26" fmla="*/ 2424 w 6464"/>
              <a:gd name="T27" fmla="*/ 380 h 758"/>
              <a:gd name="T28" fmla="*/ 3232 w 6464"/>
              <a:gd name="T29" fmla="*/ 380 h 758"/>
              <a:gd name="T30" fmla="*/ 3232 w 6464"/>
              <a:gd name="T31" fmla="*/ 5 h 758"/>
              <a:gd name="T32" fmla="*/ 3636 w 6464"/>
              <a:gd name="T33" fmla="*/ 5 h 758"/>
              <a:gd name="T34" fmla="*/ 3636 w 6464"/>
              <a:gd name="T35" fmla="*/ 755 h 758"/>
              <a:gd name="T36" fmla="*/ 4040 w 6464"/>
              <a:gd name="T37" fmla="*/ 755 h 758"/>
              <a:gd name="T38" fmla="*/ 4040 w 6464"/>
              <a:gd name="T39" fmla="*/ 5 h 758"/>
              <a:gd name="T40" fmla="*/ 4412 w 6464"/>
              <a:gd name="T41" fmla="*/ 8 h 758"/>
              <a:gd name="T42" fmla="*/ 4412 w 6464"/>
              <a:gd name="T43" fmla="*/ 383 h 758"/>
              <a:gd name="T44" fmla="*/ 5353 w 6464"/>
              <a:gd name="T45" fmla="*/ 380 h 758"/>
              <a:gd name="T46" fmla="*/ 5353 w 6464"/>
              <a:gd name="T47" fmla="*/ 755 h 758"/>
              <a:gd name="T48" fmla="*/ 5757 w 6464"/>
              <a:gd name="T49" fmla="*/ 755 h 758"/>
              <a:gd name="T50" fmla="*/ 5757 w 6464"/>
              <a:gd name="T51" fmla="*/ 5 h 758"/>
              <a:gd name="T52" fmla="*/ 6161 w 6464"/>
              <a:gd name="T53" fmla="*/ 5 h 758"/>
              <a:gd name="T54" fmla="*/ 6161 w 6464"/>
              <a:gd name="T55" fmla="*/ 380 h 758"/>
              <a:gd name="T56" fmla="*/ 6464 w 6464"/>
              <a:gd name="T57" fmla="*/ 380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464" h="758">
                <a:moveTo>
                  <a:pt x="0" y="380"/>
                </a:moveTo>
                <a:lnTo>
                  <a:pt x="0" y="5"/>
                </a:lnTo>
                <a:lnTo>
                  <a:pt x="404" y="5"/>
                </a:lnTo>
                <a:lnTo>
                  <a:pt x="404" y="380"/>
                </a:lnTo>
                <a:lnTo>
                  <a:pt x="808" y="380"/>
                </a:lnTo>
                <a:lnTo>
                  <a:pt x="808" y="755"/>
                </a:lnTo>
                <a:lnTo>
                  <a:pt x="1224" y="750"/>
                </a:lnTo>
                <a:lnTo>
                  <a:pt x="1224" y="0"/>
                </a:lnTo>
                <a:lnTo>
                  <a:pt x="1637" y="0"/>
                </a:lnTo>
                <a:lnTo>
                  <a:pt x="1637" y="758"/>
                </a:lnTo>
                <a:lnTo>
                  <a:pt x="2042" y="758"/>
                </a:lnTo>
                <a:lnTo>
                  <a:pt x="2042" y="15"/>
                </a:lnTo>
                <a:lnTo>
                  <a:pt x="2424" y="5"/>
                </a:lnTo>
                <a:lnTo>
                  <a:pt x="2424" y="380"/>
                </a:lnTo>
                <a:lnTo>
                  <a:pt x="3232" y="380"/>
                </a:lnTo>
                <a:lnTo>
                  <a:pt x="3232" y="5"/>
                </a:lnTo>
                <a:lnTo>
                  <a:pt x="3636" y="5"/>
                </a:lnTo>
                <a:lnTo>
                  <a:pt x="3636" y="755"/>
                </a:lnTo>
                <a:lnTo>
                  <a:pt x="4040" y="755"/>
                </a:lnTo>
                <a:lnTo>
                  <a:pt x="4040" y="5"/>
                </a:lnTo>
                <a:lnTo>
                  <a:pt x="4412" y="8"/>
                </a:lnTo>
                <a:lnTo>
                  <a:pt x="4412" y="383"/>
                </a:lnTo>
                <a:lnTo>
                  <a:pt x="5353" y="380"/>
                </a:lnTo>
                <a:lnTo>
                  <a:pt x="5353" y="755"/>
                </a:lnTo>
                <a:lnTo>
                  <a:pt x="5757" y="755"/>
                </a:lnTo>
                <a:lnTo>
                  <a:pt x="5757" y="5"/>
                </a:lnTo>
                <a:lnTo>
                  <a:pt x="6161" y="5"/>
                </a:lnTo>
                <a:lnTo>
                  <a:pt x="6161" y="380"/>
                </a:lnTo>
                <a:lnTo>
                  <a:pt x="6464" y="380"/>
                </a:lnTo>
              </a:path>
            </a:pathLst>
          </a:custGeom>
          <a:solidFill>
            <a:srgbClr val="FFCCCC"/>
          </a:solidFill>
          <a:ln w="28575" cmpd="sng">
            <a:solidFill>
              <a:srgbClr val="FF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245767" name="Text Box 7"/>
          <p:cNvSpPr txBox="1">
            <a:spLocks noChangeArrowheads="1"/>
          </p:cNvSpPr>
          <p:nvPr/>
        </p:nvSpPr>
        <p:spPr bwMode="auto">
          <a:xfrm>
            <a:off x="1601788" y="3825875"/>
            <a:ext cx="6556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just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－</a:t>
            </a:r>
            <a:r>
              <a:rPr lang="en-US" altLang="ja-JP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</a:t>
            </a:r>
          </a:p>
        </p:txBody>
      </p:sp>
      <p:sp>
        <p:nvSpPr>
          <p:cNvPr id="245768" name="Text Box 8"/>
          <p:cNvSpPr txBox="1">
            <a:spLocks noChangeArrowheads="1"/>
          </p:cNvSpPr>
          <p:nvPr/>
        </p:nvSpPr>
        <p:spPr bwMode="auto">
          <a:xfrm>
            <a:off x="1600200" y="3503613"/>
            <a:ext cx="65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just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0</a:t>
            </a:r>
          </a:p>
        </p:txBody>
      </p:sp>
      <p:sp>
        <p:nvSpPr>
          <p:cNvPr id="245769" name="Line 9"/>
          <p:cNvSpPr>
            <a:spLocks noChangeShapeType="1"/>
          </p:cNvSpPr>
          <p:nvPr/>
        </p:nvSpPr>
        <p:spPr bwMode="auto">
          <a:xfrm>
            <a:off x="2173288" y="3995738"/>
            <a:ext cx="528796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245770" name="Line 10"/>
          <p:cNvSpPr>
            <a:spLocks noChangeShapeType="1"/>
          </p:cNvSpPr>
          <p:nvPr/>
        </p:nvSpPr>
        <p:spPr bwMode="auto">
          <a:xfrm>
            <a:off x="2179638" y="3263900"/>
            <a:ext cx="528796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245771" name="Freeform 11"/>
          <p:cNvSpPr>
            <a:spLocks/>
          </p:cNvSpPr>
          <p:nvPr/>
        </p:nvSpPr>
        <p:spPr bwMode="auto">
          <a:xfrm>
            <a:off x="2141538" y="5403850"/>
            <a:ext cx="5248275" cy="387350"/>
          </a:xfrm>
          <a:custGeom>
            <a:avLst/>
            <a:gdLst>
              <a:gd name="T0" fmla="*/ 2 w 6478"/>
              <a:gd name="T1" fmla="*/ 398 h 398"/>
              <a:gd name="T2" fmla="*/ 0 w 6478"/>
              <a:gd name="T3" fmla="*/ 5 h 398"/>
              <a:gd name="T4" fmla="*/ 418 w 6478"/>
              <a:gd name="T5" fmla="*/ 10 h 398"/>
              <a:gd name="T6" fmla="*/ 418 w 6478"/>
              <a:gd name="T7" fmla="*/ 385 h 398"/>
              <a:gd name="T8" fmla="*/ 822 w 6478"/>
              <a:gd name="T9" fmla="*/ 385 h 398"/>
              <a:gd name="T10" fmla="*/ 822 w 6478"/>
              <a:gd name="T11" fmla="*/ 10 h 398"/>
              <a:gd name="T12" fmla="*/ 1226 w 6478"/>
              <a:gd name="T13" fmla="*/ 10 h 398"/>
              <a:gd name="T14" fmla="*/ 2438 w 6478"/>
              <a:gd name="T15" fmla="*/ 10 h 398"/>
              <a:gd name="T16" fmla="*/ 2438 w 6478"/>
              <a:gd name="T17" fmla="*/ 385 h 398"/>
              <a:gd name="T18" fmla="*/ 3246 w 6478"/>
              <a:gd name="T19" fmla="*/ 385 h 398"/>
              <a:gd name="T20" fmla="*/ 3246 w 6478"/>
              <a:gd name="T21" fmla="*/ 10 h 398"/>
              <a:gd name="T22" fmla="*/ 4434 w 6478"/>
              <a:gd name="T23" fmla="*/ 0 h 398"/>
              <a:gd name="T24" fmla="*/ 4434 w 6478"/>
              <a:gd name="T25" fmla="*/ 383 h 398"/>
              <a:gd name="T26" fmla="*/ 5367 w 6478"/>
              <a:gd name="T27" fmla="*/ 385 h 398"/>
              <a:gd name="T28" fmla="*/ 5367 w 6478"/>
              <a:gd name="T29" fmla="*/ 10 h 398"/>
              <a:gd name="T30" fmla="*/ 6159 w 6478"/>
              <a:gd name="T31" fmla="*/ 0 h 398"/>
              <a:gd name="T32" fmla="*/ 6159 w 6478"/>
              <a:gd name="T33" fmla="*/ 383 h 398"/>
              <a:gd name="T34" fmla="*/ 6478 w 6478"/>
              <a:gd name="T35" fmla="*/ 385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478" h="398">
                <a:moveTo>
                  <a:pt x="2" y="398"/>
                </a:moveTo>
                <a:lnTo>
                  <a:pt x="0" y="5"/>
                </a:lnTo>
                <a:lnTo>
                  <a:pt x="418" y="10"/>
                </a:lnTo>
                <a:lnTo>
                  <a:pt x="418" y="385"/>
                </a:lnTo>
                <a:lnTo>
                  <a:pt x="822" y="385"/>
                </a:lnTo>
                <a:lnTo>
                  <a:pt x="822" y="10"/>
                </a:lnTo>
                <a:lnTo>
                  <a:pt x="1226" y="10"/>
                </a:lnTo>
                <a:lnTo>
                  <a:pt x="2438" y="10"/>
                </a:lnTo>
                <a:lnTo>
                  <a:pt x="2438" y="385"/>
                </a:lnTo>
                <a:lnTo>
                  <a:pt x="3246" y="385"/>
                </a:lnTo>
                <a:lnTo>
                  <a:pt x="3246" y="10"/>
                </a:lnTo>
                <a:lnTo>
                  <a:pt x="4434" y="0"/>
                </a:lnTo>
                <a:lnTo>
                  <a:pt x="4434" y="383"/>
                </a:lnTo>
                <a:lnTo>
                  <a:pt x="5367" y="385"/>
                </a:lnTo>
                <a:lnTo>
                  <a:pt x="5367" y="10"/>
                </a:lnTo>
                <a:lnTo>
                  <a:pt x="6159" y="0"/>
                </a:lnTo>
                <a:lnTo>
                  <a:pt x="6159" y="383"/>
                </a:lnTo>
                <a:lnTo>
                  <a:pt x="6478" y="385"/>
                </a:lnTo>
              </a:path>
            </a:pathLst>
          </a:custGeom>
          <a:solidFill>
            <a:srgbClr val="CCECFF"/>
          </a:solidFill>
          <a:ln w="28575" cmpd="sng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772" name="Freeform 12"/>
          <p:cNvSpPr>
            <a:spLocks/>
          </p:cNvSpPr>
          <p:nvPr/>
        </p:nvSpPr>
        <p:spPr bwMode="auto">
          <a:xfrm>
            <a:off x="2133600" y="6176963"/>
            <a:ext cx="5237163" cy="376237"/>
          </a:xfrm>
          <a:custGeom>
            <a:avLst/>
            <a:gdLst>
              <a:gd name="T0" fmla="*/ 0 w 6459"/>
              <a:gd name="T1" fmla="*/ 376 h 387"/>
              <a:gd name="T2" fmla="*/ 200 w 6459"/>
              <a:gd name="T3" fmla="*/ 376 h 387"/>
              <a:gd name="T4" fmla="*/ 200 w 6459"/>
              <a:gd name="T5" fmla="*/ 1 h 387"/>
              <a:gd name="T6" fmla="*/ 600 w 6459"/>
              <a:gd name="T7" fmla="*/ 1 h 387"/>
              <a:gd name="T8" fmla="*/ 600 w 6459"/>
              <a:gd name="T9" fmla="*/ 376 h 387"/>
              <a:gd name="T10" fmla="*/ 1050 w 6459"/>
              <a:gd name="T11" fmla="*/ 376 h 387"/>
              <a:gd name="T12" fmla="*/ 1050 w 6459"/>
              <a:gd name="T13" fmla="*/ 1 h 387"/>
              <a:gd name="T14" fmla="*/ 1250 w 6459"/>
              <a:gd name="T15" fmla="*/ 1 h 387"/>
              <a:gd name="T16" fmla="*/ 1250 w 6459"/>
              <a:gd name="T17" fmla="*/ 376 h 387"/>
              <a:gd name="T18" fmla="*/ 1450 w 6459"/>
              <a:gd name="T19" fmla="*/ 376 h 387"/>
              <a:gd name="T20" fmla="*/ 1450 w 6459"/>
              <a:gd name="T21" fmla="*/ 1 h 387"/>
              <a:gd name="T22" fmla="*/ 1650 w 6459"/>
              <a:gd name="T23" fmla="*/ 1 h 387"/>
              <a:gd name="T24" fmla="*/ 1650 w 6459"/>
              <a:gd name="T25" fmla="*/ 376 h 387"/>
              <a:gd name="T26" fmla="*/ 1850 w 6459"/>
              <a:gd name="T27" fmla="*/ 376 h 387"/>
              <a:gd name="T28" fmla="*/ 1850 w 6459"/>
              <a:gd name="T29" fmla="*/ 1 h 387"/>
              <a:gd name="T30" fmla="*/ 2050 w 6459"/>
              <a:gd name="T31" fmla="*/ 1 h 387"/>
              <a:gd name="T32" fmla="*/ 2050 w 6459"/>
              <a:gd name="T33" fmla="*/ 376 h 387"/>
              <a:gd name="T34" fmla="*/ 2250 w 6459"/>
              <a:gd name="T35" fmla="*/ 376 h 387"/>
              <a:gd name="T36" fmla="*/ 2250 w 6459"/>
              <a:gd name="T37" fmla="*/ 1 h 387"/>
              <a:gd name="T38" fmla="*/ 2650 w 6459"/>
              <a:gd name="T39" fmla="*/ 1 h 387"/>
              <a:gd name="T40" fmla="*/ 2650 w 6459"/>
              <a:gd name="T41" fmla="*/ 376 h 387"/>
              <a:gd name="T42" fmla="*/ 2850 w 6459"/>
              <a:gd name="T43" fmla="*/ 376 h 387"/>
              <a:gd name="T44" fmla="*/ 2850 w 6459"/>
              <a:gd name="T45" fmla="*/ 1 h 387"/>
              <a:gd name="T46" fmla="*/ 3050 w 6459"/>
              <a:gd name="T47" fmla="*/ 0 h 387"/>
              <a:gd name="T48" fmla="*/ 3050 w 6459"/>
              <a:gd name="T49" fmla="*/ 376 h 387"/>
              <a:gd name="T50" fmla="*/ 3250 w 6459"/>
              <a:gd name="T51" fmla="*/ 376 h 387"/>
              <a:gd name="T52" fmla="*/ 3450 w 6459"/>
              <a:gd name="T53" fmla="*/ 376 h 387"/>
              <a:gd name="T54" fmla="*/ 3450 w 6459"/>
              <a:gd name="T55" fmla="*/ 1 h 387"/>
              <a:gd name="T56" fmla="*/ 3650 w 6459"/>
              <a:gd name="T57" fmla="*/ 1 h 387"/>
              <a:gd name="T58" fmla="*/ 3650 w 6459"/>
              <a:gd name="T59" fmla="*/ 376 h 387"/>
              <a:gd name="T60" fmla="*/ 3850 w 6459"/>
              <a:gd name="T61" fmla="*/ 376 h 387"/>
              <a:gd name="T62" fmla="*/ 3850 w 6459"/>
              <a:gd name="T63" fmla="*/ 1 h 387"/>
              <a:gd name="T64" fmla="*/ 4050 w 6459"/>
              <a:gd name="T65" fmla="*/ 1 h 387"/>
              <a:gd name="T66" fmla="*/ 4050 w 6459"/>
              <a:gd name="T67" fmla="*/ 376 h 387"/>
              <a:gd name="T68" fmla="*/ 4250 w 6459"/>
              <a:gd name="T69" fmla="*/ 376 h 387"/>
              <a:gd name="T70" fmla="*/ 4250 w 6459"/>
              <a:gd name="T71" fmla="*/ 1 h 387"/>
              <a:gd name="T72" fmla="*/ 4688 w 6459"/>
              <a:gd name="T73" fmla="*/ 3 h 387"/>
              <a:gd name="T74" fmla="*/ 4689 w 6459"/>
              <a:gd name="T75" fmla="*/ 371 h 387"/>
              <a:gd name="T76" fmla="*/ 4914 w 6459"/>
              <a:gd name="T77" fmla="*/ 371 h 387"/>
              <a:gd name="T78" fmla="*/ 4914 w 6459"/>
              <a:gd name="T79" fmla="*/ 4 h 387"/>
              <a:gd name="T80" fmla="*/ 5123 w 6459"/>
              <a:gd name="T81" fmla="*/ 3 h 387"/>
              <a:gd name="T82" fmla="*/ 5124 w 6459"/>
              <a:gd name="T83" fmla="*/ 379 h 387"/>
              <a:gd name="T84" fmla="*/ 5552 w 6459"/>
              <a:gd name="T85" fmla="*/ 379 h 387"/>
              <a:gd name="T86" fmla="*/ 5552 w 6459"/>
              <a:gd name="T87" fmla="*/ 4 h 387"/>
              <a:gd name="T88" fmla="*/ 5756 w 6459"/>
              <a:gd name="T89" fmla="*/ 3 h 387"/>
              <a:gd name="T90" fmla="*/ 5756 w 6459"/>
              <a:gd name="T91" fmla="*/ 378 h 387"/>
              <a:gd name="T92" fmla="*/ 5972 w 6459"/>
              <a:gd name="T93" fmla="*/ 379 h 387"/>
              <a:gd name="T94" fmla="*/ 5972 w 6459"/>
              <a:gd name="T95" fmla="*/ 6 h 387"/>
              <a:gd name="T96" fmla="*/ 6347 w 6459"/>
              <a:gd name="T97" fmla="*/ 4 h 387"/>
              <a:gd name="T98" fmla="*/ 6347 w 6459"/>
              <a:gd name="T99" fmla="*/ 387 h 387"/>
              <a:gd name="T100" fmla="*/ 6459 w 6459"/>
              <a:gd name="T101" fmla="*/ 386 h 3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6459" h="387">
                <a:moveTo>
                  <a:pt x="0" y="376"/>
                </a:moveTo>
                <a:lnTo>
                  <a:pt x="200" y="376"/>
                </a:lnTo>
                <a:lnTo>
                  <a:pt x="200" y="1"/>
                </a:lnTo>
                <a:lnTo>
                  <a:pt x="600" y="1"/>
                </a:lnTo>
                <a:lnTo>
                  <a:pt x="600" y="376"/>
                </a:lnTo>
                <a:lnTo>
                  <a:pt x="1050" y="376"/>
                </a:lnTo>
                <a:lnTo>
                  <a:pt x="1050" y="1"/>
                </a:lnTo>
                <a:lnTo>
                  <a:pt x="1250" y="1"/>
                </a:lnTo>
                <a:lnTo>
                  <a:pt x="1250" y="376"/>
                </a:lnTo>
                <a:lnTo>
                  <a:pt x="1450" y="376"/>
                </a:lnTo>
                <a:lnTo>
                  <a:pt x="1450" y="1"/>
                </a:lnTo>
                <a:lnTo>
                  <a:pt x="1650" y="1"/>
                </a:lnTo>
                <a:lnTo>
                  <a:pt x="1650" y="376"/>
                </a:lnTo>
                <a:lnTo>
                  <a:pt x="1850" y="376"/>
                </a:lnTo>
                <a:lnTo>
                  <a:pt x="1850" y="1"/>
                </a:lnTo>
                <a:lnTo>
                  <a:pt x="2050" y="1"/>
                </a:lnTo>
                <a:lnTo>
                  <a:pt x="2050" y="376"/>
                </a:lnTo>
                <a:lnTo>
                  <a:pt x="2250" y="376"/>
                </a:lnTo>
                <a:lnTo>
                  <a:pt x="2250" y="1"/>
                </a:lnTo>
                <a:lnTo>
                  <a:pt x="2650" y="1"/>
                </a:lnTo>
                <a:lnTo>
                  <a:pt x="2650" y="376"/>
                </a:lnTo>
                <a:lnTo>
                  <a:pt x="2850" y="376"/>
                </a:lnTo>
                <a:lnTo>
                  <a:pt x="2850" y="1"/>
                </a:lnTo>
                <a:lnTo>
                  <a:pt x="3050" y="0"/>
                </a:lnTo>
                <a:lnTo>
                  <a:pt x="3050" y="376"/>
                </a:lnTo>
                <a:lnTo>
                  <a:pt x="3250" y="376"/>
                </a:lnTo>
                <a:lnTo>
                  <a:pt x="3450" y="376"/>
                </a:lnTo>
                <a:lnTo>
                  <a:pt x="3450" y="1"/>
                </a:lnTo>
                <a:lnTo>
                  <a:pt x="3650" y="1"/>
                </a:lnTo>
                <a:lnTo>
                  <a:pt x="3650" y="376"/>
                </a:lnTo>
                <a:lnTo>
                  <a:pt x="3850" y="376"/>
                </a:lnTo>
                <a:lnTo>
                  <a:pt x="3850" y="1"/>
                </a:lnTo>
                <a:lnTo>
                  <a:pt x="4050" y="1"/>
                </a:lnTo>
                <a:lnTo>
                  <a:pt x="4050" y="376"/>
                </a:lnTo>
                <a:lnTo>
                  <a:pt x="4250" y="376"/>
                </a:lnTo>
                <a:lnTo>
                  <a:pt x="4250" y="1"/>
                </a:lnTo>
                <a:lnTo>
                  <a:pt x="4688" y="3"/>
                </a:lnTo>
                <a:lnTo>
                  <a:pt x="4689" y="371"/>
                </a:lnTo>
                <a:lnTo>
                  <a:pt x="4914" y="371"/>
                </a:lnTo>
                <a:lnTo>
                  <a:pt x="4914" y="4"/>
                </a:lnTo>
                <a:lnTo>
                  <a:pt x="5123" y="3"/>
                </a:lnTo>
                <a:lnTo>
                  <a:pt x="5124" y="379"/>
                </a:lnTo>
                <a:lnTo>
                  <a:pt x="5552" y="379"/>
                </a:lnTo>
                <a:lnTo>
                  <a:pt x="5552" y="4"/>
                </a:lnTo>
                <a:lnTo>
                  <a:pt x="5756" y="3"/>
                </a:lnTo>
                <a:lnTo>
                  <a:pt x="5756" y="378"/>
                </a:lnTo>
                <a:lnTo>
                  <a:pt x="5972" y="379"/>
                </a:lnTo>
                <a:lnTo>
                  <a:pt x="5972" y="6"/>
                </a:lnTo>
                <a:lnTo>
                  <a:pt x="6347" y="4"/>
                </a:lnTo>
                <a:lnTo>
                  <a:pt x="6347" y="387"/>
                </a:lnTo>
                <a:lnTo>
                  <a:pt x="6459" y="386"/>
                </a:lnTo>
              </a:path>
            </a:pathLst>
          </a:custGeom>
          <a:solidFill>
            <a:srgbClr val="FFCCCC"/>
          </a:solidFill>
          <a:ln w="28575" cmpd="sng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773" name="Text Box 13"/>
          <p:cNvSpPr txBox="1">
            <a:spLocks noChangeArrowheads="1"/>
          </p:cNvSpPr>
          <p:nvPr/>
        </p:nvSpPr>
        <p:spPr bwMode="auto">
          <a:xfrm>
            <a:off x="2133600" y="2187575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74" name="Text Box 14"/>
          <p:cNvSpPr txBox="1">
            <a:spLocks noChangeArrowheads="1"/>
          </p:cNvSpPr>
          <p:nvPr/>
        </p:nvSpPr>
        <p:spPr bwMode="auto">
          <a:xfrm>
            <a:off x="2514600" y="2187575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75" name="Text Box 15"/>
          <p:cNvSpPr txBox="1">
            <a:spLocks noChangeArrowheads="1"/>
          </p:cNvSpPr>
          <p:nvPr/>
        </p:nvSpPr>
        <p:spPr bwMode="auto">
          <a:xfrm>
            <a:off x="2819400" y="2187575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76" name="Text Box 16"/>
          <p:cNvSpPr txBox="1">
            <a:spLocks noChangeArrowheads="1"/>
          </p:cNvSpPr>
          <p:nvPr/>
        </p:nvSpPr>
        <p:spPr bwMode="auto">
          <a:xfrm>
            <a:off x="3200400" y="2187575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77" name="Text Box 17"/>
          <p:cNvSpPr txBox="1">
            <a:spLocks noChangeArrowheads="1"/>
          </p:cNvSpPr>
          <p:nvPr/>
        </p:nvSpPr>
        <p:spPr bwMode="auto">
          <a:xfrm>
            <a:off x="3505200" y="2187575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78" name="Text Box 18"/>
          <p:cNvSpPr txBox="1">
            <a:spLocks noChangeArrowheads="1"/>
          </p:cNvSpPr>
          <p:nvPr/>
        </p:nvSpPr>
        <p:spPr bwMode="auto">
          <a:xfrm>
            <a:off x="3810000" y="2187575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79" name="Text Box 19"/>
          <p:cNvSpPr txBox="1">
            <a:spLocks noChangeArrowheads="1"/>
          </p:cNvSpPr>
          <p:nvPr/>
        </p:nvSpPr>
        <p:spPr bwMode="auto">
          <a:xfrm>
            <a:off x="4114800" y="2187575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80" name="Text Box 20"/>
          <p:cNvSpPr txBox="1">
            <a:spLocks noChangeArrowheads="1"/>
          </p:cNvSpPr>
          <p:nvPr/>
        </p:nvSpPr>
        <p:spPr bwMode="auto">
          <a:xfrm>
            <a:off x="4419600" y="2187575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81" name="Text Box 21"/>
          <p:cNvSpPr txBox="1">
            <a:spLocks noChangeArrowheads="1"/>
          </p:cNvSpPr>
          <p:nvPr/>
        </p:nvSpPr>
        <p:spPr bwMode="auto">
          <a:xfrm>
            <a:off x="4800600" y="2187575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82" name="Text Box 22"/>
          <p:cNvSpPr txBox="1">
            <a:spLocks noChangeArrowheads="1"/>
          </p:cNvSpPr>
          <p:nvPr/>
        </p:nvSpPr>
        <p:spPr bwMode="auto">
          <a:xfrm>
            <a:off x="5105400" y="2187575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83" name="Text Box 23"/>
          <p:cNvSpPr txBox="1">
            <a:spLocks noChangeArrowheads="1"/>
          </p:cNvSpPr>
          <p:nvPr/>
        </p:nvSpPr>
        <p:spPr bwMode="auto">
          <a:xfrm>
            <a:off x="5410200" y="2187575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84" name="Text Box 24"/>
          <p:cNvSpPr txBox="1">
            <a:spLocks noChangeArrowheads="1"/>
          </p:cNvSpPr>
          <p:nvPr/>
        </p:nvSpPr>
        <p:spPr bwMode="auto">
          <a:xfrm>
            <a:off x="5791200" y="2187575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85" name="Text Box 25"/>
          <p:cNvSpPr txBox="1">
            <a:spLocks noChangeArrowheads="1"/>
          </p:cNvSpPr>
          <p:nvPr/>
        </p:nvSpPr>
        <p:spPr bwMode="auto">
          <a:xfrm>
            <a:off x="6096000" y="2187575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86" name="Text Box 26"/>
          <p:cNvSpPr txBox="1">
            <a:spLocks noChangeArrowheads="1"/>
          </p:cNvSpPr>
          <p:nvPr/>
        </p:nvSpPr>
        <p:spPr bwMode="auto">
          <a:xfrm>
            <a:off x="6477000" y="2187575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87" name="Text Box 27"/>
          <p:cNvSpPr txBox="1">
            <a:spLocks noChangeArrowheads="1"/>
          </p:cNvSpPr>
          <p:nvPr/>
        </p:nvSpPr>
        <p:spPr bwMode="auto">
          <a:xfrm>
            <a:off x="6781800" y="2187575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88" name="Text Box 28"/>
          <p:cNvSpPr txBox="1">
            <a:spLocks noChangeArrowheads="1"/>
          </p:cNvSpPr>
          <p:nvPr/>
        </p:nvSpPr>
        <p:spPr bwMode="auto">
          <a:xfrm>
            <a:off x="7162800" y="2187575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89" name="Text Box 29"/>
          <p:cNvSpPr txBox="1">
            <a:spLocks noChangeArrowheads="1"/>
          </p:cNvSpPr>
          <p:nvPr/>
        </p:nvSpPr>
        <p:spPr bwMode="auto">
          <a:xfrm>
            <a:off x="2057400" y="512286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90" name="Text Box 30"/>
          <p:cNvSpPr txBox="1">
            <a:spLocks noChangeArrowheads="1"/>
          </p:cNvSpPr>
          <p:nvPr/>
        </p:nvSpPr>
        <p:spPr bwMode="auto">
          <a:xfrm>
            <a:off x="2438400" y="512286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91" name="Text Box 31"/>
          <p:cNvSpPr txBox="1">
            <a:spLocks noChangeArrowheads="1"/>
          </p:cNvSpPr>
          <p:nvPr/>
        </p:nvSpPr>
        <p:spPr bwMode="auto">
          <a:xfrm>
            <a:off x="2743200" y="512286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92" name="Text Box 32"/>
          <p:cNvSpPr txBox="1">
            <a:spLocks noChangeArrowheads="1"/>
          </p:cNvSpPr>
          <p:nvPr/>
        </p:nvSpPr>
        <p:spPr bwMode="auto">
          <a:xfrm>
            <a:off x="3124200" y="512286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93" name="Text Box 33"/>
          <p:cNvSpPr txBox="1">
            <a:spLocks noChangeArrowheads="1"/>
          </p:cNvSpPr>
          <p:nvPr/>
        </p:nvSpPr>
        <p:spPr bwMode="auto">
          <a:xfrm>
            <a:off x="3429000" y="512286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94" name="Text Box 34"/>
          <p:cNvSpPr txBox="1">
            <a:spLocks noChangeArrowheads="1"/>
          </p:cNvSpPr>
          <p:nvPr/>
        </p:nvSpPr>
        <p:spPr bwMode="auto">
          <a:xfrm>
            <a:off x="3733800" y="512286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95" name="Text Box 35"/>
          <p:cNvSpPr txBox="1">
            <a:spLocks noChangeArrowheads="1"/>
          </p:cNvSpPr>
          <p:nvPr/>
        </p:nvSpPr>
        <p:spPr bwMode="auto">
          <a:xfrm>
            <a:off x="4038600" y="512286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96" name="Text Box 36"/>
          <p:cNvSpPr txBox="1">
            <a:spLocks noChangeArrowheads="1"/>
          </p:cNvSpPr>
          <p:nvPr/>
        </p:nvSpPr>
        <p:spPr bwMode="auto">
          <a:xfrm>
            <a:off x="4343400" y="512286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97" name="Text Box 37"/>
          <p:cNvSpPr txBox="1">
            <a:spLocks noChangeArrowheads="1"/>
          </p:cNvSpPr>
          <p:nvPr/>
        </p:nvSpPr>
        <p:spPr bwMode="auto">
          <a:xfrm>
            <a:off x="4724400" y="512286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98" name="Text Box 38"/>
          <p:cNvSpPr txBox="1">
            <a:spLocks noChangeArrowheads="1"/>
          </p:cNvSpPr>
          <p:nvPr/>
        </p:nvSpPr>
        <p:spPr bwMode="auto">
          <a:xfrm>
            <a:off x="5029200" y="512286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799" name="Text Box 39"/>
          <p:cNvSpPr txBox="1">
            <a:spLocks noChangeArrowheads="1"/>
          </p:cNvSpPr>
          <p:nvPr/>
        </p:nvSpPr>
        <p:spPr bwMode="auto">
          <a:xfrm>
            <a:off x="5334000" y="512286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00" name="Text Box 40"/>
          <p:cNvSpPr txBox="1">
            <a:spLocks noChangeArrowheads="1"/>
          </p:cNvSpPr>
          <p:nvPr/>
        </p:nvSpPr>
        <p:spPr bwMode="auto">
          <a:xfrm>
            <a:off x="5715000" y="512286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01" name="Text Box 41"/>
          <p:cNvSpPr txBox="1">
            <a:spLocks noChangeArrowheads="1"/>
          </p:cNvSpPr>
          <p:nvPr/>
        </p:nvSpPr>
        <p:spPr bwMode="auto">
          <a:xfrm>
            <a:off x="6019800" y="512286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02" name="Text Box 42"/>
          <p:cNvSpPr txBox="1">
            <a:spLocks noChangeArrowheads="1"/>
          </p:cNvSpPr>
          <p:nvPr/>
        </p:nvSpPr>
        <p:spPr bwMode="auto">
          <a:xfrm>
            <a:off x="6400800" y="512286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03" name="Text Box 43"/>
          <p:cNvSpPr txBox="1">
            <a:spLocks noChangeArrowheads="1"/>
          </p:cNvSpPr>
          <p:nvPr/>
        </p:nvSpPr>
        <p:spPr bwMode="auto">
          <a:xfrm>
            <a:off x="6705600" y="512286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04" name="Text Box 44"/>
          <p:cNvSpPr txBox="1">
            <a:spLocks noChangeArrowheads="1"/>
          </p:cNvSpPr>
          <p:nvPr/>
        </p:nvSpPr>
        <p:spPr bwMode="auto">
          <a:xfrm>
            <a:off x="7086600" y="512286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endParaRPr lang="en-US" altLang="ja-JP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05" name="Text Box 45"/>
          <p:cNvSpPr txBox="1">
            <a:spLocks noChangeArrowheads="1"/>
          </p:cNvSpPr>
          <p:nvPr/>
        </p:nvSpPr>
        <p:spPr bwMode="auto">
          <a:xfrm>
            <a:off x="2057400" y="5881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sz="18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01</a:t>
            </a:r>
            <a:endParaRPr lang="en-US" altLang="ja-JP" sz="18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06" name="Text Box 46"/>
          <p:cNvSpPr txBox="1">
            <a:spLocks noChangeArrowheads="1"/>
          </p:cNvSpPr>
          <p:nvPr/>
        </p:nvSpPr>
        <p:spPr bwMode="auto">
          <a:xfrm>
            <a:off x="2438400" y="5881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sz="18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endParaRPr lang="en-US" altLang="ja-JP" sz="18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07" name="Text Box 47"/>
          <p:cNvSpPr txBox="1">
            <a:spLocks noChangeArrowheads="1"/>
          </p:cNvSpPr>
          <p:nvPr/>
        </p:nvSpPr>
        <p:spPr bwMode="auto">
          <a:xfrm>
            <a:off x="2743200" y="5881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sz="18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01</a:t>
            </a:r>
            <a:endParaRPr lang="en-US" altLang="ja-JP" sz="18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08" name="Text Box 48"/>
          <p:cNvSpPr txBox="1">
            <a:spLocks noChangeArrowheads="1"/>
          </p:cNvSpPr>
          <p:nvPr/>
        </p:nvSpPr>
        <p:spPr bwMode="auto">
          <a:xfrm>
            <a:off x="3124200" y="5881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sz="18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01</a:t>
            </a:r>
            <a:endParaRPr lang="en-US" altLang="ja-JP" sz="18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09" name="Text Box 49"/>
          <p:cNvSpPr txBox="1">
            <a:spLocks noChangeArrowheads="1"/>
          </p:cNvSpPr>
          <p:nvPr/>
        </p:nvSpPr>
        <p:spPr bwMode="auto">
          <a:xfrm>
            <a:off x="3429000" y="5881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sz="18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01</a:t>
            </a:r>
            <a:endParaRPr lang="en-US" altLang="ja-JP" sz="18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10" name="Text Box 50"/>
          <p:cNvSpPr txBox="1">
            <a:spLocks noChangeArrowheads="1"/>
          </p:cNvSpPr>
          <p:nvPr/>
        </p:nvSpPr>
        <p:spPr bwMode="auto">
          <a:xfrm>
            <a:off x="3733800" y="5881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sz="18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01</a:t>
            </a:r>
            <a:endParaRPr lang="en-US" altLang="ja-JP" sz="18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11" name="Text Box 51"/>
          <p:cNvSpPr txBox="1">
            <a:spLocks noChangeArrowheads="1"/>
          </p:cNvSpPr>
          <p:nvPr/>
        </p:nvSpPr>
        <p:spPr bwMode="auto">
          <a:xfrm>
            <a:off x="4038600" y="5881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sz="18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endParaRPr lang="en-US" altLang="ja-JP" sz="18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12" name="Text Box 52"/>
          <p:cNvSpPr txBox="1">
            <a:spLocks noChangeArrowheads="1"/>
          </p:cNvSpPr>
          <p:nvPr/>
        </p:nvSpPr>
        <p:spPr bwMode="auto">
          <a:xfrm>
            <a:off x="4343400" y="5881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sz="18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endParaRPr lang="en-US" altLang="ja-JP" sz="18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13" name="Text Box 53"/>
          <p:cNvSpPr txBox="1">
            <a:spLocks noChangeArrowheads="1"/>
          </p:cNvSpPr>
          <p:nvPr/>
        </p:nvSpPr>
        <p:spPr bwMode="auto">
          <a:xfrm>
            <a:off x="4724400" y="5881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sz="18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01</a:t>
            </a:r>
            <a:endParaRPr lang="en-US" altLang="ja-JP" sz="18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14" name="Text Box 54"/>
          <p:cNvSpPr txBox="1">
            <a:spLocks noChangeArrowheads="1"/>
          </p:cNvSpPr>
          <p:nvPr/>
        </p:nvSpPr>
        <p:spPr bwMode="auto">
          <a:xfrm>
            <a:off x="5029200" y="5881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sz="18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01</a:t>
            </a:r>
            <a:endParaRPr lang="en-US" altLang="ja-JP" sz="18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15" name="Text Box 55"/>
          <p:cNvSpPr txBox="1">
            <a:spLocks noChangeArrowheads="1"/>
          </p:cNvSpPr>
          <p:nvPr/>
        </p:nvSpPr>
        <p:spPr bwMode="auto">
          <a:xfrm>
            <a:off x="5334000" y="5881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sz="18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01</a:t>
            </a:r>
            <a:endParaRPr lang="en-US" altLang="ja-JP" sz="18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16" name="Text Box 56"/>
          <p:cNvSpPr txBox="1">
            <a:spLocks noChangeArrowheads="1"/>
          </p:cNvSpPr>
          <p:nvPr/>
        </p:nvSpPr>
        <p:spPr bwMode="auto">
          <a:xfrm>
            <a:off x="5715000" y="5881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sz="18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endParaRPr lang="en-US" altLang="ja-JP" sz="18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17" name="Text Box 57"/>
          <p:cNvSpPr txBox="1">
            <a:spLocks noChangeArrowheads="1"/>
          </p:cNvSpPr>
          <p:nvPr/>
        </p:nvSpPr>
        <p:spPr bwMode="auto">
          <a:xfrm>
            <a:off x="6019800" y="5881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sz="18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endParaRPr lang="en-US" altLang="ja-JP" sz="18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18" name="Text Box 58"/>
          <p:cNvSpPr txBox="1">
            <a:spLocks noChangeArrowheads="1"/>
          </p:cNvSpPr>
          <p:nvPr/>
        </p:nvSpPr>
        <p:spPr bwMode="auto">
          <a:xfrm>
            <a:off x="6400800" y="5881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sz="18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01</a:t>
            </a:r>
            <a:endParaRPr lang="en-US" altLang="ja-JP" sz="18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19" name="Text Box 59"/>
          <p:cNvSpPr txBox="1">
            <a:spLocks noChangeArrowheads="1"/>
          </p:cNvSpPr>
          <p:nvPr/>
        </p:nvSpPr>
        <p:spPr bwMode="auto">
          <a:xfrm>
            <a:off x="6705600" y="5881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sz="18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01</a:t>
            </a:r>
            <a:endParaRPr lang="en-US" altLang="ja-JP" sz="18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20" name="Text Box 60"/>
          <p:cNvSpPr txBox="1">
            <a:spLocks noChangeArrowheads="1"/>
          </p:cNvSpPr>
          <p:nvPr/>
        </p:nvSpPr>
        <p:spPr bwMode="auto">
          <a:xfrm>
            <a:off x="7086600" y="5881688"/>
            <a:ext cx="38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6000"/>
              </a:lnSpc>
            </a:pPr>
            <a:r>
              <a:rPr lang="en-US" altLang="en-US" sz="18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endParaRPr lang="en-US" altLang="ja-JP" sz="18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5821" name="Rectangle 61"/>
          <p:cNvSpPr>
            <a:spLocks noChangeArrowheads="1"/>
          </p:cNvSpPr>
          <p:nvPr/>
        </p:nvSpPr>
        <p:spPr bwMode="auto">
          <a:xfrm>
            <a:off x="1143000" y="4360863"/>
            <a:ext cx="7620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FFFB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92100" indent="-292100">
              <a:spcBef>
                <a:spcPct val="20000"/>
              </a:spcBef>
              <a:buChar char="•"/>
              <a:tabLst>
                <a:tab pos="292100" algn="l"/>
              </a:tabLs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143250" indent="-285750">
              <a:spcBef>
                <a:spcPct val="20000"/>
              </a:spcBef>
              <a:buChar char="–"/>
              <a:tabLst>
                <a:tab pos="292100" algn="l"/>
              </a:tabLs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3562350" indent="-228600">
              <a:spcBef>
                <a:spcPct val="20000"/>
              </a:spcBef>
              <a:buChar char="•"/>
              <a:tabLst>
                <a:tab pos="292100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3981450" indent="-228600">
              <a:spcBef>
                <a:spcPct val="20000"/>
              </a:spcBef>
              <a:buChar char="–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4400550" indent="-228600">
              <a:spcBef>
                <a:spcPct val="20000"/>
              </a:spcBef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8577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53149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57721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622935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292100" algn="l"/>
              </a:tabLs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000" b="1">
                <a:solidFill>
                  <a:srgbClr val="FF0000"/>
                </a:solidFill>
              </a:rPr>
              <a:t>マンチェスタ方式</a:t>
            </a:r>
            <a:r>
              <a:rPr lang="ja-JP" altLang="en-US" sz="2000" b="1"/>
              <a:t>（信号 </a:t>
            </a:r>
            <a:r>
              <a:rPr lang="en-US" altLang="ja-JP" sz="2000" b="1"/>
              <a:t>1 </a:t>
            </a:r>
            <a:r>
              <a:rPr lang="ja-JP" altLang="en-US" sz="2000" b="1"/>
              <a:t>のとき </a:t>
            </a:r>
            <a:r>
              <a:rPr lang="en-US" altLang="ja-JP" sz="2000" b="1"/>
              <a:t>01</a:t>
            </a:r>
            <a:r>
              <a:rPr lang="ja-JP" altLang="en-US" sz="2000" b="1"/>
              <a:t>，信号 </a:t>
            </a:r>
            <a:r>
              <a:rPr lang="en-US" altLang="ja-JP" sz="2000" b="1"/>
              <a:t>0 </a:t>
            </a:r>
            <a:r>
              <a:rPr lang="ja-JP" altLang="en-US" sz="2000" b="1"/>
              <a:t>のとき </a:t>
            </a:r>
            <a:r>
              <a:rPr lang="en-US" altLang="ja-JP" sz="2000" b="1"/>
              <a:t>10</a:t>
            </a:r>
            <a:r>
              <a:rPr lang="ja-JP" altLang="en-US" sz="2000" b="1"/>
              <a:t>）</a:t>
            </a:r>
          </a:p>
          <a:p>
            <a:pPr eaLnBrk="1" hangingPunct="1">
              <a:buFontTx/>
              <a:buNone/>
            </a:pPr>
            <a:r>
              <a:rPr lang="en-US" altLang="ja-JP" sz="2000" b="1"/>
              <a:t>LAN</a:t>
            </a:r>
            <a:r>
              <a:rPr lang="ja-JP" altLang="en-US" sz="2000" b="1"/>
              <a:t>で主に使用される。</a:t>
            </a:r>
          </a:p>
        </p:txBody>
      </p:sp>
      <p:sp>
        <p:nvSpPr>
          <p:cNvPr id="245822" name="Line 62"/>
          <p:cNvSpPr>
            <a:spLocks noChangeShapeType="1"/>
          </p:cNvSpPr>
          <p:nvPr/>
        </p:nvSpPr>
        <p:spPr bwMode="auto">
          <a:xfrm>
            <a:off x="28956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23" name="Line 63"/>
          <p:cNvSpPr>
            <a:spLocks noChangeShapeType="1"/>
          </p:cNvSpPr>
          <p:nvPr/>
        </p:nvSpPr>
        <p:spPr bwMode="auto">
          <a:xfrm flipV="1">
            <a:off x="3200400" y="3276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24" name="Line 64"/>
          <p:cNvSpPr>
            <a:spLocks noChangeShapeType="1"/>
          </p:cNvSpPr>
          <p:nvPr/>
        </p:nvSpPr>
        <p:spPr bwMode="auto">
          <a:xfrm>
            <a:off x="3581400" y="3276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25" name="Line 65"/>
          <p:cNvSpPr>
            <a:spLocks noChangeShapeType="1"/>
          </p:cNvSpPr>
          <p:nvPr/>
        </p:nvSpPr>
        <p:spPr bwMode="auto">
          <a:xfrm flipV="1">
            <a:off x="3886200" y="3276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26" name="Line 66"/>
          <p:cNvSpPr>
            <a:spLocks noChangeShapeType="1"/>
          </p:cNvSpPr>
          <p:nvPr/>
        </p:nvSpPr>
        <p:spPr bwMode="auto">
          <a:xfrm>
            <a:off x="5029200" y="3276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27" name="Line 67"/>
          <p:cNvSpPr>
            <a:spLocks noChangeShapeType="1"/>
          </p:cNvSpPr>
          <p:nvPr/>
        </p:nvSpPr>
        <p:spPr bwMode="auto">
          <a:xfrm flipV="1">
            <a:off x="5334000" y="3276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28" name="Line 68"/>
          <p:cNvSpPr>
            <a:spLocks noChangeShapeType="1"/>
          </p:cNvSpPr>
          <p:nvPr/>
        </p:nvSpPr>
        <p:spPr bwMode="auto">
          <a:xfrm>
            <a:off x="66294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29" name="Line 69"/>
          <p:cNvSpPr>
            <a:spLocks noChangeShapeType="1"/>
          </p:cNvSpPr>
          <p:nvPr/>
        </p:nvSpPr>
        <p:spPr bwMode="auto">
          <a:xfrm flipV="1">
            <a:off x="6934200" y="3276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11709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84197" y="74491"/>
            <a:ext cx="7543800" cy="1143000"/>
          </a:xfrm>
        </p:spPr>
        <p:txBody>
          <a:bodyPr/>
          <a:lstStyle/>
          <a:p>
            <a:pPr algn="r"/>
            <a:r>
              <a:rPr lang="ja-JP" altLang="en-US" sz="2800" b="1">
                <a:ea typeface="AR P丸ゴシック体M" pitchFamily="50" charset="-128"/>
              </a:rPr>
              <a:t>色々な伝送路符号　</a:t>
            </a:r>
            <a:endParaRPr lang="ja-JP" altLang="en-US" b="1">
              <a:ea typeface="AR P丸ゴシック体M" pitchFamily="50" charset="-128"/>
            </a:endParaRP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69007" y="209174"/>
            <a:ext cx="2819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DFFFB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76250" indent="-476250">
              <a:buFontTx/>
              <a:buNone/>
              <a:tabLst>
                <a:tab pos="476250" algn="l"/>
              </a:tabLst>
            </a:pPr>
            <a:r>
              <a:rPr lang="ja-JP" altLang="en-US" sz="2000" b="1"/>
              <a:t>　伝送路符号の変換則</a:t>
            </a:r>
          </a:p>
        </p:txBody>
      </p:sp>
      <p:sp>
        <p:nvSpPr>
          <p:cNvPr id="248836" name="Text Box 4"/>
          <p:cNvSpPr txBox="1">
            <a:spLocks noChangeArrowheads="1"/>
          </p:cNvSpPr>
          <p:nvPr/>
        </p:nvSpPr>
        <p:spPr bwMode="auto">
          <a:xfrm>
            <a:off x="4265613" y="2362200"/>
            <a:ext cx="46497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800">
                <a:latin typeface="Century" panose="02040604050505020304" pitchFamily="18" charset="0"/>
                <a:ea typeface="ＭＳ 明朝" panose="02020609040205080304" pitchFamily="17" charset="-128"/>
              </a:rPr>
              <a:t>④</a:t>
            </a:r>
            <a:r>
              <a:rPr lang="en-US" altLang="ja-JP" sz="1800">
                <a:latin typeface="Century" panose="02040604050505020304" pitchFamily="18" charset="0"/>
                <a:ea typeface="ＭＳ 明朝" panose="02020609040205080304" pitchFamily="17" charset="-128"/>
              </a:rPr>
              <a:t>B6ZS(Bipolar with 6 Zeros Substitution)</a:t>
            </a:r>
          </a:p>
        </p:txBody>
      </p:sp>
      <p:grpSp>
        <p:nvGrpSpPr>
          <p:cNvPr id="248837" name="Group 5"/>
          <p:cNvGrpSpPr>
            <a:grpSpLocks/>
          </p:cNvGrpSpPr>
          <p:nvPr/>
        </p:nvGrpSpPr>
        <p:grpSpPr bwMode="auto">
          <a:xfrm>
            <a:off x="1303338" y="3813175"/>
            <a:ext cx="2689225" cy="174625"/>
            <a:chOff x="2238" y="2747"/>
            <a:chExt cx="8021" cy="3393"/>
          </a:xfrm>
        </p:grpSpPr>
        <p:grpSp>
          <p:nvGrpSpPr>
            <p:cNvPr id="248838" name="Group 6"/>
            <p:cNvGrpSpPr>
              <a:grpSpLocks/>
            </p:cNvGrpSpPr>
            <p:nvPr/>
          </p:nvGrpSpPr>
          <p:grpSpPr bwMode="auto">
            <a:xfrm>
              <a:off x="2238" y="2747"/>
              <a:ext cx="8021" cy="2691"/>
              <a:chOff x="2238" y="2747"/>
              <a:chExt cx="8021" cy="2691"/>
            </a:xfrm>
          </p:grpSpPr>
          <p:sp>
            <p:nvSpPr>
              <p:cNvPr id="248839" name="Freeform 7"/>
              <p:cNvSpPr>
                <a:spLocks/>
              </p:cNvSpPr>
              <p:nvPr/>
            </p:nvSpPr>
            <p:spPr bwMode="auto">
              <a:xfrm>
                <a:off x="2238" y="2755"/>
                <a:ext cx="472" cy="2675"/>
              </a:xfrm>
              <a:custGeom>
                <a:avLst/>
                <a:gdLst>
                  <a:gd name="T0" fmla="*/ 0 w 590"/>
                  <a:gd name="T1" fmla="*/ 2675 h 2675"/>
                  <a:gd name="T2" fmla="*/ 300 w 590"/>
                  <a:gd name="T3" fmla="*/ 2675 h 2675"/>
                  <a:gd name="T4" fmla="*/ 300 w 590"/>
                  <a:gd name="T5" fmla="*/ 0 h 2675"/>
                  <a:gd name="T6" fmla="*/ 590 w 590"/>
                  <a:gd name="T7" fmla="*/ 0 h 2675"/>
                  <a:gd name="T8" fmla="*/ 583 w 590"/>
                  <a:gd name="T9" fmla="*/ 2675 h 2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0" h="2675">
                    <a:moveTo>
                      <a:pt x="0" y="2675"/>
                    </a:moveTo>
                    <a:lnTo>
                      <a:pt x="300" y="2675"/>
                    </a:lnTo>
                    <a:lnTo>
                      <a:pt x="300" y="0"/>
                    </a:lnTo>
                    <a:lnTo>
                      <a:pt x="590" y="0"/>
                    </a:lnTo>
                    <a:lnTo>
                      <a:pt x="583" y="2675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40" name="Freeform 8"/>
              <p:cNvSpPr>
                <a:spLocks/>
              </p:cNvSpPr>
              <p:nvPr/>
            </p:nvSpPr>
            <p:spPr bwMode="auto">
              <a:xfrm>
                <a:off x="2705" y="2763"/>
                <a:ext cx="471" cy="2675"/>
              </a:xfrm>
              <a:custGeom>
                <a:avLst/>
                <a:gdLst>
                  <a:gd name="T0" fmla="*/ 0 w 590"/>
                  <a:gd name="T1" fmla="*/ 2675 h 2675"/>
                  <a:gd name="T2" fmla="*/ 300 w 590"/>
                  <a:gd name="T3" fmla="*/ 2675 h 2675"/>
                  <a:gd name="T4" fmla="*/ 300 w 590"/>
                  <a:gd name="T5" fmla="*/ 0 h 2675"/>
                  <a:gd name="T6" fmla="*/ 590 w 590"/>
                  <a:gd name="T7" fmla="*/ 0 h 2675"/>
                  <a:gd name="T8" fmla="*/ 583 w 590"/>
                  <a:gd name="T9" fmla="*/ 2675 h 2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0" h="2675">
                    <a:moveTo>
                      <a:pt x="0" y="2675"/>
                    </a:moveTo>
                    <a:lnTo>
                      <a:pt x="300" y="2675"/>
                    </a:lnTo>
                    <a:lnTo>
                      <a:pt x="300" y="0"/>
                    </a:lnTo>
                    <a:lnTo>
                      <a:pt x="590" y="0"/>
                    </a:lnTo>
                    <a:lnTo>
                      <a:pt x="583" y="2675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41" name="Freeform 9"/>
              <p:cNvSpPr>
                <a:spLocks/>
              </p:cNvSpPr>
              <p:nvPr/>
            </p:nvSpPr>
            <p:spPr bwMode="auto">
              <a:xfrm>
                <a:off x="4989" y="2747"/>
                <a:ext cx="471" cy="2675"/>
              </a:xfrm>
              <a:custGeom>
                <a:avLst/>
                <a:gdLst>
                  <a:gd name="T0" fmla="*/ 0 w 590"/>
                  <a:gd name="T1" fmla="*/ 2675 h 2675"/>
                  <a:gd name="T2" fmla="*/ 300 w 590"/>
                  <a:gd name="T3" fmla="*/ 2675 h 2675"/>
                  <a:gd name="T4" fmla="*/ 300 w 590"/>
                  <a:gd name="T5" fmla="*/ 0 h 2675"/>
                  <a:gd name="T6" fmla="*/ 590 w 590"/>
                  <a:gd name="T7" fmla="*/ 0 h 2675"/>
                  <a:gd name="T8" fmla="*/ 583 w 590"/>
                  <a:gd name="T9" fmla="*/ 2675 h 2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0" h="2675">
                    <a:moveTo>
                      <a:pt x="0" y="2675"/>
                    </a:moveTo>
                    <a:lnTo>
                      <a:pt x="300" y="2675"/>
                    </a:lnTo>
                    <a:lnTo>
                      <a:pt x="300" y="0"/>
                    </a:lnTo>
                    <a:lnTo>
                      <a:pt x="590" y="0"/>
                    </a:lnTo>
                    <a:lnTo>
                      <a:pt x="583" y="2675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42" name="Freeform 10"/>
              <p:cNvSpPr>
                <a:spLocks/>
              </p:cNvSpPr>
              <p:nvPr/>
            </p:nvSpPr>
            <p:spPr bwMode="auto">
              <a:xfrm>
                <a:off x="5894" y="2747"/>
                <a:ext cx="471" cy="2675"/>
              </a:xfrm>
              <a:custGeom>
                <a:avLst/>
                <a:gdLst>
                  <a:gd name="T0" fmla="*/ 0 w 590"/>
                  <a:gd name="T1" fmla="*/ 2675 h 2675"/>
                  <a:gd name="T2" fmla="*/ 300 w 590"/>
                  <a:gd name="T3" fmla="*/ 2675 h 2675"/>
                  <a:gd name="T4" fmla="*/ 300 w 590"/>
                  <a:gd name="T5" fmla="*/ 0 h 2675"/>
                  <a:gd name="T6" fmla="*/ 590 w 590"/>
                  <a:gd name="T7" fmla="*/ 0 h 2675"/>
                  <a:gd name="T8" fmla="*/ 583 w 590"/>
                  <a:gd name="T9" fmla="*/ 2675 h 2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0" h="2675">
                    <a:moveTo>
                      <a:pt x="0" y="2675"/>
                    </a:moveTo>
                    <a:lnTo>
                      <a:pt x="300" y="2675"/>
                    </a:lnTo>
                    <a:lnTo>
                      <a:pt x="300" y="0"/>
                    </a:lnTo>
                    <a:lnTo>
                      <a:pt x="590" y="0"/>
                    </a:lnTo>
                    <a:lnTo>
                      <a:pt x="583" y="2675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43" name="Freeform 11"/>
              <p:cNvSpPr>
                <a:spLocks/>
              </p:cNvSpPr>
              <p:nvPr/>
            </p:nvSpPr>
            <p:spPr bwMode="auto">
              <a:xfrm>
                <a:off x="9085" y="2748"/>
                <a:ext cx="471" cy="2675"/>
              </a:xfrm>
              <a:custGeom>
                <a:avLst/>
                <a:gdLst>
                  <a:gd name="T0" fmla="*/ 0 w 590"/>
                  <a:gd name="T1" fmla="*/ 2675 h 2675"/>
                  <a:gd name="T2" fmla="*/ 300 w 590"/>
                  <a:gd name="T3" fmla="*/ 2675 h 2675"/>
                  <a:gd name="T4" fmla="*/ 300 w 590"/>
                  <a:gd name="T5" fmla="*/ 0 h 2675"/>
                  <a:gd name="T6" fmla="*/ 590 w 590"/>
                  <a:gd name="T7" fmla="*/ 0 h 2675"/>
                  <a:gd name="T8" fmla="*/ 583 w 590"/>
                  <a:gd name="T9" fmla="*/ 2675 h 2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0" h="2675">
                    <a:moveTo>
                      <a:pt x="0" y="2675"/>
                    </a:moveTo>
                    <a:lnTo>
                      <a:pt x="300" y="2675"/>
                    </a:lnTo>
                    <a:lnTo>
                      <a:pt x="300" y="0"/>
                    </a:lnTo>
                    <a:lnTo>
                      <a:pt x="590" y="0"/>
                    </a:lnTo>
                    <a:lnTo>
                      <a:pt x="583" y="2675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44" name="Line 12"/>
              <p:cNvSpPr>
                <a:spLocks noChangeShapeType="1"/>
              </p:cNvSpPr>
              <p:nvPr/>
            </p:nvSpPr>
            <p:spPr bwMode="auto">
              <a:xfrm flipV="1">
                <a:off x="3172" y="5423"/>
                <a:ext cx="1812" cy="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45" name="Line 13"/>
              <p:cNvSpPr>
                <a:spLocks noChangeShapeType="1"/>
              </p:cNvSpPr>
              <p:nvPr/>
            </p:nvSpPr>
            <p:spPr bwMode="auto">
              <a:xfrm>
                <a:off x="5443" y="5422"/>
                <a:ext cx="461" cy="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46" name="Line 14"/>
              <p:cNvSpPr>
                <a:spLocks noChangeShapeType="1"/>
              </p:cNvSpPr>
              <p:nvPr/>
            </p:nvSpPr>
            <p:spPr bwMode="auto">
              <a:xfrm>
                <a:off x="6354" y="5422"/>
                <a:ext cx="2741" cy="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47" name="Line 15"/>
              <p:cNvSpPr>
                <a:spLocks noChangeShapeType="1"/>
              </p:cNvSpPr>
              <p:nvPr/>
            </p:nvSpPr>
            <p:spPr bwMode="auto">
              <a:xfrm>
                <a:off x="9540" y="5422"/>
                <a:ext cx="719" cy="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</p:grpSp>
        <p:grpSp>
          <p:nvGrpSpPr>
            <p:cNvPr id="248848" name="Group 16"/>
            <p:cNvGrpSpPr>
              <a:grpSpLocks/>
            </p:cNvGrpSpPr>
            <p:nvPr/>
          </p:nvGrpSpPr>
          <p:grpSpPr bwMode="auto">
            <a:xfrm>
              <a:off x="2240" y="4563"/>
              <a:ext cx="6860" cy="1577"/>
              <a:chOff x="2240" y="4098"/>
              <a:chExt cx="6860" cy="2642"/>
            </a:xfrm>
          </p:grpSpPr>
          <p:sp>
            <p:nvSpPr>
              <p:cNvPr id="248849" name="Line 17"/>
              <p:cNvSpPr>
                <a:spLocks noChangeShapeType="1"/>
              </p:cNvSpPr>
              <p:nvPr/>
            </p:nvSpPr>
            <p:spPr bwMode="auto">
              <a:xfrm>
                <a:off x="2240" y="4103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50" name="Line 18"/>
              <p:cNvSpPr>
                <a:spLocks noChangeShapeType="1"/>
              </p:cNvSpPr>
              <p:nvPr/>
            </p:nvSpPr>
            <p:spPr bwMode="auto">
              <a:xfrm>
                <a:off x="2471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51" name="Line 19"/>
              <p:cNvSpPr>
                <a:spLocks noChangeShapeType="1"/>
              </p:cNvSpPr>
              <p:nvPr/>
            </p:nvSpPr>
            <p:spPr bwMode="auto">
              <a:xfrm>
                <a:off x="2700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52" name="Line 20"/>
              <p:cNvSpPr>
                <a:spLocks noChangeShapeType="1"/>
              </p:cNvSpPr>
              <p:nvPr/>
            </p:nvSpPr>
            <p:spPr bwMode="auto">
              <a:xfrm>
                <a:off x="2927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53" name="Line 21"/>
              <p:cNvSpPr>
                <a:spLocks noChangeShapeType="1"/>
              </p:cNvSpPr>
              <p:nvPr/>
            </p:nvSpPr>
            <p:spPr bwMode="auto">
              <a:xfrm>
                <a:off x="3156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54" name="Line 22"/>
              <p:cNvSpPr>
                <a:spLocks noChangeShapeType="1"/>
              </p:cNvSpPr>
              <p:nvPr/>
            </p:nvSpPr>
            <p:spPr bwMode="auto">
              <a:xfrm>
                <a:off x="3384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55" name="Line 23"/>
              <p:cNvSpPr>
                <a:spLocks noChangeShapeType="1"/>
              </p:cNvSpPr>
              <p:nvPr/>
            </p:nvSpPr>
            <p:spPr bwMode="auto">
              <a:xfrm>
                <a:off x="3612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56" name="Line 24"/>
              <p:cNvSpPr>
                <a:spLocks noChangeShapeType="1"/>
              </p:cNvSpPr>
              <p:nvPr/>
            </p:nvSpPr>
            <p:spPr bwMode="auto">
              <a:xfrm>
                <a:off x="3841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57" name="Line 25"/>
              <p:cNvSpPr>
                <a:spLocks noChangeShapeType="1"/>
              </p:cNvSpPr>
              <p:nvPr/>
            </p:nvSpPr>
            <p:spPr bwMode="auto">
              <a:xfrm>
                <a:off x="4070" y="4107"/>
                <a:ext cx="0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58" name="Line 26"/>
              <p:cNvSpPr>
                <a:spLocks noChangeShapeType="1"/>
              </p:cNvSpPr>
              <p:nvPr/>
            </p:nvSpPr>
            <p:spPr bwMode="auto">
              <a:xfrm>
                <a:off x="4298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59" name="Line 27"/>
              <p:cNvSpPr>
                <a:spLocks noChangeShapeType="1"/>
              </p:cNvSpPr>
              <p:nvPr/>
            </p:nvSpPr>
            <p:spPr bwMode="auto">
              <a:xfrm>
                <a:off x="4526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60" name="Line 28"/>
              <p:cNvSpPr>
                <a:spLocks noChangeShapeType="1"/>
              </p:cNvSpPr>
              <p:nvPr/>
            </p:nvSpPr>
            <p:spPr bwMode="auto">
              <a:xfrm>
                <a:off x="4755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61" name="Line 29"/>
              <p:cNvSpPr>
                <a:spLocks noChangeShapeType="1"/>
              </p:cNvSpPr>
              <p:nvPr/>
            </p:nvSpPr>
            <p:spPr bwMode="auto">
              <a:xfrm>
                <a:off x="4983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62" name="Line 30"/>
              <p:cNvSpPr>
                <a:spLocks noChangeShapeType="1"/>
              </p:cNvSpPr>
              <p:nvPr/>
            </p:nvSpPr>
            <p:spPr bwMode="auto">
              <a:xfrm>
                <a:off x="5211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63" name="Line 31"/>
              <p:cNvSpPr>
                <a:spLocks noChangeShapeType="1"/>
              </p:cNvSpPr>
              <p:nvPr/>
            </p:nvSpPr>
            <p:spPr bwMode="auto">
              <a:xfrm>
                <a:off x="5440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64" name="Line 32"/>
              <p:cNvSpPr>
                <a:spLocks noChangeShapeType="1"/>
              </p:cNvSpPr>
              <p:nvPr/>
            </p:nvSpPr>
            <p:spPr bwMode="auto">
              <a:xfrm>
                <a:off x="5668" y="4107"/>
                <a:ext cx="0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65" name="Line 33"/>
              <p:cNvSpPr>
                <a:spLocks noChangeShapeType="1"/>
              </p:cNvSpPr>
              <p:nvPr/>
            </p:nvSpPr>
            <p:spPr bwMode="auto">
              <a:xfrm>
                <a:off x="5896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66" name="Line 34"/>
              <p:cNvSpPr>
                <a:spLocks noChangeShapeType="1"/>
              </p:cNvSpPr>
              <p:nvPr/>
            </p:nvSpPr>
            <p:spPr bwMode="auto">
              <a:xfrm>
                <a:off x="6128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67" name="Line 35"/>
              <p:cNvSpPr>
                <a:spLocks noChangeShapeType="1"/>
              </p:cNvSpPr>
              <p:nvPr/>
            </p:nvSpPr>
            <p:spPr bwMode="auto">
              <a:xfrm>
                <a:off x="6357" y="4107"/>
                <a:ext cx="0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68" name="Line 36"/>
              <p:cNvSpPr>
                <a:spLocks noChangeShapeType="1"/>
              </p:cNvSpPr>
              <p:nvPr/>
            </p:nvSpPr>
            <p:spPr bwMode="auto">
              <a:xfrm>
                <a:off x="6585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69" name="Line 37"/>
              <p:cNvSpPr>
                <a:spLocks noChangeShapeType="1"/>
              </p:cNvSpPr>
              <p:nvPr/>
            </p:nvSpPr>
            <p:spPr bwMode="auto">
              <a:xfrm>
                <a:off x="6813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70" name="Line 38"/>
              <p:cNvSpPr>
                <a:spLocks noChangeShapeType="1"/>
              </p:cNvSpPr>
              <p:nvPr/>
            </p:nvSpPr>
            <p:spPr bwMode="auto">
              <a:xfrm>
                <a:off x="7041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71" name="Line 39"/>
              <p:cNvSpPr>
                <a:spLocks noChangeShapeType="1"/>
              </p:cNvSpPr>
              <p:nvPr/>
            </p:nvSpPr>
            <p:spPr bwMode="auto">
              <a:xfrm>
                <a:off x="7270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72" name="Line 40"/>
              <p:cNvSpPr>
                <a:spLocks noChangeShapeType="1"/>
              </p:cNvSpPr>
              <p:nvPr/>
            </p:nvSpPr>
            <p:spPr bwMode="auto">
              <a:xfrm>
                <a:off x="7499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73" name="Line 41"/>
              <p:cNvSpPr>
                <a:spLocks noChangeShapeType="1"/>
              </p:cNvSpPr>
              <p:nvPr/>
            </p:nvSpPr>
            <p:spPr bwMode="auto">
              <a:xfrm>
                <a:off x="7727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74" name="Line 42"/>
              <p:cNvSpPr>
                <a:spLocks noChangeShapeType="1"/>
              </p:cNvSpPr>
              <p:nvPr/>
            </p:nvSpPr>
            <p:spPr bwMode="auto">
              <a:xfrm>
                <a:off x="7955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75" name="Line 43"/>
              <p:cNvSpPr>
                <a:spLocks noChangeShapeType="1"/>
              </p:cNvSpPr>
              <p:nvPr/>
            </p:nvSpPr>
            <p:spPr bwMode="auto">
              <a:xfrm>
                <a:off x="8183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76" name="Line 44"/>
              <p:cNvSpPr>
                <a:spLocks noChangeShapeType="1"/>
              </p:cNvSpPr>
              <p:nvPr/>
            </p:nvSpPr>
            <p:spPr bwMode="auto">
              <a:xfrm>
                <a:off x="8412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77" name="Line 45"/>
              <p:cNvSpPr>
                <a:spLocks noChangeShapeType="1"/>
              </p:cNvSpPr>
              <p:nvPr/>
            </p:nvSpPr>
            <p:spPr bwMode="auto">
              <a:xfrm>
                <a:off x="8642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78" name="Line 46"/>
              <p:cNvSpPr>
                <a:spLocks noChangeShapeType="1"/>
              </p:cNvSpPr>
              <p:nvPr/>
            </p:nvSpPr>
            <p:spPr bwMode="auto">
              <a:xfrm>
                <a:off x="8870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79" name="Line 47"/>
              <p:cNvSpPr>
                <a:spLocks noChangeShapeType="1"/>
              </p:cNvSpPr>
              <p:nvPr/>
            </p:nvSpPr>
            <p:spPr bwMode="auto">
              <a:xfrm>
                <a:off x="9099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</p:grpSp>
        <p:sp>
          <p:nvSpPr>
            <p:cNvPr id="248880" name="Line 48"/>
            <p:cNvSpPr>
              <a:spLocks noChangeShapeType="1"/>
            </p:cNvSpPr>
            <p:nvPr/>
          </p:nvSpPr>
          <p:spPr bwMode="auto">
            <a:xfrm>
              <a:off x="9325" y="4567"/>
              <a:ext cx="1" cy="15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881" name="Line 49"/>
            <p:cNvSpPr>
              <a:spLocks noChangeShapeType="1"/>
            </p:cNvSpPr>
            <p:nvPr/>
          </p:nvSpPr>
          <p:spPr bwMode="auto">
            <a:xfrm>
              <a:off x="9553" y="4567"/>
              <a:ext cx="1" cy="15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882" name="Line 50"/>
            <p:cNvSpPr>
              <a:spLocks noChangeShapeType="1"/>
            </p:cNvSpPr>
            <p:nvPr/>
          </p:nvSpPr>
          <p:spPr bwMode="auto">
            <a:xfrm>
              <a:off x="9787" y="4561"/>
              <a:ext cx="1" cy="15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</p:grpSp>
      <p:grpSp>
        <p:nvGrpSpPr>
          <p:cNvPr id="248883" name="Group 51"/>
          <p:cNvGrpSpPr>
            <a:grpSpLocks/>
          </p:cNvGrpSpPr>
          <p:nvPr/>
        </p:nvGrpSpPr>
        <p:grpSpPr bwMode="auto">
          <a:xfrm>
            <a:off x="1234941" y="1487708"/>
            <a:ext cx="2674937" cy="311150"/>
            <a:chOff x="2386" y="6452"/>
            <a:chExt cx="8021" cy="5361"/>
          </a:xfrm>
        </p:grpSpPr>
        <p:sp>
          <p:nvSpPr>
            <p:cNvPr id="248884" name="Freeform 52"/>
            <p:cNvSpPr>
              <a:spLocks/>
            </p:cNvSpPr>
            <p:nvPr/>
          </p:nvSpPr>
          <p:spPr bwMode="auto">
            <a:xfrm>
              <a:off x="2386" y="6460"/>
              <a:ext cx="472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885" name="Freeform 53"/>
            <p:cNvSpPr>
              <a:spLocks/>
            </p:cNvSpPr>
            <p:nvPr/>
          </p:nvSpPr>
          <p:spPr bwMode="auto">
            <a:xfrm flipV="1">
              <a:off x="2853" y="9138"/>
              <a:ext cx="471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886" name="Freeform 54"/>
            <p:cNvSpPr>
              <a:spLocks/>
            </p:cNvSpPr>
            <p:nvPr/>
          </p:nvSpPr>
          <p:spPr bwMode="auto">
            <a:xfrm>
              <a:off x="5137" y="6452"/>
              <a:ext cx="471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887" name="Freeform 55"/>
            <p:cNvSpPr>
              <a:spLocks/>
            </p:cNvSpPr>
            <p:nvPr/>
          </p:nvSpPr>
          <p:spPr bwMode="auto">
            <a:xfrm flipV="1">
              <a:off x="6042" y="9122"/>
              <a:ext cx="471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888" name="Freeform 56"/>
            <p:cNvSpPr>
              <a:spLocks/>
            </p:cNvSpPr>
            <p:nvPr/>
          </p:nvSpPr>
          <p:spPr bwMode="auto">
            <a:xfrm>
              <a:off x="9233" y="6453"/>
              <a:ext cx="471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889" name="Line 57"/>
            <p:cNvSpPr>
              <a:spLocks noChangeShapeType="1"/>
            </p:cNvSpPr>
            <p:nvPr/>
          </p:nvSpPr>
          <p:spPr bwMode="auto">
            <a:xfrm flipV="1">
              <a:off x="3320" y="9128"/>
              <a:ext cx="1812" cy="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890" name="Line 58"/>
            <p:cNvSpPr>
              <a:spLocks noChangeShapeType="1"/>
            </p:cNvSpPr>
            <p:nvPr/>
          </p:nvSpPr>
          <p:spPr bwMode="auto">
            <a:xfrm>
              <a:off x="5591" y="9127"/>
              <a:ext cx="461" cy="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891" name="Line 59"/>
            <p:cNvSpPr>
              <a:spLocks noChangeShapeType="1"/>
            </p:cNvSpPr>
            <p:nvPr/>
          </p:nvSpPr>
          <p:spPr bwMode="auto">
            <a:xfrm>
              <a:off x="6502" y="9127"/>
              <a:ext cx="2741" cy="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892" name="Line 60"/>
            <p:cNvSpPr>
              <a:spLocks noChangeShapeType="1"/>
            </p:cNvSpPr>
            <p:nvPr/>
          </p:nvSpPr>
          <p:spPr bwMode="auto">
            <a:xfrm>
              <a:off x="9688" y="9127"/>
              <a:ext cx="719" cy="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grpSp>
          <p:nvGrpSpPr>
            <p:cNvPr id="248893" name="Group 61"/>
            <p:cNvGrpSpPr>
              <a:grpSpLocks/>
            </p:cNvGrpSpPr>
            <p:nvPr/>
          </p:nvGrpSpPr>
          <p:grpSpPr bwMode="auto">
            <a:xfrm>
              <a:off x="2388" y="8268"/>
              <a:ext cx="6860" cy="1577"/>
              <a:chOff x="2240" y="4098"/>
              <a:chExt cx="6860" cy="2642"/>
            </a:xfrm>
          </p:grpSpPr>
          <p:sp>
            <p:nvSpPr>
              <p:cNvPr id="248894" name="Line 62"/>
              <p:cNvSpPr>
                <a:spLocks noChangeShapeType="1"/>
              </p:cNvSpPr>
              <p:nvPr/>
            </p:nvSpPr>
            <p:spPr bwMode="auto">
              <a:xfrm>
                <a:off x="2240" y="4103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95" name="Line 63"/>
              <p:cNvSpPr>
                <a:spLocks noChangeShapeType="1"/>
              </p:cNvSpPr>
              <p:nvPr/>
            </p:nvSpPr>
            <p:spPr bwMode="auto">
              <a:xfrm>
                <a:off x="2471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96" name="Line 64"/>
              <p:cNvSpPr>
                <a:spLocks noChangeShapeType="1"/>
              </p:cNvSpPr>
              <p:nvPr/>
            </p:nvSpPr>
            <p:spPr bwMode="auto">
              <a:xfrm>
                <a:off x="2700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97" name="Line 65"/>
              <p:cNvSpPr>
                <a:spLocks noChangeShapeType="1"/>
              </p:cNvSpPr>
              <p:nvPr/>
            </p:nvSpPr>
            <p:spPr bwMode="auto">
              <a:xfrm>
                <a:off x="2927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98" name="Line 66"/>
              <p:cNvSpPr>
                <a:spLocks noChangeShapeType="1"/>
              </p:cNvSpPr>
              <p:nvPr/>
            </p:nvSpPr>
            <p:spPr bwMode="auto">
              <a:xfrm>
                <a:off x="3156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899" name="Line 67"/>
              <p:cNvSpPr>
                <a:spLocks noChangeShapeType="1"/>
              </p:cNvSpPr>
              <p:nvPr/>
            </p:nvSpPr>
            <p:spPr bwMode="auto">
              <a:xfrm>
                <a:off x="3384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00" name="Line 68"/>
              <p:cNvSpPr>
                <a:spLocks noChangeShapeType="1"/>
              </p:cNvSpPr>
              <p:nvPr/>
            </p:nvSpPr>
            <p:spPr bwMode="auto">
              <a:xfrm>
                <a:off x="3612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01" name="Line 69"/>
              <p:cNvSpPr>
                <a:spLocks noChangeShapeType="1"/>
              </p:cNvSpPr>
              <p:nvPr/>
            </p:nvSpPr>
            <p:spPr bwMode="auto">
              <a:xfrm>
                <a:off x="3841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02" name="Line 70"/>
              <p:cNvSpPr>
                <a:spLocks noChangeShapeType="1"/>
              </p:cNvSpPr>
              <p:nvPr/>
            </p:nvSpPr>
            <p:spPr bwMode="auto">
              <a:xfrm>
                <a:off x="4070" y="4107"/>
                <a:ext cx="0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03" name="Line 71"/>
              <p:cNvSpPr>
                <a:spLocks noChangeShapeType="1"/>
              </p:cNvSpPr>
              <p:nvPr/>
            </p:nvSpPr>
            <p:spPr bwMode="auto">
              <a:xfrm>
                <a:off x="4298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04" name="Line 72"/>
              <p:cNvSpPr>
                <a:spLocks noChangeShapeType="1"/>
              </p:cNvSpPr>
              <p:nvPr/>
            </p:nvSpPr>
            <p:spPr bwMode="auto">
              <a:xfrm>
                <a:off x="4526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05" name="Line 73"/>
              <p:cNvSpPr>
                <a:spLocks noChangeShapeType="1"/>
              </p:cNvSpPr>
              <p:nvPr/>
            </p:nvSpPr>
            <p:spPr bwMode="auto">
              <a:xfrm>
                <a:off x="4755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06" name="Line 74"/>
              <p:cNvSpPr>
                <a:spLocks noChangeShapeType="1"/>
              </p:cNvSpPr>
              <p:nvPr/>
            </p:nvSpPr>
            <p:spPr bwMode="auto">
              <a:xfrm>
                <a:off x="4983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07" name="Line 75"/>
              <p:cNvSpPr>
                <a:spLocks noChangeShapeType="1"/>
              </p:cNvSpPr>
              <p:nvPr/>
            </p:nvSpPr>
            <p:spPr bwMode="auto">
              <a:xfrm>
                <a:off x="5211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08" name="Line 76"/>
              <p:cNvSpPr>
                <a:spLocks noChangeShapeType="1"/>
              </p:cNvSpPr>
              <p:nvPr/>
            </p:nvSpPr>
            <p:spPr bwMode="auto">
              <a:xfrm>
                <a:off x="5440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09" name="Line 77"/>
              <p:cNvSpPr>
                <a:spLocks noChangeShapeType="1"/>
              </p:cNvSpPr>
              <p:nvPr/>
            </p:nvSpPr>
            <p:spPr bwMode="auto">
              <a:xfrm>
                <a:off x="5668" y="4107"/>
                <a:ext cx="0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10" name="Line 78"/>
              <p:cNvSpPr>
                <a:spLocks noChangeShapeType="1"/>
              </p:cNvSpPr>
              <p:nvPr/>
            </p:nvSpPr>
            <p:spPr bwMode="auto">
              <a:xfrm>
                <a:off x="5896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11" name="Line 79"/>
              <p:cNvSpPr>
                <a:spLocks noChangeShapeType="1"/>
              </p:cNvSpPr>
              <p:nvPr/>
            </p:nvSpPr>
            <p:spPr bwMode="auto">
              <a:xfrm>
                <a:off x="6128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12" name="Line 80"/>
              <p:cNvSpPr>
                <a:spLocks noChangeShapeType="1"/>
              </p:cNvSpPr>
              <p:nvPr/>
            </p:nvSpPr>
            <p:spPr bwMode="auto">
              <a:xfrm>
                <a:off x="6357" y="4107"/>
                <a:ext cx="0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13" name="Line 81"/>
              <p:cNvSpPr>
                <a:spLocks noChangeShapeType="1"/>
              </p:cNvSpPr>
              <p:nvPr/>
            </p:nvSpPr>
            <p:spPr bwMode="auto">
              <a:xfrm>
                <a:off x="6585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14" name="Line 82"/>
              <p:cNvSpPr>
                <a:spLocks noChangeShapeType="1"/>
              </p:cNvSpPr>
              <p:nvPr/>
            </p:nvSpPr>
            <p:spPr bwMode="auto">
              <a:xfrm>
                <a:off x="6813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15" name="Line 83"/>
              <p:cNvSpPr>
                <a:spLocks noChangeShapeType="1"/>
              </p:cNvSpPr>
              <p:nvPr/>
            </p:nvSpPr>
            <p:spPr bwMode="auto">
              <a:xfrm>
                <a:off x="7041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16" name="Line 84"/>
              <p:cNvSpPr>
                <a:spLocks noChangeShapeType="1"/>
              </p:cNvSpPr>
              <p:nvPr/>
            </p:nvSpPr>
            <p:spPr bwMode="auto">
              <a:xfrm>
                <a:off x="7270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17" name="Line 85"/>
              <p:cNvSpPr>
                <a:spLocks noChangeShapeType="1"/>
              </p:cNvSpPr>
              <p:nvPr/>
            </p:nvSpPr>
            <p:spPr bwMode="auto">
              <a:xfrm>
                <a:off x="7499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18" name="Line 86"/>
              <p:cNvSpPr>
                <a:spLocks noChangeShapeType="1"/>
              </p:cNvSpPr>
              <p:nvPr/>
            </p:nvSpPr>
            <p:spPr bwMode="auto">
              <a:xfrm>
                <a:off x="7727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19" name="Line 87"/>
              <p:cNvSpPr>
                <a:spLocks noChangeShapeType="1"/>
              </p:cNvSpPr>
              <p:nvPr/>
            </p:nvSpPr>
            <p:spPr bwMode="auto">
              <a:xfrm>
                <a:off x="7955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20" name="Line 88"/>
              <p:cNvSpPr>
                <a:spLocks noChangeShapeType="1"/>
              </p:cNvSpPr>
              <p:nvPr/>
            </p:nvSpPr>
            <p:spPr bwMode="auto">
              <a:xfrm>
                <a:off x="8183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21" name="Line 89"/>
              <p:cNvSpPr>
                <a:spLocks noChangeShapeType="1"/>
              </p:cNvSpPr>
              <p:nvPr/>
            </p:nvSpPr>
            <p:spPr bwMode="auto">
              <a:xfrm>
                <a:off x="8412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22" name="Line 90"/>
              <p:cNvSpPr>
                <a:spLocks noChangeShapeType="1"/>
              </p:cNvSpPr>
              <p:nvPr/>
            </p:nvSpPr>
            <p:spPr bwMode="auto">
              <a:xfrm>
                <a:off x="8642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23" name="Line 91"/>
              <p:cNvSpPr>
                <a:spLocks noChangeShapeType="1"/>
              </p:cNvSpPr>
              <p:nvPr/>
            </p:nvSpPr>
            <p:spPr bwMode="auto">
              <a:xfrm>
                <a:off x="8870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24" name="Line 92"/>
              <p:cNvSpPr>
                <a:spLocks noChangeShapeType="1"/>
              </p:cNvSpPr>
              <p:nvPr/>
            </p:nvSpPr>
            <p:spPr bwMode="auto">
              <a:xfrm>
                <a:off x="9099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</p:grpSp>
        <p:sp>
          <p:nvSpPr>
            <p:cNvPr id="248925" name="Line 93"/>
            <p:cNvSpPr>
              <a:spLocks noChangeShapeType="1"/>
            </p:cNvSpPr>
            <p:nvPr/>
          </p:nvSpPr>
          <p:spPr bwMode="auto">
            <a:xfrm>
              <a:off x="9473" y="8272"/>
              <a:ext cx="1" cy="157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26" name="Line 94"/>
            <p:cNvSpPr>
              <a:spLocks noChangeShapeType="1"/>
            </p:cNvSpPr>
            <p:nvPr/>
          </p:nvSpPr>
          <p:spPr bwMode="auto">
            <a:xfrm>
              <a:off x="9701" y="8272"/>
              <a:ext cx="1" cy="157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27" name="Line 95"/>
            <p:cNvSpPr>
              <a:spLocks noChangeShapeType="1"/>
            </p:cNvSpPr>
            <p:nvPr/>
          </p:nvSpPr>
          <p:spPr bwMode="auto">
            <a:xfrm>
              <a:off x="9935" y="8266"/>
              <a:ext cx="1" cy="157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</p:grpSp>
      <p:grpSp>
        <p:nvGrpSpPr>
          <p:cNvPr id="248928" name="Group 96"/>
          <p:cNvGrpSpPr>
            <a:grpSpLocks/>
          </p:cNvGrpSpPr>
          <p:nvPr/>
        </p:nvGrpSpPr>
        <p:grpSpPr bwMode="auto">
          <a:xfrm>
            <a:off x="4486275" y="1365250"/>
            <a:ext cx="2655888" cy="277813"/>
            <a:chOff x="2191" y="8402"/>
            <a:chExt cx="8021" cy="5366"/>
          </a:xfrm>
        </p:grpSpPr>
        <p:sp>
          <p:nvSpPr>
            <p:cNvPr id="248929" name="Freeform 97"/>
            <p:cNvSpPr>
              <a:spLocks/>
            </p:cNvSpPr>
            <p:nvPr/>
          </p:nvSpPr>
          <p:spPr bwMode="auto">
            <a:xfrm>
              <a:off x="2191" y="8410"/>
              <a:ext cx="472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30" name="Freeform 98"/>
            <p:cNvSpPr>
              <a:spLocks/>
            </p:cNvSpPr>
            <p:nvPr/>
          </p:nvSpPr>
          <p:spPr bwMode="auto">
            <a:xfrm flipV="1">
              <a:off x="2656" y="11093"/>
              <a:ext cx="471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31" name="Freeform 99"/>
            <p:cNvSpPr>
              <a:spLocks/>
            </p:cNvSpPr>
            <p:nvPr/>
          </p:nvSpPr>
          <p:spPr bwMode="auto">
            <a:xfrm>
              <a:off x="4942" y="8402"/>
              <a:ext cx="471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32" name="Freeform 100"/>
            <p:cNvSpPr>
              <a:spLocks/>
            </p:cNvSpPr>
            <p:nvPr/>
          </p:nvSpPr>
          <p:spPr bwMode="auto">
            <a:xfrm flipV="1">
              <a:off x="5846" y="11076"/>
              <a:ext cx="471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33" name="Freeform 101"/>
            <p:cNvSpPr>
              <a:spLocks/>
            </p:cNvSpPr>
            <p:nvPr/>
          </p:nvSpPr>
          <p:spPr bwMode="auto">
            <a:xfrm>
              <a:off x="9038" y="8403"/>
              <a:ext cx="471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34" name="Line 102"/>
            <p:cNvSpPr>
              <a:spLocks noChangeShapeType="1"/>
            </p:cNvSpPr>
            <p:nvPr/>
          </p:nvSpPr>
          <p:spPr bwMode="auto">
            <a:xfrm flipV="1">
              <a:off x="3125" y="11085"/>
              <a:ext cx="1557" cy="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35" name="Line 103"/>
            <p:cNvSpPr>
              <a:spLocks noChangeShapeType="1"/>
            </p:cNvSpPr>
            <p:nvPr/>
          </p:nvSpPr>
          <p:spPr bwMode="auto">
            <a:xfrm>
              <a:off x="5396" y="11077"/>
              <a:ext cx="461" cy="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36" name="Line 104"/>
            <p:cNvSpPr>
              <a:spLocks noChangeShapeType="1"/>
            </p:cNvSpPr>
            <p:nvPr/>
          </p:nvSpPr>
          <p:spPr bwMode="auto">
            <a:xfrm flipV="1">
              <a:off x="6779" y="11077"/>
              <a:ext cx="1151" cy="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37" name="Line 105"/>
            <p:cNvSpPr>
              <a:spLocks noChangeShapeType="1"/>
            </p:cNvSpPr>
            <p:nvPr/>
          </p:nvSpPr>
          <p:spPr bwMode="auto">
            <a:xfrm>
              <a:off x="9493" y="11077"/>
              <a:ext cx="719" cy="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grpSp>
          <p:nvGrpSpPr>
            <p:cNvPr id="248938" name="Group 106"/>
            <p:cNvGrpSpPr>
              <a:grpSpLocks/>
            </p:cNvGrpSpPr>
            <p:nvPr/>
          </p:nvGrpSpPr>
          <p:grpSpPr bwMode="auto">
            <a:xfrm>
              <a:off x="2193" y="10218"/>
              <a:ext cx="6860" cy="1577"/>
              <a:chOff x="2240" y="4098"/>
              <a:chExt cx="6860" cy="2642"/>
            </a:xfrm>
          </p:grpSpPr>
          <p:sp>
            <p:nvSpPr>
              <p:cNvPr id="248939" name="Line 107"/>
              <p:cNvSpPr>
                <a:spLocks noChangeShapeType="1"/>
              </p:cNvSpPr>
              <p:nvPr/>
            </p:nvSpPr>
            <p:spPr bwMode="auto">
              <a:xfrm>
                <a:off x="2240" y="4103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40" name="Line 108"/>
              <p:cNvSpPr>
                <a:spLocks noChangeShapeType="1"/>
              </p:cNvSpPr>
              <p:nvPr/>
            </p:nvSpPr>
            <p:spPr bwMode="auto">
              <a:xfrm>
                <a:off x="2471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41" name="Line 109"/>
              <p:cNvSpPr>
                <a:spLocks noChangeShapeType="1"/>
              </p:cNvSpPr>
              <p:nvPr/>
            </p:nvSpPr>
            <p:spPr bwMode="auto">
              <a:xfrm>
                <a:off x="2700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42" name="Line 110"/>
              <p:cNvSpPr>
                <a:spLocks noChangeShapeType="1"/>
              </p:cNvSpPr>
              <p:nvPr/>
            </p:nvSpPr>
            <p:spPr bwMode="auto">
              <a:xfrm>
                <a:off x="2927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43" name="Line 111"/>
              <p:cNvSpPr>
                <a:spLocks noChangeShapeType="1"/>
              </p:cNvSpPr>
              <p:nvPr/>
            </p:nvSpPr>
            <p:spPr bwMode="auto">
              <a:xfrm>
                <a:off x="3156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44" name="Line 112"/>
              <p:cNvSpPr>
                <a:spLocks noChangeShapeType="1"/>
              </p:cNvSpPr>
              <p:nvPr/>
            </p:nvSpPr>
            <p:spPr bwMode="auto">
              <a:xfrm>
                <a:off x="3384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45" name="Line 113"/>
              <p:cNvSpPr>
                <a:spLocks noChangeShapeType="1"/>
              </p:cNvSpPr>
              <p:nvPr/>
            </p:nvSpPr>
            <p:spPr bwMode="auto">
              <a:xfrm>
                <a:off x="3612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46" name="Line 114"/>
              <p:cNvSpPr>
                <a:spLocks noChangeShapeType="1"/>
              </p:cNvSpPr>
              <p:nvPr/>
            </p:nvSpPr>
            <p:spPr bwMode="auto">
              <a:xfrm>
                <a:off x="3841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47" name="Line 115"/>
              <p:cNvSpPr>
                <a:spLocks noChangeShapeType="1"/>
              </p:cNvSpPr>
              <p:nvPr/>
            </p:nvSpPr>
            <p:spPr bwMode="auto">
              <a:xfrm>
                <a:off x="4070" y="4107"/>
                <a:ext cx="0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48" name="Line 116"/>
              <p:cNvSpPr>
                <a:spLocks noChangeShapeType="1"/>
              </p:cNvSpPr>
              <p:nvPr/>
            </p:nvSpPr>
            <p:spPr bwMode="auto">
              <a:xfrm>
                <a:off x="4298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49" name="Line 117"/>
              <p:cNvSpPr>
                <a:spLocks noChangeShapeType="1"/>
              </p:cNvSpPr>
              <p:nvPr/>
            </p:nvSpPr>
            <p:spPr bwMode="auto">
              <a:xfrm>
                <a:off x="4526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50" name="Line 118"/>
              <p:cNvSpPr>
                <a:spLocks noChangeShapeType="1"/>
              </p:cNvSpPr>
              <p:nvPr/>
            </p:nvSpPr>
            <p:spPr bwMode="auto">
              <a:xfrm>
                <a:off x="4755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51" name="Line 119"/>
              <p:cNvSpPr>
                <a:spLocks noChangeShapeType="1"/>
              </p:cNvSpPr>
              <p:nvPr/>
            </p:nvSpPr>
            <p:spPr bwMode="auto">
              <a:xfrm>
                <a:off x="4983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52" name="Line 120"/>
              <p:cNvSpPr>
                <a:spLocks noChangeShapeType="1"/>
              </p:cNvSpPr>
              <p:nvPr/>
            </p:nvSpPr>
            <p:spPr bwMode="auto">
              <a:xfrm>
                <a:off x="5211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53" name="Line 121"/>
              <p:cNvSpPr>
                <a:spLocks noChangeShapeType="1"/>
              </p:cNvSpPr>
              <p:nvPr/>
            </p:nvSpPr>
            <p:spPr bwMode="auto">
              <a:xfrm>
                <a:off x="5440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54" name="Line 122"/>
              <p:cNvSpPr>
                <a:spLocks noChangeShapeType="1"/>
              </p:cNvSpPr>
              <p:nvPr/>
            </p:nvSpPr>
            <p:spPr bwMode="auto">
              <a:xfrm>
                <a:off x="5668" y="4107"/>
                <a:ext cx="0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55" name="Line 123"/>
              <p:cNvSpPr>
                <a:spLocks noChangeShapeType="1"/>
              </p:cNvSpPr>
              <p:nvPr/>
            </p:nvSpPr>
            <p:spPr bwMode="auto">
              <a:xfrm>
                <a:off x="5896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56" name="Line 124"/>
              <p:cNvSpPr>
                <a:spLocks noChangeShapeType="1"/>
              </p:cNvSpPr>
              <p:nvPr/>
            </p:nvSpPr>
            <p:spPr bwMode="auto">
              <a:xfrm>
                <a:off x="6128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57" name="Line 125"/>
              <p:cNvSpPr>
                <a:spLocks noChangeShapeType="1"/>
              </p:cNvSpPr>
              <p:nvPr/>
            </p:nvSpPr>
            <p:spPr bwMode="auto">
              <a:xfrm>
                <a:off x="6357" y="4107"/>
                <a:ext cx="0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58" name="Line 126"/>
              <p:cNvSpPr>
                <a:spLocks noChangeShapeType="1"/>
              </p:cNvSpPr>
              <p:nvPr/>
            </p:nvSpPr>
            <p:spPr bwMode="auto">
              <a:xfrm>
                <a:off x="6585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59" name="Line 127"/>
              <p:cNvSpPr>
                <a:spLocks noChangeShapeType="1"/>
              </p:cNvSpPr>
              <p:nvPr/>
            </p:nvSpPr>
            <p:spPr bwMode="auto">
              <a:xfrm>
                <a:off x="6813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60" name="Line 128"/>
              <p:cNvSpPr>
                <a:spLocks noChangeShapeType="1"/>
              </p:cNvSpPr>
              <p:nvPr/>
            </p:nvSpPr>
            <p:spPr bwMode="auto">
              <a:xfrm>
                <a:off x="7041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61" name="Line 129"/>
              <p:cNvSpPr>
                <a:spLocks noChangeShapeType="1"/>
              </p:cNvSpPr>
              <p:nvPr/>
            </p:nvSpPr>
            <p:spPr bwMode="auto">
              <a:xfrm>
                <a:off x="7270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62" name="Line 130"/>
              <p:cNvSpPr>
                <a:spLocks noChangeShapeType="1"/>
              </p:cNvSpPr>
              <p:nvPr/>
            </p:nvSpPr>
            <p:spPr bwMode="auto">
              <a:xfrm>
                <a:off x="7499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63" name="Line 131"/>
              <p:cNvSpPr>
                <a:spLocks noChangeShapeType="1"/>
              </p:cNvSpPr>
              <p:nvPr/>
            </p:nvSpPr>
            <p:spPr bwMode="auto">
              <a:xfrm>
                <a:off x="7727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64" name="Line 132"/>
              <p:cNvSpPr>
                <a:spLocks noChangeShapeType="1"/>
              </p:cNvSpPr>
              <p:nvPr/>
            </p:nvSpPr>
            <p:spPr bwMode="auto">
              <a:xfrm>
                <a:off x="7955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65" name="Line 133"/>
              <p:cNvSpPr>
                <a:spLocks noChangeShapeType="1"/>
              </p:cNvSpPr>
              <p:nvPr/>
            </p:nvSpPr>
            <p:spPr bwMode="auto">
              <a:xfrm>
                <a:off x="8183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66" name="Line 134"/>
              <p:cNvSpPr>
                <a:spLocks noChangeShapeType="1"/>
              </p:cNvSpPr>
              <p:nvPr/>
            </p:nvSpPr>
            <p:spPr bwMode="auto">
              <a:xfrm>
                <a:off x="8412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67" name="Line 135"/>
              <p:cNvSpPr>
                <a:spLocks noChangeShapeType="1"/>
              </p:cNvSpPr>
              <p:nvPr/>
            </p:nvSpPr>
            <p:spPr bwMode="auto">
              <a:xfrm>
                <a:off x="8642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68" name="Line 136"/>
              <p:cNvSpPr>
                <a:spLocks noChangeShapeType="1"/>
              </p:cNvSpPr>
              <p:nvPr/>
            </p:nvSpPr>
            <p:spPr bwMode="auto">
              <a:xfrm>
                <a:off x="8870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69" name="Line 137"/>
              <p:cNvSpPr>
                <a:spLocks noChangeShapeType="1"/>
              </p:cNvSpPr>
              <p:nvPr/>
            </p:nvSpPr>
            <p:spPr bwMode="auto">
              <a:xfrm>
                <a:off x="9099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</p:grpSp>
        <p:sp>
          <p:nvSpPr>
            <p:cNvPr id="248970" name="Line 138"/>
            <p:cNvSpPr>
              <a:spLocks noChangeShapeType="1"/>
            </p:cNvSpPr>
            <p:nvPr/>
          </p:nvSpPr>
          <p:spPr bwMode="auto">
            <a:xfrm>
              <a:off x="9278" y="10222"/>
              <a:ext cx="1" cy="157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71" name="Line 139"/>
            <p:cNvSpPr>
              <a:spLocks noChangeShapeType="1"/>
            </p:cNvSpPr>
            <p:nvPr/>
          </p:nvSpPr>
          <p:spPr bwMode="auto">
            <a:xfrm>
              <a:off x="9506" y="10222"/>
              <a:ext cx="1" cy="157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72" name="Line 140"/>
            <p:cNvSpPr>
              <a:spLocks noChangeShapeType="1"/>
            </p:cNvSpPr>
            <p:nvPr/>
          </p:nvSpPr>
          <p:spPr bwMode="auto">
            <a:xfrm>
              <a:off x="9740" y="10216"/>
              <a:ext cx="1" cy="157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73" name="Freeform 141"/>
            <p:cNvSpPr>
              <a:spLocks/>
            </p:cNvSpPr>
            <p:nvPr/>
          </p:nvSpPr>
          <p:spPr bwMode="auto">
            <a:xfrm flipV="1">
              <a:off x="4456" y="11086"/>
              <a:ext cx="471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74" name="Freeform 142"/>
            <p:cNvSpPr>
              <a:spLocks/>
            </p:cNvSpPr>
            <p:nvPr/>
          </p:nvSpPr>
          <p:spPr bwMode="auto">
            <a:xfrm>
              <a:off x="7663" y="8403"/>
              <a:ext cx="471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75" name="Freeform 143"/>
            <p:cNvSpPr>
              <a:spLocks/>
            </p:cNvSpPr>
            <p:nvPr/>
          </p:nvSpPr>
          <p:spPr bwMode="auto">
            <a:xfrm>
              <a:off x="6312" y="8402"/>
              <a:ext cx="471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76" name="Line 144"/>
            <p:cNvSpPr>
              <a:spLocks noChangeShapeType="1"/>
            </p:cNvSpPr>
            <p:nvPr/>
          </p:nvSpPr>
          <p:spPr bwMode="auto">
            <a:xfrm flipV="1">
              <a:off x="8127" y="11077"/>
              <a:ext cx="956" cy="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</p:grpSp>
      <p:grpSp>
        <p:nvGrpSpPr>
          <p:cNvPr id="248977" name="Group 145"/>
          <p:cNvGrpSpPr>
            <a:grpSpLocks/>
          </p:cNvGrpSpPr>
          <p:nvPr/>
        </p:nvGrpSpPr>
        <p:grpSpPr bwMode="auto">
          <a:xfrm>
            <a:off x="4646613" y="2708275"/>
            <a:ext cx="2751137" cy="284163"/>
            <a:chOff x="2191" y="7849"/>
            <a:chExt cx="7586" cy="6202"/>
          </a:xfrm>
        </p:grpSpPr>
        <p:sp>
          <p:nvSpPr>
            <p:cNvPr id="248978" name="Freeform 146"/>
            <p:cNvSpPr>
              <a:spLocks/>
            </p:cNvSpPr>
            <p:nvPr/>
          </p:nvSpPr>
          <p:spPr bwMode="auto">
            <a:xfrm>
              <a:off x="2191" y="7858"/>
              <a:ext cx="446" cy="309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79" name="Freeform 147"/>
            <p:cNvSpPr>
              <a:spLocks/>
            </p:cNvSpPr>
            <p:nvPr/>
          </p:nvSpPr>
          <p:spPr bwMode="auto">
            <a:xfrm flipV="1">
              <a:off x="2633" y="10956"/>
              <a:ext cx="445" cy="309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80" name="Freeform 148"/>
            <p:cNvSpPr>
              <a:spLocks/>
            </p:cNvSpPr>
            <p:nvPr/>
          </p:nvSpPr>
          <p:spPr bwMode="auto">
            <a:xfrm>
              <a:off x="4793" y="7849"/>
              <a:ext cx="445" cy="309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81" name="Freeform 149"/>
            <p:cNvSpPr>
              <a:spLocks/>
            </p:cNvSpPr>
            <p:nvPr/>
          </p:nvSpPr>
          <p:spPr bwMode="auto">
            <a:xfrm flipV="1">
              <a:off x="5649" y="10938"/>
              <a:ext cx="445" cy="3094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82" name="Freeform 150"/>
            <p:cNvSpPr>
              <a:spLocks/>
            </p:cNvSpPr>
            <p:nvPr/>
          </p:nvSpPr>
          <p:spPr bwMode="auto">
            <a:xfrm>
              <a:off x="8667" y="7850"/>
              <a:ext cx="445" cy="309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83" name="Line 151"/>
            <p:cNvSpPr>
              <a:spLocks noChangeShapeType="1"/>
            </p:cNvSpPr>
            <p:nvPr/>
          </p:nvSpPr>
          <p:spPr bwMode="auto">
            <a:xfrm flipV="1">
              <a:off x="3074" y="10945"/>
              <a:ext cx="1714" cy="8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84" name="Line 152"/>
            <p:cNvSpPr>
              <a:spLocks noChangeShapeType="1"/>
            </p:cNvSpPr>
            <p:nvPr/>
          </p:nvSpPr>
          <p:spPr bwMode="auto">
            <a:xfrm>
              <a:off x="5222" y="10944"/>
              <a:ext cx="436" cy="1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85" name="Line 153"/>
            <p:cNvSpPr>
              <a:spLocks noChangeShapeType="1"/>
            </p:cNvSpPr>
            <p:nvPr/>
          </p:nvSpPr>
          <p:spPr bwMode="auto">
            <a:xfrm flipV="1">
              <a:off x="7374" y="10944"/>
              <a:ext cx="456" cy="1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8986" name="Line 154"/>
            <p:cNvSpPr>
              <a:spLocks noChangeShapeType="1"/>
            </p:cNvSpPr>
            <p:nvPr/>
          </p:nvSpPr>
          <p:spPr bwMode="auto">
            <a:xfrm>
              <a:off x="9097" y="10944"/>
              <a:ext cx="680" cy="1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grpSp>
          <p:nvGrpSpPr>
            <p:cNvPr id="248987" name="Group 155"/>
            <p:cNvGrpSpPr>
              <a:grpSpLocks/>
            </p:cNvGrpSpPr>
            <p:nvPr/>
          </p:nvGrpSpPr>
          <p:grpSpPr bwMode="auto">
            <a:xfrm>
              <a:off x="2193" y="9950"/>
              <a:ext cx="6488" cy="1824"/>
              <a:chOff x="2240" y="4098"/>
              <a:chExt cx="6860" cy="2642"/>
            </a:xfrm>
          </p:grpSpPr>
          <p:sp>
            <p:nvSpPr>
              <p:cNvPr id="248988" name="Line 156"/>
              <p:cNvSpPr>
                <a:spLocks noChangeShapeType="1"/>
              </p:cNvSpPr>
              <p:nvPr/>
            </p:nvSpPr>
            <p:spPr bwMode="auto">
              <a:xfrm>
                <a:off x="2240" y="4103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89" name="Line 157"/>
              <p:cNvSpPr>
                <a:spLocks noChangeShapeType="1"/>
              </p:cNvSpPr>
              <p:nvPr/>
            </p:nvSpPr>
            <p:spPr bwMode="auto">
              <a:xfrm>
                <a:off x="2471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90" name="Line 158"/>
              <p:cNvSpPr>
                <a:spLocks noChangeShapeType="1"/>
              </p:cNvSpPr>
              <p:nvPr/>
            </p:nvSpPr>
            <p:spPr bwMode="auto">
              <a:xfrm>
                <a:off x="2700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91" name="Line 159"/>
              <p:cNvSpPr>
                <a:spLocks noChangeShapeType="1"/>
              </p:cNvSpPr>
              <p:nvPr/>
            </p:nvSpPr>
            <p:spPr bwMode="auto">
              <a:xfrm>
                <a:off x="2927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92" name="Line 160"/>
              <p:cNvSpPr>
                <a:spLocks noChangeShapeType="1"/>
              </p:cNvSpPr>
              <p:nvPr/>
            </p:nvSpPr>
            <p:spPr bwMode="auto">
              <a:xfrm>
                <a:off x="3156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93" name="Line 161"/>
              <p:cNvSpPr>
                <a:spLocks noChangeShapeType="1"/>
              </p:cNvSpPr>
              <p:nvPr/>
            </p:nvSpPr>
            <p:spPr bwMode="auto">
              <a:xfrm>
                <a:off x="3384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94" name="Line 162"/>
              <p:cNvSpPr>
                <a:spLocks noChangeShapeType="1"/>
              </p:cNvSpPr>
              <p:nvPr/>
            </p:nvSpPr>
            <p:spPr bwMode="auto">
              <a:xfrm>
                <a:off x="3612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95" name="Line 163"/>
              <p:cNvSpPr>
                <a:spLocks noChangeShapeType="1"/>
              </p:cNvSpPr>
              <p:nvPr/>
            </p:nvSpPr>
            <p:spPr bwMode="auto">
              <a:xfrm>
                <a:off x="3841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96" name="Line 164"/>
              <p:cNvSpPr>
                <a:spLocks noChangeShapeType="1"/>
              </p:cNvSpPr>
              <p:nvPr/>
            </p:nvSpPr>
            <p:spPr bwMode="auto">
              <a:xfrm>
                <a:off x="4070" y="4107"/>
                <a:ext cx="0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97" name="Line 165"/>
              <p:cNvSpPr>
                <a:spLocks noChangeShapeType="1"/>
              </p:cNvSpPr>
              <p:nvPr/>
            </p:nvSpPr>
            <p:spPr bwMode="auto">
              <a:xfrm>
                <a:off x="4298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98" name="Line 166"/>
              <p:cNvSpPr>
                <a:spLocks noChangeShapeType="1"/>
              </p:cNvSpPr>
              <p:nvPr/>
            </p:nvSpPr>
            <p:spPr bwMode="auto">
              <a:xfrm>
                <a:off x="4526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8999" name="Line 167"/>
              <p:cNvSpPr>
                <a:spLocks noChangeShapeType="1"/>
              </p:cNvSpPr>
              <p:nvPr/>
            </p:nvSpPr>
            <p:spPr bwMode="auto">
              <a:xfrm>
                <a:off x="4755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00" name="Line 168"/>
              <p:cNvSpPr>
                <a:spLocks noChangeShapeType="1"/>
              </p:cNvSpPr>
              <p:nvPr/>
            </p:nvSpPr>
            <p:spPr bwMode="auto">
              <a:xfrm>
                <a:off x="4983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01" name="Line 169"/>
              <p:cNvSpPr>
                <a:spLocks noChangeShapeType="1"/>
              </p:cNvSpPr>
              <p:nvPr/>
            </p:nvSpPr>
            <p:spPr bwMode="auto">
              <a:xfrm>
                <a:off x="5211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02" name="Line 170"/>
              <p:cNvSpPr>
                <a:spLocks noChangeShapeType="1"/>
              </p:cNvSpPr>
              <p:nvPr/>
            </p:nvSpPr>
            <p:spPr bwMode="auto">
              <a:xfrm>
                <a:off x="5440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03" name="Line 171"/>
              <p:cNvSpPr>
                <a:spLocks noChangeShapeType="1"/>
              </p:cNvSpPr>
              <p:nvPr/>
            </p:nvSpPr>
            <p:spPr bwMode="auto">
              <a:xfrm>
                <a:off x="5668" y="4107"/>
                <a:ext cx="0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04" name="Line 172"/>
              <p:cNvSpPr>
                <a:spLocks noChangeShapeType="1"/>
              </p:cNvSpPr>
              <p:nvPr/>
            </p:nvSpPr>
            <p:spPr bwMode="auto">
              <a:xfrm>
                <a:off x="5896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05" name="Line 173"/>
              <p:cNvSpPr>
                <a:spLocks noChangeShapeType="1"/>
              </p:cNvSpPr>
              <p:nvPr/>
            </p:nvSpPr>
            <p:spPr bwMode="auto">
              <a:xfrm>
                <a:off x="6128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06" name="Line 174"/>
              <p:cNvSpPr>
                <a:spLocks noChangeShapeType="1"/>
              </p:cNvSpPr>
              <p:nvPr/>
            </p:nvSpPr>
            <p:spPr bwMode="auto">
              <a:xfrm>
                <a:off x="6357" y="4107"/>
                <a:ext cx="0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07" name="Line 175"/>
              <p:cNvSpPr>
                <a:spLocks noChangeShapeType="1"/>
              </p:cNvSpPr>
              <p:nvPr/>
            </p:nvSpPr>
            <p:spPr bwMode="auto">
              <a:xfrm>
                <a:off x="6585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08" name="Line 176"/>
              <p:cNvSpPr>
                <a:spLocks noChangeShapeType="1"/>
              </p:cNvSpPr>
              <p:nvPr/>
            </p:nvSpPr>
            <p:spPr bwMode="auto">
              <a:xfrm>
                <a:off x="6813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09" name="Line 177"/>
              <p:cNvSpPr>
                <a:spLocks noChangeShapeType="1"/>
              </p:cNvSpPr>
              <p:nvPr/>
            </p:nvSpPr>
            <p:spPr bwMode="auto">
              <a:xfrm>
                <a:off x="7041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10" name="Line 178"/>
              <p:cNvSpPr>
                <a:spLocks noChangeShapeType="1"/>
              </p:cNvSpPr>
              <p:nvPr/>
            </p:nvSpPr>
            <p:spPr bwMode="auto">
              <a:xfrm>
                <a:off x="7270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11" name="Line 179"/>
              <p:cNvSpPr>
                <a:spLocks noChangeShapeType="1"/>
              </p:cNvSpPr>
              <p:nvPr/>
            </p:nvSpPr>
            <p:spPr bwMode="auto">
              <a:xfrm>
                <a:off x="7499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12" name="Line 180"/>
              <p:cNvSpPr>
                <a:spLocks noChangeShapeType="1"/>
              </p:cNvSpPr>
              <p:nvPr/>
            </p:nvSpPr>
            <p:spPr bwMode="auto">
              <a:xfrm>
                <a:off x="7727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13" name="Line 181"/>
              <p:cNvSpPr>
                <a:spLocks noChangeShapeType="1"/>
              </p:cNvSpPr>
              <p:nvPr/>
            </p:nvSpPr>
            <p:spPr bwMode="auto">
              <a:xfrm>
                <a:off x="7955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14" name="Line 182"/>
              <p:cNvSpPr>
                <a:spLocks noChangeShapeType="1"/>
              </p:cNvSpPr>
              <p:nvPr/>
            </p:nvSpPr>
            <p:spPr bwMode="auto">
              <a:xfrm>
                <a:off x="8183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15" name="Line 183"/>
              <p:cNvSpPr>
                <a:spLocks noChangeShapeType="1"/>
              </p:cNvSpPr>
              <p:nvPr/>
            </p:nvSpPr>
            <p:spPr bwMode="auto">
              <a:xfrm>
                <a:off x="8412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16" name="Line 184"/>
              <p:cNvSpPr>
                <a:spLocks noChangeShapeType="1"/>
              </p:cNvSpPr>
              <p:nvPr/>
            </p:nvSpPr>
            <p:spPr bwMode="auto">
              <a:xfrm>
                <a:off x="8642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17" name="Line 185"/>
              <p:cNvSpPr>
                <a:spLocks noChangeShapeType="1"/>
              </p:cNvSpPr>
              <p:nvPr/>
            </p:nvSpPr>
            <p:spPr bwMode="auto">
              <a:xfrm>
                <a:off x="8870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18" name="Line 186"/>
              <p:cNvSpPr>
                <a:spLocks noChangeShapeType="1"/>
              </p:cNvSpPr>
              <p:nvPr/>
            </p:nvSpPr>
            <p:spPr bwMode="auto">
              <a:xfrm>
                <a:off x="9099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</p:grpSp>
        <p:sp>
          <p:nvSpPr>
            <p:cNvPr id="249019" name="Line 187"/>
            <p:cNvSpPr>
              <a:spLocks noChangeShapeType="1"/>
            </p:cNvSpPr>
            <p:nvPr/>
          </p:nvSpPr>
          <p:spPr bwMode="auto">
            <a:xfrm>
              <a:off x="8894" y="9955"/>
              <a:ext cx="1" cy="1818"/>
            </a:xfrm>
            <a:prstGeom prst="line">
              <a:avLst/>
            </a:prstGeom>
            <a:noFill/>
            <a:ln w="9525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20" name="Line 188"/>
            <p:cNvSpPr>
              <a:spLocks noChangeShapeType="1"/>
            </p:cNvSpPr>
            <p:nvPr/>
          </p:nvSpPr>
          <p:spPr bwMode="auto">
            <a:xfrm>
              <a:off x="9109" y="9955"/>
              <a:ext cx="1" cy="1818"/>
            </a:xfrm>
            <a:prstGeom prst="line">
              <a:avLst/>
            </a:prstGeom>
            <a:noFill/>
            <a:ln w="9525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21" name="Line 189"/>
            <p:cNvSpPr>
              <a:spLocks noChangeShapeType="1"/>
            </p:cNvSpPr>
            <p:nvPr/>
          </p:nvSpPr>
          <p:spPr bwMode="auto">
            <a:xfrm>
              <a:off x="9331" y="9948"/>
              <a:ext cx="1" cy="1818"/>
            </a:xfrm>
            <a:prstGeom prst="line">
              <a:avLst/>
            </a:prstGeom>
            <a:noFill/>
            <a:ln w="9525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22" name="Freeform 190"/>
            <p:cNvSpPr>
              <a:spLocks/>
            </p:cNvSpPr>
            <p:nvPr/>
          </p:nvSpPr>
          <p:spPr bwMode="auto">
            <a:xfrm flipV="1">
              <a:off x="6518" y="10941"/>
              <a:ext cx="445" cy="309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23" name="Freeform 191"/>
            <p:cNvSpPr>
              <a:spLocks/>
            </p:cNvSpPr>
            <p:nvPr/>
          </p:nvSpPr>
          <p:spPr bwMode="auto">
            <a:xfrm flipV="1">
              <a:off x="8259" y="10938"/>
              <a:ext cx="445" cy="3094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24" name="Freeform 192"/>
            <p:cNvSpPr>
              <a:spLocks/>
            </p:cNvSpPr>
            <p:nvPr/>
          </p:nvSpPr>
          <p:spPr bwMode="auto">
            <a:xfrm>
              <a:off x="6953" y="7849"/>
              <a:ext cx="445" cy="309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25" name="Freeform 193"/>
            <p:cNvSpPr>
              <a:spLocks/>
            </p:cNvSpPr>
            <p:nvPr/>
          </p:nvSpPr>
          <p:spPr bwMode="auto">
            <a:xfrm>
              <a:off x="7808" y="7849"/>
              <a:ext cx="445" cy="309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26" name="Line 194"/>
            <p:cNvSpPr>
              <a:spLocks noChangeShapeType="1"/>
            </p:cNvSpPr>
            <p:nvPr/>
          </p:nvSpPr>
          <p:spPr bwMode="auto">
            <a:xfrm flipV="1">
              <a:off x="6076" y="10944"/>
              <a:ext cx="456" cy="1"/>
            </a:xfrm>
            <a:prstGeom prst="line">
              <a:avLst/>
            </a:prstGeom>
            <a:noFill/>
            <a:ln w="28575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</p:grpSp>
      <p:grpSp>
        <p:nvGrpSpPr>
          <p:cNvPr id="249027" name="Group 195"/>
          <p:cNvGrpSpPr>
            <a:grpSpLocks/>
          </p:cNvGrpSpPr>
          <p:nvPr/>
        </p:nvGrpSpPr>
        <p:grpSpPr bwMode="auto">
          <a:xfrm>
            <a:off x="5372100" y="3948113"/>
            <a:ext cx="3000375" cy="153987"/>
            <a:chOff x="2244" y="7660"/>
            <a:chExt cx="7824" cy="3430"/>
          </a:xfrm>
        </p:grpSpPr>
        <p:sp>
          <p:nvSpPr>
            <p:cNvPr id="249028" name="Freeform 196"/>
            <p:cNvSpPr>
              <a:spLocks/>
            </p:cNvSpPr>
            <p:nvPr/>
          </p:nvSpPr>
          <p:spPr bwMode="auto">
            <a:xfrm>
              <a:off x="2692" y="7660"/>
              <a:ext cx="734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29" name="Line 197"/>
            <p:cNvSpPr>
              <a:spLocks noChangeShapeType="1"/>
            </p:cNvSpPr>
            <p:nvPr/>
          </p:nvSpPr>
          <p:spPr bwMode="auto">
            <a:xfrm>
              <a:off x="2244" y="10334"/>
              <a:ext cx="694" cy="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grpSp>
          <p:nvGrpSpPr>
            <p:cNvPr id="249030" name="Group 198"/>
            <p:cNvGrpSpPr>
              <a:grpSpLocks/>
            </p:cNvGrpSpPr>
            <p:nvPr/>
          </p:nvGrpSpPr>
          <p:grpSpPr bwMode="auto">
            <a:xfrm>
              <a:off x="2283" y="9513"/>
              <a:ext cx="6860" cy="1577"/>
              <a:chOff x="2240" y="4098"/>
              <a:chExt cx="6860" cy="2642"/>
            </a:xfrm>
          </p:grpSpPr>
          <p:sp>
            <p:nvSpPr>
              <p:cNvPr id="249031" name="Line 199"/>
              <p:cNvSpPr>
                <a:spLocks noChangeShapeType="1"/>
              </p:cNvSpPr>
              <p:nvPr/>
            </p:nvSpPr>
            <p:spPr bwMode="auto">
              <a:xfrm>
                <a:off x="2240" y="4103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32" name="Line 200"/>
              <p:cNvSpPr>
                <a:spLocks noChangeShapeType="1"/>
              </p:cNvSpPr>
              <p:nvPr/>
            </p:nvSpPr>
            <p:spPr bwMode="auto">
              <a:xfrm>
                <a:off x="2471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33" name="Line 201"/>
              <p:cNvSpPr>
                <a:spLocks noChangeShapeType="1"/>
              </p:cNvSpPr>
              <p:nvPr/>
            </p:nvSpPr>
            <p:spPr bwMode="auto">
              <a:xfrm>
                <a:off x="2700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34" name="Line 202"/>
              <p:cNvSpPr>
                <a:spLocks noChangeShapeType="1"/>
              </p:cNvSpPr>
              <p:nvPr/>
            </p:nvSpPr>
            <p:spPr bwMode="auto">
              <a:xfrm>
                <a:off x="2927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35" name="Line 203"/>
              <p:cNvSpPr>
                <a:spLocks noChangeShapeType="1"/>
              </p:cNvSpPr>
              <p:nvPr/>
            </p:nvSpPr>
            <p:spPr bwMode="auto">
              <a:xfrm>
                <a:off x="3156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36" name="Line 204"/>
              <p:cNvSpPr>
                <a:spLocks noChangeShapeType="1"/>
              </p:cNvSpPr>
              <p:nvPr/>
            </p:nvSpPr>
            <p:spPr bwMode="auto">
              <a:xfrm>
                <a:off x="3384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37" name="Line 205"/>
              <p:cNvSpPr>
                <a:spLocks noChangeShapeType="1"/>
              </p:cNvSpPr>
              <p:nvPr/>
            </p:nvSpPr>
            <p:spPr bwMode="auto">
              <a:xfrm>
                <a:off x="3612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38" name="Line 206"/>
              <p:cNvSpPr>
                <a:spLocks noChangeShapeType="1"/>
              </p:cNvSpPr>
              <p:nvPr/>
            </p:nvSpPr>
            <p:spPr bwMode="auto">
              <a:xfrm>
                <a:off x="3841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39" name="Line 207"/>
              <p:cNvSpPr>
                <a:spLocks noChangeShapeType="1"/>
              </p:cNvSpPr>
              <p:nvPr/>
            </p:nvSpPr>
            <p:spPr bwMode="auto">
              <a:xfrm>
                <a:off x="4070" y="4107"/>
                <a:ext cx="0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40" name="Line 208"/>
              <p:cNvSpPr>
                <a:spLocks noChangeShapeType="1"/>
              </p:cNvSpPr>
              <p:nvPr/>
            </p:nvSpPr>
            <p:spPr bwMode="auto">
              <a:xfrm>
                <a:off x="4298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41" name="Line 209"/>
              <p:cNvSpPr>
                <a:spLocks noChangeShapeType="1"/>
              </p:cNvSpPr>
              <p:nvPr/>
            </p:nvSpPr>
            <p:spPr bwMode="auto">
              <a:xfrm>
                <a:off x="4526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42" name="Line 210"/>
              <p:cNvSpPr>
                <a:spLocks noChangeShapeType="1"/>
              </p:cNvSpPr>
              <p:nvPr/>
            </p:nvSpPr>
            <p:spPr bwMode="auto">
              <a:xfrm>
                <a:off x="4755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43" name="Line 211"/>
              <p:cNvSpPr>
                <a:spLocks noChangeShapeType="1"/>
              </p:cNvSpPr>
              <p:nvPr/>
            </p:nvSpPr>
            <p:spPr bwMode="auto">
              <a:xfrm>
                <a:off x="4983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44" name="Line 212"/>
              <p:cNvSpPr>
                <a:spLocks noChangeShapeType="1"/>
              </p:cNvSpPr>
              <p:nvPr/>
            </p:nvSpPr>
            <p:spPr bwMode="auto">
              <a:xfrm>
                <a:off x="5211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45" name="Line 213"/>
              <p:cNvSpPr>
                <a:spLocks noChangeShapeType="1"/>
              </p:cNvSpPr>
              <p:nvPr/>
            </p:nvSpPr>
            <p:spPr bwMode="auto">
              <a:xfrm>
                <a:off x="5440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46" name="Line 214"/>
              <p:cNvSpPr>
                <a:spLocks noChangeShapeType="1"/>
              </p:cNvSpPr>
              <p:nvPr/>
            </p:nvSpPr>
            <p:spPr bwMode="auto">
              <a:xfrm>
                <a:off x="5668" y="4107"/>
                <a:ext cx="0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47" name="Line 215"/>
              <p:cNvSpPr>
                <a:spLocks noChangeShapeType="1"/>
              </p:cNvSpPr>
              <p:nvPr/>
            </p:nvSpPr>
            <p:spPr bwMode="auto">
              <a:xfrm>
                <a:off x="5896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48" name="Line 216"/>
              <p:cNvSpPr>
                <a:spLocks noChangeShapeType="1"/>
              </p:cNvSpPr>
              <p:nvPr/>
            </p:nvSpPr>
            <p:spPr bwMode="auto">
              <a:xfrm>
                <a:off x="6128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49" name="Line 217"/>
              <p:cNvSpPr>
                <a:spLocks noChangeShapeType="1"/>
              </p:cNvSpPr>
              <p:nvPr/>
            </p:nvSpPr>
            <p:spPr bwMode="auto">
              <a:xfrm>
                <a:off x="6357" y="4107"/>
                <a:ext cx="0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50" name="Line 218"/>
              <p:cNvSpPr>
                <a:spLocks noChangeShapeType="1"/>
              </p:cNvSpPr>
              <p:nvPr/>
            </p:nvSpPr>
            <p:spPr bwMode="auto">
              <a:xfrm>
                <a:off x="6585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51" name="Line 219"/>
              <p:cNvSpPr>
                <a:spLocks noChangeShapeType="1"/>
              </p:cNvSpPr>
              <p:nvPr/>
            </p:nvSpPr>
            <p:spPr bwMode="auto">
              <a:xfrm>
                <a:off x="6813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52" name="Line 220"/>
              <p:cNvSpPr>
                <a:spLocks noChangeShapeType="1"/>
              </p:cNvSpPr>
              <p:nvPr/>
            </p:nvSpPr>
            <p:spPr bwMode="auto">
              <a:xfrm>
                <a:off x="7041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53" name="Line 221"/>
              <p:cNvSpPr>
                <a:spLocks noChangeShapeType="1"/>
              </p:cNvSpPr>
              <p:nvPr/>
            </p:nvSpPr>
            <p:spPr bwMode="auto">
              <a:xfrm>
                <a:off x="7270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54" name="Line 222"/>
              <p:cNvSpPr>
                <a:spLocks noChangeShapeType="1"/>
              </p:cNvSpPr>
              <p:nvPr/>
            </p:nvSpPr>
            <p:spPr bwMode="auto">
              <a:xfrm>
                <a:off x="7499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55" name="Line 223"/>
              <p:cNvSpPr>
                <a:spLocks noChangeShapeType="1"/>
              </p:cNvSpPr>
              <p:nvPr/>
            </p:nvSpPr>
            <p:spPr bwMode="auto">
              <a:xfrm>
                <a:off x="7727" y="4107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56" name="Line 224"/>
              <p:cNvSpPr>
                <a:spLocks noChangeShapeType="1"/>
              </p:cNvSpPr>
              <p:nvPr/>
            </p:nvSpPr>
            <p:spPr bwMode="auto">
              <a:xfrm>
                <a:off x="7955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57" name="Line 225"/>
              <p:cNvSpPr>
                <a:spLocks noChangeShapeType="1"/>
              </p:cNvSpPr>
              <p:nvPr/>
            </p:nvSpPr>
            <p:spPr bwMode="auto">
              <a:xfrm>
                <a:off x="8183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58" name="Line 226"/>
              <p:cNvSpPr>
                <a:spLocks noChangeShapeType="1"/>
              </p:cNvSpPr>
              <p:nvPr/>
            </p:nvSpPr>
            <p:spPr bwMode="auto">
              <a:xfrm>
                <a:off x="8412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59" name="Line 227"/>
              <p:cNvSpPr>
                <a:spLocks noChangeShapeType="1"/>
              </p:cNvSpPr>
              <p:nvPr/>
            </p:nvSpPr>
            <p:spPr bwMode="auto">
              <a:xfrm>
                <a:off x="8642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60" name="Line 228"/>
              <p:cNvSpPr>
                <a:spLocks noChangeShapeType="1"/>
              </p:cNvSpPr>
              <p:nvPr/>
            </p:nvSpPr>
            <p:spPr bwMode="auto">
              <a:xfrm>
                <a:off x="8870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61" name="Line 229"/>
              <p:cNvSpPr>
                <a:spLocks noChangeShapeType="1"/>
              </p:cNvSpPr>
              <p:nvPr/>
            </p:nvSpPr>
            <p:spPr bwMode="auto">
              <a:xfrm>
                <a:off x="9099" y="4098"/>
                <a:ext cx="1" cy="2633"/>
              </a:xfrm>
              <a:prstGeom prst="line">
                <a:avLst/>
              </a:prstGeom>
              <a:noFill/>
              <a:ln w="9525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</p:grpSp>
        <p:sp>
          <p:nvSpPr>
            <p:cNvPr id="249062" name="Line 230"/>
            <p:cNvSpPr>
              <a:spLocks noChangeShapeType="1"/>
            </p:cNvSpPr>
            <p:nvPr/>
          </p:nvSpPr>
          <p:spPr bwMode="auto">
            <a:xfrm>
              <a:off x="9368" y="9517"/>
              <a:ext cx="1" cy="1572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63" name="Line 231"/>
            <p:cNvSpPr>
              <a:spLocks noChangeShapeType="1"/>
            </p:cNvSpPr>
            <p:nvPr/>
          </p:nvSpPr>
          <p:spPr bwMode="auto">
            <a:xfrm>
              <a:off x="9596" y="9517"/>
              <a:ext cx="1" cy="1572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64" name="Line 232"/>
            <p:cNvSpPr>
              <a:spLocks noChangeShapeType="1"/>
            </p:cNvSpPr>
            <p:nvPr/>
          </p:nvSpPr>
          <p:spPr bwMode="auto">
            <a:xfrm>
              <a:off x="9830" y="9511"/>
              <a:ext cx="1" cy="1572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65" name="Freeform 233"/>
            <p:cNvSpPr>
              <a:spLocks/>
            </p:cNvSpPr>
            <p:nvPr/>
          </p:nvSpPr>
          <p:spPr bwMode="auto">
            <a:xfrm>
              <a:off x="3625" y="7667"/>
              <a:ext cx="264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66" name="Freeform 234"/>
            <p:cNvSpPr>
              <a:spLocks/>
            </p:cNvSpPr>
            <p:nvPr/>
          </p:nvSpPr>
          <p:spPr bwMode="auto">
            <a:xfrm>
              <a:off x="4105" y="7674"/>
              <a:ext cx="226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67" name="Line 235"/>
            <p:cNvSpPr>
              <a:spLocks noChangeShapeType="1"/>
            </p:cNvSpPr>
            <p:nvPr/>
          </p:nvSpPr>
          <p:spPr bwMode="auto">
            <a:xfrm>
              <a:off x="3409" y="10342"/>
              <a:ext cx="236" cy="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68" name="Line 236"/>
            <p:cNvSpPr>
              <a:spLocks noChangeShapeType="1"/>
            </p:cNvSpPr>
            <p:nvPr/>
          </p:nvSpPr>
          <p:spPr bwMode="auto">
            <a:xfrm>
              <a:off x="3868" y="10349"/>
              <a:ext cx="273" cy="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69" name="Freeform 237"/>
            <p:cNvSpPr>
              <a:spLocks/>
            </p:cNvSpPr>
            <p:nvPr/>
          </p:nvSpPr>
          <p:spPr bwMode="auto">
            <a:xfrm>
              <a:off x="4545" y="7675"/>
              <a:ext cx="264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70" name="Freeform 238"/>
            <p:cNvSpPr>
              <a:spLocks/>
            </p:cNvSpPr>
            <p:nvPr/>
          </p:nvSpPr>
          <p:spPr bwMode="auto">
            <a:xfrm>
              <a:off x="5025" y="7682"/>
              <a:ext cx="226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71" name="Line 239"/>
            <p:cNvSpPr>
              <a:spLocks noChangeShapeType="1"/>
            </p:cNvSpPr>
            <p:nvPr/>
          </p:nvSpPr>
          <p:spPr bwMode="auto">
            <a:xfrm>
              <a:off x="4329" y="10350"/>
              <a:ext cx="236" cy="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72" name="Line 240"/>
            <p:cNvSpPr>
              <a:spLocks noChangeShapeType="1"/>
            </p:cNvSpPr>
            <p:nvPr/>
          </p:nvSpPr>
          <p:spPr bwMode="auto">
            <a:xfrm>
              <a:off x="4788" y="10357"/>
              <a:ext cx="273" cy="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73" name="Line 241"/>
            <p:cNvSpPr>
              <a:spLocks noChangeShapeType="1"/>
            </p:cNvSpPr>
            <p:nvPr/>
          </p:nvSpPr>
          <p:spPr bwMode="auto">
            <a:xfrm>
              <a:off x="5265" y="10349"/>
              <a:ext cx="273" cy="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74" name="Freeform 242"/>
            <p:cNvSpPr>
              <a:spLocks/>
            </p:cNvSpPr>
            <p:nvPr/>
          </p:nvSpPr>
          <p:spPr bwMode="auto">
            <a:xfrm>
              <a:off x="5700" y="7675"/>
              <a:ext cx="226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75" name="Line 243"/>
            <p:cNvSpPr>
              <a:spLocks noChangeShapeType="1"/>
            </p:cNvSpPr>
            <p:nvPr/>
          </p:nvSpPr>
          <p:spPr bwMode="auto">
            <a:xfrm>
              <a:off x="5471" y="10350"/>
              <a:ext cx="273" cy="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76" name="Freeform 244"/>
            <p:cNvSpPr>
              <a:spLocks/>
            </p:cNvSpPr>
            <p:nvPr/>
          </p:nvSpPr>
          <p:spPr bwMode="auto">
            <a:xfrm>
              <a:off x="5948" y="7660"/>
              <a:ext cx="466" cy="2682"/>
            </a:xfrm>
            <a:custGeom>
              <a:avLst/>
              <a:gdLst>
                <a:gd name="T0" fmla="*/ 0 w 466"/>
                <a:gd name="T1" fmla="*/ 2682 h 2682"/>
                <a:gd name="T2" fmla="*/ 105 w 466"/>
                <a:gd name="T3" fmla="*/ 2675 h 2682"/>
                <a:gd name="T4" fmla="*/ 105 w 466"/>
                <a:gd name="T5" fmla="*/ 0 h 2682"/>
                <a:gd name="T6" fmla="*/ 466 w 466"/>
                <a:gd name="T7" fmla="*/ 0 h 2682"/>
                <a:gd name="T8" fmla="*/ 457 w 466"/>
                <a:gd name="T9" fmla="*/ 2675 h 2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6" h="2682">
                  <a:moveTo>
                    <a:pt x="0" y="2682"/>
                  </a:moveTo>
                  <a:lnTo>
                    <a:pt x="105" y="2675"/>
                  </a:lnTo>
                  <a:lnTo>
                    <a:pt x="105" y="0"/>
                  </a:lnTo>
                  <a:lnTo>
                    <a:pt x="466" y="0"/>
                  </a:lnTo>
                  <a:lnTo>
                    <a:pt x="457" y="2675"/>
                  </a:lnTo>
                </a:path>
              </a:pathLst>
            </a:custGeom>
            <a:noFill/>
            <a:ln w="28575" cmpd="sng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77" name="Freeform 245"/>
            <p:cNvSpPr>
              <a:spLocks/>
            </p:cNvSpPr>
            <p:nvPr/>
          </p:nvSpPr>
          <p:spPr bwMode="auto">
            <a:xfrm>
              <a:off x="6614" y="7667"/>
              <a:ext cx="264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78" name="Freeform 246"/>
            <p:cNvSpPr>
              <a:spLocks/>
            </p:cNvSpPr>
            <p:nvPr/>
          </p:nvSpPr>
          <p:spPr bwMode="auto">
            <a:xfrm>
              <a:off x="7094" y="7674"/>
              <a:ext cx="226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79" name="Line 247"/>
            <p:cNvSpPr>
              <a:spLocks noChangeShapeType="1"/>
            </p:cNvSpPr>
            <p:nvPr/>
          </p:nvSpPr>
          <p:spPr bwMode="auto">
            <a:xfrm>
              <a:off x="6398" y="10342"/>
              <a:ext cx="236" cy="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80" name="Line 248"/>
            <p:cNvSpPr>
              <a:spLocks noChangeShapeType="1"/>
            </p:cNvSpPr>
            <p:nvPr/>
          </p:nvSpPr>
          <p:spPr bwMode="auto">
            <a:xfrm>
              <a:off x="6857" y="10349"/>
              <a:ext cx="273" cy="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81" name="Freeform 249"/>
            <p:cNvSpPr>
              <a:spLocks/>
            </p:cNvSpPr>
            <p:nvPr/>
          </p:nvSpPr>
          <p:spPr bwMode="auto">
            <a:xfrm>
              <a:off x="7534" y="7675"/>
              <a:ext cx="264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82" name="Freeform 250"/>
            <p:cNvSpPr>
              <a:spLocks/>
            </p:cNvSpPr>
            <p:nvPr/>
          </p:nvSpPr>
          <p:spPr bwMode="auto">
            <a:xfrm>
              <a:off x="8014" y="7682"/>
              <a:ext cx="226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83" name="Line 251"/>
            <p:cNvSpPr>
              <a:spLocks noChangeShapeType="1"/>
            </p:cNvSpPr>
            <p:nvPr/>
          </p:nvSpPr>
          <p:spPr bwMode="auto">
            <a:xfrm>
              <a:off x="7318" y="10350"/>
              <a:ext cx="236" cy="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84" name="Line 252"/>
            <p:cNvSpPr>
              <a:spLocks noChangeShapeType="1"/>
            </p:cNvSpPr>
            <p:nvPr/>
          </p:nvSpPr>
          <p:spPr bwMode="auto">
            <a:xfrm>
              <a:off x="7777" y="10357"/>
              <a:ext cx="273" cy="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85" name="Freeform 253"/>
            <p:cNvSpPr>
              <a:spLocks/>
            </p:cNvSpPr>
            <p:nvPr/>
          </p:nvSpPr>
          <p:spPr bwMode="auto">
            <a:xfrm>
              <a:off x="8438" y="7667"/>
              <a:ext cx="264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86" name="Freeform 254"/>
            <p:cNvSpPr>
              <a:spLocks/>
            </p:cNvSpPr>
            <p:nvPr/>
          </p:nvSpPr>
          <p:spPr bwMode="auto">
            <a:xfrm>
              <a:off x="8918" y="7674"/>
              <a:ext cx="226" cy="2675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87" name="Line 255"/>
            <p:cNvSpPr>
              <a:spLocks noChangeShapeType="1"/>
            </p:cNvSpPr>
            <p:nvPr/>
          </p:nvSpPr>
          <p:spPr bwMode="auto">
            <a:xfrm>
              <a:off x="8222" y="10342"/>
              <a:ext cx="236" cy="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88" name="Line 256"/>
            <p:cNvSpPr>
              <a:spLocks noChangeShapeType="1"/>
            </p:cNvSpPr>
            <p:nvPr/>
          </p:nvSpPr>
          <p:spPr bwMode="auto">
            <a:xfrm>
              <a:off x="8681" y="10349"/>
              <a:ext cx="273" cy="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089" name="Line 257"/>
            <p:cNvSpPr>
              <a:spLocks noChangeShapeType="1"/>
            </p:cNvSpPr>
            <p:nvPr/>
          </p:nvSpPr>
          <p:spPr bwMode="auto">
            <a:xfrm>
              <a:off x="9150" y="10334"/>
              <a:ext cx="918" cy="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</p:grpSp>
      <p:grpSp>
        <p:nvGrpSpPr>
          <p:cNvPr id="249141" name="Group 309"/>
          <p:cNvGrpSpPr>
            <a:grpSpLocks/>
          </p:cNvGrpSpPr>
          <p:nvPr/>
        </p:nvGrpSpPr>
        <p:grpSpPr bwMode="auto">
          <a:xfrm>
            <a:off x="5448300" y="5438775"/>
            <a:ext cx="2859088" cy="504825"/>
            <a:chOff x="3432" y="3426"/>
            <a:chExt cx="1801" cy="318"/>
          </a:xfrm>
        </p:grpSpPr>
        <p:sp>
          <p:nvSpPr>
            <p:cNvPr id="249142" name="Freeform 310"/>
            <p:cNvSpPr>
              <a:spLocks/>
            </p:cNvSpPr>
            <p:nvPr/>
          </p:nvSpPr>
          <p:spPr bwMode="auto">
            <a:xfrm>
              <a:off x="3432" y="3427"/>
              <a:ext cx="142" cy="128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43" name="Freeform 311"/>
            <p:cNvSpPr>
              <a:spLocks/>
            </p:cNvSpPr>
            <p:nvPr/>
          </p:nvSpPr>
          <p:spPr bwMode="auto">
            <a:xfrm>
              <a:off x="3569" y="3427"/>
              <a:ext cx="142" cy="128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44" name="Freeform 312"/>
            <p:cNvSpPr>
              <a:spLocks/>
            </p:cNvSpPr>
            <p:nvPr/>
          </p:nvSpPr>
          <p:spPr bwMode="auto">
            <a:xfrm>
              <a:off x="4672" y="3426"/>
              <a:ext cx="141" cy="129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45" name="Freeform 313"/>
            <p:cNvSpPr>
              <a:spLocks/>
            </p:cNvSpPr>
            <p:nvPr/>
          </p:nvSpPr>
          <p:spPr bwMode="auto">
            <a:xfrm>
              <a:off x="4262" y="3427"/>
              <a:ext cx="142" cy="128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46" name="Line 314"/>
            <p:cNvSpPr>
              <a:spLocks noChangeShapeType="1"/>
            </p:cNvSpPr>
            <p:nvPr/>
          </p:nvSpPr>
          <p:spPr bwMode="auto">
            <a:xfrm flipV="1">
              <a:off x="3709" y="3555"/>
              <a:ext cx="62" cy="0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47" name="Line 315"/>
            <p:cNvSpPr>
              <a:spLocks noChangeShapeType="1"/>
            </p:cNvSpPr>
            <p:nvPr/>
          </p:nvSpPr>
          <p:spPr bwMode="auto">
            <a:xfrm>
              <a:off x="4123" y="3555"/>
              <a:ext cx="138" cy="2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48" name="Line 316"/>
            <p:cNvSpPr>
              <a:spLocks noChangeShapeType="1"/>
            </p:cNvSpPr>
            <p:nvPr/>
          </p:nvSpPr>
          <p:spPr bwMode="auto">
            <a:xfrm flipV="1">
              <a:off x="4406" y="3555"/>
              <a:ext cx="269" cy="0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49" name="Line 317"/>
            <p:cNvSpPr>
              <a:spLocks noChangeShapeType="1"/>
            </p:cNvSpPr>
            <p:nvPr/>
          </p:nvSpPr>
          <p:spPr bwMode="auto">
            <a:xfrm>
              <a:off x="3433" y="3514"/>
              <a:ext cx="0" cy="75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50" name="Line 318"/>
            <p:cNvSpPr>
              <a:spLocks noChangeShapeType="1"/>
            </p:cNvSpPr>
            <p:nvPr/>
          </p:nvSpPr>
          <p:spPr bwMode="auto">
            <a:xfrm>
              <a:off x="3504" y="3514"/>
              <a:ext cx="0" cy="230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51" name="Line 319"/>
            <p:cNvSpPr>
              <a:spLocks noChangeShapeType="1"/>
            </p:cNvSpPr>
            <p:nvPr/>
          </p:nvSpPr>
          <p:spPr bwMode="auto">
            <a:xfrm>
              <a:off x="3571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52" name="Line 320"/>
            <p:cNvSpPr>
              <a:spLocks noChangeShapeType="1"/>
            </p:cNvSpPr>
            <p:nvPr/>
          </p:nvSpPr>
          <p:spPr bwMode="auto">
            <a:xfrm>
              <a:off x="3640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53" name="Line 321"/>
            <p:cNvSpPr>
              <a:spLocks noChangeShapeType="1"/>
            </p:cNvSpPr>
            <p:nvPr/>
          </p:nvSpPr>
          <p:spPr bwMode="auto">
            <a:xfrm>
              <a:off x="3708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54" name="Line 322"/>
            <p:cNvSpPr>
              <a:spLocks noChangeShapeType="1"/>
            </p:cNvSpPr>
            <p:nvPr/>
          </p:nvSpPr>
          <p:spPr bwMode="auto">
            <a:xfrm>
              <a:off x="3776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55" name="Line 323"/>
            <p:cNvSpPr>
              <a:spLocks noChangeShapeType="1"/>
            </p:cNvSpPr>
            <p:nvPr/>
          </p:nvSpPr>
          <p:spPr bwMode="auto">
            <a:xfrm>
              <a:off x="3850" y="3514"/>
              <a:ext cx="1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56" name="Line 324"/>
            <p:cNvSpPr>
              <a:spLocks noChangeShapeType="1"/>
            </p:cNvSpPr>
            <p:nvPr/>
          </p:nvSpPr>
          <p:spPr bwMode="auto">
            <a:xfrm>
              <a:off x="3910" y="3511"/>
              <a:ext cx="2" cy="214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57" name="Line 325"/>
            <p:cNvSpPr>
              <a:spLocks noChangeShapeType="1"/>
            </p:cNvSpPr>
            <p:nvPr/>
          </p:nvSpPr>
          <p:spPr bwMode="auto">
            <a:xfrm>
              <a:off x="3987" y="3514"/>
              <a:ext cx="1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58" name="Line 326"/>
            <p:cNvSpPr>
              <a:spLocks noChangeShapeType="1"/>
            </p:cNvSpPr>
            <p:nvPr/>
          </p:nvSpPr>
          <p:spPr bwMode="auto">
            <a:xfrm>
              <a:off x="4056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59" name="Line 327"/>
            <p:cNvSpPr>
              <a:spLocks noChangeShapeType="1"/>
            </p:cNvSpPr>
            <p:nvPr/>
          </p:nvSpPr>
          <p:spPr bwMode="auto">
            <a:xfrm>
              <a:off x="4125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60" name="Line 328"/>
            <p:cNvSpPr>
              <a:spLocks noChangeShapeType="1"/>
            </p:cNvSpPr>
            <p:nvPr/>
          </p:nvSpPr>
          <p:spPr bwMode="auto">
            <a:xfrm>
              <a:off x="4193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61" name="Line 329"/>
            <p:cNvSpPr>
              <a:spLocks noChangeShapeType="1"/>
            </p:cNvSpPr>
            <p:nvPr/>
          </p:nvSpPr>
          <p:spPr bwMode="auto">
            <a:xfrm>
              <a:off x="4261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62" name="Line 330"/>
            <p:cNvSpPr>
              <a:spLocks noChangeShapeType="1"/>
            </p:cNvSpPr>
            <p:nvPr/>
          </p:nvSpPr>
          <p:spPr bwMode="auto">
            <a:xfrm>
              <a:off x="4398" y="3514"/>
              <a:ext cx="1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63" name="Line 331"/>
            <p:cNvSpPr>
              <a:spLocks noChangeShapeType="1"/>
            </p:cNvSpPr>
            <p:nvPr/>
          </p:nvSpPr>
          <p:spPr bwMode="auto">
            <a:xfrm>
              <a:off x="4466" y="3514"/>
              <a:ext cx="1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64" name="Line 332"/>
            <p:cNvSpPr>
              <a:spLocks noChangeShapeType="1"/>
            </p:cNvSpPr>
            <p:nvPr/>
          </p:nvSpPr>
          <p:spPr bwMode="auto">
            <a:xfrm>
              <a:off x="4536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65" name="Line 333"/>
            <p:cNvSpPr>
              <a:spLocks noChangeShapeType="1"/>
            </p:cNvSpPr>
            <p:nvPr/>
          </p:nvSpPr>
          <p:spPr bwMode="auto">
            <a:xfrm>
              <a:off x="4604" y="3514"/>
              <a:ext cx="1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66" name="Line 334"/>
            <p:cNvSpPr>
              <a:spLocks noChangeShapeType="1"/>
            </p:cNvSpPr>
            <p:nvPr/>
          </p:nvSpPr>
          <p:spPr bwMode="auto">
            <a:xfrm>
              <a:off x="4672" y="3514"/>
              <a:ext cx="2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67" name="Line 335"/>
            <p:cNvSpPr>
              <a:spLocks noChangeShapeType="1"/>
            </p:cNvSpPr>
            <p:nvPr/>
          </p:nvSpPr>
          <p:spPr bwMode="auto">
            <a:xfrm>
              <a:off x="4809" y="3514"/>
              <a:ext cx="1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68" name="Line 336"/>
            <p:cNvSpPr>
              <a:spLocks noChangeShapeType="1"/>
            </p:cNvSpPr>
            <p:nvPr/>
          </p:nvSpPr>
          <p:spPr bwMode="auto">
            <a:xfrm>
              <a:off x="4877" y="3514"/>
              <a:ext cx="2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69" name="Line 337"/>
            <p:cNvSpPr>
              <a:spLocks noChangeShapeType="1"/>
            </p:cNvSpPr>
            <p:nvPr/>
          </p:nvSpPr>
          <p:spPr bwMode="auto">
            <a:xfrm>
              <a:off x="4947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70" name="Line 338"/>
            <p:cNvSpPr>
              <a:spLocks noChangeShapeType="1"/>
            </p:cNvSpPr>
            <p:nvPr/>
          </p:nvSpPr>
          <p:spPr bwMode="auto">
            <a:xfrm>
              <a:off x="5015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71" name="Line 339"/>
            <p:cNvSpPr>
              <a:spLocks noChangeShapeType="1"/>
            </p:cNvSpPr>
            <p:nvPr/>
          </p:nvSpPr>
          <p:spPr bwMode="auto">
            <a:xfrm>
              <a:off x="5084" y="3514"/>
              <a:ext cx="0" cy="76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72" name="Freeform 340"/>
            <p:cNvSpPr>
              <a:spLocks/>
            </p:cNvSpPr>
            <p:nvPr/>
          </p:nvSpPr>
          <p:spPr bwMode="auto">
            <a:xfrm flipV="1">
              <a:off x="3711" y="3555"/>
              <a:ext cx="142" cy="130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73" name="Freeform 341"/>
            <p:cNvSpPr>
              <a:spLocks/>
            </p:cNvSpPr>
            <p:nvPr/>
          </p:nvSpPr>
          <p:spPr bwMode="auto">
            <a:xfrm flipV="1">
              <a:off x="3981" y="3555"/>
              <a:ext cx="142" cy="129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74" name="Freeform 342"/>
            <p:cNvSpPr>
              <a:spLocks/>
            </p:cNvSpPr>
            <p:nvPr/>
          </p:nvSpPr>
          <p:spPr bwMode="auto">
            <a:xfrm>
              <a:off x="4805" y="3426"/>
              <a:ext cx="141" cy="129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75" name="Freeform 343"/>
            <p:cNvSpPr>
              <a:spLocks/>
            </p:cNvSpPr>
            <p:nvPr/>
          </p:nvSpPr>
          <p:spPr bwMode="auto">
            <a:xfrm flipV="1">
              <a:off x="4948" y="3555"/>
              <a:ext cx="142" cy="129"/>
            </a:xfrm>
            <a:custGeom>
              <a:avLst/>
              <a:gdLst>
                <a:gd name="T0" fmla="*/ 0 w 590"/>
                <a:gd name="T1" fmla="*/ 2675 h 2675"/>
                <a:gd name="T2" fmla="*/ 300 w 590"/>
                <a:gd name="T3" fmla="*/ 2675 h 2675"/>
                <a:gd name="T4" fmla="*/ 300 w 590"/>
                <a:gd name="T5" fmla="*/ 0 h 2675"/>
                <a:gd name="T6" fmla="*/ 590 w 590"/>
                <a:gd name="T7" fmla="*/ 0 h 2675"/>
                <a:gd name="T8" fmla="*/ 583 w 590"/>
                <a:gd name="T9" fmla="*/ 2675 h 2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2675">
                  <a:moveTo>
                    <a:pt x="0" y="2675"/>
                  </a:moveTo>
                  <a:lnTo>
                    <a:pt x="300" y="2675"/>
                  </a:lnTo>
                  <a:lnTo>
                    <a:pt x="300" y="0"/>
                  </a:lnTo>
                  <a:lnTo>
                    <a:pt x="590" y="0"/>
                  </a:lnTo>
                  <a:lnTo>
                    <a:pt x="583" y="2675"/>
                  </a:lnTo>
                </a:path>
              </a:pathLst>
            </a:custGeom>
            <a:noFill/>
            <a:ln w="28575" cmpd="sng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76" name="Line 344"/>
            <p:cNvSpPr>
              <a:spLocks noChangeShapeType="1"/>
            </p:cNvSpPr>
            <p:nvPr/>
          </p:nvSpPr>
          <p:spPr bwMode="auto">
            <a:xfrm flipV="1">
              <a:off x="3845" y="3551"/>
              <a:ext cx="168" cy="4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77" name="Line 345"/>
            <p:cNvSpPr>
              <a:spLocks noChangeShapeType="1"/>
            </p:cNvSpPr>
            <p:nvPr/>
          </p:nvSpPr>
          <p:spPr bwMode="auto">
            <a:xfrm flipV="1">
              <a:off x="5084" y="3555"/>
              <a:ext cx="149" cy="0"/>
            </a:xfrm>
            <a:prstGeom prst="line">
              <a:avLst/>
            </a:prstGeom>
            <a:noFill/>
            <a:ln w="2857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78" name="Line 346"/>
            <p:cNvSpPr>
              <a:spLocks noChangeShapeType="1"/>
            </p:cNvSpPr>
            <p:nvPr/>
          </p:nvSpPr>
          <p:spPr bwMode="auto">
            <a:xfrm flipH="1">
              <a:off x="4332" y="3515"/>
              <a:ext cx="4" cy="214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79" name="Line 347"/>
            <p:cNvSpPr>
              <a:spLocks noChangeShapeType="1"/>
            </p:cNvSpPr>
            <p:nvPr/>
          </p:nvSpPr>
          <p:spPr bwMode="auto">
            <a:xfrm flipH="1">
              <a:off x="4741" y="3515"/>
              <a:ext cx="2" cy="214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180" name="Line 348"/>
            <p:cNvSpPr>
              <a:spLocks noChangeShapeType="1"/>
            </p:cNvSpPr>
            <p:nvPr/>
          </p:nvSpPr>
          <p:spPr bwMode="auto">
            <a:xfrm>
              <a:off x="5136" y="3504"/>
              <a:ext cx="0" cy="240"/>
            </a:xfrm>
            <a:prstGeom prst="line">
              <a:avLst/>
            </a:prstGeom>
            <a:noFill/>
            <a:ln w="9525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</p:grpSp>
      <p:sp>
        <p:nvSpPr>
          <p:cNvPr id="249181" name="Text Box 349"/>
          <p:cNvSpPr txBox="1">
            <a:spLocks noChangeArrowheads="1"/>
          </p:cNvSpPr>
          <p:nvPr/>
        </p:nvSpPr>
        <p:spPr bwMode="auto">
          <a:xfrm>
            <a:off x="1055016" y="833067"/>
            <a:ext cx="3556794" cy="66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800">
                <a:latin typeface="Century" panose="02040604050505020304" pitchFamily="18" charset="0"/>
                <a:ea typeface="ＭＳ 明朝" panose="02020609040205080304" pitchFamily="17" charset="-128"/>
              </a:rPr>
              <a:t>②</a:t>
            </a:r>
            <a:r>
              <a:rPr lang="en-US" altLang="ja-JP" sz="1800" smtClean="0">
                <a:latin typeface="Century" panose="02040604050505020304" pitchFamily="18" charset="0"/>
                <a:ea typeface="ＭＳ 明朝" panose="02020609040205080304" pitchFamily="17" charset="-128"/>
              </a:rPr>
              <a:t>AMI</a:t>
            </a:r>
          </a:p>
          <a:p>
            <a:pPr algn="just"/>
            <a:r>
              <a:rPr lang="en-US" altLang="ja-JP" sz="1800" smtClean="0">
                <a:latin typeface="Century" panose="02040604050505020304" pitchFamily="18" charset="0"/>
                <a:ea typeface="ＭＳ 明朝" panose="02020609040205080304" pitchFamily="17" charset="-128"/>
              </a:rPr>
              <a:t>(</a:t>
            </a:r>
            <a:r>
              <a:rPr lang="en-US" altLang="ja-JP" sz="1800">
                <a:latin typeface="Century" panose="02040604050505020304" pitchFamily="18" charset="0"/>
                <a:ea typeface="ＭＳ 明朝" panose="02020609040205080304" pitchFamily="17" charset="-128"/>
              </a:rPr>
              <a:t>Alternate Mark Inversion)</a:t>
            </a:r>
          </a:p>
        </p:txBody>
      </p:sp>
      <p:sp>
        <p:nvSpPr>
          <p:cNvPr id="249182" name="Text Box 350"/>
          <p:cNvSpPr txBox="1">
            <a:spLocks noChangeArrowheads="1"/>
          </p:cNvSpPr>
          <p:nvPr/>
        </p:nvSpPr>
        <p:spPr bwMode="auto">
          <a:xfrm>
            <a:off x="1404938" y="3228975"/>
            <a:ext cx="1627187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800">
                <a:latin typeface="Century" panose="02040604050505020304" pitchFamily="18" charset="0"/>
                <a:ea typeface="ＭＳ 明朝" panose="02020609040205080304" pitchFamily="17" charset="-128"/>
              </a:rPr>
              <a:t>①2進信号</a:t>
            </a:r>
          </a:p>
        </p:txBody>
      </p:sp>
      <p:sp>
        <p:nvSpPr>
          <p:cNvPr id="249183" name="Line 351"/>
          <p:cNvSpPr>
            <a:spLocks noChangeShapeType="1"/>
          </p:cNvSpPr>
          <p:nvPr/>
        </p:nvSpPr>
        <p:spPr bwMode="auto">
          <a:xfrm flipV="1">
            <a:off x="2362200" y="1981200"/>
            <a:ext cx="0" cy="1143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184" name="Text Box 352"/>
          <p:cNvSpPr txBox="1">
            <a:spLocks noChangeArrowheads="1"/>
          </p:cNvSpPr>
          <p:nvPr/>
        </p:nvSpPr>
        <p:spPr bwMode="auto">
          <a:xfrm>
            <a:off x="4267200" y="990600"/>
            <a:ext cx="4624388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800">
                <a:latin typeface="Century" panose="02040604050505020304" pitchFamily="18" charset="0"/>
                <a:ea typeface="ＭＳ 明朝" panose="02020609040205080304" pitchFamily="17" charset="-128"/>
              </a:rPr>
              <a:t>③</a:t>
            </a:r>
            <a:r>
              <a:rPr lang="en-US" altLang="ja-JP" sz="1800">
                <a:latin typeface="Century" panose="02040604050505020304" pitchFamily="18" charset="0"/>
                <a:ea typeface="ＭＳ 明朝" panose="02020609040205080304" pitchFamily="17" charset="-128"/>
              </a:rPr>
              <a:t>HDB3(High Density Bipolar 3)</a:t>
            </a:r>
          </a:p>
        </p:txBody>
      </p:sp>
      <p:sp>
        <p:nvSpPr>
          <p:cNvPr id="249185" name="AutoShape 353"/>
          <p:cNvSpPr>
            <a:spLocks/>
          </p:cNvSpPr>
          <p:nvPr/>
        </p:nvSpPr>
        <p:spPr bwMode="auto">
          <a:xfrm rot="-5400000">
            <a:off x="5020469" y="1608931"/>
            <a:ext cx="76200" cy="515938"/>
          </a:xfrm>
          <a:prstGeom prst="leftBrace">
            <a:avLst>
              <a:gd name="adj1" fmla="val 56424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186" name="AutoShape 354"/>
          <p:cNvSpPr>
            <a:spLocks/>
          </p:cNvSpPr>
          <p:nvPr/>
        </p:nvSpPr>
        <p:spPr bwMode="auto">
          <a:xfrm rot="-5400000">
            <a:off x="6173788" y="1647825"/>
            <a:ext cx="65087" cy="525463"/>
          </a:xfrm>
          <a:prstGeom prst="leftBrace">
            <a:avLst>
              <a:gd name="adj1" fmla="val 6727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187" name="Text Box 355"/>
          <p:cNvSpPr txBox="1">
            <a:spLocks noChangeArrowheads="1"/>
          </p:cNvSpPr>
          <p:nvPr/>
        </p:nvSpPr>
        <p:spPr bwMode="auto">
          <a:xfrm>
            <a:off x="4419600" y="2003425"/>
            <a:ext cx="12954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400">
                <a:latin typeface="Century" panose="02040604050505020304" pitchFamily="18" charset="0"/>
                <a:ea typeface="ＭＳ 明朝" panose="02020609040205080304" pitchFamily="17" charset="-128"/>
              </a:rPr>
              <a:t>置換パターン</a:t>
            </a:r>
          </a:p>
        </p:txBody>
      </p:sp>
      <p:sp>
        <p:nvSpPr>
          <p:cNvPr id="249188" name="Text Box 356"/>
          <p:cNvSpPr txBox="1">
            <a:spLocks noChangeArrowheads="1"/>
          </p:cNvSpPr>
          <p:nvPr/>
        </p:nvSpPr>
        <p:spPr bwMode="auto">
          <a:xfrm>
            <a:off x="5715000" y="1981200"/>
            <a:ext cx="204152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400">
                <a:latin typeface="Century" panose="02040604050505020304" pitchFamily="18" charset="0"/>
                <a:ea typeface="ＭＳ 明朝" panose="02020609040205080304" pitchFamily="17" charset="-128"/>
              </a:rPr>
              <a:t>置換パターン</a:t>
            </a:r>
          </a:p>
        </p:txBody>
      </p:sp>
      <p:sp>
        <p:nvSpPr>
          <p:cNvPr id="249189" name="AutoShape 357"/>
          <p:cNvSpPr>
            <a:spLocks/>
          </p:cNvSpPr>
          <p:nvPr/>
        </p:nvSpPr>
        <p:spPr bwMode="auto">
          <a:xfrm rot="-5400000">
            <a:off x="6590507" y="2794793"/>
            <a:ext cx="63500" cy="874713"/>
          </a:xfrm>
          <a:prstGeom prst="leftBrace">
            <a:avLst>
              <a:gd name="adj1" fmla="val 114792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190" name="Text Box 358"/>
          <p:cNvSpPr txBox="1">
            <a:spLocks noChangeArrowheads="1"/>
          </p:cNvSpPr>
          <p:nvPr/>
        </p:nvSpPr>
        <p:spPr bwMode="auto">
          <a:xfrm>
            <a:off x="6135688" y="3298825"/>
            <a:ext cx="13398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400">
                <a:latin typeface="Century" panose="02040604050505020304" pitchFamily="18" charset="0"/>
                <a:ea typeface="ＭＳ 明朝" panose="02020609040205080304" pitchFamily="17" charset="-128"/>
              </a:rPr>
              <a:t>置換パターン</a:t>
            </a:r>
          </a:p>
        </p:txBody>
      </p:sp>
      <p:sp>
        <p:nvSpPr>
          <p:cNvPr id="249191" name="Text Box 359"/>
          <p:cNvSpPr txBox="1">
            <a:spLocks noChangeArrowheads="1"/>
          </p:cNvSpPr>
          <p:nvPr/>
        </p:nvSpPr>
        <p:spPr bwMode="auto">
          <a:xfrm>
            <a:off x="5270500" y="3581400"/>
            <a:ext cx="38735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800">
                <a:latin typeface="Century" panose="02040604050505020304" pitchFamily="18" charset="0"/>
                <a:ea typeface="ＭＳ 明朝" panose="02020609040205080304" pitchFamily="17" charset="-128"/>
              </a:rPr>
              <a:t>⑤</a:t>
            </a:r>
            <a:r>
              <a:rPr lang="en-US" altLang="ja-JP" sz="1800">
                <a:latin typeface="Century" panose="02040604050505020304" pitchFamily="18" charset="0"/>
                <a:ea typeface="ＭＳ 明朝" panose="02020609040205080304" pitchFamily="17" charset="-128"/>
              </a:rPr>
              <a:t>CMI(Coded Mark Inversion)</a:t>
            </a:r>
          </a:p>
        </p:txBody>
      </p:sp>
      <p:sp>
        <p:nvSpPr>
          <p:cNvPr id="249192" name="Line 360"/>
          <p:cNvSpPr>
            <a:spLocks noChangeShapeType="1"/>
          </p:cNvSpPr>
          <p:nvPr/>
        </p:nvSpPr>
        <p:spPr bwMode="auto">
          <a:xfrm flipV="1">
            <a:off x="5570538" y="4138613"/>
            <a:ext cx="0" cy="238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193" name="Line 361"/>
          <p:cNvSpPr>
            <a:spLocks noChangeShapeType="1"/>
          </p:cNvSpPr>
          <p:nvPr/>
        </p:nvSpPr>
        <p:spPr bwMode="auto">
          <a:xfrm flipV="1">
            <a:off x="5757863" y="4098925"/>
            <a:ext cx="0" cy="2778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194" name="Line 362"/>
          <p:cNvSpPr>
            <a:spLocks noChangeShapeType="1"/>
          </p:cNvSpPr>
          <p:nvPr/>
        </p:nvSpPr>
        <p:spPr bwMode="auto">
          <a:xfrm flipV="1">
            <a:off x="6634163" y="4111625"/>
            <a:ext cx="0" cy="2651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195" name="Line 363"/>
          <p:cNvSpPr>
            <a:spLocks noChangeShapeType="1"/>
          </p:cNvSpPr>
          <p:nvPr/>
        </p:nvSpPr>
        <p:spPr bwMode="auto">
          <a:xfrm flipV="1">
            <a:off x="6921500" y="4111625"/>
            <a:ext cx="0" cy="2778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196" name="Line 364"/>
          <p:cNvSpPr>
            <a:spLocks noChangeShapeType="1"/>
          </p:cNvSpPr>
          <p:nvPr/>
        </p:nvSpPr>
        <p:spPr bwMode="auto">
          <a:xfrm flipV="1">
            <a:off x="8110538" y="4098925"/>
            <a:ext cx="0" cy="2778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197" name="Text Box 365"/>
          <p:cNvSpPr txBox="1">
            <a:spLocks noChangeArrowheads="1"/>
          </p:cNvSpPr>
          <p:nvPr/>
        </p:nvSpPr>
        <p:spPr bwMode="auto">
          <a:xfrm>
            <a:off x="5457825" y="4349750"/>
            <a:ext cx="21272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200">
                <a:latin typeface="Century" panose="02040604050505020304" pitchFamily="18" charset="0"/>
                <a:ea typeface="ＭＳ 明朝" panose="02020609040205080304" pitchFamily="17" charset="-128"/>
              </a:rPr>
              <a:t>1</a:t>
            </a:r>
          </a:p>
        </p:txBody>
      </p:sp>
      <p:sp>
        <p:nvSpPr>
          <p:cNvPr id="249198" name="Text Box 366"/>
          <p:cNvSpPr txBox="1">
            <a:spLocks noChangeArrowheads="1"/>
          </p:cNvSpPr>
          <p:nvPr/>
        </p:nvSpPr>
        <p:spPr bwMode="auto">
          <a:xfrm>
            <a:off x="5632450" y="4349750"/>
            <a:ext cx="21272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200">
                <a:latin typeface="Century" panose="02040604050505020304" pitchFamily="18" charset="0"/>
                <a:ea typeface="ＭＳ 明朝" panose="02020609040205080304" pitchFamily="17" charset="-128"/>
              </a:rPr>
              <a:t>1</a:t>
            </a:r>
          </a:p>
        </p:txBody>
      </p:sp>
      <p:sp>
        <p:nvSpPr>
          <p:cNvPr id="249199" name="Text Box 367"/>
          <p:cNvSpPr txBox="1">
            <a:spLocks noChangeArrowheads="1"/>
          </p:cNvSpPr>
          <p:nvPr/>
        </p:nvSpPr>
        <p:spPr bwMode="auto">
          <a:xfrm>
            <a:off x="6508750" y="4364038"/>
            <a:ext cx="21272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200">
                <a:latin typeface="Century" panose="02040604050505020304" pitchFamily="18" charset="0"/>
                <a:ea typeface="ＭＳ 明朝" panose="02020609040205080304" pitchFamily="17" charset="-128"/>
              </a:rPr>
              <a:t>1</a:t>
            </a:r>
          </a:p>
        </p:txBody>
      </p:sp>
      <p:sp>
        <p:nvSpPr>
          <p:cNvPr id="249200" name="Text Box 368"/>
          <p:cNvSpPr txBox="1">
            <a:spLocks noChangeArrowheads="1"/>
          </p:cNvSpPr>
          <p:nvPr/>
        </p:nvSpPr>
        <p:spPr bwMode="auto">
          <a:xfrm>
            <a:off x="6797675" y="4364038"/>
            <a:ext cx="21272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200">
                <a:latin typeface="Century" panose="02040604050505020304" pitchFamily="18" charset="0"/>
                <a:ea typeface="ＭＳ 明朝" panose="02020609040205080304" pitchFamily="17" charset="-128"/>
              </a:rPr>
              <a:t>1</a:t>
            </a:r>
          </a:p>
        </p:txBody>
      </p:sp>
      <p:sp>
        <p:nvSpPr>
          <p:cNvPr id="249201" name="Text Box 369"/>
          <p:cNvSpPr txBox="1">
            <a:spLocks noChangeArrowheads="1"/>
          </p:cNvSpPr>
          <p:nvPr/>
        </p:nvSpPr>
        <p:spPr bwMode="auto">
          <a:xfrm>
            <a:off x="8016875" y="4364038"/>
            <a:ext cx="21272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200">
                <a:latin typeface="Century" panose="02040604050505020304" pitchFamily="18" charset="0"/>
                <a:ea typeface="ＭＳ 明朝" panose="02020609040205080304" pitchFamily="17" charset="-128"/>
              </a:rPr>
              <a:t>1</a:t>
            </a:r>
          </a:p>
        </p:txBody>
      </p:sp>
      <p:sp>
        <p:nvSpPr>
          <p:cNvPr id="249202" name="Text Box 370"/>
          <p:cNvSpPr txBox="1">
            <a:spLocks noChangeArrowheads="1"/>
          </p:cNvSpPr>
          <p:nvPr/>
        </p:nvSpPr>
        <p:spPr bwMode="auto">
          <a:xfrm>
            <a:off x="5181600" y="5105400"/>
            <a:ext cx="348932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800">
                <a:latin typeface="Century" panose="02040604050505020304" pitchFamily="18" charset="0"/>
                <a:ea typeface="ＭＳ 明朝" panose="02020609040205080304" pitchFamily="17" charset="-128"/>
              </a:rPr>
              <a:t>⑥4</a:t>
            </a:r>
            <a:r>
              <a:rPr lang="en-US" altLang="ja-JP" sz="1800">
                <a:latin typeface="Century" panose="02040604050505020304" pitchFamily="18" charset="0"/>
                <a:ea typeface="ＭＳ 明朝" panose="02020609040205080304" pitchFamily="17" charset="-128"/>
              </a:rPr>
              <a:t>B-3T(4 Binary – 3 Ternary )</a:t>
            </a:r>
          </a:p>
        </p:txBody>
      </p:sp>
      <p:sp>
        <p:nvSpPr>
          <p:cNvPr id="249203" name="Text Box 371"/>
          <p:cNvSpPr txBox="1">
            <a:spLocks noChangeArrowheads="1"/>
          </p:cNvSpPr>
          <p:nvPr/>
        </p:nvSpPr>
        <p:spPr bwMode="auto">
          <a:xfrm>
            <a:off x="1470025" y="5250655"/>
            <a:ext cx="48768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800">
                <a:latin typeface="Century" panose="02040604050505020304" pitchFamily="18" charset="0"/>
                <a:ea typeface="ＭＳ 明朝" panose="02020609040205080304" pitchFamily="17" charset="-128"/>
              </a:rPr>
              <a:t>⑦</a:t>
            </a:r>
            <a:r>
              <a:rPr lang="en-US" altLang="en-US" sz="1800" smtClean="0">
                <a:latin typeface="Century" panose="02040604050505020304" pitchFamily="18" charset="0"/>
                <a:ea typeface="ＭＳ 明朝" panose="02020609040205080304" pitchFamily="17" charset="-128"/>
              </a:rPr>
              <a:t>8</a:t>
            </a:r>
            <a:r>
              <a:rPr lang="en-US" altLang="ja-JP" sz="1800" smtClean="0">
                <a:latin typeface="Century" panose="02040604050505020304" pitchFamily="18" charset="0"/>
                <a:ea typeface="ＭＳ 明朝" panose="02020609040205080304" pitchFamily="17" charset="-128"/>
              </a:rPr>
              <a:t>B1C</a:t>
            </a:r>
          </a:p>
          <a:p>
            <a:pPr algn="just"/>
            <a:r>
              <a:rPr lang="en-US" altLang="ja-JP" sz="1600" smtClean="0">
                <a:latin typeface="Century" panose="02040604050505020304" pitchFamily="18" charset="0"/>
                <a:ea typeface="ＭＳ 明朝" panose="02020609040205080304" pitchFamily="17" charset="-128"/>
              </a:rPr>
              <a:t>(</a:t>
            </a:r>
            <a:r>
              <a:rPr lang="en-US" altLang="ja-JP" sz="1600">
                <a:latin typeface="Century" panose="02040604050505020304" pitchFamily="18" charset="0"/>
                <a:ea typeface="ＭＳ 明朝" panose="02020609040205080304" pitchFamily="17" charset="-128"/>
              </a:rPr>
              <a:t>8 Binary with 1 Complement inversion)</a:t>
            </a:r>
          </a:p>
        </p:txBody>
      </p:sp>
      <p:sp>
        <p:nvSpPr>
          <p:cNvPr id="249204" name="Line 372"/>
          <p:cNvSpPr>
            <a:spLocks noChangeShapeType="1"/>
          </p:cNvSpPr>
          <p:nvPr/>
        </p:nvSpPr>
        <p:spPr bwMode="auto">
          <a:xfrm flipV="1">
            <a:off x="3157538" y="2293938"/>
            <a:ext cx="725487" cy="981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205" name="Line 373"/>
          <p:cNvSpPr>
            <a:spLocks noChangeShapeType="1"/>
          </p:cNvSpPr>
          <p:nvPr/>
        </p:nvSpPr>
        <p:spPr bwMode="auto">
          <a:xfrm flipV="1">
            <a:off x="3886200" y="3200400"/>
            <a:ext cx="60960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206" name="Line 374"/>
          <p:cNvSpPr>
            <a:spLocks noChangeShapeType="1"/>
          </p:cNvSpPr>
          <p:nvPr/>
        </p:nvSpPr>
        <p:spPr bwMode="auto">
          <a:xfrm>
            <a:off x="4114800" y="3962400"/>
            <a:ext cx="990600" cy="152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207" name="Line 375"/>
          <p:cNvSpPr>
            <a:spLocks noChangeShapeType="1"/>
          </p:cNvSpPr>
          <p:nvPr/>
        </p:nvSpPr>
        <p:spPr bwMode="auto">
          <a:xfrm>
            <a:off x="3219450" y="4275138"/>
            <a:ext cx="1657350" cy="7540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208" name="Line 376"/>
          <p:cNvSpPr>
            <a:spLocks noChangeShapeType="1"/>
          </p:cNvSpPr>
          <p:nvPr/>
        </p:nvSpPr>
        <p:spPr bwMode="auto">
          <a:xfrm>
            <a:off x="2426286" y="4137025"/>
            <a:ext cx="0" cy="1143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209" name="Text Box 377"/>
          <p:cNvSpPr txBox="1">
            <a:spLocks noChangeArrowheads="1"/>
          </p:cNvSpPr>
          <p:nvPr/>
        </p:nvSpPr>
        <p:spPr bwMode="auto">
          <a:xfrm>
            <a:off x="6124575" y="3057525"/>
            <a:ext cx="16478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>
              <a:lnSpc>
                <a:spcPct val="72000"/>
              </a:lnSpc>
            </a:pPr>
            <a:r>
              <a:rPr lang="en-US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r>
              <a:rPr lang="en-US" altLang="ja-JP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V A 0 V A</a:t>
            </a:r>
          </a:p>
        </p:txBody>
      </p:sp>
      <p:sp>
        <p:nvSpPr>
          <p:cNvPr id="249210" name="Line 378"/>
          <p:cNvSpPr>
            <a:spLocks noChangeShapeType="1"/>
          </p:cNvSpPr>
          <p:nvPr/>
        </p:nvSpPr>
        <p:spPr bwMode="auto">
          <a:xfrm flipV="1">
            <a:off x="5957888" y="4111625"/>
            <a:ext cx="0" cy="2778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211" name="Text Box 379"/>
          <p:cNvSpPr txBox="1">
            <a:spLocks noChangeArrowheads="1"/>
          </p:cNvSpPr>
          <p:nvPr/>
        </p:nvSpPr>
        <p:spPr bwMode="auto">
          <a:xfrm>
            <a:off x="5834063" y="4364038"/>
            <a:ext cx="274637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200">
                <a:latin typeface="Century" panose="02040604050505020304" pitchFamily="18" charset="0"/>
                <a:ea typeface="ＭＳ 明朝" panose="02020609040205080304" pitchFamily="17" charset="-128"/>
              </a:rPr>
              <a:t>0</a:t>
            </a:r>
          </a:p>
        </p:txBody>
      </p:sp>
      <p:sp>
        <p:nvSpPr>
          <p:cNvPr id="249212" name="Line 380"/>
          <p:cNvSpPr>
            <a:spLocks noChangeShapeType="1"/>
          </p:cNvSpPr>
          <p:nvPr/>
        </p:nvSpPr>
        <p:spPr bwMode="auto">
          <a:xfrm flipV="1">
            <a:off x="6146800" y="4111625"/>
            <a:ext cx="0" cy="2778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213" name="Text Box 381"/>
          <p:cNvSpPr txBox="1">
            <a:spLocks noChangeArrowheads="1"/>
          </p:cNvSpPr>
          <p:nvPr/>
        </p:nvSpPr>
        <p:spPr bwMode="auto">
          <a:xfrm>
            <a:off x="6021388" y="4364038"/>
            <a:ext cx="274637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200">
                <a:latin typeface="Century" panose="02040604050505020304" pitchFamily="18" charset="0"/>
                <a:ea typeface="ＭＳ 明朝" panose="02020609040205080304" pitchFamily="17" charset="-128"/>
              </a:rPr>
              <a:t>0</a:t>
            </a:r>
          </a:p>
        </p:txBody>
      </p:sp>
      <p:sp>
        <p:nvSpPr>
          <p:cNvPr id="249214" name="Line 382"/>
          <p:cNvSpPr>
            <a:spLocks noChangeShapeType="1"/>
          </p:cNvSpPr>
          <p:nvPr/>
        </p:nvSpPr>
        <p:spPr bwMode="auto">
          <a:xfrm flipV="1">
            <a:off x="6296025" y="4111625"/>
            <a:ext cx="0" cy="2778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215" name="Line 383"/>
          <p:cNvSpPr>
            <a:spLocks noChangeShapeType="1"/>
          </p:cNvSpPr>
          <p:nvPr/>
        </p:nvSpPr>
        <p:spPr bwMode="auto">
          <a:xfrm flipV="1">
            <a:off x="6483350" y="4111625"/>
            <a:ext cx="0" cy="2778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216" name="Text Box 384"/>
          <p:cNvSpPr txBox="1">
            <a:spLocks noChangeArrowheads="1"/>
          </p:cNvSpPr>
          <p:nvPr/>
        </p:nvSpPr>
        <p:spPr bwMode="auto">
          <a:xfrm>
            <a:off x="6170613" y="4364038"/>
            <a:ext cx="27622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200">
                <a:latin typeface="Century" panose="02040604050505020304" pitchFamily="18" charset="0"/>
                <a:ea typeface="ＭＳ 明朝" panose="02020609040205080304" pitchFamily="17" charset="-128"/>
              </a:rPr>
              <a:t>0</a:t>
            </a:r>
          </a:p>
        </p:txBody>
      </p:sp>
      <p:sp>
        <p:nvSpPr>
          <p:cNvPr id="249217" name="Text Box 385"/>
          <p:cNvSpPr txBox="1">
            <a:spLocks noChangeArrowheads="1"/>
          </p:cNvSpPr>
          <p:nvPr/>
        </p:nvSpPr>
        <p:spPr bwMode="auto">
          <a:xfrm>
            <a:off x="6346825" y="4364038"/>
            <a:ext cx="274638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200">
                <a:latin typeface="Century" panose="02040604050505020304" pitchFamily="18" charset="0"/>
                <a:ea typeface="ＭＳ 明朝" panose="02020609040205080304" pitchFamily="17" charset="-128"/>
              </a:rPr>
              <a:t>0</a:t>
            </a:r>
          </a:p>
        </p:txBody>
      </p:sp>
      <p:sp>
        <p:nvSpPr>
          <p:cNvPr id="249218" name="Line 386"/>
          <p:cNvSpPr>
            <a:spLocks noChangeShapeType="1"/>
          </p:cNvSpPr>
          <p:nvPr/>
        </p:nvSpPr>
        <p:spPr bwMode="auto">
          <a:xfrm flipV="1">
            <a:off x="7748588" y="4124325"/>
            <a:ext cx="0" cy="2651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219" name="Line 387"/>
          <p:cNvSpPr>
            <a:spLocks noChangeShapeType="1"/>
          </p:cNvSpPr>
          <p:nvPr/>
        </p:nvSpPr>
        <p:spPr bwMode="auto">
          <a:xfrm flipV="1">
            <a:off x="7072313" y="4111625"/>
            <a:ext cx="0" cy="2778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220" name="Line 388"/>
          <p:cNvSpPr>
            <a:spLocks noChangeShapeType="1"/>
          </p:cNvSpPr>
          <p:nvPr/>
        </p:nvSpPr>
        <p:spPr bwMode="auto">
          <a:xfrm flipV="1">
            <a:off x="7259638" y="4111625"/>
            <a:ext cx="0" cy="2778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221" name="Line 389"/>
          <p:cNvSpPr>
            <a:spLocks noChangeShapeType="1"/>
          </p:cNvSpPr>
          <p:nvPr/>
        </p:nvSpPr>
        <p:spPr bwMode="auto">
          <a:xfrm flipV="1">
            <a:off x="7410450" y="4111625"/>
            <a:ext cx="0" cy="2778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222" name="Line 390"/>
          <p:cNvSpPr>
            <a:spLocks noChangeShapeType="1"/>
          </p:cNvSpPr>
          <p:nvPr/>
        </p:nvSpPr>
        <p:spPr bwMode="auto">
          <a:xfrm flipV="1">
            <a:off x="7597775" y="4111625"/>
            <a:ext cx="0" cy="2778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223" name="Text Box 391"/>
          <p:cNvSpPr txBox="1">
            <a:spLocks noChangeArrowheads="1"/>
          </p:cNvSpPr>
          <p:nvPr/>
        </p:nvSpPr>
        <p:spPr bwMode="auto">
          <a:xfrm>
            <a:off x="6946900" y="4364038"/>
            <a:ext cx="27622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200">
                <a:latin typeface="Century" panose="02040604050505020304" pitchFamily="18" charset="0"/>
                <a:ea typeface="ＭＳ 明朝" panose="02020609040205080304" pitchFamily="17" charset="-128"/>
              </a:rPr>
              <a:t>0</a:t>
            </a:r>
          </a:p>
        </p:txBody>
      </p:sp>
      <p:sp>
        <p:nvSpPr>
          <p:cNvPr id="249224" name="Text Box 392"/>
          <p:cNvSpPr txBox="1">
            <a:spLocks noChangeArrowheads="1"/>
          </p:cNvSpPr>
          <p:nvPr/>
        </p:nvSpPr>
        <p:spPr bwMode="auto">
          <a:xfrm>
            <a:off x="7123113" y="4364038"/>
            <a:ext cx="274637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200">
                <a:latin typeface="Century" panose="02040604050505020304" pitchFamily="18" charset="0"/>
                <a:ea typeface="ＭＳ 明朝" panose="02020609040205080304" pitchFamily="17" charset="-128"/>
              </a:rPr>
              <a:t>0</a:t>
            </a:r>
          </a:p>
        </p:txBody>
      </p:sp>
      <p:sp>
        <p:nvSpPr>
          <p:cNvPr id="249225" name="Text Box 393"/>
          <p:cNvSpPr txBox="1">
            <a:spLocks noChangeArrowheads="1"/>
          </p:cNvSpPr>
          <p:nvPr/>
        </p:nvSpPr>
        <p:spPr bwMode="auto">
          <a:xfrm>
            <a:off x="7285038" y="4364038"/>
            <a:ext cx="274637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200">
                <a:latin typeface="Century" panose="02040604050505020304" pitchFamily="18" charset="0"/>
                <a:ea typeface="ＭＳ 明朝" panose="02020609040205080304" pitchFamily="17" charset="-128"/>
              </a:rPr>
              <a:t>0</a:t>
            </a:r>
          </a:p>
        </p:txBody>
      </p:sp>
      <p:sp>
        <p:nvSpPr>
          <p:cNvPr id="249226" name="Line 394"/>
          <p:cNvSpPr>
            <a:spLocks noChangeShapeType="1"/>
          </p:cNvSpPr>
          <p:nvPr/>
        </p:nvSpPr>
        <p:spPr bwMode="auto">
          <a:xfrm flipV="1">
            <a:off x="7923213" y="4111625"/>
            <a:ext cx="0" cy="2651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227" name="Text Box 395"/>
          <p:cNvSpPr txBox="1">
            <a:spLocks noChangeArrowheads="1"/>
          </p:cNvSpPr>
          <p:nvPr/>
        </p:nvSpPr>
        <p:spPr bwMode="auto">
          <a:xfrm>
            <a:off x="7459663" y="4364038"/>
            <a:ext cx="27622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200">
                <a:latin typeface="Century" panose="02040604050505020304" pitchFamily="18" charset="0"/>
                <a:ea typeface="ＭＳ 明朝" panose="02020609040205080304" pitchFamily="17" charset="-128"/>
              </a:rPr>
              <a:t>0</a:t>
            </a:r>
          </a:p>
        </p:txBody>
      </p:sp>
      <p:sp>
        <p:nvSpPr>
          <p:cNvPr id="249228" name="Text Box 396"/>
          <p:cNvSpPr txBox="1">
            <a:spLocks noChangeArrowheads="1"/>
          </p:cNvSpPr>
          <p:nvPr/>
        </p:nvSpPr>
        <p:spPr bwMode="auto">
          <a:xfrm>
            <a:off x="7623175" y="4364038"/>
            <a:ext cx="274638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200">
                <a:latin typeface="Century" panose="02040604050505020304" pitchFamily="18" charset="0"/>
                <a:ea typeface="ＭＳ 明朝" panose="02020609040205080304" pitchFamily="17" charset="-128"/>
              </a:rPr>
              <a:t>0</a:t>
            </a:r>
          </a:p>
        </p:txBody>
      </p:sp>
      <p:sp>
        <p:nvSpPr>
          <p:cNvPr id="249229" name="Text Box 397"/>
          <p:cNvSpPr txBox="1">
            <a:spLocks noChangeArrowheads="1"/>
          </p:cNvSpPr>
          <p:nvPr/>
        </p:nvSpPr>
        <p:spPr bwMode="auto">
          <a:xfrm>
            <a:off x="7848600" y="4376738"/>
            <a:ext cx="27622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200">
                <a:latin typeface="Century" panose="02040604050505020304" pitchFamily="18" charset="0"/>
                <a:ea typeface="ＭＳ 明朝" panose="02020609040205080304" pitchFamily="17" charset="-128"/>
              </a:rPr>
              <a:t>0</a:t>
            </a:r>
          </a:p>
        </p:txBody>
      </p:sp>
      <p:sp>
        <p:nvSpPr>
          <p:cNvPr id="249230" name="Line 398"/>
          <p:cNvSpPr>
            <a:spLocks noChangeShapeType="1"/>
          </p:cNvSpPr>
          <p:nvPr/>
        </p:nvSpPr>
        <p:spPr bwMode="auto">
          <a:xfrm flipV="1">
            <a:off x="6772275" y="4098925"/>
            <a:ext cx="0" cy="2651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74295" tIns="8890" rIns="74295" bIns="8890"/>
          <a:lstStyle/>
          <a:p>
            <a:endParaRPr lang="ja-JP" altLang="en-US"/>
          </a:p>
        </p:txBody>
      </p:sp>
      <p:sp>
        <p:nvSpPr>
          <p:cNvPr id="249231" name="Text Box 399"/>
          <p:cNvSpPr txBox="1">
            <a:spLocks noChangeArrowheads="1"/>
          </p:cNvSpPr>
          <p:nvPr/>
        </p:nvSpPr>
        <p:spPr bwMode="auto">
          <a:xfrm>
            <a:off x="6646863" y="4364038"/>
            <a:ext cx="274637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/>
            <a:r>
              <a:rPr lang="en-US" altLang="en-US" sz="1200">
                <a:latin typeface="Century" panose="02040604050505020304" pitchFamily="18" charset="0"/>
                <a:ea typeface="ＭＳ 明朝" panose="02020609040205080304" pitchFamily="17" charset="-128"/>
              </a:rPr>
              <a:t>0</a:t>
            </a:r>
          </a:p>
        </p:txBody>
      </p:sp>
      <p:sp>
        <p:nvSpPr>
          <p:cNvPr id="249232" name="Text Box 400"/>
          <p:cNvSpPr txBox="1">
            <a:spLocks noChangeArrowheads="1"/>
          </p:cNvSpPr>
          <p:nvPr/>
        </p:nvSpPr>
        <p:spPr bwMode="auto">
          <a:xfrm>
            <a:off x="4724400" y="1703388"/>
            <a:ext cx="838200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>
              <a:lnSpc>
                <a:spcPct val="72000"/>
              </a:lnSpc>
            </a:pPr>
            <a:r>
              <a:rPr lang="en-US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0 0 0 </a:t>
            </a:r>
            <a:r>
              <a:rPr lang="en-US" altLang="ja-JP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V</a:t>
            </a:r>
          </a:p>
        </p:txBody>
      </p:sp>
      <p:sp>
        <p:nvSpPr>
          <p:cNvPr id="249233" name="Text Box 401"/>
          <p:cNvSpPr txBox="1">
            <a:spLocks noChangeArrowheads="1"/>
          </p:cNvSpPr>
          <p:nvPr/>
        </p:nvSpPr>
        <p:spPr bwMode="auto">
          <a:xfrm>
            <a:off x="5867400" y="1703388"/>
            <a:ext cx="12414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/>
          <a:p>
            <a:pPr algn="just">
              <a:lnSpc>
                <a:spcPct val="72000"/>
              </a:lnSpc>
            </a:pPr>
            <a:r>
              <a:rPr lang="en-US" altLang="ja-JP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 0 0 V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2013309" y="5926240"/>
            <a:ext cx="2714625" cy="703263"/>
            <a:chOff x="406400" y="5886450"/>
            <a:chExt cx="2714625" cy="703263"/>
          </a:xfrm>
        </p:grpSpPr>
        <p:grpSp>
          <p:nvGrpSpPr>
            <p:cNvPr id="249090" name="Group 258"/>
            <p:cNvGrpSpPr>
              <a:grpSpLocks/>
            </p:cNvGrpSpPr>
            <p:nvPr/>
          </p:nvGrpSpPr>
          <p:grpSpPr bwMode="auto">
            <a:xfrm>
              <a:off x="406400" y="5886450"/>
              <a:ext cx="2714625" cy="333375"/>
              <a:chOff x="2116" y="8507"/>
              <a:chExt cx="7796" cy="3393"/>
            </a:xfrm>
          </p:grpSpPr>
          <p:sp>
            <p:nvSpPr>
              <p:cNvPr id="249091" name="Freeform 259"/>
              <p:cNvSpPr>
                <a:spLocks/>
              </p:cNvSpPr>
              <p:nvPr/>
            </p:nvSpPr>
            <p:spPr bwMode="auto">
              <a:xfrm>
                <a:off x="2116" y="8515"/>
                <a:ext cx="423" cy="2675"/>
              </a:xfrm>
              <a:custGeom>
                <a:avLst/>
                <a:gdLst>
                  <a:gd name="T0" fmla="*/ 0 w 590"/>
                  <a:gd name="T1" fmla="*/ 2675 h 2675"/>
                  <a:gd name="T2" fmla="*/ 300 w 590"/>
                  <a:gd name="T3" fmla="*/ 2675 h 2675"/>
                  <a:gd name="T4" fmla="*/ 300 w 590"/>
                  <a:gd name="T5" fmla="*/ 0 h 2675"/>
                  <a:gd name="T6" fmla="*/ 590 w 590"/>
                  <a:gd name="T7" fmla="*/ 0 h 2675"/>
                  <a:gd name="T8" fmla="*/ 583 w 590"/>
                  <a:gd name="T9" fmla="*/ 2675 h 2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0" h="2675">
                    <a:moveTo>
                      <a:pt x="0" y="2675"/>
                    </a:moveTo>
                    <a:lnTo>
                      <a:pt x="300" y="2675"/>
                    </a:lnTo>
                    <a:lnTo>
                      <a:pt x="300" y="0"/>
                    </a:lnTo>
                    <a:lnTo>
                      <a:pt x="590" y="0"/>
                    </a:lnTo>
                    <a:lnTo>
                      <a:pt x="583" y="2675"/>
                    </a:lnTo>
                  </a:path>
                </a:pathLst>
              </a:custGeom>
              <a:noFill/>
              <a:ln w="28575" cmpd="sng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92" name="Freeform 260"/>
              <p:cNvSpPr>
                <a:spLocks/>
              </p:cNvSpPr>
              <p:nvPr/>
            </p:nvSpPr>
            <p:spPr bwMode="auto">
              <a:xfrm>
                <a:off x="2535" y="8523"/>
                <a:ext cx="423" cy="2675"/>
              </a:xfrm>
              <a:custGeom>
                <a:avLst/>
                <a:gdLst>
                  <a:gd name="T0" fmla="*/ 0 w 590"/>
                  <a:gd name="T1" fmla="*/ 2675 h 2675"/>
                  <a:gd name="T2" fmla="*/ 300 w 590"/>
                  <a:gd name="T3" fmla="*/ 2675 h 2675"/>
                  <a:gd name="T4" fmla="*/ 300 w 590"/>
                  <a:gd name="T5" fmla="*/ 0 h 2675"/>
                  <a:gd name="T6" fmla="*/ 590 w 590"/>
                  <a:gd name="T7" fmla="*/ 0 h 2675"/>
                  <a:gd name="T8" fmla="*/ 583 w 590"/>
                  <a:gd name="T9" fmla="*/ 2675 h 2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0" h="2675">
                    <a:moveTo>
                      <a:pt x="0" y="2675"/>
                    </a:moveTo>
                    <a:lnTo>
                      <a:pt x="300" y="2675"/>
                    </a:lnTo>
                    <a:lnTo>
                      <a:pt x="300" y="0"/>
                    </a:lnTo>
                    <a:lnTo>
                      <a:pt x="590" y="0"/>
                    </a:lnTo>
                    <a:lnTo>
                      <a:pt x="583" y="2675"/>
                    </a:lnTo>
                  </a:path>
                </a:pathLst>
              </a:custGeom>
              <a:noFill/>
              <a:ln w="28575" cmpd="sng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93" name="Freeform 261"/>
              <p:cNvSpPr>
                <a:spLocks/>
              </p:cNvSpPr>
              <p:nvPr/>
            </p:nvSpPr>
            <p:spPr bwMode="auto">
              <a:xfrm>
                <a:off x="4584" y="8507"/>
                <a:ext cx="423" cy="2675"/>
              </a:xfrm>
              <a:custGeom>
                <a:avLst/>
                <a:gdLst>
                  <a:gd name="T0" fmla="*/ 0 w 590"/>
                  <a:gd name="T1" fmla="*/ 2675 h 2675"/>
                  <a:gd name="T2" fmla="*/ 300 w 590"/>
                  <a:gd name="T3" fmla="*/ 2675 h 2675"/>
                  <a:gd name="T4" fmla="*/ 300 w 590"/>
                  <a:gd name="T5" fmla="*/ 0 h 2675"/>
                  <a:gd name="T6" fmla="*/ 590 w 590"/>
                  <a:gd name="T7" fmla="*/ 0 h 2675"/>
                  <a:gd name="T8" fmla="*/ 583 w 590"/>
                  <a:gd name="T9" fmla="*/ 2675 h 2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0" h="2675">
                    <a:moveTo>
                      <a:pt x="0" y="2675"/>
                    </a:moveTo>
                    <a:lnTo>
                      <a:pt x="300" y="2675"/>
                    </a:lnTo>
                    <a:lnTo>
                      <a:pt x="300" y="0"/>
                    </a:lnTo>
                    <a:lnTo>
                      <a:pt x="590" y="0"/>
                    </a:lnTo>
                    <a:lnTo>
                      <a:pt x="583" y="2675"/>
                    </a:lnTo>
                  </a:path>
                </a:pathLst>
              </a:custGeom>
              <a:noFill/>
              <a:ln w="28575" cmpd="sng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94" name="Freeform 262"/>
              <p:cNvSpPr>
                <a:spLocks/>
              </p:cNvSpPr>
              <p:nvPr/>
            </p:nvSpPr>
            <p:spPr bwMode="auto">
              <a:xfrm>
                <a:off x="5801" y="8507"/>
                <a:ext cx="423" cy="2675"/>
              </a:xfrm>
              <a:custGeom>
                <a:avLst/>
                <a:gdLst>
                  <a:gd name="T0" fmla="*/ 0 w 590"/>
                  <a:gd name="T1" fmla="*/ 2675 h 2675"/>
                  <a:gd name="T2" fmla="*/ 300 w 590"/>
                  <a:gd name="T3" fmla="*/ 2675 h 2675"/>
                  <a:gd name="T4" fmla="*/ 300 w 590"/>
                  <a:gd name="T5" fmla="*/ 0 h 2675"/>
                  <a:gd name="T6" fmla="*/ 590 w 590"/>
                  <a:gd name="T7" fmla="*/ 0 h 2675"/>
                  <a:gd name="T8" fmla="*/ 583 w 590"/>
                  <a:gd name="T9" fmla="*/ 2675 h 2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0" h="2675">
                    <a:moveTo>
                      <a:pt x="0" y="2675"/>
                    </a:moveTo>
                    <a:lnTo>
                      <a:pt x="300" y="2675"/>
                    </a:lnTo>
                    <a:lnTo>
                      <a:pt x="300" y="0"/>
                    </a:lnTo>
                    <a:lnTo>
                      <a:pt x="590" y="0"/>
                    </a:lnTo>
                    <a:lnTo>
                      <a:pt x="583" y="2675"/>
                    </a:lnTo>
                  </a:path>
                </a:pathLst>
              </a:custGeom>
              <a:noFill/>
              <a:ln w="28575" cmpd="sng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95" name="Freeform 263"/>
              <p:cNvSpPr>
                <a:spLocks/>
              </p:cNvSpPr>
              <p:nvPr/>
            </p:nvSpPr>
            <p:spPr bwMode="auto">
              <a:xfrm>
                <a:off x="8679" y="8508"/>
                <a:ext cx="422" cy="2675"/>
              </a:xfrm>
              <a:custGeom>
                <a:avLst/>
                <a:gdLst>
                  <a:gd name="T0" fmla="*/ 0 w 590"/>
                  <a:gd name="T1" fmla="*/ 2675 h 2675"/>
                  <a:gd name="T2" fmla="*/ 300 w 590"/>
                  <a:gd name="T3" fmla="*/ 2675 h 2675"/>
                  <a:gd name="T4" fmla="*/ 300 w 590"/>
                  <a:gd name="T5" fmla="*/ 0 h 2675"/>
                  <a:gd name="T6" fmla="*/ 590 w 590"/>
                  <a:gd name="T7" fmla="*/ 0 h 2675"/>
                  <a:gd name="T8" fmla="*/ 583 w 590"/>
                  <a:gd name="T9" fmla="*/ 2675 h 2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0" h="2675">
                    <a:moveTo>
                      <a:pt x="0" y="2675"/>
                    </a:moveTo>
                    <a:lnTo>
                      <a:pt x="300" y="2675"/>
                    </a:lnTo>
                    <a:lnTo>
                      <a:pt x="300" y="0"/>
                    </a:lnTo>
                    <a:lnTo>
                      <a:pt x="590" y="0"/>
                    </a:lnTo>
                    <a:lnTo>
                      <a:pt x="583" y="2675"/>
                    </a:lnTo>
                  </a:path>
                </a:pathLst>
              </a:custGeom>
              <a:noFill/>
              <a:ln w="28575" cmpd="sng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96" name="Line 264"/>
              <p:cNvSpPr>
                <a:spLocks noChangeShapeType="1"/>
              </p:cNvSpPr>
              <p:nvPr/>
            </p:nvSpPr>
            <p:spPr bwMode="auto">
              <a:xfrm flipV="1">
                <a:off x="2954" y="11183"/>
                <a:ext cx="1626" cy="7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97" name="Line 265"/>
              <p:cNvSpPr>
                <a:spLocks noChangeShapeType="1"/>
              </p:cNvSpPr>
              <p:nvPr/>
            </p:nvSpPr>
            <p:spPr bwMode="auto">
              <a:xfrm>
                <a:off x="4991" y="11182"/>
                <a:ext cx="414" cy="1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98" name="Line 266"/>
              <p:cNvSpPr>
                <a:spLocks noChangeShapeType="1"/>
              </p:cNvSpPr>
              <p:nvPr/>
            </p:nvSpPr>
            <p:spPr bwMode="auto">
              <a:xfrm>
                <a:off x="6214" y="11182"/>
                <a:ext cx="2459" cy="1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099" name="Line 267"/>
              <p:cNvSpPr>
                <a:spLocks noChangeShapeType="1"/>
              </p:cNvSpPr>
              <p:nvPr/>
            </p:nvSpPr>
            <p:spPr bwMode="auto">
              <a:xfrm>
                <a:off x="5382" y="11182"/>
                <a:ext cx="435" cy="1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00" name="Line 268"/>
              <p:cNvSpPr>
                <a:spLocks noChangeShapeType="1"/>
              </p:cNvSpPr>
              <p:nvPr/>
            </p:nvSpPr>
            <p:spPr bwMode="auto">
              <a:xfrm>
                <a:off x="2118" y="10326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01" name="Line 269"/>
              <p:cNvSpPr>
                <a:spLocks noChangeShapeType="1"/>
              </p:cNvSpPr>
              <p:nvPr/>
            </p:nvSpPr>
            <p:spPr bwMode="auto">
              <a:xfrm>
                <a:off x="2325" y="10328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02" name="Line 270"/>
              <p:cNvSpPr>
                <a:spLocks noChangeShapeType="1"/>
              </p:cNvSpPr>
              <p:nvPr/>
            </p:nvSpPr>
            <p:spPr bwMode="auto">
              <a:xfrm>
                <a:off x="2531" y="10328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03" name="Line 271"/>
              <p:cNvSpPr>
                <a:spLocks noChangeShapeType="1"/>
              </p:cNvSpPr>
              <p:nvPr/>
            </p:nvSpPr>
            <p:spPr bwMode="auto">
              <a:xfrm>
                <a:off x="2734" y="10328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04" name="Line 272"/>
              <p:cNvSpPr>
                <a:spLocks noChangeShapeType="1"/>
              </p:cNvSpPr>
              <p:nvPr/>
            </p:nvSpPr>
            <p:spPr bwMode="auto">
              <a:xfrm>
                <a:off x="2940" y="10328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05" name="Line 273"/>
              <p:cNvSpPr>
                <a:spLocks noChangeShapeType="1"/>
              </p:cNvSpPr>
              <p:nvPr/>
            </p:nvSpPr>
            <p:spPr bwMode="auto">
              <a:xfrm>
                <a:off x="3144" y="10328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06" name="Line 274"/>
              <p:cNvSpPr>
                <a:spLocks noChangeShapeType="1"/>
              </p:cNvSpPr>
              <p:nvPr/>
            </p:nvSpPr>
            <p:spPr bwMode="auto">
              <a:xfrm>
                <a:off x="3349" y="10328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07" name="Line 275"/>
              <p:cNvSpPr>
                <a:spLocks noChangeShapeType="1"/>
              </p:cNvSpPr>
              <p:nvPr/>
            </p:nvSpPr>
            <p:spPr bwMode="auto">
              <a:xfrm>
                <a:off x="3554" y="10328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08" name="Line 276"/>
              <p:cNvSpPr>
                <a:spLocks noChangeShapeType="1"/>
              </p:cNvSpPr>
              <p:nvPr/>
            </p:nvSpPr>
            <p:spPr bwMode="auto">
              <a:xfrm>
                <a:off x="3760" y="10328"/>
                <a:ext cx="0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09" name="Line 277"/>
              <p:cNvSpPr>
                <a:spLocks noChangeShapeType="1"/>
              </p:cNvSpPr>
              <p:nvPr/>
            </p:nvSpPr>
            <p:spPr bwMode="auto">
              <a:xfrm>
                <a:off x="3964" y="10328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10" name="Line 278"/>
              <p:cNvSpPr>
                <a:spLocks noChangeShapeType="1"/>
              </p:cNvSpPr>
              <p:nvPr/>
            </p:nvSpPr>
            <p:spPr bwMode="auto">
              <a:xfrm>
                <a:off x="4169" y="10328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11" name="Line 279"/>
              <p:cNvSpPr>
                <a:spLocks noChangeShapeType="1"/>
              </p:cNvSpPr>
              <p:nvPr/>
            </p:nvSpPr>
            <p:spPr bwMode="auto">
              <a:xfrm>
                <a:off x="4374" y="10328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12" name="Line 280"/>
              <p:cNvSpPr>
                <a:spLocks noChangeShapeType="1"/>
              </p:cNvSpPr>
              <p:nvPr/>
            </p:nvSpPr>
            <p:spPr bwMode="auto">
              <a:xfrm>
                <a:off x="4579" y="10328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13" name="Line 281"/>
              <p:cNvSpPr>
                <a:spLocks noChangeShapeType="1"/>
              </p:cNvSpPr>
              <p:nvPr/>
            </p:nvSpPr>
            <p:spPr bwMode="auto">
              <a:xfrm>
                <a:off x="4783" y="10328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14" name="Line 282"/>
              <p:cNvSpPr>
                <a:spLocks noChangeShapeType="1"/>
              </p:cNvSpPr>
              <p:nvPr/>
            </p:nvSpPr>
            <p:spPr bwMode="auto">
              <a:xfrm>
                <a:off x="4989" y="10328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15" name="Line 283"/>
              <p:cNvSpPr>
                <a:spLocks noChangeShapeType="1"/>
              </p:cNvSpPr>
              <p:nvPr/>
            </p:nvSpPr>
            <p:spPr bwMode="auto">
              <a:xfrm>
                <a:off x="5193" y="10328"/>
                <a:ext cx="0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16" name="Line 284"/>
              <p:cNvSpPr>
                <a:spLocks noChangeShapeType="1"/>
              </p:cNvSpPr>
              <p:nvPr/>
            </p:nvSpPr>
            <p:spPr bwMode="auto">
              <a:xfrm>
                <a:off x="5398" y="10328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17" name="Line 285"/>
              <p:cNvSpPr>
                <a:spLocks noChangeShapeType="1"/>
              </p:cNvSpPr>
              <p:nvPr/>
            </p:nvSpPr>
            <p:spPr bwMode="auto">
              <a:xfrm>
                <a:off x="5606" y="10328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18" name="Line 286"/>
              <p:cNvSpPr>
                <a:spLocks noChangeShapeType="1"/>
              </p:cNvSpPr>
              <p:nvPr/>
            </p:nvSpPr>
            <p:spPr bwMode="auto">
              <a:xfrm>
                <a:off x="5811" y="10328"/>
                <a:ext cx="0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19" name="Line 287"/>
              <p:cNvSpPr>
                <a:spLocks noChangeShapeType="1"/>
              </p:cNvSpPr>
              <p:nvPr/>
            </p:nvSpPr>
            <p:spPr bwMode="auto">
              <a:xfrm>
                <a:off x="6016" y="10328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20" name="Line 288"/>
              <p:cNvSpPr>
                <a:spLocks noChangeShapeType="1"/>
              </p:cNvSpPr>
              <p:nvPr/>
            </p:nvSpPr>
            <p:spPr bwMode="auto">
              <a:xfrm>
                <a:off x="6220" y="10328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21" name="Line 289"/>
              <p:cNvSpPr>
                <a:spLocks noChangeShapeType="1"/>
              </p:cNvSpPr>
              <p:nvPr/>
            </p:nvSpPr>
            <p:spPr bwMode="auto">
              <a:xfrm>
                <a:off x="6425" y="10328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22" name="Line 290"/>
              <p:cNvSpPr>
                <a:spLocks noChangeShapeType="1"/>
              </p:cNvSpPr>
              <p:nvPr/>
            </p:nvSpPr>
            <p:spPr bwMode="auto">
              <a:xfrm>
                <a:off x="6630" y="10328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23" name="Line 291"/>
              <p:cNvSpPr>
                <a:spLocks noChangeShapeType="1"/>
              </p:cNvSpPr>
              <p:nvPr/>
            </p:nvSpPr>
            <p:spPr bwMode="auto">
              <a:xfrm>
                <a:off x="6836" y="10328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24" name="Line 292"/>
              <p:cNvSpPr>
                <a:spLocks noChangeShapeType="1"/>
              </p:cNvSpPr>
              <p:nvPr/>
            </p:nvSpPr>
            <p:spPr bwMode="auto">
              <a:xfrm>
                <a:off x="7040" y="10328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25" name="Line 293"/>
              <p:cNvSpPr>
                <a:spLocks noChangeShapeType="1"/>
              </p:cNvSpPr>
              <p:nvPr/>
            </p:nvSpPr>
            <p:spPr bwMode="auto">
              <a:xfrm>
                <a:off x="7245" y="10323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26" name="Line 294"/>
              <p:cNvSpPr>
                <a:spLocks noChangeShapeType="1"/>
              </p:cNvSpPr>
              <p:nvPr/>
            </p:nvSpPr>
            <p:spPr bwMode="auto">
              <a:xfrm>
                <a:off x="7449" y="10323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27" name="Line 295"/>
              <p:cNvSpPr>
                <a:spLocks noChangeShapeType="1"/>
              </p:cNvSpPr>
              <p:nvPr/>
            </p:nvSpPr>
            <p:spPr bwMode="auto">
              <a:xfrm>
                <a:off x="7655" y="10323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28" name="Line 296"/>
              <p:cNvSpPr>
                <a:spLocks noChangeShapeType="1"/>
              </p:cNvSpPr>
              <p:nvPr/>
            </p:nvSpPr>
            <p:spPr bwMode="auto">
              <a:xfrm>
                <a:off x="7861" y="10323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29" name="Line 297"/>
              <p:cNvSpPr>
                <a:spLocks noChangeShapeType="1"/>
              </p:cNvSpPr>
              <p:nvPr/>
            </p:nvSpPr>
            <p:spPr bwMode="auto">
              <a:xfrm>
                <a:off x="8066" y="10323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30" name="Line 298"/>
              <p:cNvSpPr>
                <a:spLocks noChangeShapeType="1"/>
              </p:cNvSpPr>
              <p:nvPr/>
            </p:nvSpPr>
            <p:spPr bwMode="auto">
              <a:xfrm>
                <a:off x="8271" y="10323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31" name="Line 299"/>
              <p:cNvSpPr>
                <a:spLocks noChangeShapeType="1"/>
              </p:cNvSpPr>
              <p:nvPr/>
            </p:nvSpPr>
            <p:spPr bwMode="auto">
              <a:xfrm>
                <a:off x="8474" y="10327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32" name="Line 300"/>
              <p:cNvSpPr>
                <a:spLocks noChangeShapeType="1"/>
              </p:cNvSpPr>
              <p:nvPr/>
            </p:nvSpPr>
            <p:spPr bwMode="auto">
              <a:xfrm>
                <a:off x="8679" y="10327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33" name="Line 301"/>
              <p:cNvSpPr>
                <a:spLocks noChangeShapeType="1"/>
              </p:cNvSpPr>
              <p:nvPr/>
            </p:nvSpPr>
            <p:spPr bwMode="auto">
              <a:xfrm>
                <a:off x="8889" y="10321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34" name="Line 302"/>
              <p:cNvSpPr>
                <a:spLocks noChangeShapeType="1"/>
              </p:cNvSpPr>
              <p:nvPr/>
            </p:nvSpPr>
            <p:spPr bwMode="auto">
              <a:xfrm>
                <a:off x="9086" y="10323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35" name="Line 303"/>
              <p:cNvSpPr>
                <a:spLocks noChangeShapeType="1"/>
              </p:cNvSpPr>
              <p:nvPr/>
            </p:nvSpPr>
            <p:spPr bwMode="auto">
              <a:xfrm>
                <a:off x="9291" y="10323"/>
                <a:ext cx="1" cy="1527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36" name="Line 304"/>
              <p:cNvSpPr>
                <a:spLocks noChangeShapeType="1"/>
              </p:cNvSpPr>
              <p:nvPr/>
            </p:nvSpPr>
            <p:spPr bwMode="auto">
              <a:xfrm>
                <a:off x="9494" y="10327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37" name="Line 305"/>
              <p:cNvSpPr>
                <a:spLocks noChangeShapeType="1"/>
              </p:cNvSpPr>
              <p:nvPr/>
            </p:nvSpPr>
            <p:spPr bwMode="auto">
              <a:xfrm>
                <a:off x="9699" y="10327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38" name="Line 306"/>
              <p:cNvSpPr>
                <a:spLocks noChangeShapeType="1"/>
              </p:cNvSpPr>
              <p:nvPr/>
            </p:nvSpPr>
            <p:spPr bwMode="auto">
              <a:xfrm>
                <a:off x="9909" y="10321"/>
                <a:ext cx="1" cy="1572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39" name="Line 307"/>
              <p:cNvSpPr>
                <a:spLocks noChangeShapeType="1"/>
              </p:cNvSpPr>
              <p:nvPr/>
            </p:nvSpPr>
            <p:spPr bwMode="auto">
              <a:xfrm>
                <a:off x="9477" y="11167"/>
                <a:ext cx="435" cy="1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  <p:sp>
            <p:nvSpPr>
              <p:cNvPr id="249140" name="Freeform 308"/>
              <p:cNvSpPr>
                <a:spLocks/>
              </p:cNvSpPr>
              <p:nvPr/>
            </p:nvSpPr>
            <p:spPr bwMode="auto">
              <a:xfrm>
                <a:off x="9084" y="8508"/>
                <a:ext cx="422" cy="2675"/>
              </a:xfrm>
              <a:custGeom>
                <a:avLst/>
                <a:gdLst>
                  <a:gd name="T0" fmla="*/ 0 w 590"/>
                  <a:gd name="T1" fmla="*/ 2675 h 2675"/>
                  <a:gd name="T2" fmla="*/ 300 w 590"/>
                  <a:gd name="T3" fmla="*/ 2675 h 2675"/>
                  <a:gd name="T4" fmla="*/ 300 w 590"/>
                  <a:gd name="T5" fmla="*/ 0 h 2675"/>
                  <a:gd name="T6" fmla="*/ 590 w 590"/>
                  <a:gd name="T7" fmla="*/ 0 h 2675"/>
                  <a:gd name="T8" fmla="*/ 583 w 590"/>
                  <a:gd name="T9" fmla="*/ 2675 h 2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0" h="2675">
                    <a:moveTo>
                      <a:pt x="0" y="2675"/>
                    </a:moveTo>
                    <a:lnTo>
                      <a:pt x="300" y="2675"/>
                    </a:lnTo>
                    <a:lnTo>
                      <a:pt x="300" y="0"/>
                    </a:lnTo>
                    <a:lnTo>
                      <a:pt x="590" y="0"/>
                    </a:lnTo>
                    <a:lnTo>
                      <a:pt x="583" y="2675"/>
                    </a:lnTo>
                  </a:path>
                </a:pathLst>
              </a:custGeom>
              <a:noFill/>
              <a:ln w="28575" cmpd="sng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</p:grpSp>
        <p:sp>
          <p:nvSpPr>
            <p:cNvPr id="249234" name="Text Box 402"/>
            <p:cNvSpPr txBox="1">
              <a:spLocks noChangeArrowheads="1"/>
            </p:cNvSpPr>
            <p:nvPr/>
          </p:nvSpPr>
          <p:spPr bwMode="auto">
            <a:xfrm>
              <a:off x="1535113" y="6256338"/>
              <a:ext cx="276225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4295" tIns="8890" rIns="74295" bIns="8890"/>
            <a:lstStyle/>
            <a:p>
              <a:pPr algn="just"/>
              <a:r>
                <a:rPr lang="en-US" altLang="ja-JP" sz="1200">
                  <a:latin typeface="Century" panose="02040604050505020304" pitchFamily="18" charset="0"/>
                  <a:ea typeface="ＭＳ 明朝" panose="02020609040205080304" pitchFamily="17" charset="-128"/>
                </a:rPr>
                <a:t>C</a:t>
              </a:r>
            </a:p>
          </p:txBody>
        </p:sp>
        <p:sp>
          <p:nvSpPr>
            <p:cNvPr id="249235" name="Text Box 403"/>
            <p:cNvSpPr txBox="1">
              <a:spLocks noChangeArrowheads="1"/>
            </p:cNvSpPr>
            <p:nvPr/>
          </p:nvSpPr>
          <p:spPr bwMode="auto">
            <a:xfrm>
              <a:off x="2797175" y="6254750"/>
              <a:ext cx="274638" cy="258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69696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4295" tIns="8890" rIns="74295" bIns="8890"/>
            <a:lstStyle/>
            <a:p>
              <a:pPr algn="just"/>
              <a:r>
                <a:rPr lang="en-US" altLang="ja-JP" sz="1200">
                  <a:latin typeface="Century" panose="02040604050505020304" pitchFamily="18" charset="0"/>
                  <a:ea typeface="ＭＳ 明朝" panose="02020609040205080304" pitchFamily="17" charset="-128"/>
                </a:rPr>
                <a:t>C</a:t>
              </a:r>
            </a:p>
          </p:txBody>
        </p:sp>
        <p:sp>
          <p:nvSpPr>
            <p:cNvPr id="249236" name="Freeform 404"/>
            <p:cNvSpPr>
              <a:spLocks/>
            </p:cNvSpPr>
            <p:nvPr/>
          </p:nvSpPr>
          <p:spPr bwMode="auto">
            <a:xfrm>
              <a:off x="1363663" y="6443663"/>
              <a:ext cx="295275" cy="146050"/>
            </a:xfrm>
            <a:custGeom>
              <a:avLst/>
              <a:gdLst>
                <a:gd name="T0" fmla="*/ 0 w 352"/>
                <a:gd name="T1" fmla="*/ 7 h 165"/>
                <a:gd name="T2" fmla="*/ 0 w 352"/>
                <a:gd name="T3" fmla="*/ 165 h 165"/>
                <a:gd name="T4" fmla="*/ 352 w 352"/>
                <a:gd name="T5" fmla="*/ 165 h 165"/>
                <a:gd name="T6" fmla="*/ 352 w 352"/>
                <a:gd name="T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2" h="165">
                  <a:moveTo>
                    <a:pt x="0" y="7"/>
                  </a:moveTo>
                  <a:lnTo>
                    <a:pt x="0" y="165"/>
                  </a:lnTo>
                  <a:lnTo>
                    <a:pt x="352" y="165"/>
                  </a:lnTo>
                  <a:lnTo>
                    <a:pt x="352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  <p:sp>
          <p:nvSpPr>
            <p:cNvPr id="249237" name="Freeform 405"/>
            <p:cNvSpPr>
              <a:spLocks/>
            </p:cNvSpPr>
            <p:nvPr/>
          </p:nvSpPr>
          <p:spPr bwMode="auto">
            <a:xfrm>
              <a:off x="2646363" y="6443663"/>
              <a:ext cx="295275" cy="146050"/>
            </a:xfrm>
            <a:custGeom>
              <a:avLst/>
              <a:gdLst>
                <a:gd name="T0" fmla="*/ 0 w 352"/>
                <a:gd name="T1" fmla="*/ 7 h 165"/>
                <a:gd name="T2" fmla="*/ 0 w 352"/>
                <a:gd name="T3" fmla="*/ 165 h 165"/>
                <a:gd name="T4" fmla="*/ 352 w 352"/>
                <a:gd name="T5" fmla="*/ 165 h 165"/>
                <a:gd name="T6" fmla="*/ 352 w 352"/>
                <a:gd name="T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2" h="165">
                  <a:moveTo>
                    <a:pt x="0" y="7"/>
                  </a:moveTo>
                  <a:lnTo>
                    <a:pt x="0" y="165"/>
                  </a:lnTo>
                  <a:lnTo>
                    <a:pt x="352" y="165"/>
                  </a:lnTo>
                  <a:lnTo>
                    <a:pt x="352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607355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21346" y="325214"/>
            <a:ext cx="7704667" cy="773979"/>
          </a:xfrm>
        </p:spPr>
        <p:txBody>
          <a:bodyPr>
            <a:normAutofit/>
          </a:bodyPr>
          <a:lstStyle/>
          <a:p>
            <a:pPr algn="r"/>
            <a:r>
              <a:rPr lang="ja-JP" altLang="en-US" sz="3200" smtClean="0"/>
              <a:t>伝送符号について</a:t>
            </a:r>
            <a:endParaRPr kumimoji="1" lang="ja-JP" altLang="en-US" sz="3200" i="1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17367" y="1305585"/>
            <a:ext cx="7908646" cy="2101292"/>
          </a:xfrm>
        </p:spPr>
        <p:txBody>
          <a:bodyPr anchor="t" anchorCtr="0">
            <a:normAutofit/>
          </a:bodyPr>
          <a:lstStyle/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通信工学等の他の講義に詳細は任せる。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ビットデータとして伝送路に送信するには，伝送符号に変換する必要があるということを理解すること。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643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kumimoji="1" lang="ja-JP" altLang="en-US" smtClean="0"/>
              <a:t>Ａ／Ｄ（</a:t>
            </a:r>
            <a:r>
              <a:rPr kumimoji="1" lang="en-US" altLang="ja-JP" smtClean="0"/>
              <a:t>Analog to Digital</a:t>
            </a:r>
            <a:r>
              <a:rPr kumimoji="1" lang="ja-JP" altLang="en-US" smtClean="0"/>
              <a:t>）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mtClean="0"/>
              <a:t>変換処理の手順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34533" y="2029691"/>
            <a:ext cx="7704667" cy="3332816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tx1"/>
              </a:buClr>
              <a:buSzPct val="100000"/>
              <a:buFont typeface="+mj-ea"/>
              <a:buAutoNum type="circleNumDbPlain"/>
            </a:pPr>
            <a:r>
              <a:rPr kumimoji="1" lang="ja-JP" altLang="en-US" sz="2800" smtClean="0"/>
              <a:t>　アナログ信号入力</a:t>
            </a:r>
            <a:endParaRPr kumimoji="1" lang="en-US" altLang="ja-JP" sz="2800" smtClean="0"/>
          </a:p>
          <a:p>
            <a:pPr marL="514350" indent="-514350">
              <a:buClr>
                <a:schemeClr val="tx1"/>
              </a:buClr>
              <a:buSzPct val="100000"/>
              <a:buFont typeface="+mj-ea"/>
              <a:buAutoNum type="circleNumDbPlain"/>
            </a:pPr>
            <a:r>
              <a:rPr lang="ja-JP" altLang="en-US" sz="2800" smtClean="0"/>
              <a:t>　標本化</a:t>
            </a:r>
            <a:r>
              <a:rPr lang="en-US" altLang="ja-JP" sz="2800" smtClean="0"/>
              <a:t>(</a:t>
            </a:r>
            <a:r>
              <a:rPr lang="ja-JP" altLang="en-US" sz="2800" smtClean="0"/>
              <a:t>サンプリング</a:t>
            </a:r>
            <a:r>
              <a:rPr lang="en-US" altLang="ja-JP" sz="2800" smtClean="0"/>
              <a:t>)</a:t>
            </a:r>
          </a:p>
          <a:p>
            <a:pPr marL="514350" indent="-514350">
              <a:buClr>
                <a:schemeClr val="tx1"/>
              </a:buClr>
              <a:buSzPct val="100000"/>
              <a:buFont typeface="+mj-ea"/>
              <a:buAutoNum type="circleNumDbPlain"/>
            </a:pPr>
            <a:r>
              <a:rPr kumimoji="1" lang="ja-JP" altLang="en-US" sz="2800" smtClean="0"/>
              <a:t>　量子化</a:t>
            </a:r>
            <a:endParaRPr kumimoji="1" lang="en-US" altLang="ja-JP" sz="2800" smtClean="0"/>
          </a:p>
          <a:p>
            <a:pPr marL="514350" indent="-514350">
              <a:buClr>
                <a:schemeClr val="tx1"/>
              </a:buClr>
              <a:buSzPct val="100000"/>
              <a:buFont typeface="+mj-ea"/>
              <a:buAutoNum type="circleNumDbPlain"/>
            </a:pPr>
            <a:r>
              <a:rPr lang="ja-JP" altLang="en-US" sz="2800" smtClean="0"/>
              <a:t>　ディジタル信号出力</a:t>
            </a:r>
            <a:endParaRPr kumimoji="1"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1786436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87089" y="416192"/>
            <a:ext cx="7704667" cy="735432"/>
          </a:xfrm>
        </p:spPr>
        <p:txBody>
          <a:bodyPr>
            <a:normAutofit fontScale="90000"/>
          </a:bodyPr>
          <a:lstStyle/>
          <a:p>
            <a:pPr algn="r"/>
            <a:r>
              <a:rPr kumimoji="1" lang="ja-JP" altLang="en-US" smtClean="0"/>
              <a:t>（２）標本化</a:t>
            </a:r>
            <a:r>
              <a:rPr lang="ja-JP" altLang="en-US" smtClean="0"/>
              <a:t>（サンプリング</a:t>
            </a:r>
            <a:r>
              <a:rPr lang="en-US" altLang="ja-JP" smtClean="0"/>
              <a:t>)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4226474"/>
            <a:ext cx="8409708" cy="1677198"/>
          </a:xfrm>
        </p:spPr>
        <p:txBody>
          <a:bodyPr>
            <a:normAutofit fontScale="92500" lnSpcReduction="20000"/>
          </a:bodyPr>
          <a:lstStyle/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標本化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：一定周期でアナログ信号を抽出すること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赤丸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 )	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：標本化したアナログ信号＝離散（時間）信号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kumimoji="1"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1"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1" lang="ja-JP" altLang="en-US" smtClean="0"/>
              <a:t>：標本化周期（またはサンプリング間隔）</a:t>
            </a:r>
            <a:endParaRPr kumimoji="1" lang="en-US" altLang="ja-JP" smtClean="0"/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1"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／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1"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1" lang="ja-JP" altLang="en-US" smtClean="0"/>
              <a:t>：標本化周波数（またはサンプリング周波数</a:t>
            </a:r>
            <a:r>
              <a:rPr lang="ja-JP" altLang="en-US" smtClean="0"/>
              <a:t>）</a:t>
            </a:r>
            <a:endParaRPr kumimoji="1" lang="ja-JP" altLang="en-US"/>
          </a:p>
        </p:txBody>
      </p:sp>
      <p:grpSp>
        <p:nvGrpSpPr>
          <p:cNvPr id="13" name="グループ化 12"/>
          <p:cNvGrpSpPr/>
          <p:nvPr/>
        </p:nvGrpSpPr>
        <p:grpSpPr>
          <a:xfrm>
            <a:off x="1011292" y="753307"/>
            <a:ext cx="7688179" cy="2647682"/>
            <a:chOff x="1239253" y="1371817"/>
            <a:chExt cx="7688179" cy="2647682"/>
          </a:xfrm>
        </p:grpSpPr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15050" y="1947136"/>
              <a:ext cx="7084750" cy="2025742"/>
            </a:xfrm>
            <a:prstGeom prst="rect">
              <a:avLst/>
            </a:prstGeom>
          </p:spPr>
        </p:pic>
        <p:cxnSp>
          <p:nvCxnSpPr>
            <p:cNvPr id="10" name="直線コネクタ 9"/>
            <p:cNvCxnSpPr/>
            <p:nvPr/>
          </p:nvCxnSpPr>
          <p:spPr>
            <a:xfrm>
              <a:off x="1239253" y="2956501"/>
              <a:ext cx="7688179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>
              <a:off x="1627378" y="1775063"/>
              <a:ext cx="0" cy="22444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2624905" y="1775063"/>
              <a:ext cx="0" cy="22444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3622433" y="1775063"/>
              <a:ext cx="0" cy="22444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4619960" y="1775063"/>
              <a:ext cx="0" cy="22444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5617488" y="1775063"/>
              <a:ext cx="0" cy="22444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6615015" y="1775063"/>
              <a:ext cx="0" cy="22444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7612540" y="1775063"/>
              <a:ext cx="0" cy="22444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>
              <a:off x="8610067" y="1775063"/>
              <a:ext cx="0" cy="22444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矢印コネクタ 29"/>
            <p:cNvCxnSpPr/>
            <p:nvPr/>
          </p:nvCxnSpPr>
          <p:spPr>
            <a:xfrm>
              <a:off x="1638312" y="1922651"/>
              <a:ext cx="996815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コンテンツ プレースホルダー 2"/>
            <p:cNvSpPr txBox="1">
              <a:spLocks/>
            </p:cNvSpPr>
            <p:nvPr/>
          </p:nvSpPr>
          <p:spPr>
            <a:xfrm>
              <a:off x="1926089" y="1371817"/>
              <a:ext cx="568331" cy="5955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ja-JP" altLang="en-US"/>
            </a:p>
          </p:txBody>
        </p:sp>
        <p:grpSp>
          <p:nvGrpSpPr>
            <p:cNvPr id="33" name="グループ化 32"/>
            <p:cNvGrpSpPr/>
            <p:nvPr/>
          </p:nvGrpSpPr>
          <p:grpSpPr>
            <a:xfrm>
              <a:off x="1573378" y="2019010"/>
              <a:ext cx="7099133" cy="1829456"/>
              <a:chOff x="1553128" y="2020879"/>
              <a:chExt cx="7099133" cy="1668206"/>
            </a:xfrm>
          </p:grpSpPr>
          <p:sp>
            <p:nvSpPr>
              <p:cNvPr id="21" name="円/楕円 20"/>
              <p:cNvSpPr/>
              <p:nvPr/>
            </p:nvSpPr>
            <p:spPr>
              <a:xfrm>
                <a:off x="1553128" y="2253583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円/楕円 21"/>
              <p:cNvSpPr/>
              <p:nvPr/>
            </p:nvSpPr>
            <p:spPr>
              <a:xfrm>
                <a:off x="2554779" y="2767739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円/楕円 22"/>
              <p:cNvSpPr/>
              <p:nvPr/>
            </p:nvSpPr>
            <p:spPr>
              <a:xfrm>
                <a:off x="4545342" y="2020879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円/楕円 23"/>
              <p:cNvSpPr/>
              <p:nvPr/>
            </p:nvSpPr>
            <p:spPr>
              <a:xfrm>
                <a:off x="3547468" y="3473085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円/楕円 24"/>
              <p:cNvSpPr/>
              <p:nvPr/>
            </p:nvSpPr>
            <p:spPr>
              <a:xfrm>
                <a:off x="8544261" y="3581085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円/楕円 25"/>
              <p:cNvSpPr/>
              <p:nvPr/>
            </p:nvSpPr>
            <p:spPr>
              <a:xfrm>
                <a:off x="7538290" y="2074878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円/楕円 26"/>
              <p:cNvSpPr/>
              <p:nvPr/>
            </p:nvSpPr>
            <p:spPr>
              <a:xfrm>
                <a:off x="6544657" y="3083907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円/楕円 27"/>
              <p:cNvSpPr/>
              <p:nvPr/>
            </p:nvSpPr>
            <p:spPr>
              <a:xfrm>
                <a:off x="5546920" y="3284624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8" name="グループ化 17"/>
          <p:cNvGrpSpPr/>
          <p:nvPr/>
        </p:nvGrpSpPr>
        <p:grpSpPr>
          <a:xfrm>
            <a:off x="1204520" y="3342965"/>
            <a:ext cx="7482280" cy="607256"/>
            <a:chOff x="1536125" y="3294839"/>
            <a:chExt cx="7482280" cy="607256"/>
          </a:xfrm>
        </p:grpSpPr>
        <p:sp>
          <p:nvSpPr>
            <p:cNvPr id="39" name="コンテンツ プレースホルダー 2"/>
            <p:cNvSpPr txBox="1">
              <a:spLocks/>
            </p:cNvSpPr>
            <p:nvPr/>
          </p:nvSpPr>
          <p:spPr>
            <a:xfrm>
              <a:off x="2533652" y="3304735"/>
              <a:ext cx="568331" cy="5955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ja-JP" altLang="en-US"/>
            </a:p>
          </p:txBody>
        </p:sp>
        <p:sp>
          <p:nvSpPr>
            <p:cNvPr id="40" name="コンテンツ プレースホルダー 2"/>
            <p:cNvSpPr txBox="1">
              <a:spLocks/>
            </p:cNvSpPr>
            <p:nvPr/>
          </p:nvSpPr>
          <p:spPr>
            <a:xfrm>
              <a:off x="1536125" y="3294839"/>
              <a:ext cx="568331" cy="5955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ja-JP" altLang="en-US"/>
            </a:p>
          </p:txBody>
        </p:sp>
        <p:sp>
          <p:nvSpPr>
            <p:cNvPr id="41" name="コンテンツ プレースホルダー 2"/>
            <p:cNvSpPr txBox="1">
              <a:spLocks/>
            </p:cNvSpPr>
            <p:nvPr/>
          </p:nvSpPr>
          <p:spPr>
            <a:xfrm>
              <a:off x="3472669" y="3301923"/>
              <a:ext cx="568331" cy="5955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ja-JP" altLang="en-US"/>
            </a:p>
          </p:txBody>
        </p:sp>
        <p:sp>
          <p:nvSpPr>
            <p:cNvPr id="42" name="コンテンツ プレースホルダー 2"/>
            <p:cNvSpPr txBox="1">
              <a:spLocks/>
            </p:cNvSpPr>
            <p:nvPr/>
          </p:nvSpPr>
          <p:spPr>
            <a:xfrm>
              <a:off x="4484996" y="3298623"/>
              <a:ext cx="568331" cy="5955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ja-JP" altLang="en-US"/>
            </a:p>
          </p:txBody>
        </p:sp>
        <p:sp>
          <p:nvSpPr>
            <p:cNvPr id="43" name="コンテンツ プレースホルダー 2"/>
            <p:cNvSpPr txBox="1">
              <a:spLocks/>
            </p:cNvSpPr>
            <p:nvPr/>
          </p:nvSpPr>
          <p:spPr>
            <a:xfrm>
              <a:off x="5460166" y="3306557"/>
              <a:ext cx="568331" cy="5955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ja-JP" altLang="en-US"/>
            </a:p>
          </p:txBody>
        </p:sp>
        <p:sp>
          <p:nvSpPr>
            <p:cNvPr id="44" name="コンテンツ プレースホルダー 2"/>
            <p:cNvSpPr txBox="1">
              <a:spLocks/>
            </p:cNvSpPr>
            <p:nvPr/>
          </p:nvSpPr>
          <p:spPr>
            <a:xfrm>
              <a:off x="6457690" y="3301609"/>
              <a:ext cx="568331" cy="5955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ja-JP" altLang="en-US"/>
            </a:p>
          </p:txBody>
        </p:sp>
        <p:sp>
          <p:nvSpPr>
            <p:cNvPr id="45" name="コンテンツ プレースホルダー 2"/>
            <p:cNvSpPr txBox="1">
              <a:spLocks/>
            </p:cNvSpPr>
            <p:nvPr/>
          </p:nvSpPr>
          <p:spPr>
            <a:xfrm>
              <a:off x="7432018" y="3298082"/>
              <a:ext cx="568331" cy="5955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ja-JP" altLang="en-US"/>
            </a:p>
          </p:txBody>
        </p:sp>
        <p:sp>
          <p:nvSpPr>
            <p:cNvPr id="46" name="コンテンツ プレースホルダー 2"/>
            <p:cNvSpPr txBox="1">
              <a:spLocks/>
            </p:cNvSpPr>
            <p:nvPr/>
          </p:nvSpPr>
          <p:spPr>
            <a:xfrm>
              <a:off x="8450074" y="3306557"/>
              <a:ext cx="568331" cy="5955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ja-JP" altLang="en-US"/>
            </a:p>
          </p:txBody>
        </p:sp>
      </p:grpSp>
      <p:sp>
        <p:nvSpPr>
          <p:cNvPr id="47" name="コンテンツ プレースホルダー 2"/>
          <p:cNvSpPr txBox="1">
            <a:spLocks/>
          </p:cNvSpPr>
          <p:nvPr/>
        </p:nvSpPr>
        <p:spPr>
          <a:xfrm>
            <a:off x="8668713" y="2040222"/>
            <a:ext cx="568331" cy="595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ja-JP" altLang="en-US"/>
          </a:p>
        </p:txBody>
      </p:sp>
      <p:sp>
        <p:nvSpPr>
          <p:cNvPr id="48" name="コンテンツ プレースホルダー 2"/>
          <p:cNvSpPr txBox="1">
            <a:spLocks/>
          </p:cNvSpPr>
          <p:nvPr/>
        </p:nvSpPr>
        <p:spPr>
          <a:xfrm>
            <a:off x="3481034" y="1405337"/>
            <a:ext cx="699673" cy="595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ja-JP" altLang="en-US"/>
          </a:p>
        </p:txBody>
      </p:sp>
      <p:sp>
        <p:nvSpPr>
          <p:cNvPr id="49" name="円/楕円 48"/>
          <p:cNvSpPr/>
          <p:nvPr/>
        </p:nvSpPr>
        <p:spPr>
          <a:xfrm>
            <a:off x="1718851" y="4810609"/>
            <a:ext cx="108000" cy="118439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810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87089" y="416192"/>
            <a:ext cx="7704667" cy="735432"/>
          </a:xfrm>
        </p:spPr>
        <p:txBody>
          <a:bodyPr>
            <a:normAutofit fontScale="90000"/>
          </a:bodyPr>
          <a:lstStyle/>
          <a:p>
            <a:pPr algn="r"/>
            <a:r>
              <a:rPr kumimoji="1" lang="ja-JP" altLang="en-US" smtClean="0"/>
              <a:t>離散（時間）信号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4226474"/>
            <a:ext cx="8409708" cy="1677198"/>
          </a:xfrm>
        </p:spPr>
        <p:txBody>
          <a:bodyPr>
            <a:normAutofit/>
          </a:bodyPr>
          <a:lstStyle/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時間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を整数化（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を単位とする）→ 整数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や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で表現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アナログ時間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との対応</a:t>
            </a:r>
            <a:r>
              <a:rPr lang="ja-JP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→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= kT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mtClean="0"/>
              <a:t>離散（時間信号）はアナログ信号（実数）の数列</a:t>
            </a:r>
            <a:endParaRPr kumimoji="1" lang="ja-JP" altLang="en-US"/>
          </a:p>
        </p:txBody>
      </p:sp>
      <p:grpSp>
        <p:nvGrpSpPr>
          <p:cNvPr id="13" name="グループ化 12"/>
          <p:cNvGrpSpPr/>
          <p:nvPr/>
        </p:nvGrpSpPr>
        <p:grpSpPr>
          <a:xfrm>
            <a:off x="1011292" y="753307"/>
            <a:ext cx="7688179" cy="2647682"/>
            <a:chOff x="1239253" y="1371817"/>
            <a:chExt cx="7688179" cy="2647682"/>
          </a:xfrm>
        </p:grpSpPr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15050" y="1947136"/>
              <a:ext cx="7084750" cy="2025742"/>
            </a:xfrm>
            <a:prstGeom prst="rect">
              <a:avLst/>
            </a:prstGeom>
          </p:spPr>
        </p:pic>
        <p:cxnSp>
          <p:nvCxnSpPr>
            <p:cNvPr id="10" name="直線コネクタ 9"/>
            <p:cNvCxnSpPr/>
            <p:nvPr/>
          </p:nvCxnSpPr>
          <p:spPr>
            <a:xfrm>
              <a:off x="1239253" y="2956501"/>
              <a:ext cx="7688179" cy="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>
              <a:off x="1627378" y="1775063"/>
              <a:ext cx="0" cy="22444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2624905" y="1775063"/>
              <a:ext cx="0" cy="22444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3622433" y="1775063"/>
              <a:ext cx="0" cy="22444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4619960" y="1775063"/>
              <a:ext cx="0" cy="22444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5617488" y="1775063"/>
              <a:ext cx="0" cy="22444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6615015" y="1775063"/>
              <a:ext cx="0" cy="22444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7612540" y="1775063"/>
              <a:ext cx="0" cy="22444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>
              <a:off x="8610067" y="1775063"/>
              <a:ext cx="0" cy="22444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矢印コネクタ 29"/>
            <p:cNvCxnSpPr/>
            <p:nvPr/>
          </p:nvCxnSpPr>
          <p:spPr>
            <a:xfrm>
              <a:off x="1638312" y="1922651"/>
              <a:ext cx="996815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コンテンツ プレースホルダー 2"/>
            <p:cNvSpPr txBox="1">
              <a:spLocks/>
            </p:cNvSpPr>
            <p:nvPr/>
          </p:nvSpPr>
          <p:spPr>
            <a:xfrm>
              <a:off x="1926089" y="1371817"/>
              <a:ext cx="568331" cy="5955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i="1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ja-JP" altLang="en-US"/>
            </a:p>
          </p:txBody>
        </p:sp>
        <p:grpSp>
          <p:nvGrpSpPr>
            <p:cNvPr id="33" name="グループ化 32"/>
            <p:cNvGrpSpPr/>
            <p:nvPr/>
          </p:nvGrpSpPr>
          <p:grpSpPr>
            <a:xfrm>
              <a:off x="1573378" y="2019010"/>
              <a:ext cx="7099133" cy="1829456"/>
              <a:chOff x="1553128" y="2020879"/>
              <a:chExt cx="7099133" cy="1668206"/>
            </a:xfrm>
          </p:grpSpPr>
          <p:sp>
            <p:nvSpPr>
              <p:cNvPr id="21" name="円/楕円 20"/>
              <p:cNvSpPr/>
              <p:nvPr/>
            </p:nvSpPr>
            <p:spPr>
              <a:xfrm>
                <a:off x="1553128" y="2253583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円/楕円 21"/>
              <p:cNvSpPr/>
              <p:nvPr/>
            </p:nvSpPr>
            <p:spPr>
              <a:xfrm>
                <a:off x="2554779" y="2767739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円/楕円 22"/>
              <p:cNvSpPr/>
              <p:nvPr/>
            </p:nvSpPr>
            <p:spPr>
              <a:xfrm>
                <a:off x="4545342" y="2020879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円/楕円 23"/>
              <p:cNvSpPr/>
              <p:nvPr/>
            </p:nvSpPr>
            <p:spPr>
              <a:xfrm>
                <a:off x="3547468" y="3473085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円/楕円 24"/>
              <p:cNvSpPr/>
              <p:nvPr/>
            </p:nvSpPr>
            <p:spPr>
              <a:xfrm>
                <a:off x="8544261" y="3581085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円/楕円 25"/>
              <p:cNvSpPr/>
              <p:nvPr/>
            </p:nvSpPr>
            <p:spPr>
              <a:xfrm>
                <a:off x="7538290" y="2074878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円/楕円 26"/>
              <p:cNvSpPr/>
              <p:nvPr/>
            </p:nvSpPr>
            <p:spPr>
              <a:xfrm>
                <a:off x="6544657" y="3083907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円/楕円 27"/>
              <p:cNvSpPr/>
              <p:nvPr/>
            </p:nvSpPr>
            <p:spPr>
              <a:xfrm>
                <a:off x="5546920" y="3284624"/>
                <a:ext cx="108000" cy="108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8" name="グループ化 17"/>
          <p:cNvGrpSpPr/>
          <p:nvPr/>
        </p:nvGrpSpPr>
        <p:grpSpPr>
          <a:xfrm>
            <a:off x="1204520" y="3342965"/>
            <a:ext cx="7578536" cy="607256"/>
            <a:chOff x="1536125" y="3294839"/>
            <a:chExt cx="7578536" cy="607256"/>
          </a:xfrm>
        </p:grpSpPr>
        <p:sp>
          <p:nvSpPr>
            <p:cNvPr id="39" name="コンテンツ プレースホルダー 2"/>
            <p:cNvSpPr txBox="1">
              <a:spLocks/>
            </p:cNvSpPr>
            <p:nvPr/>
          </p:nvSpPr>
          <p:spPr>
            <a:xfrm>
              <a:off x="2533652" y="3304735"/>
              <a:ext cx="568331" cy="5955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ja-JP" altLang="en-US"/>
            </a:p>
          </p:txBody>
        </p:sp>
        <p:sp>
          <p:nvSpPr>
            <p:cNvPr id="40" name="コンテンツ プレースホルダー 2"/>
            <p:cNvSpPr txBox="1">
              <a:spLocks/>
            </p:cNvSpPr>
            <p:nvPr/>
          </p:nvSpPr>
          <p:spPr>
            <a:xfrm>
              <a:off x="1536125" y="3294839"/>
              <a:ext cx="568331" cy="5955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ja-JP" altLang="en-US"/>
            </a:p>
          </p:txBody>
        </p:sp>
        <p:sp>
          <p:nvSpPr>
            <p:cNvPr id="41" name="コンテンツ プレースホルダー 2"/>
            <p:cNvSpPr txBox="1">
              <a:spLocks/>
            </p:cNvSpPr>
            <p:nvPr/>
          </p:nvSpPr>
          <p:spPr>
            <a:xfrm>
              <a:off x="3568925" y="3301923"/>
              <a:ext cx="568331" cy="5955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ja-JP" altLang="en-US"/>
            </a:p>
          </p:txBody>
        </p:sp>
        <p:sp>
          <p:nvSpPr>
            <p:cNvPr id="42" name="コンテンツ プレースホルダー 2"/>
            <p:cNvSpPr txBox="1">
              <a:spLocks/>
            </p:cNvSpPr>
            <p:nvPr/>
          </p:nvSpPr>
          <p:spPr>
            <a:xfrm>
              <a:off x="4581252" y="3298623"/>
              <a:ext cx="568331" cy="5955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ja-JP" altLang="en-US"/>
            </a:p>
          </p:txBody>
        </p:sp>
        <p:sp>
          <p:nvSpPr>
            <p:cNvPr id="43" name="コンテンツ プレースホルダー 2"/>
            <p:cNvSpPr txBox="1">
              <a:spLocks/>
            </p:cNvSpPr>
            <p:nvPr/>
          </p:nvSpPr>
          <p:spPr>
            <a:xfrm>
              <a:off x="5556422" y="3306557"/>
              <a:ext cx="568331" cy="5955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ja-JP" altLang="en-US"/>
            </a:p>
          </p:txBody>
        </p:sp>
        <p:sp>
          <p:nvSpPr>
            <p:cNvPr id="44" name="コンテンツ プレースホルダー 2"/>
            <p:cNvSpPr txBox="1">
              <a:spLocks/>
            </p:cNvSpPr>
            <p:nvPr/>
          </p:nvSpPr>
          <p:spPr>
            <a:xfrm>
              <a:off x="6553946" y="3301609"/>
              <a:ext cx="568331" cy="5955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ja-JP" altLang="en-US"/>
            </a:p>
          </p:txBody>
        </p:sp>
        <p:sp>
          <p:nvSpPr>
            <p:cNvPr id="45" name="コンテンツ プレースホルダー 2"/>
            <p:cNvSpPr txBox="1">
              <a:spLocks/>
            </p:cNvSpPr>
            <p:nvPr/>
          </p:nvSpPr>
          <p:spPr>
            <a:xfrm>
              <a:off x="7528274" y="3298082"/>
              <a:ext cx="568331" cy="5955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ja-JP" altLang="en-US"/>
            </a:p>
          </p:txBody>
        </p:sp>
        <p:sp>
          <p:nvSpPr>
            <p:cNvPr id="46" name="コンテンツ プレースホルダー 2"/>
            <p:cNvSpPr txBox="1">
              <a:spLocks/>
            </p:cNvSpPr>
            <p:nvPr/>
          </p:nvSpPr>
          <p:spPr>
            <a:xfrm>
              <a:off x="8546330" y="3306557"/>
              <a:ext cx="568331" cy="59553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ja-JP" altLang="en-US"/>
            </a:p>
          </p:txBody>
        </p:sp>
      </p:grpSp>
      <p:sp>
        <p:nvSpPr>
          <p:cNvPr id="47" name="コンテンツ プレースホルダー 2"/>
          <p:cNvSpPr txBox="1">
            <a:spLocks/>
          </p:cNvSpPr>
          <p:nvPr/>
        </p:nvSpPr>
        <p:spPr>
          <a:xfrm>
            <a:off x="8668713" y="2040222"/>
            <a:ext cx="568331" cy="595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ja-JP" altLang="en-US"/>
          </a:p>
        </p:txBody>
      </p:sp>
      <p:sp>
        <p:nvSpPr>
          <p:cNvPr id="48" name="コンテンツ プレースホルダー 2"/>
          <p:cNvSpPr txBox="1">
            <a:spLocks/>
          </p:cNvSpPr>
          <p:nvPr/>
        </p:nvSpPr>
        <p:spPr>
          <a:xfrm>
            <a:off x="3481034" y="1405337"/>
            <a:ext cx="699673" cy="595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ja-JP" altLang="en-US"/>
          </a:p>
        </p:txBody>
      </p:sp>
      <p:sp>
        <p:nvSpPr>
          <p:cNvPr id="38" name="コンテンツ プレースホルダー 2"/>
          <p:cNvSpPr txBox="1">
            <a:spLocks/>
          </p:cNvSpPr>
          <p:nvPr/>
        </p:nvSpPr>
        <p:spPr>
          <a:xfrm>
            <a:off x="1425898" y="1385137"/>
            <a:ext cx="699673" cy="595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endParaRPr lang="ja-JP" altLang="en-US"/>
          </a:p>
        </p:txBody>
      </p:sp>
      <p:sp>
        <p:nvSpPr>
          <p:cNvPr id="50" name="コンテンツ プレースホルダー 2"/>
          <p:cNvSpPr txBox="1">
            <a:spLocks/>
          </p:cNvSpPr>
          <p:nvPr/>
        </p:nvSpPr>
        <p:spPr>
          <a:xfrm>
            <a:off x="2408747" y="1813082"/>
            <a:ext cx="699673" cy="595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ja-JP" altLang="en-US"/>
          </a:p>
        </p:txBody>
      </p:sp>
      <p:sp>
        <p:nvSpPr>
          <p:cNvPr id="51" name="コンテンツ プレースホルダー 2"/>
          <p:cNvSpPr txBox="1">
            <a:spLocks/>
          </p:cNvSpPr>
          <p:nvPr/>
        </p:nvSpPr>
        <p:spPr>
          <a:xfrm>
            <a:off x="3461043" y="2712471"/>
            <a:ext cx="699673" cy="595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ja-JP" altLang="en-US"/>
          </a:p>
        </p:txBody>
      </p:sp>
      <p:sp>
        <p:nvSpPr>
          <p:cNvPr id="52" name="コンテンツ プレースホルダー 2"/>
          <p:cNvSpPr txBox="1">
            <a:spLocks/>
          </p:cNvSpPr>
          <p:nvPr/>
        </p:nvSpPr>
        <p:spPr>
          <a:xfrm>
            <a:off x="4405580" y="1000173"/>
            <a:ext cx="699673" cy="595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ja-JP" altLang="en-US"/>
          </a:p>
        </p:txBody>
      </p:sp>
      <p:sp>
        <p:nvSpPr>
          <p:cNvPr id="53" name="コンテンツ プレースホルダー 2"/>
          <p:cNvSpPr txBox="1">
            <a:spLocks/>
          </p:cNvSpPr>
          <p:nvPr/>
        </p:nvSpPr>
        <p:spPr>
          <a:xfrm>
            <a:off x="4751080" y="2779849"/>
            <a:ext cx="699673" cy="595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endParaRPr lang="ja-JP" altLang="en-US"/>
          </a:p>
        </p:txBody>
      </p:sp>
      <p:sp>
        <p:nvSpPr>
          <p:cNvPr id="54" name="コンテンツ プレースホルダー 2"/>
          <p:cNvSpPr txBox="1">
            <a:spLocks/>
          </p:cNvSpPr>
          <p:nvPr/>
        </p:nvSpPr>
        <p:spPr>
          <a:xfrm>
            <a:off x="6481543" y="2309301"/>
            <a:ext cx="699673" cy="595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(5)</a:t>
            </a:r>
            <a:endParaRPr lang="ja-JP" altLang="en-US"/>
          </a:p>
        </p:txBody>
      </p:sp>
      <p:sp>
        <p:nvSpPr>
          <p:cNvPr id="55" name="コンテンツ プレースホルダー 2"/>
          <p:cNvSpPr txBox="1">
            <a:spLocks/>
          </p:cNvSpPr>
          <p:nvPr/>
        </p:nvSpPr>
        <p:spPr>
          <a:xfrm>
            <a:off x="7435570" y="1182230"/>
            <a:ext cx="699673" cy="595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(6)</a:t>
            </a:r>
            <a:endParaRPr lang="ja-JP" altLang="en-US"/>
          </a:p>
        </p:txBody>
      </p:sp>
      <p:sp>
        <p:nvSpPr>
          <p:cNvPr id="56" name="コンテンツ プレースホルダー 2"/>
          <p:cNvSpPr txBox="1">
            <a:spLocks/>
          </p:cNvSpPr>
          <p:nvPr/>
        </p:nvSpPr>
        <p:spPr>
          <a:xfrm>
            <a:off x="8406276" y="2872967"/>
            <a:ext cx="699673" cy="595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(7)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094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659" y="416192"/>
            <a:ext cx="8251098" cy="1124028"/>
          </a:xfrm>
        </p:spPr>
        <p:txBody>
          <a:bodyPr>
            <a:normAutofit fontScale="90000"/>
          </a:bodyPr>
          <a:lstStyle/>
          <a:p>
            <a:pPr algn="r"/>
            <a:r>
              <a:rPr kumimoji="1" lang="ja-JP" altLang="en-US" smtClean="0"/>
              <a:t>（３）アナログ離散信号→ＰＡＭ信号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sz="3100" smtClean="0"/>
              <a:t>（アナログ信号を整数化：量子化という）</a:t>
            </a:r>
            <a:endParaRPr kumimoji="1" lang="ja-JP" altLang="en-US" sz="31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03947" y="1687811"/>
            <a:ext cx="6732862" cy="1677198"/>
          </a:xfrm>
        </p:spPr>
        <p:txBody>
          <a:bodyPr>
            <a:normAutofit/>
          </a:bodyPr>
          <a:lstStyle/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離散（時間）＝実数の数列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kumimoji="1"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(0), 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(1), …</a:t>
            </a:r>
            <a:r>
              <a:rPr kumimoji="1"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1"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1"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…}</a:t>
            </a:r>
          </a:p>
        </p:txBody>
      </p:sp>
      <p:sp>
        <p:nvSpPr>
          <p:cNvPr id="49" name="コンテンツ プレースホルダー 2"/>
          <p:cNvSpPr txBox="1">
            <a:spLocks/>
          </p:cNvSpPr>
          <p:nvPr/>
        </p:nvSpPr>
        <p:spPr>
          <a:xfrm>
            <a:off x="1503947" y="4041990"/>
            <a:ext cx="6732862" cy="1677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ディジタル信号（ＰＡＭ信号）＝整数の数列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250950" algn="l"/>
                <a:tab pos="1966913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ja-JP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(0),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(1), …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…}</a:t>
            </a:r>
          </a:p>
        </p:txBody>
      </p:sp>
      <p:sp>
        <p:nvSpPr>
          <p:cNvPr id="57" name="タイトル 1"/>
          <p:cNvSpPr txBox="1">
            <a:spLocks/>
          </p:cNvSpPr>
          <p:nvPr/>
        </p:nvSpPr>
        <p:spPr>
          <a:xfrm>
            <a:off x="4584032" y="3327043"/>
            <a:ext cx="2025761" cy="75291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3100" smtClean="0"/>
              <a:t>量子化</a:t>
            </a:r>
            <a:endParaRPr lang="ja-JP" altLang="en-US" sz="3100"/>
          </a:p>
        </p:txBody>
      </p:sp>
      <p:sp>
        <p:nvSpPr>
          <p:cNvPr id="4" name="下矢印 3"/>
          <p:cNvSpPr/>
          <p:nvPr/>
        </p:nvSpPr>
        <p:spPr>
          <a:xfrm>
            <a:off x="3801979" y="3327043"/>
            <a:ext cx="493295" cy="8960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029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64801" y="5444"/>
            <a:ext cx="7704667" cy="1124028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/>
              <a:t>（４）量子化</a:t>
            </a:r>
            <a:endParaRPr kumimoji="1" lang="ja-JP" altLang="en-US" sz="31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29088" y="1032005"/>
            <a:ext cx="6849720" cy="1552075"/>
          </a:xfrm>
        </p:spPr>
        <p:txBody>
          <a:bodyPr>
            <a:normAutofit lnSpcReduction="10000"/>
          </a:bodyPr>
          <a:lstStyle/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量子化単位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を決めて，その整数倍の値とする。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  <a:tab pos="3043238" algn="l"/>
                <a:tab pos="3405188" algn="l"/>
                <a:tab pos="3681413" algn="l"/>
              </a:tabLst>
            </a:pPr>
            <a:r>
              <a:rPr lang="ja-JP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ビット単位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255)         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 / 256</a:t>
            </a: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  <a:tab pos="3043238" algn="l"/>
                <a:tab pos="3405188" algn="l"/>
                <a:tab pos="3681413" algn="l"/>
              </a:tabLst>
            </a:pPr>
            <a:r>
              <a:rPr lang="ja-JP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ビット単位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65,536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）→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 / 65, 536</a:t>
            </a:r>
          </a:p>
          <a:p>
            <a:pPr marL="0" indent="0" defTabSz="129857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  <a:tab pos="3043238" algn="l"/>
                <a:tab pos="3405188" algn="l"/>
                <a:tab pos="3681413" algn="l"/>
              </a:tabLst>
            </a:pPr>
            <a:r>
              <a:rPr lang="en-US" altLang="ja-JP" sz="1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一般に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ビットのとき　　</a:t>
            </a:r>
            <a:r>
              <a:rPr lang="ja-JP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ja-JP" sz="180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18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=2</a:t>
            </a:r>
            <a:r>
              <a:rPr lang="ja-JP" altLang="en-US" sz="18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18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49" name="コンテンツ プレースホルダー 2"/>
          <p:cNvSpPr txBox="1">
            <a:spLocks/>
          </p:cNvSpPr>
          <p:nvPr/>
        </p:nvSpPr>
        <p:spPr>
          <a:xfrm>
            <a:off x="2043603" y="5499908"/>
            <a:ext cx="7576437" cy="1677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離散信号：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8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ja-JP" altLang="en-US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{ 1.3×Δ,  2.7</a:t>
            </a:r>
            <a:r>
              <a:rPr lang="en-US" altLang="ja-JP" sz="1800">
                <a:latin typeface="Times New Roman" panose="02020603050405020304" pitchFamily="18" charset="0"/>
                <a:cs typeface="Times New Roman" panose="02020603050405020304" pitchFamily="18" charset="0"/>
              </a:rPr>
              <a:t>×Δ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3.4</a:t>
            </a:r>
            <a:r>
              <a:rPr lang="en-US" altLang="ja-JP" sz="1800">
                <a:latin typeface="Times New Roman" panose="02020603050405020304" pitchFamily="18" charset="0"/>
                <a:cs typeface="Times New Roman" panose="02020603050405020304" pitchFamily="18" charset="0"/>
              </a:rPr>
              <a:t>×Δ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…}</a:t>
            </a: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         ↓</a:t>
            </a:r>
            <a:r>
              <a:rPr lang="ja-JP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↓             ↓     </a:t>
            </a:r>
            <a:r>
              <a:rPr lang="ja-JP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四捨五入のとき）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ディジタル信号</a:t>
            </a:r>
            <a:r>
              <a:rPr lang="ja-JP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ja-JP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8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ja-JP" altLang="en-US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1800">
                <a:latin typeface="Times New Roman" panose="02020603050405020304" pitchFamily="18" charset="0"/>
                <a:cs typeface="Times New Roman" panose="02020603050405020304" pitchFamily="18" charset="0"/>
              </a:rPr>
              <a:t>) = { 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1,          2,             3,         …}</a:t>
            </a:r>
            <a:endParaRPr lang="en-US" altLang="ja-JP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2473914" y="2902114"/>
            <a:ext cx="3610570" cy="2465425"/>
            <a:chOff x="2296934" y="2333900"/>
            <a:chExt cx="3610570" cy="2465425"/>
          </a:xfrm>
        </p:grpSpPr>
        <p:sp>
          <p:nvSpPr>
            <p:cNvPr id="20" name="フリーフォーム 19"/>
            <p:cNvSpPr/>
            <p:nvPr/>
          </p:nvSpPr>
          <p:spPr>
            <a:xfrm>
              <a:off x="3116179" y="2815385"/>
              <a:ext cx="2538663" cy="1852863"/>
            </a:xfrm>
            <a:custGeom>
              <a:avLst/>
              <a:gdLst>
                <a:gd name="connsiteX0" fmla="*/ 2177716 w 2177716"/>
                <a:gd name="connsiteY0" fmla="*/ 0 h 1720516"/>
                <a:gd name="connsiteX1" fmla="*/ 1395663 w 2177716"/>
                <a:gd name="connsiteY1" fmla="*/ 409074 h 1720516"/>
                <a:gd name="connsiteX2" fmla="*/ 613610 w 2177716"/>
                <a:gd name="connsiteY2" fmla="*/ 1010652 h 1720516"/>
                <a:gd name="connsiteX3" fmla="*/ 0 w 2177716"/>
                <a:gd name="connsiteY3" fmla="*/ 1720516 h 1720516"/>
                <a:gd name="connsiteX0" fmla="*/ 2177716 w 2177716"/>
                <a:gd name="connsiteY0" fmla="*/ 0 h 1720516"/>
                <a:gd name="connsiteX1" fmla="*/ 1395663 w 2177716"/>
                <a:gd name="connsiteY1" fmla="*/ 409074 h 1720516"/>
                <a:gd name="connsiteX2" fmla="*/ 613610 w 2177716"/>
                <a:gd name="connsiteY2" fmla="*/ 1010652 h 1720516"/>
                <a:gd name="connsiteX3" fmla="*/ 0 w 2177716"/>
                <a:gd name="connsiteY3" fmla="*/ 1720516 h 1720516"/>
                <a:gd name="connsiteX0" fmla="*/ 2177716 w 2177716"/>
                <a:gd name="connsiteY0" fmla="*/ 0 h 1720516"/>
                <a:gd name="connsiteX1" fmla="*/ 1395663 w 2177716"/>
                <a:gd name="connsiteY1" fmla="*/ 409074 h 1720516"/>
                <a:gd name="connsiteX2" fmla="*/ 613610 w 2177716"/>
                <a:gd name="connsiteY2" fmla="*/ 1010652 h 1720516"/>
                <a:gd name="connsiteX3" fmla="*/ 0 w 2177716"/>
                <a:gd name="connsiteY3" fmla="*/ 1720516 h 1720516"/>
                <a:gd name="connsiteX0" fmla="*/ 2550695 w 2550695"/>
                <a:gd name="connsiteY0" fmla="*/ 0 h 1852863"/>
                <a:gd name="connsiteX1" fmla="*/ 1395663 w 2550695"/>
                <a:gd name="connsiteY1" fmla="*/ 541421 h 1852863"/>
                <a:gd name="connsiteX2" fmla="*/ 613610 w 2550695"/>
                <a:gd name="connsiteY2" fmla="*/ 1142999 h 1852863"/>
                <a:gd name="connsiteX3" fmla="*/ 0 w 2550695"/>
                <a:gd name="connsiteY3" fmla="*/ 1852863 h 1852863"/>
                <a:gd name="connsiteX0" fmla="*/ 2526631 w 2526631"/>
                <a:gd name="connsiteY0" fmla="*/ 0 h 1852863"/>
                <a:gd name="connsiteX1" fmla="*/ 1395663 w 2526631"/>
                <a:gd name="connsiteY1" fmla="*/ 541421 h 1852863"/>
                <a:gd name="connsiteX2" fmla="*/ 613610 w 2526631"/>
                <a:gd name="connsiteY2" fmla="*/ 1142999 h 1852863"/>
                <a:gd name="connsiteX3" fmla="*/ 0 w 2526631"/>
                <a:gd name="connsiteY3" fmla="*/ 1852863 h 1852863"/>
                <a:gd name="connsiteX0" fmla="*/ 2538663 w 2538663"/>
                <a:gd name="connsiteY0" fmla="*/ 0 h 1852863"/>
                <a:gd name="connsiteX1" fmla="*/ 1395663 w 2538663"/>
                <a:gd name="connsiteY1" fmla="*/ 541421 h 1852863"/>
                <a:gd name="connsiteX2" fmla="*/ 613610 w 2538663"/>
                <a:gd name="connsiteY2" fmla="*/ 1142999 h 1852863"/>
                <a:gd name="connsiteX3" fmla="*/ 0 w 2538663"/>
                <a:gd name="connsiteY3" fmla="*/ 1852863 h 1852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38663" h="1852863">
                  <a:moveTo>
                    <a:pt x="2538663" y="0"/>
                  </a:moveTo>
                  <a:cubicBezTo>
                    <a:pt x="2277979" y="136358"/>
                    <a:pt x="1716505" y="350921"/>
                    <a:pt x="1395663" y="541421"/>
                  </a:cubicBezTo>
                  <a:cubicBezTo>
                    <a:pt x="1074821" y="731921"/>
                    <a:pt x="818147" y="906378"/>
                    <a:pt x="613610" y="1142999"/>
                  </a:cubicBezTo>
                  <a:lnTo>
                    <a:pt x="0" y="1852863"/>
                  </a:lnTo>
                </a:path>
              </a:pathLst>
            </a:custGeom>
            <a:noFill/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4" name="直線矢印コネクタ 13"/>
            <p:cNvCxnSpPr/>
            <p:nvPr/>
          </p:nvCxnSpPr>
          <p:spPr>
            <a:xfrm flipV="1">
              <a:off x="2755230" y="4137887"/>
              <a:ext cx="3152273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矢印コネクタ 15"/>
            <p:cNvCxnSpPr/>
            <p:nvPr/>
          </p:nvCxnSpPr>
          <p:spPr>
            <a:xfrm flipV="1">
              <a:off x="2755229" y="3652614"/>
              <a:ext cx="3152273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矢印コネクタ 17"/>
            <p:cNvCxnSpPr/>
            <p:nvPr/>
          </p:nvCxnSpPr>
          <p:spPr>
            <a:xfrm flipV="1">
              <a:off x="2751218" y="3171000"/>
              <a:ext cx="3152273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矢印コネクタ 20"/>
            <p:cNvCxnSpPr/>
            <p:nvPr/>
          </p:nvCxnSpPr>
          <p:spPr>
            <a:xfrm flipV="1">
              <a:off x="2755229" y="2697758"/>
              <a:ext cx="3152273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矢印コネクタ 5"/>
            <p:cNvCxnSpPr/>
            <p:nvPr/>
          </p:nvCxnSpPr>
          <p:spPr>
            <a:xfrm flipV="1">
              <a:off x="2755231" y="4619501"/>
              <a:ext cx="315227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矢印コネクタ 8"/>
            <p:cNvCxnSpPr/>
            <p:nvPr/>
          </p:nvCxnSpPr>
          <p:spPr>
            <a:xfrm flipV="1">
              <a:off x="2947737" y="2333900"/>
              <a:ext cx="0" cy="243800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矢印コネクタ 21"/>
            <p:cNvCxnSpPr/>
            <p:nvPr/>
          </p:nvCxnSpPr>
          <p:spPr>
            <a:xfrm flipH="1">
              <a:off x="3727841" y="2384316"/>
              <a:ext cx="0" cy="2235185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矢印コネクタ 23"/>
            <p:cNvCxnSpPr/>
            <p:nvPr/>
          </p:nvCxnSpPr>
          <p:spPr>
            <a:xfrm flipH="1">
              <a:off x="4517915" y="2384316"/>
              <a:ext cx="0" cy="2235185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矢印コネクタ 24"/>
            <p:cNvCxnSpPr/>
            <p:nvPr/>
          </p:nvCxnSpPr>
          <p:spPr>
            <a:xfrm flipH="1">
              <a:off x="5307989" y="2384316"/>
              <a:ext cx="0" cy="2235185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円/楕円 12"/>
            <p:cNvSpPr/>
            <p:nvPr/>
          </p:nvSpPr>
          <p:spPr>
            <a:xfrm>
              <a:off x="3680006" y="3896358"/>
              <a:ext cx="108000" cy="118439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円/楕円 25"/>
            <p:cNvSpPr/>
            <p:nvPr/>
          </p:nvSpPr>
          <p:spPr>
            <a:xfrm>
              <a:off x="3685873" y="4075007"/>
              <a:ext cx="108000" cy="118439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/楕円 26"/>
            <p:cNvSpPr/>
            <p:nvPr/>
          </p:nvSpPr>
          <p:spPr>
            <a:xfrm>
              <a:off x="4468968" y="3299341"/>
              <a:ext cx="108000" cy="118439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4460949" y="3117263"/>
              <a:ext cx="93992" cy="106661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/楕円 28"/>
            <p:cNvSpPr/>
            <p:nvPr/>
          </p:nvSpPr>
          <p:spPr>
            <a:xfrm>
              <a:off x="5240213" y="2907135"/>
              <a:ext cx="108000" cy="118439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5246080" y="3097816"/>
              <a:ext cx="108000" cy="118439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フリーフォーム 22"/>
            <p:cNvSpPr/>
            <p:nvPr/>
          </p:nvSpPr>
          <p:spPr>
            <a:xfrm flipV="1">
              <a:off x="5366085" y="2982935"/>
              <a:ext cx="138537" cy="161394"/>
            </a:xfrm>
            <a:custGeom>
              <a:avLst/>
              <a:gdLst>
                <a:gd name="connsiteX0" fmla="*/ 0 w 168442"/>
                <a:gd name="connsiteY0" fmla="*/ 180473 h 180473"/>
                <a:gd name="connsiteX1" fmla="*/ 168442 w 168442"/>
                <a:gd name="connsiteY1" fmla="*/ 60157 h 180473"/>
                <a:gd name="connsiteX2" fmla="*/ 0 w 168442"/>
                <a:gd name="connsiteY2" fmla="*/ 0 h 180473"/>
                <a:gd name="connsiteX0" fmla="*/ 0 w 168442"/>
                <a:gd name="connsiteY0" fmla="*/ 180473 h 180473"/>
                <a:gd name="connsiteX1" fmla="*/ 168442 w 168442"/>
                <a:gd name="connsiteY1" fmla="*/ 60157 h 180473"/>
                <a:gd name="connsiteX2" fmla="*/ 0 w 168442"/>
                <a:gd name="connsiteY2" fmla="*/ 0 h 180473"/>
                <a:gd name="connsiteX0" fmla="*/ 0 w 168442"/>
                <a:gd name="connsiteY0" fmla="*/ 180473 h 180473"/>
                <a:gd name="connsiteX1" fmla="*/ 168442 w 168442"/>
                <a:gd name="connsiteY1" fmla="*/ 96252 h 180473"/>
                <a:gd name="connsiteX2" fmla="*/ 0 w 168442"/>
                <a:gd name="connsiteY2" fmla="*/ 0 h 180473"/>
                <a:gd name="connsiteX0" fmla="*/ 0 w 168442"/>
                <a:gd name="connsiteY0" fmla="*/ 180473 h 180473"/>
                <a:gd name="connsiteX1" fmla="*/ 168442 w 168442"/>
                <a:gd name="connsiteY1" fmla="*/ 48126 h 180473"/>
                <a:gd name="connsiteX2" fmla="*/ 0 w 168442"/>
                <a:gd name="connsiteY2" fmla="*/ 0 h 180473"/>
                <a:gd name="connsiteX0" fmla="*/ 0 w 158937"/>
                <a:gd name="connsiteY0" fmla="*/ 180473 h 180473"/>
                <a:gd name="connsiteX1" fmla="*/ 158937 w 158937"/>
                <a:gd name="connsiteY1" fmla="*/ 78145 h 180473"/>
                <a:gd name="connsiteX2" fmla="*/ 0 w 158937"/>
                <a:gd name="connsiteY2" fmla="*/ 0 h 180473"/>
                <a:gd name="connsiteX0" fmla="*/ 0 w 158937"/>
                <a:gd name="connsiteY0" fmla="*/ 180473 h 180473"/>
                <a:gd name="connsiteX1" fmla="*/ 158937 w 158937"/>
                <a:gd name="connsiteY1" fmla="*/ 78145 h 180473"/>
                <a:gd name="connsiteX2" fmla="*/ 0 w 158937"/>
                <a:gd name="connsiteY2" fmla="*/ 0 h 180473"/>
                <a:gd name="connsiteX0" fmla="*/ 0 w 159340"/>
                <a:gd name="connsiteY0" fmla="*/ 180473 h 180473"/>
                <a:gd name="connsiteX1" fmla="*/ 158937 w 159340"/>
                <a:gd name="connsiteY1" fmla="*/ 78145 h 180473"/>
                <a:gd name="connsiteX2" fmla="*/ 0 w 159340"/>
                <a:gd name="connsiteY2" fmla="*/ 0 h 180473"/>
                <a:gd name="connsiteX0" fmla="*/ 0 w 159432"/>
                <a:gd name="connsiteY0" fmla="*/ 180473 h 180473"/>
                <a:gd name="connsiteX1" fmla="*/ 158937 w 159432"/>
                <a:gd name="connsiteY1" fmla="*/ 78145 h 180473"/>
                <a:gd name="connsiteX2" fmla="*/ 0 w 159432"/>
                <a:gd name="connsiteY2" fmla="*/ 0 h 180473"/>
                <a:gd name="connsiteX0" fmla="*/ 0 w 159432"/>
                <a:gd name="connsiteY0" fmla="*/ 180473 h 180473"/>
                <a:gd name="connsiteX1" fmla="*/ 158937 w 159432"/>
                <a:gd name="connsiteY1" fmla="*/ 78145 h 180473"/>
                <a:gd name="connsiteX2" fmla="*/ 0 w 159432"/>
                <a:gd name="connsiteY2" fmla="*/ 0 h 180473"/>
                <a:gd name="connsiteX0" fmla="*/ 0 w 159432"/>
                <a:gd name="connsiteY0" fmla="*/ 180473 h 180473"/>
                <a:gd name="connsiteX1" fmla="*/ 158937 w 159432"/>
                <a:gd name="connsiteY1" fmla="*/ 78145 h 180473"/>
                <a:gd name="connsiteX2" fmla="*/ 0 w 159432"/>
                <a:gd name="connsiteY2" fmla="*/ 0 h 180473"/>
                <a:gd name="connsiteX0" fmla="*/ 0 w 162107"/>
                <a:gd name="connsiteY0" fmla="*/ 173802 h 173802"/>
                <a:gd name="connsiteX1" fmla="*/ 162105 w 162107"/>
                <a:gd name="connsiteY1" fmla="*/ 78145 h 173802"/>
                <a:gd name="connsiteX2" fmla="*/ 3168 w 162107"/>
                <a:gd name="connsiteY2" fmla="*/ 0 h 173802"/>
                <a:gd name="connsiteX0" fmla="*/ 0 w 128403"/>
                <a:gd name="connsiteY0" fmla="*/ 173802 h 173802"/>
                <a:gd name="connsiteX1" fmla="*/ 128400 w 128403"/>
                <a:gd name="connsiteY1" fmla="*/ 79813 h 173802"/>
                <a:gd name="connsiteX2" fmla="*/ 3168 w 128403"/>
                <a:gd name="connsiteY2" fmla="*/ 0 h 173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403" h="173802">
                  <a:moveTo>
                    <a:pt x="0" y="173802"/>
                  </a:moveTo>
                  <a:cubicBezTo>
                    <a:pt x="78324" y="152042"/>
                    <a:pt x="127872" y="108780"/>
                    <a:pt x="128400" y="79813"/>
                  </a:cubicBezTo>
                  <a:cubicBezTo>
                    <a:pt x="128928" y="50846"/>
                    <a:pt x="67235" y="1707"/>
                    <a:pt x="3168" y="0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フリーフォーム 32"/>
            <p:cNvSpPr/>
            <p:nvPr/>
          </p:nvSpPr>
          <p:spPr>
            <a:xfrm flipV="1">
              <a:off x="3806785" y="3940483"/>
              <a:ext cx="138537" cy="161394"/>
            </a:xfrm>
            <a:custGeom>
              <a:avLst/>
              <a:gdLst>
                <a:gd name="connsiteX0" fmla="*/ 0 w 168442"/>
                <a:gd name="connsiteY0" fmla="*/ 180473 h 180473"/>
                <a:gd name="connsiteX1" fmla="*/ 168442 w 168442"/>
                <a:gd name="connsiteY1" fmla="*/ 60157 h 180473"/>
                <a:gd name="connsiteX2" fmla="*/ 0 w 168442"/>
                <a:gd name="connsiteY2" fmla="*/ 0 h 180473"/>
                <a:gd name="connsiteX0" fmla="*/ 0 w 168442"/>
                <a:gd name="connsiteY0" fmla="*/ 180473 h 180473"/>
                <a:gd name="connsiteX1" fmla="*/ 168442 w 168442"/>
                <a:gd name="connsiteY1" fmla="*/ 60157 h 180473"/>
                <a:gd name="connsiteX2" fmla="*/ 0 w 168442"/>
                <a:gd name="connsiteY2" fmla="*/ 0 h 180473"/>
                <a:gd name="connsiteX0" fmla="*/ 0 w 168442"/>
                <a:gd name="connsiteY0" fmla="*/ 180473 h 180473"/>
                <a:gd name="connsiteX1" fmla="*/ 168442 w 168442"/>
                <a:gd name="connsiteY1" fmla="*/ 96252 h 180473"/>
                <a:gd name="connsiteX2" fmla="*/ 0 w 168442"/>
                <a:gd name="connsiteY2" fmla="*/ 0 h 180473"/>
                <a:gd name="connsiteX0" fmla="*/ 0 w 168442"/>
                <a:gd name="connsiteY0" fmla="*/ 180473 h 180473"/>
                <a:gd name="connsiteX1" fmla="*/ 168442 w 168442"/>
                <a:gd name="connsiteY1" fmla="*/ 48126 h 180473"/>
                <a:gd name="connsiteX2" fmla="*/ 0 w 168442"/>
                <a:gd name="connsiteY2" fmla="*/ 0 h 180473"/>
                <a:gd name="connsiteX0" fmla="*/ 0 w 158937"/>
                <a:gd name="connsiteY0" fmla="*/ 180473 h 180473"/>
                <a:gd name="connsiteX1" fmla="*/ 158937 w 158937"/>
                <a:gd name="connsiteY1" fmla="*/ 78145 h 180473"/>
                <a:gd name="connsiteX2" fmla="*/ 0 w 158937"/>
                <a:gd name="connsiteY2" fmla="*/ 0 h 180473"/>
                <a:gd name="connsiteX0" fmla="*/ 0 w 158937"/>
                <a:gd name="connsiteY0" fmla="*/ 180473 h 180473"/>
                <a:gd name="connsiteX1" fmla="*/ 158937 w 158937"/>
                <a:gd name="connsiteY1" fmla="*/ 78145 h 180473"/>
                <a:gd name="connsiteX2" fmla="*/ 0 w 158937"/>
                <a:gd name="connsiteY2" fmla="*/ 0 h 180473"/>
                <a:gd name="connsiteX0" fmla="*/ 0 w 159340"/>
                <a:gd name="connsiteY0" fmla="*/ 180473 h 180473"/>
                <a:gd name="connsiteX1" fmla="*/ 158937 w 159340"/>
                <a:gd name="connsiteY1" fmla="*/ 78145 h 180473"/>
                <a:gd name="connsiteX2" fmla="*/ 0 w 159340"/>
                <a:gd name="connsiteY2" fmla="*/ 0 h 180473"/>
                <a:gd name="connsiteX0" fmla="*/ 0 w 159432"/>
                <a:gd name="connsiteY0" fmla="*/ 180473 h 180473"/>
                <a:gd name="connsiteX1" fmla="*/ 158937 w 159432"/>
                <a:gd name="connsiteY1" fmla="*/ 78145 h 180473"/>
                <a:gd name="connsiteX2" fmla="*/ 0 w 159432"/>
                <a:gd name="connsiteY2" fmla="*/ 0 h 180473"/>
                <a:gd name="connsiteX0" fmla="*/ 0 w 159432"/>
                <a:gd name="connsiteY0" fmla="*/ 180473 h 180473"/>
                <a:gd name="connsiteX1" fmla="*/ 158937 w 159432"/>
                <a:gd name="connsiteY1" fmla="*/ 78145 h 180473"/>
                <a:gd name="connsiteX2" fmla="*/ 0 w 159432"/>
                <a:gd name="connsiteY2" fmla="*/ 0 h 180473"/>
                <a:gd name="connsiteX0" fmla="*/ 0 w 159432"/>
                <a:gd name="connsiteY0" fmla="*/ 180473 h 180473"/>
                <a:gd name="connsiteX1" fmla="*/ 158937 w 159432"/>
                <a:gd name="connsiteY1" fmla="*/ 78145 h 180473"/>
                <a:gd name="connsiteX2" fmla="*/ 0 w 159432"/>
                <a:gd name="connsiteY2" fmla="*/ 0 h 180473"/>
                <a:gd name="connsiteX0" fmla="*/ 0 w 162107"/>
                <a:gd name="connsiteY0" fmla="*/ 173802 h 173802"/>
                <a:gd name="connsiteX1" fmla="*/ 162105 w 162107"/>
                <a:gd name="connsiteY1" fmla="*/ 78145 h 173802"/>
                <a:gd name="connsiteX2" fmla="*/ 3168 w 162107"/>
                <a:gd name="connsiteY2" fmla="*/ 0 h 173802"/>
                <a:gd name="connsiteX0" fmla="*/ 0 w 128403"/>
                <a:gd name="connsiteY0" fmla="*/ 173802 h 173802"/>
                <a:gd name="connsiteX1" fmla="*/ 128400 w 128403"/>
                <a:gd name="connsiteY1" fmla="*/ 79813 h 173802"/>
                <a:gd name="connsiteX2" fmla="*/ 3168 w 128403"/>
                <a:gd name="connsiteY2" fmla="*/ 0 h 173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403" h="173802">
                  <a:moveTo>
                    <a:pt x="0" y="173802"/>
                  </a:moveTo>
                  <a:cubicBezTo>
                    <a:pt x="78324" y="152042"/>
                    <a:pt x="127872" y="108780"/>
                    <a:pt x="128400" y="79813"/>
                  </a:cubicBezTo>
                  <a:cubicBezTo>
                    <a:pt x="128928" y="50846"/>
                    <a:pt x="67235" y="1707"/>
                    <a:pt x="3168" y="0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フリーフォーム 33"/>
            <p:cNvSpPr/>
            <p:nvPr/>
          </p:nvSpPr>
          <p:spPr>
            <a:xfrm flipH="1">
              <a:off x="4312023" y="3202918"/>
              <a:ext cx="138537" cy="161394"/>
            </a:xfrm>
            <a:custGeom>
              <a:avLst/>
              <a:gdLst>
                <a:gd name="connsiteX0" fmla="*/ 0 w 168442"/>
                <a:gd name="connsiteY0" fmla="*/ 180473 h 180473"/>
                <a:gd name="connsiteX1" fmla="*/ 168442 w 168442"/>
                <a:gd name="connsiteY1" fmla="*/ 60157 h 180473"/>
                <a:gd name="connsiteX2" fmla="*/ 0 w 168442"/>
                <a:gd name="connsiteY2" fmla="*/ 0 h 180473"/>
                <a:gd name="connsiteX0" fmla="*/ 0 w 168442"/>
                <a:gd name="connsiteY0" fmla="*/ 180473 h 180473"/>
                <a:gd name="connsiteX1" fmla="*/ 168442 w 168442"/>
                <a:gd name="connsiteY1" fmla="*/ 60157 h 180473"/>
                <a:gd name="connsiteX2" fmla="*/ 0 w 168442"/>
                <a:gd name="connsiteY2" fmla="*/ 0 h 180473"/>
                <a:gd name="connsiteX0" fmla="*/ 0 w 168442"/>
                <a:gd name="connsiteY0" fmla="*/ 180473 h 180473"/>
                <a:gd name="connsiteX1" fmla="*/ 168442 w 168442"/>
                <a:gd name="connsiteY1" fmla="*/ 96252 h 180473"/>
                <a:gd name="connsiteX2" fmla="*/ 0 w 168442"/>
                <a:gd name="connsiteY2" fmla="*/ 0 h 180473"/>
                <a:gd name="connsiteX0" fmla="*/ 0 w 168442"/>
                <a:gd name="connsiteY0" fmla="*/ 180473 h 180473"/>
                <a:gd name="connsiteX1" fmla="*/ 168442 w 168442"/>
                <a:gd name="connsiteY1" fmla="*/ 48126 h 180473"/>
                <a:gd name="connsiteX2" fmla="*/ 0 w 168442"/>
                <a:gd name="connsiteY2" fmla="*/ 0 h 180473"/>
                <a:gd name="connsiteX0" fmla="*/ 0 w 158937"/>
                <a:gd name="connsiteY0" fmla="*/ 180473 h 180473"/>
                <a:gd name="connsiteX1" fmla="*/ 158937 w 158937"/>
                <a:gd name="connsiteY1" fmla="*/ 78145 h 180473"/>
                <a:gd name="connsiteX2" fmla="*/ 0 w 158937"/>
                <a:gd name="connsiteY2" fmla="*/ 0 h 180473"/>
                <a:gd name="connsiteX0" fmla="*/ 0 w 158937"/>
                <a:gd name="connsiteY0" fmla="*/ 180473 h 180473"/>
                <a:gd name="connsiteX1" fmla="*/ 158937 w 158937"/>
                <a:gd name="connsiteY1" fmla="*/ 78145 h 180473"/>
                <a:gd name="connsiteX2" fmla="*/ 0 w 158937"/>
                <a:gd name="connsiteY2" fmla="*/ 0 h 180473"/>
                <a:gd name="connsiteX0" fmla="*/ 0 w 159340"/>
                <a:gd name="connsiteY0" fmla="*/ 180473 h 180473"/>
                <a:gd name="connsiteX1" fmla="*/ 158937 w 159340"/>
                <a:gd name="connsiteY1" fmla="*/ 78145 h 180473"/>
                <a:gd name="connsiteX2" fmla="*/ 0 w 159340"/>
                <a:gd name="connsiteY2" fmla="*/ 0 h 180473"/>
                <a:gd name="connsiteX0" fmla="*/ 0 w 159432"/>
                <a:gd name="connsiteY0" fmla="*/ 180473 h 180473"/>
                <a:gd name="connsiteX1" fmla="*/ 158937 w 159432"/>
                <a:gd name="connsiteY1" fmla="*/ 78145 h 180473"/>
                <a:gd name="connsiteX2" fmla="*/ 0 w 159432"/>
                <a:gd name="connsiteY2" fmla="*/ 0 h 180473"/>
                <a:gd name="connsiteX0" fmla="*/ 0 w 159432"/>
                <a:gd name="connsiteY0" fmla="*/ 180473 h 180473"/>
                <a:gd name="connsiteX1" fmla="*/ 158937 w 159432"/>
                <a:gd name="connsiteY1" fmla="*/ 78145 h 180473"/>
                <a:gd name="connsiteX2" fmla="*/ 0 w 159432"/>
                <a:gd name="connsiteY2" fmla="*/ 0 h 180473"/>
                <a:gd name="connsiteX0" fmla="*/ 0 w 159432"/>
                <a:gd name="connsiteY0" fmla="*/ 180473 h 180473"/>
                <a:gd name="connsiteX1" fmla="*/ 158937 w 159432"/>
                <a:gd name="connsiteY1" fmla="*/ 78145 h 180473"/>
                <a:gd name="connsiteX2" fmla="*/ 0 w 159432"/>
                <a:gd name="connsiteY2" fmla="*/ 0 h 180473"/>
                <a:gd name="connsiteX0" fmla="*/ 0 w 162107"/>
                <a:gd name="connsiteY0" fmla="*/ 173802 h 173802"/>
                <a:gd name="connsiteX1" fmla="*/ 162105 w 162107"/>
                <a:gd name="connsiteY1" fmla="*/ 78145 h 173802"/>
                <a:gd name="connsiteX2" fmla="*/ 3168 w 162107"/>
                <a:gd name="connsiteY2" fmla="*/ 0 h 173802"/>
                <a:gd name="connsiteX0" fmla="*/ 0 w 128403"/>
                <a:gd name="connsiteY0" fmla="*/ 173802 h 173802"/>
                <a:gd name="connsiteX1" fmla="*/ 128400 w 128403"/>
                <a:gd name="connsiteY1" fmla="*/ 79813 h 173802"/>
                <a:gd name="connsiteX2" fmla="*/ 3168 w 128403"/>
                <a:gd name="connsiteY2" fmla="*/ 0 h 173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403" h="173802">
                  <a:moveTo>
                    <a:pt x="0" y="173802"/>
                  </a:moveTo>
                  <a:cubicBezTo>
                    <a:pt x="78324" y="152042"/>
                    <a:pt x="127872" y="108780"/>
                    <a:pt x="128400" y="79813"/>
                  </a:cubicBezTo>
                  <a:cubicBezTo>
                    <a:pt x="128928" y="50846"/>
                    <a:pt x="67235" y="1707"/>
                    <a:pt x="3168" y="0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コンテンツ プレースホルダー 2"/>
            <p:cNvSpPr txBox="1">
              <a:spLocks/>
            </p:cNvSpPr>
            <p:nvPr/>
          </p:nvSpPr>
          <p:spPr>
            <a:xfrm>
              <a:off x="2300125" y="3973830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 lnSpcReduction="10000"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endParaRPr lang="ja-JP" altLang="en-US" i="1"/>
            </a:p>
          </p:txBody>
        </p:sp>
        <p:sp>
          <p:nvSpPr>
            <p:cNvPr id="40" name="コンテンツ プレースホルダー 2"/>
            <p:cNvSpPr txBox="1">
              <a:spLocks/>
            </p:cNvSpPr>
            <p:nvPr/>
          </p:nvSpPr>
          <p:spPr>
            <a:xfrm>
              <a:off x="2296934" y="4454468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 lnSpcReduction="10000"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ja-JP" altLang="en-US" i="1"/>
            </a:p>
          </p:txBody>
        </p:sp>
        <p:sp>
          <p:nvSpPr>
            <p:cNvPr id="41" name="コンテンツ プレースホルダー 2"/>
            <p:cNvSpPr txBox="1">
              <a:spLocks/>
            </p:cNvSpPr>
            <p:nvPr/>
          </p:nvSpPr>
          <p:spPr>
            <a:xfrm>
              <a:off x="2296934" y="3488555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 lnSpcReduction="10000"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endParaRPr lang="ja-JP" altLang="en-US" i="1"/>
            </a:p>
          </p:txBody>
        </p:sp>
        <p:sp>
          <p:nvSpPr>
            <p:cNvPr id="42" name="コンテンツ プレースホルダー 2"/>
            <p:cNvSpPr txBox="1">
              <a:spLocks/>
            </p:cNvSpPr>
            <p:nvPr/>
          </p:nvSpPr>
          <p:spPr>
            <a:xfrm>
              <a:off x="2307219" y="3035309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 lnSpcReduction="10000"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endParaRPr lang="ja-JP" altLang="en-US" i="1"/>
            </a:p>
          </p:txBody>
        </p:sp>
        <p:sp>
          <p:nvSpPr>
            <p:cNvPr id="43" name="コンテンツ プレースホルダー 2"/>
            <p:cNvSpPr txBox="1">
              <a:spLocks/>
            </p:cNvSpPr>
            <p:nvPr/>
          </p:nvSpPr>
          <p:spPr>
            <a:xfrm>
              <a:off x="2304028" y="2550034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 lnSpcReduction="10000"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endParaRPr lang="ja-JP" altLang="en-US" i="1"/>
            </a:p>
          </p:txBody>
        </p:sp>
      </p:grpSp>
    </p:spTree>
    <p:extLst>
      <p:ext uri="{BB962C8B-B14F-4D97-AF65-F5344CB8AC3E}">
        <p14:creationId xmlns:p14="http://schemas.microsoft.com/office/powerpoint/2010/main" val="36351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87089" y="416192"/>
            <a:ext cx="7704667" cy="1124028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/>
              <a:t>（５）実用的なデータ形式</a:t>
            </a:r>
            <a:endParaRPr kumimoji="1" lang="ja-JP" altLang="en-US" sz="31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87089" y="1322471"/>
            <a:ext cx="6849720" cy="5138487"/>
          </a:xfrm>
        </p:spPr>
        <p:txBody>
          <a:bodyPr>
            <a:normAutofit/>
          </a:bodyPr>
          <a:lstStyle/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電話の場合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ビットだが，</a:t>
            </a:r>
            <a:r>
              <a:rPr lang="ja-JP" altLang="en-US" sz="1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絶対値が小さいほど</a:t>
            </a:r>
            <a:r>
              <a:rPr lang="en-US" altLang="ja-JP" sz="1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S/N</a:t>
            </a:r>
            <a:r>
              <a:rPr lang="ja-JP" altLang="en-US" sz="1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比が悪く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なるので，絶対値が小さいほど</a:t>
            </a:r>
            <a:r>
              <a:rPr lang="ja-JP" altLang="en-US" sz="1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量子化単位</a:t>
            </a:r>
            <a:r>
              <a:rPr lang="en-US" altLang="ja-JP" sz="1800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ja-JP" altLang="en-US" sz="1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を小さく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する方法を採用している。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WAV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ファイルの場合，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ビットだがアナログの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+1.0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127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にし，得られた結果に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128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を加算して</a:t>
            </a:r>
            <a:r>
              <a:rPr lang="ja-JP" altLang="en-US" sz="1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正の整数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として格納する。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音楽等の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では，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ビット，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ビットとして</a:t>
            </a:r>
            <a:r>
              <a:rPr lang="ja-JP" altLang="en-US" sz="1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音質向上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を図っている。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en-US" altLang="ja-JP" sz="180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ビットや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ビットであっても，計算途上の桁落ちや切捨てなどの演算誤差を避けるため，計算機内部では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ビット，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ビットと</a:t>
            </a:r>
            <a:r>
              <a:rPr lang="ja-JP" altLang="en-US" sz="1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ビット数を増やして演算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したり，</a:t>
            </a:r>
            <a:r>
              <a:rPr lang="ja-JP" altLang="en-US" sz="1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浮動小数点で演算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を行うことが多い。</a:t>
            </a:r>
            <a:endParaRPr lang="en-US" altLang="ja-JP" sz="1800" i="1" baseline="30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96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直線矢印コネクタ 82"/>
          <p:cNvCxnSpPr/>
          <p:nvPr/>
        </p:nvCxnSpPr>
        <p:spPr>
          <a:xfrm flipV="1">
            <a:off x="3978389" y="5535113"/>
            <a:ext cx="2983772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87089" y="416192"/>
            <a:ext cx="7704667" cy="1124028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/>
              <a:t>（６）量子化誤差</a:t>
            </a:r>
            <a:endParaRPr kumimoji="1" lang="ja-JP" altLang="en-US" sz="31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87089" y="671741"/>
            <a:ext cx="6849720" cy="5707924"/>
          </a:xfrm>
        </p:spPr>
        <p:txBody>
          <a:bodyPr>
            <a:normAutofit/>
          </a:bodyPr>
          <a:lstStyle/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切捨てのとき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切上げのとき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1254125">
              <a:buClr>
                <a:schemeClr val="tx1"/>
              </a:buClr>
              <a:buSzPct val="100000"/>
              <a:buNone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54125">
              <a:buClr>
                <a:schemeClr val="tx1"/>
              </a:buClr>
              <a:buSzPct val="100000"/>
              <a:buFont typeface="Wingdings" panose="05000000000000000000" pitchFamily="2" charset="2"/>
              <a:buChar char="n"/>
              <a:tabLst>
                <a:tab pos="1250950" algn="l"/>
                <a:tab pos="1966913" algn="l"/>
              </a:tabLst>
            </a:pPr>
            <a:r>
              <a:rPr lang="ja-JP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四捨五入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7" name="グループ化 136"/>
          <p:cNvGrpSpPr/>
          <p:nvPr/>
        </p:nvGrpSpPr>
        <p:grpSpPr>
          <a:xfrm>
            <a:off x="3807829" y="2921237"/>
            <a:ext cx="3943079" cy="1119290"/>
            <a:chOff x="3732965" y="1365548"/>
            <a:chExt cx="3943079" cy="1119290"/>
          </a:xfrm>
        </p:grpSpPr>
        <p:cxnSp>
          <p:nvCxnSpPr>
            <p:cNvPr id="19" name="直線矢印コネクタ 18"/>
            <p:cNvCxnSpPr/>
            <p:nvPr/>
          </p:nvCxnSpPr>
          <p:spPr>
            <a:xfrm flipV="1">
              <a:off x="3917291" y="2298307"/>
              <a:ext cx="2983772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コンテンツ プレースホルダー 2"/>
            <p:cNvSpPr txBox="1">
              <a:spLocks/>
            </p:cNvSpPr>
            <p:nvPr/>
          </p:nvSpPr>
          <p:spPr>
            <a:xfrm>
              <a:off x="5350007" y="1398730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ja-JP" altLang="en-US" sz="1400" i="1"/>
            </a:p>
          </p:txBody>
        </p:sp>
        <p:sp>
          <p:nvSpPr>
            <p:cNvPr id="32" name="コンテンツ プレースホルダー 2"/>
            <p:cNvSpPr txBox="1">
              <a:spLocks/>
            </p:cNvSpPr>
            <p:nvPr/>
          </p:nvSpPr>
          <p:spPr>
            <a:xfrm>
              <a:off x="5866014" y="1411614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ja-JP" altLang="en-US" sz="1400" i="1"/>
            </a:p>
          </p:txBody>
        </p:sp>
        <p:sp>
          <p:nvSpPr>
            <p:cNvPr id="36" name="コンテンツ プレースホルダー 2"/>
            <p:cNvSpPr txBox="1">
              <a:spLocks/>
            </p:cNvSpPr>
            <p:nvPr/>
          </p:nvSpPr>
          <p:spPr>
            <a:xfrm>
              <a:off x="4626457" y="1385561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－</a:t>
              </a:r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ja-JP" altLang="en-US" sz="1400" i="1"/>
            </a:p>
          </p:txBody>
        </p:sp>
        <p:sp>
          <p:nvSpPr>
            <p:cNvPr id="37" name="コンテンツ プレースホルダー 2"/>
            <p:cNvSpPr txBox="1">
              <a:spLocks/>
            </p:cNvSpPr>
            <p:nvPr/>
          </p:nvSpPr>
          <p:spPr>
            <a:xfrm>
              <a:off x="4084288" y="1375789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－</a:t>
              </a:r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ja-JP" altLang="en-US" sz="1400" i="1"/>
            </a:p>
          </p:txBody>
        </p:sp>
        <p:sp>
          <p:nvSpPr>
            <p:cNvPr id="38" name="コンテンツ プレースホルダー 2"/>
            <p:cNvSpPr txBox="1">
              <a:spLocks/>
            </p:cNvSpPr>
            <p:nvPr/>
          </p:nvSpPr>
          <p:spPr>
            <a:xfrm>
              <a:off x="6354048" y="1365548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ja-JP" altLang="en-US" sz="1400" i="1"/>
            </a:p>
          </p:txBody>
        </p:sp>
        <p:grpSp>
          <p:nvGrpSpPr>
            <p:cNvPr id="116" name="グループ化 115"/>
            <p:cNvGrpSpPr/>
            <p:nvPr/>
          </p:nvGrpSpPr>
          <p:grpSpPr>
            <a:xfrm>
              <a:off x="3829899" y="1685065"/>
              <a:ext cx="1015385" cy="618814"/>
              <a:chOff x="5972862" y="1684148"/>
              <a:chExt cx="1015385" cy="618814"/>
            </a:xfrm>
          </p:grpSpPr>
          <p:grpSp>
            <p:nvGrpSpPr>
              <p:cNvPr id="112" name="グループ化 111"/>
              <p:cNvGrpSpPr/>
              <p:nvPr/>
            </p:nvGrpSpPr>
            <p:grpSpPr>
              <a:xfrm>
                <a:off x="5972862" y="1684822"/>
                <a:ext cx="507729" cy="618140"/>
                <a:chOff x="5965517" y="1684822"/>
                <a:chExt cx="507729" cy="618140"/>
              </a:xfrm>
            </p:grpSpPr>
            <p:cxnSp>
              <p:nvCxnSpPr>
                <p:cNvPr id="103" name="直線コネクタ 102"/>
                <p:cNvCxnSpPr/>
                <p:nvPr/>
              </p:nvCxnSpPr>
              <p:spPr>
                <a:xfrm flipV="1">
                  <a:off x="5965517" y="1690962"/>
                  <a:ext cx="502026" cy="61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直線コネクタ 104"/>
                <p:cNvCxnSpPr/>
                <p:nvPr/>
              </p:nvCxnSpPr>
              <p:spPr>
                <a:xfrm flipV="1">
                  <a:off x="6473246" y="1684822"/>
                  <a:ext cx="0" cy="6132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3" name="グループ化 112"/>
              <p:cNvGrpSpPr/>
              <p:nvPr/>
            </p:nvGrpSpPr>
            <p:grpSpPr>
              <a:xfrm>
                <a:off x="6482899" y="1684148"/>
                <a:ext cx="505348" cy="618140"/>
                <a:chOff x="5970279" y="1684822"/>
                <a:chExt cx="505348" cy="618140"/>
              </a:xfrm>
            </p:grpSpPr>
            <p:cxnSp>
              <p:nvCxnSpPr>
                <p:cNvPr id="114" name="直線コネクタ 113"/>
                <p:cNvCxnSpPr/>
                <p:nvPr/>
              </p:nvCxnSpPr>
              <p:spPr>
                <a:xfrm flipV="1">
                  <a:off x="5970279" y="1690962"/>
                  <a:ext cx="502026" cy="61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線コネクタ 114"/>
                <p:cNvCxnSpPr/>
                <p:nvPr/>
              </p:nvCxnSpPr>
              <p:spPr>
                <a:xfrm flipV="1">
                  <a:off x="6475627" y="1684822"/>
                  <a:ext cx="0" cy="6132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7" name="グループ化 116"/>
            <p:cNvGrpSpPr/>
            <p:nvPr/>
          </p:nvGrpSpPr>
          <p:grpSpPr>
            <a:xfrm>
              <a:off x="4868236" y="1676830"/>
              <a:ext cx="1015385" cy="618814"/>
              <a:chOff x="5972862" y="1684148"/>
              <a:chExt cx="1015385" cy="618814"/>
            </a:xfrm>
          </p:grpSpPr>
          <p:grpSp>
            <p:nvGrpSpPr>
              <p:cNvPr id="118" name="グループ化 117"/>
              <p:cNvGrpSpPr/>
              <p:nvPr/>
            </p:nvGrpSpPr>
            <p:grpSpPr>
              <a:xfrm>
                <a:off x="5972862" y="1684822"/>
                <a:ext cx="507729" cy="618140"/>
                <a:chOff x="5965517" y="1684822"/>
                <a:chExt cx="507729" cy="618140"/>
              </a:xfrm>
            </p:grpSpPr>
            <p:cxnSp>
              <p:nvCxnSpPr>
                <p:cNvPr id="122" name="直線コネクタ 121"/>
                <p:cNvCxnSpPr/>
                <p:nvPr/>
              </p:nvCxnSpPr>
              <p:spPr>
                <a:xfrm flipV="1">
                  <a:off x="5965517" y="1690962"/>
                  <a:ext cx="502026" cy="61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コネクタ 122"/>
                <p:cNvCxnSpPr/>
                <p:nvPr/>
              </p:nvCxnSpPr>
              <p:spPr>
                <a:xfrm flipV="1">
                  <a:off x="6473246" y="1684822"/>
                  <a:ext cx="0" cy="6132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9" name="グループ化 118"/>
              <p:cNvGrpSpPr/>
              <p:nvPr/>
            </p:nvGrpSpPr>
            <p:grpSpPr>
              <a:xfrm>
                <a:off x="6482899" y="1684148"/>
                <a:ext cx="505348" cy="618140"/>
                <a:chOff x="5970279" y="1684822"/>
                <a:chExt cx="505348" cy="618140"/>
              </a:xfrm>
            </p:grpSpPr>
            <p:cxnSp>
              <p:nvCxnSpPr>
                <p:cNvPr id="120" name="直線コネクタ 119"/>
                <p:cNvCxnSpPr/>
                <p:nvPr/>
              </p:nvCxnSpPr>
              <p:spPr>
                <a:xfrm flipV="1">
                  <a:off x="5970279" y="1690962"/>
                  <a:ext cx="502026" cy="61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コネクタ 120"/>
                <p:cNvCxnSpPr/>
                <p:nvPr/>
              </p:nvCxnSpPr>
              <p:spPr>
                <a:xfrm flipV="1">
                  <a:off x="6475627" y="1684822"/>
                  <a:ext cx="0" cy="6132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24" name="グループ化 123"/>
            <p:cNvGrpSpPr/>
            <p:nvPr/>
          </p:nvGrpSpPr>
          <p:grpSpPr>
            <a:xfrm>
              <a:off x="5877164" y="1698000"/>
              <a:ext cx="1015385" cy="618814"/>
              <a:chOff x="5972862" y="1684148"/>
              <a:chExt cx="1015385" cy="618814"/>
            </a:xfrm>
          </p:grpSpPr>
          <p:grpSp>
            <p:nvGrpSpPr>
              <p:cNvPr id="125" name="グループ化 124"/>
              <p:cNvGrpSpPr/>
              <p:nvPr/>
            </p:nvGrpSpPr>
            <p:grpSpPr>
              <a:xfrm>
                <a:off x="5972862" y="1684822"/>
                <a:ext cx="507729" cy="618140"/>
                <a:chOff x="5965517" y="1684822"/>
                <a:chExt cx="507729" cy="618140"/>
              </a:xfrm>
            </p:grpSpPr>
            <p:cxnSp>
              <p:nvCxnSpPr>
                <p:cNvPr id="129" name="直線コネクタ 128"/>
                <p:cNvCxnSpPr/>
                <p:nvPr/>
              </p:nvCxnSpPr>
              <p:spPr>
                <a:xfrm flipV="1">
                  <a:off x="5965517" y="1690962"/>
                  <a:ext cx="502026" cy="61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直線コネクタ 129"/>
                <p:cNvCxnSpPr/>
                <p:nvPr/>
              </p:nvCxnSpPr>
              <p:spPr>
                <a:xfrm flipV="1">
                  <a:off x="6473246" y="1684822"/>
                  <a:ext cx="0" cy="6132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6" name="グループ化 125"/>
              <p:cNvGrpSpPr/>
              <p:nvPr/>
            </p:nvGrpSpPr>
            <p:grpSpPr>
              <a:xfrm>
                <a:off x="6482899" y="1684148"/>
                <a:ext cx="505348" cy="618140"/>
                <a:chOff x="5970279" y="1684822"/>
                <a:chExt cx="505348" cy="618140"/>
              </a:xfrm>
            </p:grpSpPr>
            <p:cxnSp>
              <p:nvCxnSpPr>
                <p:cNvPr id="127" name="直線コネクタ 126"/>
                <p:cNvCxnSpPr/>
                <p:nvPr/>
              </p:nvCxnSpPr>
              <p:spPr>
                <a:xfrm flipV="1">
                  <a:off x="5970279" y="1690962"/>
                  <a:ext cx="502026" cy="61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直線コネクタ 127"/>
                <p:cNvCxnSpPr/>
                <p:nvPr/>
              </p:nvCxnSpPr>
              <p:spPr>
                <a:xfrm flipV="1">
                  <a:off x="6475627" y="1684822"/>
                  <a:ext cx="0" cy="6132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0" name="正方形/長方形 39"/>
            <p:cNvSpPr/>
            <p:nvPr/>
          </p:nvSpPr>
          <p:spPr>
            <a:xfrm>
              <a:off x="6779456" y="1651488"/>
              <a:ext cx="311622" cy="8011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1" name="直線矢印コネクタ 20"/>
            <p:cNvCxnSpPr/>
            <p:nvPr/>
          </p:nvCxnSpPr>
          <p:spPr>
            <a:xfrm flipV="1">
              <a:off x="3856593" y="1683644"/>
              <a:ext cx="33078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正方形/長方形 38"/>
            <p:cNvSpPr/>
            <p:nvPr/>
          </p:nvSpPr>
          <p:spPr>
            <a:xfrm>
              <a:off x="3732965" y="1581541"/>
              <a:ext cx="382741" cy="8711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コンテンツ プレースホルダー 2"/>
            <p:cNvSpPr txBox="1">
              <a:spLocks/>
            </p:cNvSpPr>
            <p:nvPr/>
          </p:nvSpPr>
          <p:spPr>
            <a:xfrm>
              <a:off x="6895843" y="2160642"/>
              <a:ext cx="780201" cy="324196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誤差　</a:t>
              </a:r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1.0</a:t>
              </a:r>
              <a:endParaRPr lang="ja-JP" altLang="en-US" sz="1400" i="1"/>
            </a:p>
          </p:txBody>
        </p:sp>
      </p:grpSp>
      <p:grpSp>
        <p:nvGrpSpPr>
          <p:cNvPr id="170" name="グループ化 169"/>
          <p:cNvGrpSpPr/>
          <p:nvPr/>
        </p:nvGrpSpPr>
        <p:grpSpPr>
          <a:xfrm>
            <a:off x="3598828" y="4756440"/>
            <a:ext cx="3991182" cy="1132723"/>
            <a:chOff x="3732965" y="1537063"/>
            <a:chExt cx="3991182" cy="1132723"/>
          </a:xfrm>
        </p:grpSpPr>
        <p:cxnSp>
          <p:nvCxnSpPr>
            <p:cNvPr id="171" name="直線矢印コネクタ 170"/>
            <p:cNvCxnSpPr/>
            <p:nvPr/>
          </p:nvCxnSpPr>
          <p:spPr>
            <a:xfrm flipV="1">
              <a:off x="3978389" y="1678382"/>
              <a:ext cx="2983772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コンテンツ プレースホルダー 2"/>
            <p:cNvSpPr txBox="1">
              <a:spLocks/>
            </p:cNvSpPr>
            <p:nvPr/>
          </p:nvSpPr>
          <p:spPr>
            <a:xfrm>
              <a:off x="5389436" y="2312045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ja-JP" altLang="en-US" sz="1400" i="1"/>
            </a:p>
          </p:txBody>
        </p:sp>
        <p:sp>
          <p:nvSpPr>
            <p:cNvPr id="173" name="コンテンツ プレースホルダー 2"/>
            <p:cNvSpPr txBox="1">
              <a:spLocks/>
            </p:cNvSpPr>
            <p:nvPr/>
          </p:nvSpPr>
          <p:spPr>
            <a:xfrm>
              <a:off x="5905443" y="2324929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ja-JP" altLang="en-US" sz="1400" i="1"/>
            </a:p>
          </p:txBody>
        </p:sp>
        <p:sp>
          <p:nvSpPr>
            <p:cNvPr id="174" name="コンテンツ プレースホルダー 2"/>
            <p:cNvSpPr txBox="1">
              <a:spLocks/>
            </p:cNvSpPr>
            <p:nvPr/>
          </p:nvSpPr>
          <p:spPr>
            <a:xfrm>
              <a:off x="4665886" y="2298876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－</a:t>
              </a:r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ja-JP" altLang="en-US" sz="1400" i="1"/>
            </a:p>
          </p:txBody>
        </p:sp>
        <p:sp>
          <p:nvSpPr>
            <p:cNvPr id="175" name="コンテンツ プレースホルダー 2"/>
            <p:cNvSpPr txBox="1">
              <a:spLocks/>
            </p:cNvSpPr>
            <p:nvPr/>
          </p:nvSpPr>
          <p:spPr>
            <a:xfrm>
              <a:off x="4123717" y="2289104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－</a:t>
              </a:r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ja-JP" altLang="en-US" sz="1400" i="1"/>
            </a:p>
          </p:txBody>
        </p:sp>
        <p:sp>
          <p:nvSpPr>
            <p:cNvPr id="176" name="コンテンツ プレースホルダー 2"/>
            <p:cNvSpPr txBox="1">
              <a:spLocks/>
            </p:cNvSpPr>
            <p:nvPr/>
          </p:nvSpPr>
          <p:spPr>
            <a:xfrm>
              <a:off x="6440492" y="2323261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ja-JP" altLang="en-US" sz="1400" i="1"/>
            </a:p>
          </p:txBody>
        </p:sp>
        <p:grpSp>
          <p:nvGrpSpPr>
            <p:cNvPr id="177" name="グループ化 176"/>
            <p:cNvGrpSpPr/>
            <p:nvPr/>
          </p:nvGrpSpPr>
          <p:grpSpPr>
            <a:xfrm>
              <a:off x="3829899" y="1685065"/>
              <a:ext cx="1015385" cy="618814"/>
              <a:chOff x="5972862" y="1684148"/>
              <a:chExt cx="1015385" cy="618814"/>
            </a:xfrm>
          </p:grpSpPr>
          <p:grpSp>
            <p:nvGrpSpPr>
              <p:cNvPr id="196" name="グループ化 195"/>
              <p:cNvGrpSpPr/>
              <p:nvPr/>
            </p:nvGrpSpPr>
            <p:grpSpPr>
              <a:xfrm>
                <a:off x="5972862" y="1684822"/>
                <a:ext cx="507729" cy="618140"/>
                <a:chOff x="5965517" y="1684822"/>
                <a:chExt cx="507729" cy="618140"/>
              </a:xfrm>
            </p:grpSpPr>
            <p:cxnSp>
              <p:nvCxnSpPr>
                <p:cNvPr id="200" name="直線コネクタ 199"/>
                <p:cNvCxnSpPr/>
                <p:nvPr/>
              </p:nvCxnSpPr>
              <p:spPr>
                <a:xfrm flipV="1">
                  <a:off x="5965517" y="1690962"/>
                  <a:ext cx="502026" cy="61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直線コネクタ 200"/>
                <p:cNvCxnSpPr/>
                <p:nvPr/>
              </p:nvCxnSpPr>
              <p:spPr>
                <a:xfrm flipV="1">
                  <a:off x="6473246" y="1684822"/>
                  <a:ext cx="0" cy="6132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7" name="グループ化 196"/>
              <p:cNvGrpSpPr/>
              <p:nvPr/>
            </p:nvGrpSpPr>
            <p:grpSpPr>
              <a:xfrm>
                <a:off x="6482899" y="1684148"/>
                <a:ext cx="505348" cy="618140"/>
                <a:chOff x="5970279" y="1684822"/>
                <a:chExt cx="505348" cy="618140"/>
              </a:xfrm>
            </p:grpSpPr>
            <p:cxnSp>
              <p:nvCxnSpPr>
                <p:cNvPr id="198" name="直線コネクタ 197"/>
                <p:cNvCxnSpPr/>
                <p:nvPr/>
              </p:nvCxnSpPr>
              <p:spPr>
                <a:xfrm flipV="1">
                  <a:off x="5970279" y="1690962"/>
                  <a:ext cx="502026" cy="61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直線コネクタ 198"/>
                <p:cNvCxnSpPr/>
                <p:nvPr/>
              </p:nvCxnSpPr>
              <p:spPr>
                <a:xfrm flipV="1">
                  <a:off x="6475627" y="1684822"/>
                  <a:ext cx="0" cy="6132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78" name="グループ化 177"/>
            <p:cNvGrpSpPr/>
            <p:nvPr/>
          </p:nvGrpSpPr>
          <p:grpSpPr>
            <a:xfrm>
              <a:off x="4868236" y="1676830"/>
              <a:ext cx="1015385" cy="618814"/>
              <a:chOff x="5972862" y="1684148"/>
              <a:chExt cx="1015385" cy="618814"/>
            </a:xfrm>
          </p:grpSpPr>
          <p:grpSp>
            <p:nvGrpSpPr>
              <p:cNvPr id="190" name="グループ化 189"/>
              <p:cNvGrpSpPr/>
              <p:nvPr/>
            </p:nvGrpSpPr>
            <p:grpSpPr>
              <a:xfrm>
                <a:off x="5972862" y="1684822"/>
                <a:ext cx="507729" cy="618140"/>
                <a:chOff x="5965517" y="1684822"/>
                <a:chExt cx="507729" cy="618140"/>
              </a:xfrm>
            </p:grpSpPr>
            <p:cxnSp>
              <p:nvCxnSpPr>
                <p:cNvPr id="194" name="直線コネクタ 193"/>
                <p:cNvCxnSpPr/>
                <p:nvPr/>
              </p:nvCxnSpPr>
              <p:spPr>
                <a:xfrm flipV="1">
                  <a:off x="5965517" y="1690962"/>
                  <a:ext cx="502026" cy="61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直線コネクタ 194"/>
                <p:cNvCxnSpPr/>
                <p:nvPr/>
              </p:nvCxnSpPr>
              <p:spPr>
                <a:xfrm flipV="1">
                  <a:off x="6473246" y="1684822"/>
                  <a:ext cx="0" cy="6132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1" name="グループ化 190"/>
              <p:cNvGrpSpPr/>
              <p:nvPr/>
            </p:nvGrpSpPr>
            <p:grpSpPr>
              <a:xfrm>
                <a:off x="6482899" y="1684148"/>
                <a:ext cx="505348" cy="618140"/>
                <a:chOff x="5970279" y="1684822"/>
                <a:chExt cx="505348" cy="618140"/>
              </a:xfrm>
            </p:grpSpPr>
            <p:cxnSp>
              <p:nvCxnSpPr>
                <p:cNvPr id="192" name="直線コネクタ 191"/>
                <p:cNvCxnSpPr/>
                <p:nvPr/>
              </p:nvCxnSpPr>
              <p:spPr>
                <a:xfrm flipV="1">
                  <a:off x="5970279" y="1690962"/>
                  <a:ext cx="502026" cy="61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直線コネクタ 192"/>
                <p:cNvCxnSpPr/>
                <p:nvPr/>
              </p:nvCxnSpPr>
              <p:spPr>
                <a:xfrm flipV="1">
                  <a:off x="6475627" y="1684822"/>
                  <a:ext cx="0" cy="6132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79" name="グループ化 178"/>
            <p:cNvGrpSpPr/>
            <p:nvPr/>
          </p:nvGrpSpPr>
          <p:grpSpPr>
            <a:xfrm>
              <a:off x="5877164" y="1698000"/>
              <a:ext cx="1015385" cy="618814"/>
              <a:chOff x="5972862" y="1684148"/>
              <a:chExt cx="1015385" cy="618814"/>
            </a:xfrm>
          </p:grpSpPr>
          <p:grpSp>
            <p:nvGrpSpPr>
              <p:cNvPr id="184" name="グループ化 183"/>
              <p:cNvGrpSpPr/>
              <p:nvPr/>
            </p:nvGrpSpPr>
            <p:grpSpPr>
              <a:xfrm>
                <a:off x="5972862" y="1684822"/>
                <a:ext cx="507729" cy="618140"/>
                <a:chOff x="5965517" y="1684822"/>
                <a:chExt cx="507729" cy="618140"/>
              </a:xfrm>
            </p:grpSpPr>
            <p:cxnSp>
              <p:nvCxnSpPr>
                <p:cNvPr id="188" name="直線コネクタ 187"/>
                <p:cNvCxnSpPr/>
                <p:nvPr/>
              </p:nvCxnSpPr>
              <p:spPr>
                <a:xfrm flipV="1">
                  <a:off x="5965517" y="1690962"/>
                  <a:ext cx="502026" cy="61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直線コネクタ 188"/>
                <p:cNvCxnSpPr/>
                <p:nvPr/>
              </p:nvCxnSpPr>
              <p:spPr>
                <a:xfrm flipV="1">
                  <a:off x="6473246" y="1684822"/>
                  <a:ext cx="0" cy="6132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5" name="グループ化 184"/>
              <p:cNvGrpSpPr/>
              <p:nvPr/>
            </p:nvGrpSpPr>
            <p:grpSpPr>
              <a:xfrm>
                <a:off x="6482899" y="1684148"/>
                <a:ext cx="505348" cy="618140"/>
                <a:chOff x="5970279" y="1684822"/>
                <a:chExt cx="505348" cy="618140"/>
              </a:xfrm>
            </p:grpSpPr>
            <p:cxnSp>
              <p:nvCxnSpPr>
                <p:cNvPr id="186" name="直線コネクタ 185"/>
                <p:cNvCxnSpPr/>
                <p:nvPr/>
              </p:nvCxnSpPr>
              <p:spPr>
                <a:xfrm flipV="1">
                  <a:off x="5970279" y="1690962"/>
                  <a:ext cx="502026" cy="61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直線コネクタ 186"/>
                <p:cNvCxnSpPr/>
                <p:nvPr/>
              </p:nvCxnSpPr>
              <p:spPr>
                <a:xfrm flipV="1">
                  <a:off x="6475627" y="1684822"/>
                  <a:ext cx="0" cy="6132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80" name="正方形/長方形 179"/>
            <p:cNvSpPr/>
            <p:nvPr/>
          </p:nvSpPr>
          <p:spPr>
            <a:xfrm>
              <a:off x="6792687" y="1591089"/>
              <a:ext cx="311622" cy="8011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81" name="直線矢印コネクタ 180"/>
            <p:cNvCxnSpPr/>
            <p:nvPr/>
          </p:nvCxnSpPr>
          <p:spPr>
            <a:xfrm flipV="1">
              <a:off x="3844413" y="1985243"/>
              <a:ext cx="33078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正方形/長方形 181"/>
            <p:cNvSpPr/>
            <p:nvPr/>
          </p:nvSpPr>
          <p:spPr>
            <a:xfrm>
              <a:off x="3732965" y="1581541"/>
              <a:ext cx="382741" cy="8711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3" name="コンテンツ プレースホルダー 2"/>
            <p:cNvSpPr txBox="1">
              <a:spLocks/>
            </p:cNvSpPr>
            <p:nvPr/>
          </p:nvSpPr>
          <p:spPr>
            <a:xfrm>
              <a:off x="6866679" y="1537063"/>
              <a:ext cx="857468" cy="29380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誤差　</a:t>
              </a:r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</a:t>
              </a:r>
              <a:r>
                <a:rPr lang="en-US" altLang="ja-JP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ja-JP" altLang="en-US" sz="1400" i="1"/>
            </a:p>
          </p:txBody>
        </p:sp>
      </p:grpSp>
      <p:grpSp>
        <p:nvGrpSpPr>
          <p:cNvPr id="202" name="グループ化 201"/>
          <p:cNvGrpSpPr/>
          <p:nvPr/>
        </p:nvGrpSpPr>
        <p:grpSpPr>
          <a:xfrm>
            <a:off x="3838733" y="1384525"/>
            <a:ext cx="4088151" cy="1206220"/>
            <a:chOff x="3732965" y="1479007"/>
            <a:chExt cx="4088151" cy="1206220"/>
          </a:xfrm>
        </p:grpSpPr>
        <p:cxnSp>
          <p:nvCxnSpPr>
            <p:cNvPr id="203" name="直線矢印コネクタ 202"/>
            <p:cNvCxnSpPr/>
            <p:nvPr/>
          </p:nvCxnSpPr>
          <p:spPr>
            <a:xfrm flipV="1">
              <a:off x="3978389" y="1678382"/>
              <a:ext cx="2983772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4" name="コンテンツ プレースホルダー 2"/>
            <p:cNvSpPr txBox="1">
              <a:spLocks/>
            </p:cNvSpPr>
            <p:nvPr/>
          </p:nvSpPr>
          <p:spPr>
            <a:xfrm>
              <a:off x="5389436" y="2312045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ja-JP" altLang="en-US" sz="1400" i="1"/>
            </a:p>
          </p:txBody>
        </p:sp>
        <p:sp>
          <p:nvSpPr>
            <p:cNvPr id="205" name="コンテンツ プレースホルダー 2"/>
            <p:cNvSpPr txBox="1">
              <a:spLocks/>
            </p:cNvSpPr>
            <p:nvPr/>
          </p:nvSpPr>
          <p:spPr>
            <a:xfrm>
              <a:off x="5846260" y="2340370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ja-JP" altLang="en-US" sz="1400" i="1"/>
            </a:p>
          </p:txBody>
        </p:sp>
        <p:sp>
          <p:nvSpPr>
            <p:cNvPr id="206" name="コンテンツ プレースホルダー 2"/>
            <p:cNvSpPr txBox="1">
              <a:spLocks/>
            </p:cNvSpPr>
            <p:nvPr/>
          </p:nvSpPr>
          <p:spPr>
            <a:xfrm>
              <a:off x="4665886" y="2298876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－</a:t>
              </a:r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ja-JP" altLang="en-US" sz="1400" i="1"/>
            </a:p>
          </p:txBody>
        </p:sp>
        <p:sp>
          <p:nvSpPr>
            <p:cNvPr id="207" name="コンテンツ プレースホルダー 2"/>
            <p:cNvSpPr txBox="1">
              <a:spLocks/>
            </p:cNvSpPr>
            <p:nvPr/>
          </p:nvSpPr>
          <p:spPr>
            <a:xfrm>
              <a:off x="4123717" y="2289104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－</a:t>
              </a:r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ja-JP" altLang="en-US" sz="1400" i="1"/>
            </a:p>
          </p:txBody>
        </p:sp>
        <p:sp>
          <p:nvSpPr>
            <p:cNvPr id="208" name="コンテンツ プレースホルダー 2"/>
            <p:cNvSpPr txBox="1">
              <a:spLocks/>
            </p:cNvSpPr>
            <p:nvPr/>
          </p:nvSpPr>
          <p:spPr>
            <a:xfrm>
              <a:off x="6293685" y="2323591"/>
              <a:ext cx="568331" cy="344857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ja-JP" altLang="en-US" sz="1400" i="1"/>
            </a:p>
          </p:txBody>
        </p:sp>
        <p:grpSp>
          <p:nvGrpSpPr>
            <p:cNvPr id="209" name="グループ化 208"/>
            <p:cNvGrpSpPr/>
            <p:nvPr/>
          </p:nvGrpSpPr>
          <p:grpSpPr>
            <a:xfrm>
              <a:off x="3829899" y="1685065"/>
              <a:ext cx="1015385" cy="618814"/>
              <a:chOff x="5972862" y="1684148"/>
              <a:chExt cx="1015385" cy="618814"/>
            </a:xfrm>
          </p:grpSpPr>
          <p:grpSp>
            <p:nvGrpSpPr>
              <p:cNvPr id="228" name="グループ化 227"/>
              <p:cNvGrpSpPr/>
              <p:nvPr/>
            </p:nvGrpSpPr>
            <p:grpSpPr>
              <a:xfrm>
                <a:off x="5972862" y="1684822"/>
                <a:ext cx="507729" cy="618140"/>
                <a:chOff x="5965517" y="1684822"/>
                <a:chExt cx="507729" cy="618140"/>
              </a:xfrm>
            </p:grpSpPr>
            <p:cxnSp>
              <p:nvCxnSpPr>
                <p:cNvPr id="232" name="直線コネクタ 231"/>
                <p:cNvCxnSpPr/>
                <p:nvPr/>
              </p:nvCxnSpPr>
              <p:spPr>
                <a:xfrm flipV="1">
                  <a:off x="5965517" y="1690962"/>
                  <a:ext cx="502026" cy="61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3" name="直線コネクタ 232"/>
                <p:cNvCxnSpPr/>
                <p:nvPr/>
              </p:nvCxnSpPr>
              <p:spPr>
                <a:xfrm flipV="1">
                  <a:off x="6473246" y="1684822"/>
                  <a:ext cx="0" cy="6132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9" name="グループ化 228"/>
              <p:cNvGrpSpPr/>
              <p:nvPr/>
            </p:nvGrpSpPr>
            <p:grpSpPr>
              <a:xfrm>
                <a:off x="6482899" y="1684148"/>
                <a:ext cx="505348" cy="618140"/>
                <a:chOff x="5970279" y="1684822"/>
                <a:chExt cx="505348" cy="618140"/>
              </a:xfrm>
            </p:grpSpPr>
            <p:cxnSp>
              <p:nvCxnSpPr>
                <p:cNvPr id="230" name="直線コネクタ 229"/>
                <p:cNvCxnSpPr/>
                <p:nvPr/>
              </p:nvCxnSpPr>
              <p:spPr>
                <a:xfrm flipV="1">
                  <a:off x="5970279" y="1690962"/>
                  <a:ext cx="502026" cy="61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1" name="直線コネクタ 230"/>
                <p:cNvCxnSpPr/>
                <p:nvPr/>
              </p:nvCxnSpPr>
              <p:spPr>
                <a:xfrm flipV="1">
                  <a:off x="6475627" y="1684822"/>
                  <a:ext cx="0" cy="6132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0" name="グループ化 209"/>
            <p:cNvGrpSpPr/>
            <p:nvPr/>
          </p:nvGrpSpPr>
          <p:grpSpPr>
            <a:xfrm>
              <a:off x="4868236" y="1676830"/>
              <a:ext cx="1015385" cy="618814"/>
              <a:chOff x="5972862" y="1684148"/>
              <a:chExt cx="1015385" cy="618814"/>
            </a:xfrm>
          </p:grpSpPr>
          <p:grpSp>
            <p:nvGrpSpPr>
              <p:cNvPr id="222" name="グループ化 221"/>
              <p:cNvGrpSpPr/>
              <p:nvPr/>
            </p:nvGrpSpPr>
            <p:grpSpPr>
              <a:xfrm>
                <a:off x="5972862" y="1684822"/>
                <a:ext cx="507729" cy="618140"/>
                <a:chOff x="5965517" y="1684822"/>
                <a:chExt cx="507729" cy="618140"/>
              </a:xfrm>
            </p:grpSpPr>
            <p:cxnSp>
              <p:nvCxnSpPr>
                <p:cNvPr id="226" name="直線コネクタ 225"/>
                <p:cNvCxnSpPr/>
                <p:nvPr/>
              </p:nvCxnSpPr>
              <p:spPr>
                <a:xfrm flipV="1">
                  <a:off x="5965517" y="1690962"/>
                  <a:ext cx="502026" cy="61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直線コネクタ 226"/>
                <p:cNvCxnSpPr/>
                <p:nvPr/>
              </p:nvCxnSpPr>
              <p:spPr>
                <a:xfrm flipV="1">
                  <a:off x="6473246" y="1684822"/>
                  <a:ext cx="0" cy="6132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3" name="グループ化 222"/>
              <p:cNvGrpSpPr/>
              <p:nvPr/>
            </p:nvGrpSpPr>
            <p:grpSpPr>
              <a:xfrm>
                <a:off x="6482899" y="1684148"/>
                <a:ext cx="505348" cy="618140"/>
                <a:chOff x="5970279" y="1684822"/>
                <a:chExt cx="505348" cy="618140"/>
              </a:xfrm>
            </p:grpSpPr>
            <p:cxnSp>
              <p:nvCxnSpPr>
                <p:cNvPr id="224" name="直線コネクタ 223"/>
                <p:cNvCxnSpPr/>
                <p:nvPr/>
              </p:nvCxnSpPr>
              <p:spPr>
                <a:xfrm flipV="1">
                  <a:off x="5970279" y="1690962"/>
                  <a:ext cx="502026" cy="61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直線コネクタ 224"/>
                <p:cNvCxnSpPr/>
                <p:nvPr/>
              </p:nvCxnSpPr>
              <p:spPr>
                <a:xfrm flipV="1">
                  <a:off x="6475627" y="1684822"/>
                  <a:ext cx="0" cy="6132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1" name="グループ化 210"/>
            <p:cNvGrpSpPr/>
            <p:nvPr/>
          </p:nvGrpSpPr>
          <p:grpSpPr>
            <a:xfrm>
              <a:off x="5877164" y="1698000"/>
              <a:ext cx="1015385" cy="618814"/>
              <a:chOff x="5972862" y="1684148"/>
              <a:chExt cx="1015385" cy="618814"/>
            </a:xfrm>
          </p:grpSpPr>
          <p:grpSp>
            <p:nvGrpSpPr>
              <p:cNvPr id="216" name="グループ化 215"/>
              <p:cNvGrpSpPr/>
              <p:nvPr/>
            </p:nvGrpSpPr>
            <p:grpSpPr>
              <a:xfrm>
                <a:off x="5972862" y="1684822"/>
                <a:ext cx="507729" cy="618140"/>
                <a:chOff x="5965517" y="1684822"/>
                <a:chExt cx="507729" cy="618140"/>
              </a:xfrm>
            </p:grpSpPr>
            <p:cxnSp>
              <p:nvCxnSpPr>
                <p:cNvPr id="220" name="直線コネクタ 219"/>
                <p:cNvCxnSpPr/>
                <p:nvPr/>
              </p:nvCxnSpPr>
              <p:spPr>
                <a:xfrm flipV="1">
                  <a:off x="5965517" y="1690962"/>
                  <a:ext cx="502026" cy="61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直線コネクタ 220"/>
                <p:cNvCxnSpPr/>
                <p:nvPr/>
              </p:nvCxnSpPr>
              <p:spPr>
                <a:xfrm flipV="1">
                  <a:off x="6473246" y="1684822"/>
                  <a:ext cx="0" cy="6132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7" name="グループ化 216"/>
              <p:cNvGrpSpPr/>
              <p:nvPr/>
            </p:nvGrpSpPr>
            <p:grpSpPr>
              <a:xfrm>
                <a:off x="6482899" y="1684148"/>
                <a:ext cx="505348" cy="618140"/>
                <a:chOff x="5970279" y="1684822"/>
                <a:chExt cx="505348" cy="618140"/>
              </a:xfrm>
            </p:grpSpPr>
            <p:cxnSp>
              <p:nvCxnSpPr>
                <p:cNvPr id="218" name="直線コネクタ 217"/>
                <p:cNvCxnSpPr/>
                <p:nvPr/>
              </p:nvCxnSpPr>
              <p:spPr>
                <a:xfrm flipV="1">
                  <a:off x="5970279" y="1690962"/>
                  <a:ext cx="502026" cy="61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直線コネクタ 218"/>
                <p:cNvCxnSpPr/>
                <p:nvPr/>
              </p:nvCxnSpPr>
              <p:spPr>
                <a:xfrm flipV="1">
                  <a:off x="6475627" y="1684822"/>
                  <a:ext cx="0" cy="61324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12" name="正方形/長方形 211"/>
            <p:cNvSpPr/>
            <p:nvPr/>
          </p:nvSpPr>
          <p:spPr>
            <a:xfrm>
              <a:off x="6779456" y="1651488"/>
              <a:ext cx="311622" cy="8011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13" name="直線矢印コネクタ 212"/>
            <p:cNvCxnSpPr/>
            <p:nvPr/>
          </p:nvCxnSpPr>
          <p:spPr>
            <a:xfrm flipV="1">
              <a:off x="3829899" y="2290037"/>
              <a:ext cx="33078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4" name="正方形/長方形 213"/>
            <p:cNvSpPr/>
            <p:nvPr/>
          </p:nvSpPr>
          <p:spPr>
            <a:xfrm>
              <a:off x="3732965" y="1581541"/>
              <a:ext cx="382741" cy="8711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5" name="コンテンツ プレースホルダー 2"/>
            <p:cNvSpPr txBox="1">
              <a:spLocks/>
            </p:cNvSpPr>
            <p:nvPr/>
          </p:nvSpPr>
          <p:spPr>
            <a:xfrm>
              <a:off x="6924735" y="1479007"/>
              <a:ext cx="896381" cy="407109"/>
            </a:xfrm>
            <a:prstGeom prst="rect">
              <a:avLst/>
            </a:prstGeom>
          </p:spPr>
          <p:txBody>
            <a:bodyPr vert="horz" lIns="0" tIns="0" rIns="0" bIns="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1254125">
                <a:buClr>
                  <a:schemeClr val="tx1"/>
                </a:buClr>
                <a:buSzPct val="100000"/>
                <a:buFont typeface="Arial"/>
                <a:buNone/>
                <a:tabLst>
                  <a:tab pos="1620838" algn="l"/>
                  <a:tab pos="1966913" algn="l"/>
                </a:tabLst>
              </a:pPr>
              <a:r>
                <a:rPr lang="ja-JP" altLang="en-US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誤差　</a:t>
              </a:r>
              <a:r>
                <a:rPr lang="en-US" altLang="ja-JP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1.0</a:t>
              </a:r>
              <a:endParaRPr lang="ja-JP" altLang="en-US" sz="1400" i="1"/>
            </a:p>
          </p:txBody>
        </p:sp>
      </p:grpSp>
      <p:sp>
        <p:nvSpPr>
          <p:cNvPr id="234" name="コンテンツ プレースホルダー 2"/>
          <p:cNvSpPr txBox="1">
            <a:spLocks/>
          </p:cNvSpPr>
          <p:nvPr/>
        </p:nvSpPr>
        <p:spPr>
          <a:xfrm>
            <a:off x="7341960" y="2031965"/>
            <a:ext cx="568331" cy="34485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真値</a:t>
            </a:r>
            <a:endParaRPr lang="ja-JP" altLang="en-US" sz="1400" i="1"/>
          </a:p>
        </p:txBody>
      </p:sp>
      <p:sp>
        <p:nvSpPr>
          <p:cNvPr id="235" name="コンテンツ プレースホルダー 2"/>
          <p:cNvSpPr txBox="1">
            <a:spLocks/>
          </p:cNvSpPr>
          <p:nvPr/>
        </p:nvSpPr>
        <p:spPr>
          <a:xfrm>
            <a:off x="7351968" y="3042458"/>
            <a:ext cx="568331" cy="34485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真値</a:t>
            </a:r>
            <a:endParaRPr lang="ja-JP" altLang="en-US" sz="1400" i="1"/>
          </a:p>
        </p:txBody>
      </p:sp>
      <p:sp>
        <p:nvSpPr>
          <p:cNvPr id="236" name="コンテンツ プレースホルダー 2"/>
          <p:cNvSpPr txBox="1">
            <a:spLocks/>
          </p:cNvSpPr>
          <p:nvPr/>
        </p:nvSpPr>
        <p:spPr>
          <a:xfrm>
            <a:off x="6739846" y="5342941"/>
            <a:ext cx="1011061" cy="32911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誤差　</a:t>
            </a:r>
            <a:r>
              <a:rPr lang="ja-JP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  <a:endParaRPr lang="ja-JP" altLang="en-US" sz="1400" i="1"/>
          </a:p>
        </p:txBody>
      </p:sp>
      <p:sp>
        <p:nvSpPr>
          <p:cNvPr id="237" name="コンテンツ プレースホルダー 2"/>
          <p:cNvSpPr txBox="1">
            <a:spLocks/>
          </p:cNvSpPr>
          <p:nvPr/>
        </p:nvSpPr>
        <p:spPr>
          <a:xfrm>
            <a:off x="7244013" y="5011796"/>
            <a:ext cx="568331" cy="34485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defTabSz="1254125">
              <a:buClr>
                <a:schemeClr val="tx1"/>
              </a:buClr>
              <a:buSzPct val="100000"/>
              <a:buFont typeface="Arial"/>
              <a:buNone/>
              <a:tabLst>
                <a:tab pos="1620838" algn="l"/>
                <a:tab pos="1966913" algn="l"/>
              </a:tabLst>
            </a:pPr>
            <a:r>
              <a:rPr lang="ja-JP" altLang="en-US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真値</a:t>
            </a:r>
            <a:endParaRPr lang="ja-JP" altLang="en-US" sz="1400" i="1"/>
          </a:p>
        </p:txBody>
      </p:sp>
    </p:spTree>
    <p:extLst>
      <p:ext uri="{BB962C8B-B14F-4D97-AF65-F5344CB8AC3E}">
        <p14:creationId xmlns:p14="http://schemas.microsoft.com/office/powerpoint/2010/main" val="16213925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1821</TotalTime>
  <Words>1101</Words>
  <Application>Microsoft Office PowerPoint</Application>
  <PresentationFormat>画面に合わせる (4:3)</PresentationFormat>
  <Paragraphs>441</Paragraphs>
  <Slides>29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42" baseType="lpstr">
      <vt:lpstr>AR P丸ゴシック体M</vt:lpstr>
      <vt:lpstr>HGP創英角ﾎﾟｯﾌﾟ体</vt:lpstr>
      <vt:lpstr>HGｺﾞｼｯｸM</vt:lpstr>
      <vt:lpstr>ＭＳ Ｐゴシック</vt:lpstr>
      <vt:lpstr>ＭＳ ゴシック</vt:lpstr>
      <vt:lpstr>ＭＳ 明朝</vt:lpstr>
      <vt:lpstr>Arial</vt:lpstr>
      <vt:lpstr>Century</vt:lpstr>
      <vt:lpstr>Corbel</vt:lpstr>
      <vt:lpstr>Times New Roman</vt:lpstr>
      <vt:lpstr>Wingdings</vt:lpstr>
      <vt:lpstr>視差</vt:lpstr>
      <vt:lpstr>数式</vt:lpstr>
      <vt:lpstr>２．ディジタル信号と アナログ信号</vt:lpstr>
      <vt:lpstr> ２．１　Ａ／Ｄ変換 （１）音の伝送・処理と ディジタル信号処理 </vt:lpstr>
      <vt:lpstr>Ａ／Ｄ（Analog to Digital） 変換処理の手順 </vt:lpstr>
      <vt:lpstr>（２）標本化（サンプリング) </vt:lpstr>
      <vt:lpstr>離散（時間）信号 </vt:lpstr>
      <vt:lpstr>（３）アナログ離散信号→ＰＡＭ信号 （アナログ信号を整数化：量子化という）</vt:lpstr>
      <vt:lpstr>（４）量子化</vt:lpstr>
      <vt:lpstr>（５）実用的なデータ形式</vt:lpstr>
      <vt:lpstr>（６）量子化誤差</vt:lpstr>
      <vt:lpstr>量子化誤差の確率密度関数</vt:lpstr>
      <vt:lpstr>量子化誤差の二乗平均と分散（その１）</vt:lpstr>
      <vt:lpstr>量子化誤差の二乗平均と分散（その２）</vt:lpstr>
      <vt:lpstr>量子化雑音と量子化単位Δ</vt:lpstr>
      <vt:lpstr>量子化雑音とＳＮ比</vt:lpstr>
      <vt:lpstr>Lビットの場合のＳＮ比</vt:lpstr>
      <vt:lpstr>（７）ＡＤ変換時の注意点 ①過大入力</vt:lpstr>
      <vt:lpstr>ステレオ入力端子を持つＰＣの場合</vt:lpstr>
      <vt:lpstr>②直流成分（バイアス）</vt:lpstr>
      <vt:lpstr>無相関だった周波数成分に 直流成分が加わると相関が出てくる</vt:lpstr>
      <vt:lpstr>通常の信号処理では 直流成分を除去しておくほうが無難</vt:lpstr>
      <vt:lpstr>③録音時の確認</vt:lpstr>
      <vt:lpstr>（８）ＰＣＭ化 </vt:lpstr>
      <vt:lpstr> ＰＣＭ信号のＳ／Ｎ比</vt:lpstr>
      <vt:lpstr>（９）伝送符号形式 伝送符号形式の必要性</vt:lpstr>
      <vt:lpstr>再生中継器</vt:lpstr>
      <vt:lpstr>再生中継器周辺の波形</vt:lpstr>
      <vt:lpstr>伝送路符号の例</vt:lpstr>
      <vt:lpstr>色々な伝送路符号　</vt:lpstr>
      <vt:lpstr>伝送符号について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豊 白井</cp:lastModifiedBy>
  <cp:revision>108</cp:revision>
  <dcterms:created xsi:type="dcterms:W3CDTF">2018-02-09T02:09:57Z</dcterms:created>
  <dcterms:modified xsi:type="dcterms:W3CDTF">2018-04-07T00:44:36Z</dcterms:modified>
</cp:coreProperties>
</file>